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drawings/drawing2.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4.xml" ContentType="application/vnd.openxmlformats-officedocument.presentationml.notesSlide+xml"/>
  <Override PartName="/ppt/charts/chart20.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8.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9.xml" ContentType="application/vnd.openxmlformats-officedocument.presentationml.notesSl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4.xml" ContentType="application/vnd.openxmlformats-officedocument.themeOverr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5.xml" ContentType="application/vnd.openxmlformats-officedocument.themeOverrid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6.xml" ContentType="application/vnd.openxmlformats-officedocument.themeOverrid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93" r:id="rId4"/>
  </p:sldMasterIdLst>
  <p:notesMasterIdLst>
    <p:notesMasterId r:id="rId64"/>
  </p:notesMasterIdLst>
  <p:sldIdLst>
    <p:sldId id="885" r:id="rId5"/>
    <p:sldId id="923" r:id="rId6"/>
    <p:sldId id="998" r:id="rId7"/>
    <p:sldId id="925" r:id="rId8"/>
    <p:sldId id="264" r:id="rId9"/>
    <p:sldId id="266" r:id="rId10"/>
    <p:sldId id="267" r:id="rId11"/>
    <p:sldId id="268" r:id="rId12"/>
    <p:sldId id="928" r:id="rId13"/>
    <p:sldId id="259" r:id="rId14"/>
    <p:sldId id="272" r:id="rId15"/>
    <p:sldId id="999" r:id="rId16"/>
    <p:sldId id="935" r:id="rId17"/>
    <p:sldId id="931" r:id="rId18"/>
    <p:sldId id="936" r:id="rId19"/>
    <p:sldId id="979" r:id="rId20"/>
    <p:sldId id="984" r:id="rId21"/>
    <p:sldId id="939" r:id="rId22"/>
    <p:sldId id="985" r:id="rId23"/>
    <p:sldId id="260" r:id="rId24"/>
    <p:sldId id="261" r:id="rId25"/>
    <p:sldId id="262" r:id="rId26"/>
    <p:sldId id="958" r:id="rId27"/>
    <p:sldId id="950" r:id="rId28"/>
    <p:sldId id="980" r:id="rId29"/>
    <p:sldId id="983" r:id="rId30"/>
    <p:sldId id="949" r:id="rId31"/>
    <p:sldId id="946" r:id="rId32"/>
    <p:sldId id="947" r:id="rId33"/>
    <p:sldId id="789" r:id="rId34"/>
    <p:sldId id="951" r:id="rId35"/>
    <p:sldId id="952" r:id="rId36"/>
    <p:sldId id="953" r:id="rId37"/>
    <p:sldId id="954" r:id="rId38"/>
    <p:sldId id="821" r:id="rId39"/>
    <p:sldId id="883" r:id="rId40"/>
    <p:sldId id="956" r:id="rId41"/>
    <p:sldId id="957" r:id="rId42"/>
    <p:sldId id="959" r:id="rId43"/>
    <p:sldId id="960" r:id="rId44"/>
    <p:sldId id="961" r:id="rId45"/>
    <p:sldId id="962" r:id="rId46"/>
    <p:sldId id="986" r:id="rId47"/>
    <p:sldId id="995" r:id="rId48"/>
    <p:sldId id="996" r:id="rId49"/>
    <p:sldId id="997" r:id="rId50"/>
    <p:sldId id="1001" r:id="rId51"/>
    <p:sldId id="1002" r:id="rId52"/>
    <p:sldId id="1003" r:id="rId53"/>
    <p:sldId id="1004" r:id="rId54"/>
    <p:sldId id="987" r:id="rId55"/>
    <p:sldId id="988" r:id="rId56"/>
    <p:sldId id="989" r:id="rId57"/>
    <p:sldId id="990" r:id="rId58"/>
    <p:sldId id="991" r:id="rId59"/>
    <p:sldId id="992" r:id="rId60"/>
    <p:sldId id="993" r:id="rId61"/>
    <p:sldId id="994" r:id="rId62"/>
    <p:sldId id="100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76667479872243E-2"/>
          <c:y val="3.4662082732616173E-2"/>
          <c:w val="0.91449825841779997"/>
          <c:h val="0.75349051791061328"/>
        </c:manualLayout>
      </c:layout>
      <c:lineChart>
        <c:grouping val="standard"/>
        <c:varyColors val="0"/>
        <c:ser>
          <c:idx val="0"/>
          <c:order val="0"/>
          <c:tx>
            <c:strRef>
              <c:f>Sheet1!$B$1</c:f>
              <c:strCache>
                <c:ptCount val="1"/>
                <c:pt idx="0">
                  <c:v>Total Assets (in millions)</c:v>
                </c:pt>
              </c:strCache>
            </c:strRef>
          </c:tx>
          <c:spPr>
            <a:ln w="28575" cap="rnd">
              <a:solidFill>
                <a:schemeClr val="accent1"/>
              </a:solidFill>
              <a:round/>
            </a:ln>
            <a:effectLst/>
          </c:spPr>
          <c:marker>
            <c:symbol val="none"/>
          </c:marker>
          <c:cat>
            <c:numRef>
              <c:f>Sheet1!$A$84:$A$168</c:f>
              <c:numCache>
                <c:formatCode>[$-409]mmm\-yy;@</c:formatCode>
                <c:ptCount val="85"/>
                <c:pt idx="0">
                  <c:v>43404</c:v>
                </c:pt>
                <c:pt idx="1">
                  <c:v>43434</c:v>
                </c:pt>
                <c:pt idx="2">
                  <c:v>43465</c:v>
                </c:pt>
                <c:pt idx="3">
                  <c:v>43496</c:v>
                </c:pt>
                <c:pt idx="4">
                  <c:v>43524</c:v>
                </c:pt>
                <c:pt idx="5">
                  <c:v>43555</c:v>
                </c:pt>
                <c:pt idx="6">
                  <c:v>43585</c:v>
                </c:pt>
                <c:pt idx="7">
                  <c:v>43616</c:v>
                </c:pt>
                <c:pt idx="8">
                  <c:v>43646</c:v>
                </c:pt>
                <c:pt idx="9">
                  <c:v>43677</c:v>
                </c:pt>
                <c:pt idx="10">
                  <c:v>43708</c:v>
                </c:pt>
                <c:pt idx="11">
                  <c:v>43738</c:v>
                </c:pt>
                <c:pt idx="12">
                  <c:v>43769</c:v>
                </c:pt>
                <c:pt idx="13">
                  <c:v>43799</c:v>
                </c:pt>
                <c:pt idx="14">
                  <c:v>43830</c:v>
                </c:pt>
                <c:pt idx="15">
                  <c:v>43861</c:v>
                </c:pt>
                <c:pt idx="16">
                  <c:v>43890</c:v>
                </c:pt>
                <c:pt idx="17">
                  <c:v>43921</c:v>
                </c:pt>
                <c:pt idx="18">
                  <c:v>43951</c:v>
                </c:pt>
                <c:pt idx="19">
                  <c:v>43982</c:v>
                </c:pt>
                <c:pt idx="20">
                  <c:v>44012</c:v>
                </c:pt>
                <c:pt idx="21">
                  <c:v>44043</c:v>
                </c:pt>
                <c:pt idx="22">
                  <c:v>44074</c:v>
                </c:pt>
                <c:pt idx="23">
                  <c:v>44104</c:v>
                </c:pt>
                <c:pt idx="24">
                  <c:v>44135</c:v>
                </c:pt>
                <c:pt idx="25">
                  <c:v>44165</c:v>
                </c:pt>
                <c:pt idx="26">
                  <c:v>44196</c:v>
                </c:pt>
                <c:pt idx="27">
                  <c:v>44227</c:v>
                </c:pt>
                <c:pt idx="28">
                  <c:v>44255</c:v>
                </c:pt>
                <c:pt idx="29">
                  <c:v>44286</c:v>
                </c:pt>
                <c:pt idx="30">
                  <c:v>44316</c:v>
                </c:pt>
                <c:pt idx="31">
                  <c:v>44347</c:v>
                </c:pt>
                <c:pt idx="32">
                  <c:v>44377</c:v>
                </c:pt>
                <c:pt idx="33">
                  <c:v>44408</c:v>
                </c:pt>
                <c:pt idx="34">
                  <c:v>44439</c:v>
                </c:pt>
                <c:pt idx="35">
                  <c:v>44469</c:v>
                </c:pt>
                <c:pt idx="36">
                  <c:v>44500</c:v>
                </c:pt>
                <c:pt idx="37">
                  <c:v>44530</c:v>
                </c:pt>
                <c:pt idx="38">
                  <c:v>44561</c:v>
                </c:pt>
                <c:pt idx="39">
                  <c:v>44592</c:v>
                </c:pt>
                <c:pt idx="40">
                  <c:v>44620</c:v>
                </c:pt>
                <c:pt idx="41">
                  <c:v>44650</c:v>
                </c:pt>
                <c:pt idx="42">
                  <c:v>44680</c:v>
                </c:pt>
                <c:pt idx="43">
                  <c:v>44710</c:v>
                </c:pt>
                <c:pt idx="44">
                  <c:v>44740</c:v>
                </c:pt>
                <c:pt idx="45">
                  <c:v>44770</c:v>
                </c:pt>
                <c:pt idx="46">
                  <c:v>44800</c:v>
                </c:pt>
                <c:pt idx="47">
                  <c:v>44830</c:v>
                </c:pt>
                <c:pt idx="48">
                  <c:v>44835</c:v>
                </c:pt>
                <c:pt idx="49">
                  <c:v>44866</c:v>
                </c:pt>
                <c:pt idx="50">
                  <c:v>44896</c:v>
                </c:pt>
                <c:pt idx="51">
                  <c:v>44927</c:v>
                </c:pt>
                <c:pt idx="52">
                  <c:v>44958</c:v>
                </c:pt>
                <c:pt idx="53">
                  <c:v>44986</c:v>
                </c:pt>
                <c:pt idx="54">
                  <c:v>45017</c:v>
                </c:pt>
                <c:pt idx="55">
                  <c:v>45047</c:v>
                </c:pt>
                <c:pt idx="56">
                  <c:v>45078</c:v>
                </c:pt>
                <c:pt idx="57">
                  <c:v>45108</c:v>
                </c:pt>
                <c:pt idx="58">
                  <c:v>45139</c:v>
                </c:pt>
                <c:pt idx="59">
                  <c:v>45170</c:v>
                </c:pt>
                <c:pt idx="60">
                  <c:v>45200</c:v>
                </c:pt>
                <c:pt idx="61">
                  <c:v>45231</c:v>
                </c:pt>
                <c:pt idx="62">
                  <c:v>45261</c:v>
                </c:pt>
                <c:pt idx="63">
                  <c:v>45292</c:v>
                </c:pt>
                <c:pt idx="64">
                  <c:v>45323</c:v>
                </c:pt>
                <c:pt idx="65">
                  <c:v>45352</c:v>
                </c:pt>
                <c:pt idx="66">
                  <c:v>45383</c:v>
                </c:pt>
                <c:pt idx="67">
                  <c:v>45413</c:v>
                </c:pt>
                <c:pt idx="68">
                  <c:v>45444</c:v>
                </c:pt>
                <c:pt idx="69">
                  <c:v>45474</c:v>
                </c:pt>
                <c:pt idx="70">
                  <c:v>45505</c:v>
                </c:pt>
                <c:pt idx="71">
                  <c:v>45536</c:v>
                </c:pt>
                <c:pt idx="72">
                  <c:v>45566</c:v>
                </c:pt>
                <c:pt idx="73">
                  <c:v>45597</c:v>
                </c:pt>
                <c:pt idx="74">
                  <c:v>45627</c:v>
                </c:pt>
                <c:pt idx="75">
                  <c:v>45658</c:v>
                </c:pt>
                <c:pt idx="76">
                  <c:v>45689</c:v>
                </c:pt>
                <c:pt idx="77">
                  <c:v>45717</c:v>
                </c:pt>
                <c:pt idx="78">
                  <c:v>45748</c:v>
                </c:pt>
                <c:pt idx="79">
                  <c:v>45778</c:v>
                </c:pt>
                <c:pt idx="80">
                  <c:v>45809</c:v>
                </c:pt>
                <c:pt idx="81">
                  <c:v>45839</c:v>
                </c:pt>
                <c:pt idx="82">
                  <c:v>45870</c:v>
                </c:pt>
                <c:pt idx="83">
                  <c:v>45901</c:v>
                </c:pt>
                <c:pt idx="84">
                  <c:v>45931</c:v>
                </c:pt>
              </c:numCache>
            </c:numRef>
          </c:cat>
          <c:val>
            <c:numRef>
              <c:f>Sheet1!$B$84:$B$168</c:f>
              <c:numCache>
                <c:formatCode>_("$"* #,##0_);_("$"* \(#,##0\);_("$"* "-"??_);_(@_)</c:formatCode>
                <c:ptCount val="85"/>
                <c:pt idx="0">
                  <c:v>23643.298678490002</c:v>
                </c:pt>
                <c:pt idx="1">
                  <c:v>22458.65464569</c:v>
                </c:pt>
                <c:pt idx="2">
                  <c:v>23636.35160391</c:v>
                </c:pt>
                <c:pt idx="3">
                  <c:v>24424.018539860001</c:v>
                </c:pt>
                <c:pt idx="4">
                  <c:v>23978.780421810003</c:v>
                </c:pt>
                <c:pt idx="5">
                  <c:v>24050.300442669999</c:v>
                </c:pt>
                <c:pt idx="6">
                  <c:v>25551.598881299997</c:v>
                </c:pt>
                <c:pt idx="7">
                  <c:v>24990.546008300003</c:v>
                </c:pt>
                <c:pt idx="8">
                  <c:v>25809.793160649999</c:v>
                </c:pt>
                <c:pt idx="9">
                  <c:v>25746.030220460001</c:v>
                </c:pt>
                <c:pt idx="10">
                  <c:v>25601.843941979998</c:v>
                </c:pt>
                <c:pt idx="11">
                  <c:v>25301.855954269995</c:v>
                </c:pt>
                <c:pt idx="12">
                  <c:v>24882.94311629</c:v>
                </c:pt>
                <c:pt idx="13">
                  <c:v>24679.338790229998</c:v>
                </c:pt>
                <c:pt idx="14">
                  <c:v>25626.262366419996</c:v>
                </c:pt>
                <c:pt idx="15">
                  <c:v>26821.087889609997</c:v>
                </c:pt>
                <c:pt idx="16">
                  <c:v>26343.288490619998</c:v>
                </c:pt>
                <c:pt idx="17">
                  <c:v>26694.765068790002</c:v>
                </c:pt>
                <c:pt idx="18">
                  <c:v>33230.541230180002</c:v>
                </c:pt>
                <c:pt idx="19">
                  <c:v>30954.969992310002</c:v>
                </c:pt>
                <c:pt idx="20">
                  <c:v>30706.168286640001</c:v>
                </c:pt>
                <c:pt idx="21">
                  <c:v>30852.012490159999</c:v>
                </c:pt>
                <c:pt idx="22">
                  <c:v>30624.296526310001</c:v>
                </c:pt>
                <c:pt idx="23">
                  <c:v>30636.945704850004</c:v>
                </c:pt>
                <c:pt idx="24">
                  <c:v>30893.639605449996</c:v>
                </c:pt>
                <c:pt idx="25">
                  <c:v>30504.123190630002</c:v>
                </c:pt>
                <c:pt idx="26">
                  <c:v>31184.497270069998</c:v>
                </c:pt>
                <c:pt idx="27">
                  <c:v>33387.615680869996</c:v>
                </c:pt>
                <c:pt idx="28">
                  <c:v>33044.649001910002</c:v>
                </c:pt>
                <c:pt idx="29">
                  <c:v>33972.754668709997</c:v>
                </c:pt>
                <c:pt idx="30">
                  <c:v>36841.12280592</c:v>
                </c:pt>
                <c:pt idx="31">
                  <c:v>40620.413575309998</c:v>
                </c:pt>
                <c:pt idx="32">
                  <c:v>42495.760821450007</c:v>
                </c:pt>
                <c:pt idx="33">
                  <c:v>43403.019158290001</c:v>
                </c:pt>
                <c:pt idx="34">
                  <c:v>44229.737515730005</c:v>
                </c:pt>
                <c:pt idx="35">
                  <c:v>44118.101252040004</c:v>
                </c:pt>
                <c:pt idx="36">
                  <c:v>44192.279818720002</c:v>
                </c:pt>
                <c:pt idx="37">
                  <c:v>44990.750583430003</c:v>
                </c:pt>
                <c:pt idx="38">
                  <c:v>47089.422090980006</c:v>
                </c:pt>
                <c:pt idx="39">
                  <c:v>48116.732664900002</c:v>
                </c:pt>
                <c:pt idx="40">
                  <c:v>49220.817624629999</c:v>
                </c:pt>
                <c:pt idx="41">
                  <c:v>49306.885226320002</c:v>
                </c:pt>
                <c:pt idx="42">
                  <c:v>51371.769477579997</c:v>
                </c:pt>
                <c:pt idx="43">
                  <c:v>56080.498932369999</c:v>
                </c:pt>
                <c:pt idx="44">
                  <c:v>57199.70803324999</c:v>
                </c:pt>
                <c:pt idx="45">
                  <c:v>58510.61815106</c:v>
                </c:pt>
                <c:pt idx="46">
                  <c:v>57851.044841969997</c:v>
                </c:pt>
                <c:pt idx="47">
                  <c:v>57948.555599029998</c:v>
                </c:pt>
                <c:pt idx="48">
                  <c:v>57140.657604599997</c:v>
                </c:pt>
                <c:pt idx="49">
                  <c:v>58121.464681620004</c:v>
                </c:pt>
                <c:pt idx="50">
                  <c:v>59615.774475149999</c:v>
                </c:pt>
                <c:pt idx="51">
                  <c:v>61478.442270130006</c:v>
                </c:pt>
                <c:pt idx="52">
                  <c:v>61223.039439369997</c:v>
                </c:pt>
                <c:pt idx="53">
                  <c:v>61860.562117490001</c:v>
                </c:pt>
                <c:pt idx="54">
                  <c:v>64205.117158569992</c:v>
                </c:pt>
                <c:pt idx="55">
                  <c:v>63405.530798480002</c:v>
                </c:pt>
                <c:pt idx="56">
                  <c:v>64626.78666889001</c:v>
                </c:pt>
                <c:pt idx="57">
                  <c:v>63395.053009770003</c:v>
                </c:pt>
                <c:pt idx="58">
                  <c:v>60960.255590560002</c:v>
                </c:pt>
                <c:pt idx="59">
                  <c:v>61461.830499630007</c:v>
                </c:pt>
                <c:pt idx="60">
                  <c:v>60531.644215249995</c:v>
                </c:pt>
                <c:pt idx="61">
                  <c:v>60918.531605939999</c:v>
                </c:pt>
                <c:pt idx="62">
                  <c:v>63492.326056809987</c:v>
                </c:pt>
                <c:pt idx="63">
                  <c:v>65361.621205209995</c:v>
                </c:pt>
                <c:pt idx="64">
                  <c:v>61265.339985400002</c:v>
                </c:pt>
                <c:pt idx="65">
                  <c:v>61156.20427680001</c:v>
                </c:pt>
                <c:pt idx="66">
                  <c:v>64122.307543170005</c:v>
                </c:pt>
                <c:pt idx="67">
                  <c:v>63510.524666370002</c:v>
                </c:pt>
                <c:pt idx="68">
                  <c:v>64884.622026889992</c:v>
                </c:pt>
                <c:pt idx="69">
                  <c:v>64755.02660443999</c:v>
                </c:pt>
                <c:pt idx="70">
                  <c:v>63799.728691229997</c:v>
                </c:pt>
                <c:pt idx="71">
                  <c:v>64541.897768050003</c:v>
                </c:pt>
                <c:pt idx="72">
                  <c:v>62401.452652519998</c:v>
                </c:pt>
                <c:pt idx="73">
                  <c:v>61754.344885650004</c:v>
                </c:pt>
                <c:pt idx="74">
                  <c:v>61962.802020270006</c:v>
                </c:pt>
                <c:pt idx="75">
                  <c:v>62308.217394300002</c:v>
                </c:pt>
                <c:pt idx="76">
                  <c:v>62990.3119171</c:v>
                </c:pt>
                <c:pt idx="77">
                  <c:v>62967.203749270004</c:v>
                </c:pt>
                <c:pt idx="78">
                  <c:v>63828.011921299993</c:v>
                </c:pt>
                <c:pt idx="79">
                  <c:v>63434.705690179988</c:v>
                </c:pt>
                <c:pt idx="80">
                  <c:v>64396.526452669998</c:v>
                </c:pt>
                <c:pt idx="81">
                  <c:v>63293.779774760005</c:v>
                </c:pt>
                <c:pt idx="82">
                  <c:v>61571.666929459992</c:v>
                </c:pt>
                <c:pt idx="83">
                  <c:v>61227.495934059996</c:v>
                </c:pt>
                <c:pt idx="84">
                  <c:v>59765.518082359995</c:v>
                </c:pt>
              </c:numCache>
            </c:numRef>
          </c:val>
          <c:smooth val="0"/>
          <c:extLst>
            <c:ext xmlns:c16="http://schemas.microsoft.com/office/drawing/2014/chart" uri="{C3380CC4-5D6E-409C-BE32-E72D297353CC}">
              <c16:uniqueId val="{00000000-0C34-440C-A7C3-A8E4D17BA533}"/>
            </c:ext>
          </c:extLst>
        </c:ser>
        <c:dLbls>
          <c:showLegendKey val="0"/>
          <c:showVal val="0"/>
          <c:showCatName val="0"/>
          <c:showSerName val="0"/>
          <c:showPercent val="0"/>
          <c:showBubbleSize val="0"/>
        </c:dLbls>
        <c:smooth val="0"/>
        <c:axId val="1040455048"/>
        <c:axId val="1040460624"/>
      </c:lineChart>
      <c:dateAx>
        <c:axId val="104045504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0460624"/>
        <c:crosses val="autoZero"/>
        <c:auto val="1"/>
        <c:lblOffset val="100"/>
        <c:baseTimeUnit val="months"/>
      </c:dateAx>
      <c:valAx>
        <c:axId val="1040460624"/>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0455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05743847236488E-2"/>
          <c:y val="5.5804773453231676E-2"/>
          <c:w val="0.92649424030329564"/>
          <c:h val="0.8016516120488677"/>
        </c:manualLayout>
      </c:layout>
      <c:barChart>
        <c:barDir val="col"/>
        <c:grouping val="stacked"/>
        <c:varyColors val="0"/>
        <c:ser>
          <c:idx val="0"/>
          <c:order val="0"/>
          <c:tx>
            <c:strRef>
              <c:f>Sheet1!$D$1</c:f>
              <c:strCache>
                <c:ptCount val="1"/>
                <c:pt idx="0">
                  <c:v>Treasury Rates</c:v>
                </c:pt>
              </c:strCache>
            </c:strRef>
          </c:tx>
          <c:spPr>
            <a:solidFill>
              <a:schemeClr val="tx1">
                <a:lumMod val="50000"/>
                <a:lumOff val="50000"/>
              </a:schemeClr>
            </a:solidFill>
            <a:ln>
              <a:noFill/>
            </a:ln>
            <a:effectLst/>
          </c:spPr>
          <c:invertIfNegative val="0"/>
          <c:dLbls>
            <c:dLbl>
              <c:idx val="0"/>
              <c:layout>
                <c:manualLayout>
                  <c:x val="1.8787325497355866E-3"/>
                  <c:y val="2.80309346175570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F9-4D03-902F-F2B555996162}"/>
                </c:ext>
              </c:extLst>
            </c:dLbl>
            <c:dLbl>
              <c:idx val="1"/>
              <c:layout>
                <c:manualLayout>
                  <c:x val="-3.3550154056829855E-4"/>
                  <c:y val="-7.158617871828407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F9-4D03-902F-F2B555996162}"/>
                </c:ext>
              </c:extLst>
            </c:dLbl>
            <c:dLbl>
              <c:idx val="2"/>
              <c:layout>
                <c:manualLayout>
                  <c:x val="-5.36726387462481E-4"/>
                  <c:y val="1.816949380184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F9-4D03-902F-F2B555996162}"/>
                </c:ext>
              </c:extLst>
            </c:dLbl>
            <c:dLbl>
              <c:idx val="3"/>
              <c:layout>
                <c:manualLayout>
                  <c:x val="-1.5433261059758835E-3"/>
                  <c:y val="1.0735292321406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F9-4D03-902F-F2B555996162}"/>
                </c:ext>
              </c:extLst>
            </c:dLbl>
            <c:dLbl>
              <c:idx val="5"/>
              <c:layout>
                <c:manualLayout>
                  <c:x val="-1.0064095248963445E-3"/>
                  <c:y val="-4.23423215456182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BE-45B6-91F0-ECEDE8F7CC2E}"/>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Sheet1!$B$2:$C$11</c:f>
              <c:multiLvlStrCache>
                <c:ptCount val="10"/>
                <c:lvl>
                  <c:pt idx="0">
                    <c:v>3/31/2025</c:v>
                  </c:pt>
                  <c:pt idx="1">
                    <c:v>11/12/2025</c:v>
                  </c:pt>
                  <c:pt idx="2">
                    <c:v>3/31/2025</c:v>
                  </c:pt>
                  <c:pt idx="3">
                    <c:v>11/12/2025</c:v>
                  </c:pt>
                  <c:pt idx="4">
                    <c:v>3/31/2025</c:v>
                  </c:pt>
                  <c:pt idx="5">
                    <c:v>11/12/2025</c:v>
                  </c:pt>
                  <c:pt idx="6">
                    <c:v>3/31/2025</c:v>
                  </c:pt>
                  <c:pt idx="7">
                    <c:v>11/12/2025</c:v>
                  </c:pt>
                  <c:pt idx="8">
                    <c:v>3/31/2025</c:v>
                  </c:pt>
                  <c:pt idx="9">
                    <c:v>11/12/2025</c:v>
                  </c:pt>
                </c:lvl>
                <c:lvl>
                  <c:pt idx="0">
                    <c:v>US AGG</c:v>
                  </c:pt>
                  <c:pt idx="2">
                    <c:v>ABS</c:v>
                  </c:pt>
                  <c:pt idx="4">
                    <c:v>US MBS</c:v>
                  </c:pt>
                  <c:pt idx="6">
                    <c:v>CMBS</c:v>
                  </c:pt>
                  <c:pt idx="8">
                    <c:v>US Corp IG</c:v>
                  </c:pt>
                </c:lvl>
              </c:multiLvlStrCache>
            </c:multiLvlStrRef>
          </c:cat>
          <c:val>
            <c:numRef>
              <c:f>Sheet1!$D$2:$D$11</c:f>
              <c:numCache>
                <c:formatCode>0.000</c:formatCode>
                <c:ptCount val="10"/>
                <c:pt idx="0">
                  <c:v>4.2509999999999994</c:v>
                </c:pt>
                <c:pt idx="1">
                  <c:v>4.0260000000000007</c:v>
                </c:pt>
                <c:pt idx="2">
                  <c:v>3.9780000000000002</c:v>
                </c:pt>
                <c:pt idx="3">
                  <c:v>3.6369999999999996</c:v>
                </c:pt>
                <c:pt idx="4">
                  <c:v>4.5570000000000004</c:v>
                </c:pt>
                <c:pt idx="5">
                  <c:v>4.3599999999999994</c:v>
                </c:pt>
                <c:pt idx="6">
                  <c:v>4.0039999999999996</c:v>
                </c:pt>
                <c:pt idx="7">
                  <c:v>3.6950000000000003</c:v>
                </c:pt>
                <c:pt idx="8">
                  <c:v>4.2110000000000003</c:v>
                </c:pt>
                <c:pt idx="9">
                  <c:v>4.0020000000000007</c:v>
                </c:pt>
              </c:numCache>
            </c:numRef>
          </c:val>
          <c:extLst>
            <c:ext xmlns:c16="http://schemas.microsoft.com/office/drawing/2014/chart" uri="{C3380CC4-5D6E-409C-BE32-E72D297353CC}">
              <c16:uniqueId val="{00000005-8CF9-4D03-902F-F2B555996162}"/>
            </c:ext>
          </c:extLst>
        </c:ser>
        <c:ser>
          <c:idx val="1"/>
          <c:order val="1"/>
          <c:tx>
            <c:strRef>
              <c:f>Sheet1!$E$1</c:f>
              <c:strCache>
                <c:ptCount val="1"/>
                <c:pt idx="0">
                  <c:v>OAS</c:v>
                </c:pt>
              </c:strCache>
            </c:strRef>
          </c:tx>
          <c:spPr>
            <a:solidFill>
              <a:srgbClr val="FFC000"/>
            </a:solidFill>
            <a:ln>
              <a:noFill/>
            </a:ln>
            <a:effectLst/>
          </c:spPr>
          <c:invertIfNegative val="0"/>
          <c:dLbls>
            <c:dLbl>
              <c:idx val="0"/>
              <c:layout>
                <c:manualLayout>
                  <c:x val="1.3418159686558705E-4"/>
                  <c:y val="-2.43643985460122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F9-4D03-902F-F2B555996162}"/>
                </c:ext>
              </c:extLst>
            </c:dLbl>
            <c:dLbl>
              <c:idx val="1"/>
              <c:layout>
                <c:manualLayout>
                  <c:x val="2.0129141466012179E-3"/>
                  <c:y val="-2.9592290474994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F9-4D03-902F-F2B555996162}"/>
                </c:ext>
              </c:extLst>
            </c:dLbl>
            <c:dLbl>
              <c:idx val="2"/>
              <c:layout>
                <c:manualLayout>
                  <c:x val="3.2876868652287586E-3"/>
                  <c:y val="9.2852777480479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BE-45B6-91F0-ECEDE8F7CC2E}"/>
                </c:ext>
              </c:extLst>
            </c:dLbl>
            <c:dLbl>
              <c:idx val="5"/>
              <c:layout>
                <c:manualLayout>
                  <c:x val="-8.856580457753038E-17"/>
                  <c:y val="2.01183738254080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BE-45B6-91F0-ECEDE8F7CC2E}"/>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Sheet1!$B$2:$C$11</c:f>
              <c:multiLvlStrCache>
                <c:ptCount val="10"/>
                <c:lvl>
                  <c:pt idx="0">
                    <c:v>3/31/2025</c:v>
                  </c:pt>
                  <c:pt idx="1">
                    <c:v>11/12/2025</c:v>
                  </c:pt>
                  <c:pt idx="2">
                    <c:v>3/31/2025</c:v>
                  </c:pt>
                  <c:pt idx="3">
                    <c:v>11/12/2025</c:v>
                  </c:pt>
                  <c:pt idx="4">
                    <c:v>3/31/2025</c:v>
                  </c:pt>
                  <c:pt idx="5">
                    <c:v>11/12/2025</c:v>
                  </c:pt>
                  <c:pt idx="6">
                    <c:v>3/31/2025</c:v>
                  </c:pt>
                  <c:pt idx="7">
                    <c:v>11/12/2025</c:v>
                  </c:pt>
                  <c:pt idx="8">
                    <c:v>3/31/2025</c:v>
                  </c:pt>
                  <c:pt idx="9">
                    <c:v>11/12/2025</c:v>
                  </c:pt>
                </c:lvl>
                <c:lvl>
                  <c:pt idx="0">
                    <c:v>US AGG</c:v>
                  </c:pt>
                  <c:pt idx="2">
                    <c:v>ABS</c:v>
                  </c:pt>
                  <c:pt idx="4">
                    <c:v>US MBS</c:v>
                  </c:pt>
                  <c:pt idx="6">
                    <c:v>CMBS</c:v>
                  </c:pt>
                  <c:pt idx="8">
                    <c:v>US Corp IG</c:v>
                  </c:pt>
                </c:lvl>
              </c:multiLvlStrCache>
            </c:multiLvlStrRef>
          </c:cat>
          <c:val>
            <c:numRef>
              <c:f>Sheet1!$E$2:$E$11</c:f>
              <c:numCache>
                <c:formatCode>0.000</c:formatCode>
                <c:ptCount val="10"/>
                <c:pt idx="0">
                  <c:v>0.34899999999999998</c:v>
                </c:pt>
                <c:pt idx="1">
                  <c:v>0.29399999999999998</c:v>
                </c:pt>
                <c:pt idx="2">
                  <c:v>0.60199999999999998</c:v>
                </c:pt>
                <c:pt idx="3">
                  <c:v>0.54300000000000004</c:v>
                </c:pt>
                <c:pt idx="4">
                  <c:v>0.36299999999999999</c:v>
                </c:pt>
                <c:pt idx="5">
                  <c:v>0.28000000000000003</c:v>
                </c:pt>
                <c:pt idx="6">
                  <c:v>0.876</c:v>
                </c:pt>
                <c:pt idx="7">
                  <c:v>0.755</c:v>
                </c:pt>
                <c:pt idx="8">
                  <c:v>0.93899999999999995</c:v>
                </c:pt>
                <c:pt idx="9">
                  <c:v>0.81799999999999995</c:v>
                </c:pt>
              </c:numCache>
            </c:numRef>
          </c:val>
          <c:extLst>
            <c:ext xmlns:c16="http://schemas.microsoft.com/office/drawing/2014/chart" uri="{C3380CC4-5D6E-409C-BE32-E72D297353CC}">
              <c16:uniqueId val="{0000000B-8CF9-4D03-902F-F2B555996162}"/>
            </c:ext>
          </c:extLst>
        </c:ser>
        <c:dLbls>
          <c:showLegendKey val="0"/>
          <c:showVal val="1"/>
          <c:showCatName val="0"/>
          <c:showSerName val="0"/>
          <c:showPercent val="0"/>
          <c:showBubbleSize val="0"/>
        </c:dLbls>
        <c:gapWidth val="150"/>
        <c:overlap val="100"/>
        <c:axId val="110949888"/>
        <c:axId val="111226880"/>
      </c:barChart>
      <c:catAx>
        <c:axId val="110949888"/>
        <c:scaling>
          <c:orientation val="minMax"/>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11226880"/>
        <c:crossesAt val="0"/>
        <c:auto val="1"/>
        <c:lblAlgn val="ctr"/>
        <c:lblOffset val="0"/>
        <c:noMultiLvlLbl val="0"/>
      </c:catAx>
      <c:valAx>
        <c:axId val="111226880"/>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110949888"/>
        <c:crosses val="autoZero"/>
        <c:crossBetween val="between"/>
      </c:valAx>
      <c:spPr>
        <a:noFill/>
        <a:ln>
          <a:noFill/>
        </a:ln>
        <a:effectLst/>
      </c:spPr>
    </c:plotArea>
    <c:legend>
      <c:legendPos val="b"/>
      <c:layout>
        <c:manualLayout>
          <c:xMode val="edge"/>
          <c:yMode val="edge"/>
          <c:x val="0.40326191563011143"/>
          <c:y val="6.8769255916301245E-2"/>
          <c:w val="0.17515006276389364"/>
          <c:h val="5.799986475952301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251958818800786E-2"/>
          <c:y val="4.1295120091883929E-2"/>
          <c:w val="0.92764031341100817"/>
          <c:h val="0.83452134747149098"/>
        </c:manualLayout>
      </c:layout>
      <c:barChart>
        <c:barDir val="col"/>
        <c:grouping val="clustered"/>
        <c:varyColors val="0"/>
        <c:ser>
          <c:idx val="0"/>
          <c:order val="0"/>
          <c:tx>
            <c:strRef>
              <c:f>Sheet1!$B$1</c:f>
              <c:strCache>
                <c:ptCount val="1"/>
                <c:pt idx="0">
                  <c:v>9/30/2024 ($64.5 bln)</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09-4E65-883C-169641072163}"/>
                </c:ext>
              </c:extLst>
            </c:dLbl>
            <c:dLbl>
              <c:idx val="1"/>
              <c:layout>
                <c:manualLayout>
                  <c:x val="2.7823759180628711E-3"/>
                  <c:y val="6.75497314809087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09-4E65-883C-169641072163}"/>
                </c:ext>
              </c:extLst>
            </c:dLbl>
            <c:dLbl>
              <c:idx val="2"/>
              <c:layout>
                <c:manualLayout>
                  <c:x val="-3.0161392769463649E-3"/>
                  <c:y val="-2.135426703560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09-4E65-883C-169641072163}"/>
                </c:ext>
              </c:extLst>
            </c:dLbl>
            <c:dLbl>
              <c:idx val="3"/>
              <c:layout>
                <c:manualLayout>
                  <c:x val="-2.0107565892157038E-3"/>
                  <c:y val="-3.41100578912860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09-4E65-883C-169641072163}"/>
                </c:ext>
              </c:extLst>
            </c:dLbl>
            <c:dLbl>
              <c:idx val="4"/>
              <c:layout>
                <c:manualLayout>
                  <c:x val="1.0401772252562696E-16"/>
                  <c:y val="4.12395873859661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09-4E65-883C-16964107216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 + Ultra Short Duration</c:v>
                </c:pt>
                <c:pt idx="1">
                  <c:v>Short Duration</c:v>
                </c:pt>
                <c:pt idx="2">
                  <c:v>Int. Duration</c:v>
                </c:pt>
                <c:pt idx="3">
                  <c:v>Long Duration</c:v>
                </c:pt>
                <c:pt idx="4">
                  <c:v>Time Deposits</c:v>
                </c:pt>
                <c:pt idx="5">
                  <c:v>Passive Account</c:v>
                </c:pt>
              </c:strCache>
            </c:strRef>
          </c:cat>
          <c:val>
            <c:numRef>
              <c:f>Sheet1!$B$2:$B$7</c:f>
              <c:numCache>
                <c:formatCode>0.0%</c:formatCode>
                <c:ptCount val="6"/>
                <c:pt idx="0">
                  <c:v>0.35849999999999999</c:v>
                </c:pt>
                <c:pt idx="1">
                  <c:v>0.12989999999999999</c:v>
                </c:pt>
                <c:pt idx="2">
                  <c:v>0.16420000000000001</c:v>
                </c:pt>
                <c:pt idx="3">
                  <c:v>0.33450000000000002</c:v>
                </c:pt>
                <c:pt idx="4">
                  <c:v>8.8000000000000005E-3</c:v>
                </c:pt>
                <c:pt idx="5">
                  <c:v>4.1000000000000003E-3</c:v>
                </c:pt>
              </c:numCache>
            </c:numRef>
          </c:val>
          <c:extLst>
            <c:ext xmlns:c16="http://schemas.microsoft.com/office/drawing/2014/chart" uri="{C3380CC4-5D6E-409C-BE32-E72D297353CC}">
              <c16:uniqueId val="{00000006-1909-4E65-883C-169641072163}"/>
            </c:ext>
          </c:extLst>
        </c:ser>
        <c:ser>
          <c:idx val="1"/>
          <c:order val="1"/>
          <c:tx>
            <c:strRef>
              <c:f>Sheet1!$C$1</c:f>
              <c:strCache>
                <c:ptCount val="1"/>
                <c:pt idx="0">
                  <c:v>3/30/2025 ($63.0 bln)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 + Ultra Short Duration</c:v>
                </c:pt>
                <c:pt idx="1">
                  <c:v>Short Duration</c:v>
                </c:pt>
                <c:pt idx="2">
                  <c:v>Int. Duration</c:v>
                </c:pt>
                <c:pt idx="3">
                  <c:v>Long Duration</c:v>
                </c:pt>
                <c:pt idx="4">
                  <c:v>Time Deposits</c:v>
                </c:pt>
                <c:pt idx="5">
                  <c:v>Passive Account</c:v>
                </c:pt>
              </c:strCache>
            </c:strRef>
          </c:cat>
          <c:val>
            <c:numRef>
              <c:f>Sheet1!$C$2:$C$7</c:f>
              <c:numCache>
                <c:formatCode>0.0%</c:formatCode>
                <c:ptCount val="6"/>
                <c:pt idx="0">
                  <c:v>0.34339999999999998</c:v>
                </c:pt>
                <c:pt idx="1">
                  <c:v>0.1353</c:v>
                </c:pt>
                <c:pt idx="2">
                  <c:v>0.16919999999999999</c:v>
                </c:pt>
                <c:pt idx="3">
                  <c:v>0.34200000000000003</c:v>
                </c:pt>
                <c:pt idx="4">
                  <c:v>5.7999999999999996E-3</c:v>
                </c:pt>
                <c:pt idx="5">
                  <c:v>4.3E-3</c:v>
                </c:pt>
              </c:numCache>
            </c:numRef>
          </c:val>
          <c:extLst>
            <c:ext xmlns:c16="http://schemas.microsoft.com/office/drawing/2014/chart" uri="{C3380CC4-5D6E-409C-BE32-E72D297353CC}">
              <c16:uniqueId val="{00000007-1909-4E65-883C-169641072163}"/>
            </c:ext>
          </c:extLst>
        </c:ser>
        <c:ser>
          <c:idx val="2"/>
          <c:order val="2"/>
          <c:tx>
            <c:strRef>
              <c:f>Sheet1!$D$1</c:f>
              <c:strCache>
                <c:ptCount val="1"/>
                <c:pt idx="0">
                  <c:v>9/30/2025 ($61.2 bln)</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 + Ultra Short Duration</c:v>
                </c:pt>
                <c:pt idx="1">
                  <c:v>Short Duration</c:v>
                </c:pt>
                <c:pt idx="2">
                  <c:v>Int. Duration</c:v>
                </c:pt>
                <c:pt idx="3">
                  <c:v>Long Duration</c:v>
                </c:pt>
                <c:pt idx="4">
                  <c:v>Time Deposits</c:v>
                </c:pt>
                <c:pt idx="5">
                  <c:v>Passive Account</c:v>
                </c:pt>
              </c:strCache>
            </c:strRef>
          </c:cat>
          <c:val>
            <c:numRef>
              <c:f>Sheet1!$D$2:$D$7</c:f>
              <c:numCache>
                <c:formatCode>0.0%</c:formatCode>
                <c:ptCount val="6"/>
                <c:pt idx="0">
                  <c:v>0.30630000000000002</c:v>
                </c:pt>
                <c:pt idx="1">
                  <c:v>0.1394</c:v>
                </c:pt>
                <c:pt idx="2">
                  <c:v>0.1802</c:v>
                </c:pt>
                <c:pt idx="3">
                  <c:v>0.36399999999999999</c:v>
                </c:pt>
                <c:pt idx="4">
                  <c:v>5.5999999999999999E-3</c:v>
                </c:pt>
                <c:pt idx="5">
                  <c:v>4.4999999999999997E-3</c:v>
                </c:pt>
              </c:numCache>
            </c:numRef>
          </c:val>
          <c:extLst>
            <c:ext xmlns:c16="http://schemas.microsoft.com/office/drawing/2014/chart" uri="{C3380CC4-5D6E-409C-BE32-E72D297353CC}">
              <c16:uniqueId val="{00000000-B881-4421-BE91-0F3685381B01}"/>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max val="0.5"/>
        </c:scaling>
        <c:delete val="0"/>
        <c:axPos val="l"/>
        <c:majorGridlines>
          <c:spPr>
            <a:ln w="6350" cap="flat" cmpd="sng" algn="ctr">
              <a:solidFill>
                <a:schemeClr val="accent1"/>
              </a:solidFill>
              <a:prstDash val="solid"/>
              <a:round/>
            </a:ln>
            <a:effectLst/>
          </c:spPr>
        </c:majorGridlines>
        <c:numFmt formatCode="0.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layout>
        <c:manualLayout>
          <c:xMode val="edge"/>
          <c:yMode val="edge"/>
          <c:x val="0.25343816227192706"/>
          <c:y val="3.5045229291403177E-2"/>
          <c:w val="0.68554293502460195"/>
          <c:h val="7.396830593153397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8018059147627101E-2"/>
          <c:y val="1.4607073181896706E-2"/>
          <c:w val="0.98198198198197373"/>
          <c:h val="0.86964134326923814"/>
        </c:manualLayout>
      </c:layout>
      <c:stockChart>
        <c:ser>
          <c:idx val="0"/>
          <c:order val="0"/>
          <c:tx>
            <c:strRef>
              <c:f>Sheet1!$B$1</c:f>
              <c:strCache>
                <c:ptCount val="1"/>
                <c:pt idx="0">
                  <c:v>High</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Sheet1!$B$2:$B$6</c:f>
              <c:numCache>
                <c:formatCode>_("$"* #,##0_);_("$"* \(#,##0\);_("$"* "-"??_);_(@_)</c:formatCode>
                <c:ptCount val="5"/>
                <c:pt idx="0">
                  <c:v>5000000</c:v>
                </c:pt>
                <c:pt idx="1">
                  <c:v>5000000</c:v>
                </c:pt>
                <c:pt idx="2">
                  <c:v>5000000</c:v>
                </c:pt>
                <c:pt idx="3">
                  <c:v>5000000</c:v>
                </c:pt>
                <c:pt idx="4">
                  <c:v>5000000</c:v>
                </c:pt>
              </c:numCache>
            </c:numRef>
          </c:val>
          <c:smooth val="0"/>
          <c:extLst>
            <c:ext xmlns:c16="http://schemas.microsoft.com/office/drawing/2014/chart" uri="{C3380CC4-5D6E-409C-BE32-E72D297353CC}">
              <c16:uniqueId val="{00000000-E85B-4E56-A7FD-28D631868CC6}"/>
            </c:ext>
          </c:extLst>
        </c:ser>
        <c:ser>
          <c:idx val="1"/>
          <c:order val="1"/>
          <c:tx>
            <c:strRef>
              <c:f>Sheet1!$C$1</c:f>
              <c:strCache>
                <c:ptCount val="1"/>
                <c:pt idx="0">
                  <c:v>Low</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Sheet1!$C$2:$C$6</c:f>
              <c:numCache>
                <c:formatCode>"$"#,##0_);\("$"#,##0\)</c:formatCode>
                <c:ptCount val="5"/>
                <c:pt idx="0" formatCode="_(&quot;$&quot;* #,##0_);_(&quot;$&quot;* \(#,##0\);_(&quot;$&quot;* &quot;-&quot;??_);_(@_)">
                  <c:v>0</c:v>
                </c:pt>
                <c:pt idx="1">
                  <c:v>0</c:v>
                </c:pt>
                <c:pt idx="2">
                  <c:v>0</c:v>
                </c:pt>
                <c:pt idx="3" formatCode="_(&quot;$&quot;* #,##0_);_(&quot;$&quot;* \(#,##0\);_(&quot;$&quot;* &quot;-&quot;??_);_(@_)">
                  <c:v>0</c:v>
                </c:pt>
                <c:pt idx="4">
                  <c:v>0</c:v>
                </c:pt>
              </c:numCache>
            </c:numRef>
          </c:val>
          <c:smooth val="0"/>
          <c:extLst>
            <c:ext xmlns:c16="http://schemas.microsoft.com/office/drawing/2014/chart" uri="{C3380CC4-5D6E-409C-BE32-E72D297353CC}">
              <c16:uniqueId val="{00000001-E85B-4E56-A7FD-28D631868CC6}"/>
            </c:ext>
          </c:extLst>
        </c:ser>
        <c:dLbls>
          <c:showLegendKey val="0"/>
          <c:showVal val="0"/>
          <c:showCatName val="0"/>
          <c:showSerName val="0"/>
          <c:showPercent val="0"/>
          <c:showBubbleSize val="0"/>
        </c:dLbls>
        <c:hiLowLines/>
        <c:axId val="223459584"/>
        <c:axId val="223473664"/>
      </c:stockChart>
      <c:catAx>
        <c:axId val="223459584"/>
        <c:scaling>
          <c:orientation val="minMax"/>
        </c:scaling>
        <c:delete val="0"/>
        <c:axPos val="b"/>
        <c:numFmt formatCode="General" sourceLinked="1"/>
        <c:majorTickMark val="none"/>
        <c:minorTickMark val="none"/>
        <c:tickLblPos val="low"/>
        <c:crossAx val="223473664"/>
        <c:crosses val="autoZero"/>
        <c:auto val="1"/>
        <c:lblAlgn val="ctr"/>
        <c:lblOffset val="100"/>
        <c:noMultiLvlLbl val="0"/>
      </c:catAx>
      <c:valAx>
        <c:axId val="223473664"/>
        <c:scaling>
          <c:orientation val="minMax"/>
          <c:min val="0"/>
        </c:scaling>
        <c:delete val="1"/>
        <c:axPos val="l"/>
        <c:numFmt formatCode="_(&quot;$&quot;* #,##0_);_(&quot;$&quot;* \(#,##0\);_(&quot;$&quot;* &quot;-&quot;??_);_(@_)" sourceLinked="1"/>
        <c:majorTickMark val="none"/>
        <c:minorTickMark val="none"/>
        <c:tickLblPos val="none"/>
        <c:crossAx val="223459584"/>
        <c:crosses val="autoZero"/>
        <c:crossBetween val="between"/>
        <c:majorUnit val="500000000"/>
      </c:valAx>
    </c:plotArea>
    <c:plotVisOnly val="1"/>
    <c:dispBlanksAs val="gap"/>
    <c:showDLblsOverMax val="0"/>
  </c:chart>
  <c:txPr>
    <a:bodyPr/>
    <a:lstStyle/>
    <a:p>
      <a:pPr>
        <a:defRPr sz="1200" baseline="0">
          <a:latin typeface="Calibri" panose="020F0502020204030204" pitchFamily="34" charset="0"/>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r>
              <a:rPr lang="en-US" sz="1400" dirty="0"/>
              <a:t>Sector Allocation</a:t>
            </a:r>
          </a:p>
        </c:rich>
      </c:tx>
      <c:overlay val="0"/>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7.718380311156757E-2"/>
          <c:y val="0.1267094017094017"/>
          <c:w val="0.89624614857925256"/>
          <c:h val="0.61513930950938822"/>
        </c:manualLayout>
      </c:layout>
      <c:barChart>
        <c:barDir val="col"/>
        <c:grouping val="clustered"/>
        <c:varyColors val="0"/>
        <c:ser>
          <c:idx val="0"/>
          <c:order val="0"/>
          <c:tx>
            <c:strRef>
              <c:f>Sheet1!$B$1</c:f>
              <c:strCache>
                <c:ptCount val="1"/>
                <c:pt idx="0">
                  <c:v>9/30/2024</c:v>
                </c:pt>
              </c:strCache>
            </c:strRef>
          </c:tx>
          <c:spPr>
            <a:solidFill>
              <a:schemeClr val="accent5">
                <a:shade val="65000"/>
              </a:schemeClr>
            </a:solidFill>
            <a:ln>
              <a:noFill/>
            </a:ln>
            <a:effectLst/>
          </c:spPr>
          <c:invertIfNegative val="0"/>
          <c:dLbls>
            <c:dLbl>
              <c:idx val="0"/>
              <c:layout>
                <c:manualLayout>
                  <c:x val="-4.0263988740537904E-4"/>
                  <c:y val="-8.54700854700854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0F-49D6-AE50-615F731BD5D1}"/>
                </c:ext>
              </c:extLst>
            </c:dLbl>
            <c:dLbl>
              <c:idx val="1"/>
              <c:layout>
                <c:manualLayout>
                  <c:x val="-9.259259259259406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0F-49D6-AE50-615F731BD5D1}"/>
                </c:ext>
              </c:extLst>
            </c:dLbl>
            <c:dLbl>
              <c:idx val="2"/>
              <c:layout>
                <c:manualLayout>
                  <c:x val="-1.0619458040717842E-2"/>
                  <c:y val="1.282051282051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0F-49D6-AE50-615F731BD5D1}"/>
                </c:ext>
              </c:extLst>
            </c:dLbl>
            <c:dLbl>
              <c:idx val="6"/>
              <c:layout>
                <c:manualLayout>
                  <c:x val="-9.259259259259378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C7-4E2D-B119-B0DC4E82DF74}"/>
                </c:ext>
              </c:extLst>
            </c:dLbl>
            <c:dLbl>
              <c:idx val="7"/>
              <c:layout>
                <c:manualLayout>
                  <c:x val="-2.1929824561405117E-3"/>
                  <c:y val="-7.834667328012302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C7-4E2D-B119-B0DC4E82DF74}"/>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 Govt. Securities</c:v>
                </c:pt>
                <c:pt idx="1">
                  <c:v>Corporate</c:v>
                </c:pt>
                <c:pt idx="2">
                  <c:v>MBS Pass-throughs</c:v>
                </c:pt>
                <c:pt idx="3">
                  <c:v>MBS CMO</c:v>
                </c:pt>
                <c:pt idx="4">
                  <c:v>CMBS</c:v>
                </c:pt>
                <c:pt idx="5">
                  <c:v>ABS</c:v>
                </c:pt>
                <c:pt idx="6">
                  <c:v>Foreign/Muni</c:v>
                </c:pt>
                <c:pt idx="7">
                  <c:v>Cash</c:v>
                </c:pt>
                <c:pt idx="8">
                  <c:v>Time Deposits</c:v>
                </c:pt>
              </c:strCache>
            </c:strRef>
          </c:cat>
          <c:val>
            <c:numRef>
              <c:f>Sheet1!$B$2:$B$10</c:f>
              <c:numCache>
                <c:formatCode>General</c:formatCode>
                <c:ptCount val="9"/>
                <c:pt idx="0">
                  <c:v>0.57169999999999999</c:v>
                </c:pt>
                <c:pt idx="1">
                  <c:v>0.16320000000000001</c:v>
                </c:pt>
                <c:pt idx="2" formatCode="0.00%">
                  <c:v>0.14449999999999999</c:v>
                </c:pt>
                <c:pt idx="3">
                  <c:v>1.7500000000000002E-2</c:v>
                </c:pt>
                <c:pt idx="4">
                  <c:v>3.04E-2</c:v>
                </c:pt>
                <c:pt idx="5">
                  <c:v>6.4600000000000005E-2</c:v>
                </c:pt>
                <c:pt idx="6">
                  <c:v>1.5099999999999999E-2</c:v>
                </c:pt>
                <c:pt idx="7" formatCode="0.00%">
                  <c:v>-1.5800000000000002E-2</c:v>
                </c:pt>
                <c:pt idx="8">
                  <c:v>8.8000000000000005E-3</c:v>
                </c:pt>
              </c:numCache>
            </c:numRef>
          </c:val>
          <c:extLst>
            <c:ext xmlns:c16="http://schemas.microsoft.com/office/drawing/2014/chart" uri="{C3380CC4-5D6E-409C-BE32-E72D297353CC}">
              <c16:uniqueId val="{00000004-3D0F-49D6-AE50-615F731BD5D1}"/>
            </c:ext>
          </c:extLst>
        </c:ser>
        <c:ser>
          <c:idx val="1"/>
          <c:order val="1"/>
          <c:tx>
            <c:strRef>
              <c:f>Sheet1!$C$1</c:f>
              <c:strCache>
                <c:ptCount val="1"/>
                <c:pt idx="0">
                  <c:v>3/31/2025</c:v>
                </c:pt>
              </c:strCache>
            </c:strRef>
          </c:tx>
          <c:spPr>
            <a:solidFill>
              <a:schemeClr val="accent5"/>
            </a:solidFill>
            <a:ln>
              <a:noFill/>
            </a:ln>
            <a:effectLst/>
          </c:spPr>
          <c:invertIfNegative val="0"/>
          <c:dLbls>
            <c:dLbl>
              <c:idx val="0"/>
              <c:layout>
                <c:manualLayout>
                  <c:x val="1.4281659097767085E-3"/>
                  <c:y val="1.6193765253027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0F-49D6-AE50-615F731BD5D1}"/>
                </c:ext>
              </c:extLst>
            </c:dLbl>
            <c:dLbl>
              <c:idx val="1"/>
              <c:layout>
                <c:manualLayout>
                  <c:x val="-3.5035823224799601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0F-49D6-AE50-615F731BD5D1}"/>
                </c:ext>
              </c:extLst>
            </c:dLbl>
            <c:dLbl>
              <c:idx val="2"/>
              <c:layout>
                <c:manualLayout>
                  <c:x val="5.0046109101218954E-4"/>
                  <c:y val="1.282051282051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0F-49D6-AE50-615F731BD5D1}"/>
                </c:ext>
              </c:extLst>
            </c:dLbl>
            <c:dLbl>
              <c:idx val="5"/>
              <c:layout>
                <c:manualLayout>
                  <c:x val="6.6734056891537205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0F-49D6-AE50-615F731BD5D1}"/>
                </c:ext>
              </c:extLst>
            </c:dLbl>
            <c:dLbl>
              <c:idx val="6"/>
              <c:layout>
                <c:manualLayout>
                  <c:x val="1.084450592324608E-3"/>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0F-49D6-AE50-615F731BD5D1}"/>
                </c:ext>
              </c:extLst>
            </c:dLbl>
            <c:dLbl>
              <c:idx val="7"/>
              <c:layout>
                <c:manualLayout>
                  <c:x val="4.5516962824283056E-3"/>
                  <c:y val="0.10251931666436433"/>
                </c:manualLayout>
              </c:layout>
              <c:showLegendKey val="0"/>
              <c:showVal val="1"/>
              <c:showCatName val="0"/>
              <c:showSerName val="0"/>
              <c:showPercent val="0"/>
              <c:showBubbleSize val="0"/>
              <c:extLst>
                <c:ext xmlns:c15="http://schemas.microsoft.com/office/drawing/2012/chart" uri="{CE6537A1-D6FC-4f65-9D91-7224C49458BB}">
                  <c15:layout>
                    <c:manualLayout>
                      <c:w val="4.4917633651056776E-2"/>
                      <c:h val="7.1645467393498891E-2"/>
                    </c:manualLayout>
                  </c15:layout>
                </c:ext>
                <c:ext xmlns:c16="http://schemas.microsoft.com/office/drawing/2014/chart" uri="{C3380CC4-5D6E-409C-BE32-E72D297353CC}">
                  <c16:uniqueId val="{00000002-0AC7-4E2D-B119-B0DC4E82DF74}"/>
                </c:ext>
              </c:extLst>
            </c:dLbl>
            <c:dLbl>
              <c:idx val="8"/>
              <c:layout>
                <c:manualLayout>
                  <c:x val="3.2315386252394127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C7-4E2D-B119-B0DC4E82DF74}"/>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 Govt. Securities</c:v>
                </c:pt>
                <c:pt idx="1">
                  <c:v>Corporate</c:v>
                </c:pt>
                <c:pt idx="2">
                  <c:v>MBS Pass-throughs</c:v>
                </c:pt>
                <c:pt idx="3">
                  <c:v>MBS CMO</c:v>
                </c:pt>
                <c:pt idx="4">
                  <c:v>CMBS</c:v>
                </c:pt>
                <c:pt idx="5">
                  <c:v>ABS</c:v>
                </c:pt>
                <c:pt idx="6">
                  <c:v>Foreign/Muni</c:v>
                </c:pt>
                <c:pt idx="7">
                  <c:v>Cash</c:v>
                </c:pt>
                <c:pt idx="8">
                  <c:v>Time Deposits</c:v>
                </c:pt>
              </c:strCache>
            </c:strRef>
          </c:cat>
          <c:val>
            <c:numRef>
              <c:f>Sheet1!$C$2:$C$10</c:f>
              <c:numCache>
                <c:formatCode>General</c:formatCode>
                <c:ptCount val="9"/>
                <c:pt idx="0">
                  <c:v>0.54420000000000002</c:v>
                </c:pt>
                <c:pt idx="1">
                  <c:v>0.1757</c:v>
                </c:pt>
                <c:pt idx="2" formatCode="0.00%">
                  <c:v>0.15040000000000001</c:v>
                </c:pt>
                <c:pt idx="3">
                  <c:v>2.0900000000000002E-2</c:v>
                </c:pt>
                <c:pt idx="4">
                  <c:v>3.39E-2</c:v>
                </c:pt>
                <c:pt idx="5">
                  <c:v>6.770000000000001E-2</c:v>
                </c:pt>
                <c:pt idx="6">
                  <c:v>1.47E-2</c:v>
                </c:pt>
                <c:pt idx="7" formatCode="0.00%">
                  <c:v>-1.3299999999999999E-2</c:v>
                </c:pt>
                <c:pt idx="8">
                  <c:v>5.7999999999999996E-3</c:v>
                </c:pt>
              </c:numCache>
            </c:numRef>
          </c:val>
          <c:extLst>
            <c:ext xmlns:c16="http://schemas.microsoft.com/office/drawing/2014/chart" uri="{C3380CC4-5D6E-409C-BE32-E72D297353CC}">
              <c16:uniqueId val="{0000000C-3D0F-49D6-AE50-615F731BD5D1}"/>
            </c:ext>
          </c:extLst>
        </c:ser>
        <c:ser>
          <c:idx val="2"/>
          <c:order val="2"/>
          <c:tx>
            <c:strRef>
              <c:f>Sheet1!$D$1</c:f>
              <c:strCache>
                <c:ptCount val="1"/>
                <c:pt idx="0">
                  <c:v>9/30/2025</c:v>
                </c:pt>
              </c:strCache>
            </c:strRef>
          </c:tx>
          <c:spPr>
            <a:solidFill>
              <a:schemeClr val="accent5">
                <a:tint val="65000"/>
              </a:schemeClr>
            </a:solidFill>
            <a:ln>
              <a:noFill/>
            </a:ln>
            <a:effectLst/>
          </c:spPr>
          <c:invertIfNegative val="0"/>
          <c:dLbls>
            <c:dLbl>
              <c:idx val="0"/>
              <c:layout>
                <c:manualLayout>
                  <c:x val="6.8597909015973794E-3"/>
                  <c:y val="-2.144224742403367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5A-4595-B828-28AC4815DA46}"/>
                </c:ext>
              </c:extLst>
            </c:dLbl>
            <c:dLbl>
              <c:idx val="1"/>
              <c:layout>
                <c:manualLayout>
                  <c:x val="9.0090090090090089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5A-4595-B828-28AC4815DA46}"/>
                </c:ext>
              </c:extLst>
            </c:dLbl>
            <c:dLbl>
              <c:idx val="2"/>
              <c:layout>
                <c:manualLayout>
                  <c:x val="1.1261261261261261E-2"/>
                  <c:y val="1.2820512820512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5A-4595-B828-28AC4815DA46}"/>
                </c:ext>
              </c:extLst>
            </c:dLbl>
            <c:dLbl>
              <c:idx val="5"/>
              <c:layout>
                <c:manualLayout>
                  <c:x val="6.7567567567567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5A-4595-B828-28AC4815DA46}"/>
                </c:ext>
              </c:extLst>
            </c:dLbl>
            <c:dLbl>
              <c:idx val="6"/>
              <c:layout>
                <c:manualLayout>
                  <c:x val="1.1261261261261179E-2"/>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5A-4595-B828-28AC4815DA46}"/>
                </c:ext>
              </c:extLst>
            </c:dLbl>
            <c:dLbl>
              <c:idx val="7"/>
              <c:layout>
                <c:manualLayout>
                  <c:x val="4.8652167834207097E-3"/>
                  <c:y val="1.4035456094304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C7-4E2D-B119-B0DC4E82DF74}"/>
                </c:ext>
              </c:extLst>
            </c:dLbl>
            <c:dLbl>
              <c:idx val="8"/>
              <c:layout>
                <c:manualLayout>
                  <c:x val="2.8912615810752374E-3"/>
                  <c:y val="9.35672514619883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C7-4E2D-B119-B0DC4E82DF74}"/>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Sheet1!$A$2:$A$10</c:f>
              <c:strCache>
                <c:ptCount val="9"/>
                <c:pt idx="0">
                  <c:v>U.S. Govt. Securities</c:v>
                </c:pt>
                <c:pt idx="1">
                  <c:v>Corporate</c:v>
                </c:pt>
                <c:pt idx="2">
                  <c:v>MBS Pass-throughs</c:v>
                </c:pt>
                <c:pt idx="3">
                  <c:v>MBS CMO</c:v>
                </c:pt>
                <c:pt idx="4">
                  <c:v>CMBS</c:v>
                </c:pt>
                <c:pt idx="5">
                  <c:v>ABS</c:v>
                </c:pt>
                <c:pt idx="6">
                  <c:v>Foreign/Muni</c:v>
                </c:pt>
                <c:pt idx="7">
                  <c:v>Cash</c:v>
                </c:pt>
                <c:pt idx="8">
                  <c:v>Time Deposits</c:v>
                </c:pt>
              </c:strCache>
            </c:strRef>
          </c:cat>
          <c:val>
            <c:numRef>
              <c:f>Sheet1!$D$2:$D$10</c:f>
              <c:numCache>
                <c:formatCode>General</c:formatCode>
                <c:ptCount val="9"/>
                <c:pt idx="0">
                  <c:v>0.51629999999999998</c:v>
                </c:pt>
                <c:pt idx="1">
                  <c:v>0.17660000000000001</c:v>
                </c:pt>
                <c:pt idx="2" formatCode="0.00%">
                  <c:v>0.1542</c:v>
                </c:pt>
                <c:pt idx="3">
                  <c:v>2.52E-2</c:v>
                </c:pt>
                <c:pt idx="4">
                  <c:v>3.6999999999999998E-2</c:v>
                </c:pt>
                <c:pt idx="5">
                  <c:v>7.1899999999999992E-2</c:v>
                </c:pt>
                <c:pt idx="6">
                  <c:v>1.47E-2</c:v>
                </c:pt>
                <c:pt idx="7" formatCode="0.00%">
                  <c:v>-1.5E-3</c:v>
                </c:pt>
                <c:pt idx="8">
                  <c:v>5.6000000000000008E-3</c:v>
                </c:pt>
              </c:numCache>
            </c:numRef>
          </c:val>
          <c:extLst>
            <c:ext xmlns:c16="http://schemas.microsoft.com/office/drawing/2014/chart" uri="{C3380CC4-5D6E-409C-BE32-E72D297353CC}">
              <c16:uniqueId val="{00000000-075A-4595-B828-28AC4815DA46}"/>
            </c:ext>
          </c:extLst>
        </c:ser>
        <c:dLbls>
          <c:showLegendKey val="0"/>
          <c:showVal val="0"/>
          <c:showCatName val="0"/>
          <c:showSerName val="0"/>
          <c:showPercent val="0"/>
          <c:showBubbleSize val="0"/>
        </c:dLbls>
        <c:gapWidth val="150"/>
        <c:axId val="231498880"/>
        <c:axId val="231500416"/>
      </c:barChart>
      <c:catAx>
        <c:axId val="23149888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mn-cs"/>
              </a:defRPr>
            </a:pPr>
            <a:endParaRPr lang="en-US"/>
          </a:p>
        </c:txPr>
        <c:crossAx val="231500416"/>
        <c:crosses val="autoZero"/>
        <c:auto val="1"/>
        <c:lblAlgn val="ctr"/>
        <c:lblOffset val="100"/>
        <c:noMultiLvlLbl val="0"/>
      </c:catAx>
      <c:valAx>
        <c:axId val="23150041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31498880"/>
        <c:crosses val="autoZero"/>
        <c:crossBetween val="between"/>
      </c:valAx>
      <c:spPr>
        <a:noFill/>
        <a:ln>
          <a:noFill/>
        </a:ln>
        <a:effectLst/>
      </c:spPr>
    </c:plotArea>
    <c:legend>
      <c:legendPos val="b"/>
      <c:layout>
        <c:manualLayout>
          <c:xMode val="edge"/>
          <c:yMode val="edge"/>
          <c:x val="0.5216983961025542"/>
          <c:y val="0.27624220656628445"/>
          <c:w val="0.20987533087946267"/>
          <c:h val="7.8947920983561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r>
              <a:rPr lang="en-US" sz="1400" dirty="0"/>
              <a:t>Quality</a:t>
            </a:r>
            <a:r>
              <a:rPr lang="en-US" sz="1400" baseline="0" dirty="0"/>
              <a:t> Distribution</a:t>
            </a:r>
            <a:endParaRPr lang="en-US" sz="1400" dirty="0"/>
          </a:p>
        </c:rich>
      </c:tx>
      <c:overlay val="1"/>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9/30/2024</c:v>
                </c:pt>
              </c:strCache>
            </c:strRef>
          </c:tx>
          <c:spPr>
            <a:solidFill>
              <a:schemeClr val="accent5">
                <a:shade val="65000"/>
              </a:schemeClr>
            </a:solidFill>
            <a:ln>
              <a:noFill/>
            </a:ln>
            <a:effectLst/>
          </c:spPr>
          <c:invertIfNegative val="0"/>
          <c:dLbls>
            <c:dLbl>
              <c:idx val="0"/>
              <c:layout>
                <c:manualLayout>
                  <c:x val="-1.2345679012345678E-2"/>
                  <c:y val="3.8759689922480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87-43BC-B677-F3EA4021DC23}"/>
                </c:ext>
              </c:extLst>
            </c:dLbl>
            <c:dLbl>
              <c:idx val="3"/>
              <c:layout>
                <c:manualLayout>
                  <c:x val="-2.16049382716049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4C-4776-87FC-486F6A14D9F8}"/>
                </c:ext>
              </c:extLst>
            </c:dLbl>
            <c:dLbl>
              <c:idx val="4"/>
              <c:layout>
                <c:manualLayout>
                  <c:x val="-1.6328957951131318E-2"/>
                  <c:y val="8.07581601510622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87-43BC-B677-F3EA4021DC23}"/>
                </c:ext>
              </c:extLst>
            </c:dLbl>
            <c:dLbl>
              <c:idx val="5"/>
              <c:layout>
                <c:manualLayout>
                  <c:x val="0"/>
                  <c:y val="8.54700854700862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Time Deposits</c:v>
                </c:pt>
              </c:strCache>
            </c:strRef>
          </c:cat>
          <c:val>
            <c:numRef>
              <c:f>Sheet1!$B$2:$B$7</c:f>
              <c:numCache>
                <c:formatCode>General</c:formatCode>
                <c:ptCount val="6"/>
                <c:pt idx="0" formatCode="0.0000">
                  <c:v>0.71679999999999999</c:v>
                </c:pt>
                <c:pt idx="1">
                  <c:v>9.9199999999999997E-2</c:v>
                </c:pt>
                <c:pt idx="2">
                  <c:v>2.2100000000000002E-2</c:v>
                </c:pt>
                <c:pt idx="3">
                  <c:v>8.7099999999999997E-2</c:v>
                </c:pt>
                <c:pt idx="4">
                  <c:v>6.6000000000000003E-2</c:v>
                </c:pt>
                <c:pt idx="5">
                  <c:v>8.8000000000000005E-3</c:v>
                </c:pt>
              </c:numCache>
            </c:numRef>
          </c:val>
          <c:extLst>
            <c:ext xmlns:c16="http://schemas.microsoft.com/office/drawing/2014/chart" uri="{C3380CC4-5D6E-409C-BE32-E72D297353CC}">
              <c16:uniqueId val="{00000002-C94C-4776-87FC-486F6A14D9F8}"/>
            </c:ext>
          </c:extLst>
        </c:ser>
        <c:ser>
          <c:idx val="1"/>
          <c:order val="1"/>
          <c:tx>
            <c:strRef>
              <c:f>Sheet1!$C$1</c:f>
              <c:strCache>
                <c:ptCount val="1"/>
                <c:pt idx="0">
                  <c:v>3/31/2025</c:v>
                </c:pt>
              </c:strCache>
            </c:strRef>
          </c:tx>
          <c:spPr>
            <a:solidFill>
              <a:schemeClr val="accent5"/>
            </a:solidFill>
            <a:ln>
              <a:noFill/>
            </a:ln>
            <a:effectLst/>
          </c:spPr>
          <c:invertIfNegative val="0"/>
          <c:dLbls>
            <c:dLbl>
              <c:idx val="0"/>
              <c:layout>
                <c:manualLayout>
                  <c:x val="-5.4921816033160261E-3"/>
                  <c:y val="8.1495793739843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4C-4776-87FC-486F6A14D9F8}"/>
                </c:ext>
              </c:extLst>
            </c:dLbl>
            <c:dLbl>
              <c:idx val="1"/>
              <c:layout>
                <c:manualLayout>
                  <c:x val="4.799733414470095E-3"/>
                  <c:y val="3.4048784923532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4C-4776-87FC-486F6A14D9F8}"/>
                </c:ext>
              </c:extLst>
            </c:dLbl>
            <c:dLbl>
              <c:idx val="2"/>
              <c:layout>
                <c:manualLayout>
                  <c:x val="1.2345748251841216E-2"/>
                  <c:y val="-3.87607374173858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4C-4776-87FC-486F6A14D9F8}"/>
                </c:ext>
              </c:extLst>
            </c:dLbl>
            <c:dLbl>
              <c:idx val="3"/>
              <c:layout>
                <c:manualLayout>
                  <c:x val="-1.1316741696017772E-16"/>
                  <c:y val="1.19269974974058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4C-4776-87FC-486F6A14D9F8}"/>
                </c:ext>
              </c:extLst>
            </c:dLbl>
            <c:dLbl>
              <c:idx val="4"/>
              <c:layout>
                <c:manualLayout>
                  <c:x val="-1.3190123899922898E-2"/>
                  <c:y val="2.0101469130829164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2719143003376665E-2"/>
                      <c:h val="8.3847318749596583E-2"/>
                    </c:manualLayout>
                  </c15:layout>
                </c:ext>
                <c:ext xmlns:c16="http://schemas.microsoft.com/office/drawing/2014/chart" uri="{C3380CC4-5D6E-409C-BE32-E72D297353CC}">
                  <c16:uniqueId val="{00000007-C94C-4776-87FC-486F6A14D9F8}"/>
                </c:ext>
              </c:extLst>
            </c:dLbl>
            <c:dLbl>
              <c:idx val="5"/>
              <c:layout>
                <c:manualLayout>
                  <c:x val="3.0864197530863064E-3"/>
                  <c:y val="8.5469694195202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Time Deposits</c:v>
                </c:pt>
              </c:strCache>
            </c:strRef>
          </c:cat>
          <c:val>
            <c:numRef>
              <c:f>Sheet1!$C$2:$C$7</c:f>
              <c:numCache>
                <c:formatCode>General</c:formatCode>
                <c:ptCount val="6"/>
                <c:pt idx="0" formatCode="0.0000">
                  <c:v>0.70020000000000004</c:v>
                </c:pt>
                <c:pt idx="1">
                  <c:v>0.1154</c:v>
                </c:pt>
                <c:pt idx="2">
                  <c:v>1.9800000000000002E-2</c:v>
                </c:pt>
                <c:pt idx="3">
                  <c:v>9.35E-2</c:v>
                </c:pt>
                <c:pt idx="4">
                  <c:v>6.5299999999999997E-2</c:v>
                </c:pt>
                <c:pt idx="5">
                  <c:v>5.7999999999999996E-3</c:v>
                </c:pt>
              </c:numCache>
            </c:numRef>
          </c:val>
          <c:extLst>
            <c:ext xmlns:c16="http://schemas.microsoft.com/office/drawing/2014/chart" uri="{C3380CC4-5D6E-409C-BE32-E72D297353CC}">
              <c16:uniqueId val="{00000009-C94C-4776-87FC-486F6A14D9F8}"/>
            </c:ext>
          </c:extLst>
        </c:ser>
        <c:ser>
          <c:idx val="2"/>
          <c:order val="2"/>
          <c:tx>
            <c:strRef>
              <c:f>Sheet1!$D$1</c:f>
              <c:strCache>
                <c:ptCount val="1"/>
                <c:pt idx="0">
                  <c:v>9/30/2025</c:v>
                </c:pt>
              </c:strCache>
            </c:strRef>
          </c:tx>
          <c:spPr>
            <a:solidFill>
              <a:schemeClr val="accent5">
                <a:tint val="65000"/>
              </a:schemeClr>
            </a:solidFill>
            <a:ln>
              <a:noFill/>
            </a:ln>
            <a:effectLst/>
          </c:spPr>
          <c:invertIfNegative val="0"/>
          <c:dLbls>
            <c:dLbl>
              <c:idx val="0"/>
              <c:layout>
                <c:manualLayout>
                  <c:x val="9.9398971124524272E-3"/>
                  <c:y val="7.5899952721502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87-43BC-B677-F3EA4021DC23}"/>
                </c:ext>
              </c:extLst>
            </c:dLbl>
            <c:dLbl>
              <c:idx val="1"/>
              <c:layout>
                <c:manualLayout>
                  <c:x val="1.0972600014782955E-2"/>
                  <c:y val="4.19974227336764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87-43BC-B677-F3EA4021DC23}"/>
                </c:ext>
              </c:extLst>
            </c:dLbl>
            <c:dLbl>
              <c:idx val="2"/>
              <c:layout>
                <c:manualLayout>
                  <c:x val="1.23980933104676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87-43BC-B677-F3EA4021DC23}"/>
                </c:ext>
              </c:extLst>
            </c:dLbl>
            <c:dLbl>
              <c:idx val="3"/>
              <c:layout>
                <c:manualLayout>
                  <c:x val="1.5432098765431985E-2"/>
                  <c:y val="1.421172212988278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87-43BC-B677-F3EA4021DC23}"/>
                </c:ext>
              </c:extLst>
            </c:dLbl>
            <c:dLbl>
              <c:idx val="4"/>
              <c:layout>
                <c:manualLayout>
                  <c:x val="3.138834051208423E-3"/>
                  <c:y val="4.0379080075531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87-43BC-B677-F3EA4021DC23}"/>
                </c:ext>
              </c:extLst>
            </c:dLbl>
            <c:dLbl>
              <c:idx val="5"/>
              <c:layout>
                <c:manualLayout>
                  <c:x val="9.259259259259146E-3"/>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87-43BC-B677-F3EA4021DC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U.S. Gov. &amp; Cash</c:v>
                </c:pt>
                <c:pt idx="1">
                  <c:v>AAA</c:v>
                </c:pt>
                <c:pt idx="2">
                  <c:v>AA</c:v>
                </c:pt>
                <c:pt idx="3">
                  <c:v>A</c:v>
                </c:pt>
                <c:pt idx="4">
                  <c:v>BBB &amp; lower</c:v>
                </c:pt>
                <c:pt idx="5">
                  <c:v>Time Deposits</c:v>
                </c:pt>
              </c:strCache>
            </c:strRef>
          </c:cat>
          <c:val>
            <c:numRef>
              <c:f>Sheet1!$D$2:$D$7</c:f>
              <c:numCache>
                <c:formatCode>General</c:formatCode>
                <c:ptCount val="6"/>
                <c:pt idx="0" formatCode="0.0000">
                  <c:v>0.68989999999999996</c:v>
                </c:pt>
                <c:pt idx="1">
                  <c:v>0.11700000000000001</c:v>
                </c:pt>
                <c:pt idx="2">
                  <c:v>2.3099999999999999E-2</c:v>
                </c:pt>
                <c:pt idx="3">
                  <c:v>9.2999999999999999E-2</c:v>
                </c:pt>
                <c:pt idx="4">
                  <c:v>7.1400000000000005E-2</c:v>
                </c:pt>
                <c:pt idx="5">
                  <c:v>5.5999999999999999E-3</c:v>
                </c:pt>
              </c:numCache>
            </c:numRef>
          </c:val>
          <c:extLst>
            <c:ext xmlns:c16="http://schemas.microsoft.com/office/drawing/2014/chart" uri="{C3380CC4-5D6E-409C-BE32-E72D297353CC}">
              <c16:uniqueId val="{00000000-5A87-43BC-B677-F3EA4021DC23}"/>
            </c:ext>
          </c:extLst>
        </c:ser>
        <c:dLbls>
          <c:showLegendKey val="0"/>
          <c:showVal val="0"/>
          <c:showCatName val="0"/>
          <c:showSerName val="0"/>
          <c:showPercent val="0"/>
          <c:showBubbleSize val="0"/>
        </c:dLbls>
        <c:gapWidth val="150"/>
        <c:axId val="231709696"/>
        <c:axId val="231715584"/>
      </c:barChart>
      <c:catAx>
        <c:axId val="23170969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31715584"/>
        <c:crosses val="autoZero"/>
        <c:auto val="1"/>
        <c:lblAlgn val="ctr"/>
        <c:lblOffset val="100"/>
        <c:noMultiLvlLbl val="0"/>
      </c:catAx>
      <c:valAx>
        <c:axId val="231715584"/>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1709696"/>
        <c:crosses val="autoZero"/>
        <c:crossBetween val="between"/>
      </c:valAx>
      <c:spPr>
        <a:noFill/>
        <a:ln>
          <a:noFill/>
        </a:ln>
        <a:effectLst/>
      </c:spPr>
    </c:plotArea>
    <c:legend>
      <c:legendPos val="t"/>
      <c:layout>
        <c:manualLayout>
          <c:xMode val="edge"/>
          <c:yMode val="edge"/>
          <c:x val="0.39372105398901247"/>
          <c:y val="0.3447400525182398"/>
          <c:w val="0.57517546417808885"/>
          <c:h val="6.54074345357993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baseline="0" dirty="0">
                <a:solidFill>
                  <a:schemeClr val="tx2"/>
                </a:solidFill>
              </a:rPr>
              <a:t>Duration</a:t>
            </a:r>
            <a:endParaRPr lang="en-US" sz="1400" b="1"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Sheet1!$B$2</c:f>
              <c:numCache>
                <c:formatCode>_(* #,##0.00_);_(* \(#,##0.00\);_(* "-"??_);_(@_)</c:formatCode>
                <c:ptCount val="1"/>
                <c:pt idx="0">
                  <c:v>3.27</c:v>
                </c:pt>
              </c:numCache>
            </c:numRef>
          </c:val>
          <c:extLst>
            <c:ext xmlns:c16="http://schemas.microsoft.com/office/drawing/2014/chart" uri="{C3380CC4-5D6E-409C-BE32-E72D297353CC}">
              <c16:uniqueId val="{00000000-D0EF-476A-8C93-E0A2C3767CD2}"/>
            </c:ext>
          </c:extLst>
        </c:ser>
        <c:ser>
          <c:idx val="1"/>
          <c:order val="1"/>
          <c:tx>
            <c:strRef>
              <c:f>Sheet1!$A$3</c:f>
              <c:strCache>
                <c:ptCount val="1"/>
                <c:pt idx="0">
                  <c:v>3/31/25</c:v>
                </c:pt>
              </c:strCache>
            </c:strRef>
          </c:tx>
          <c:spPr>
            <a:solidFill>
              <a:srgbClr val="9CCF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Sheet1!$B$3</c:f>
              <c:numCache>
                <c:formatCode>_(* #,##0.00_);_(* \(#,##0.00\);_(* "-"??_);_(@_)</c:formatCode>
                <c:ptCount val="1"/>
                <c:pt idx="0">
                  <c:v>3.32</c:v>
                </c:pt>
              </c:numCache>
            </c:numRef>
          </c:val>
          <c:extLst>
            <c:ext xmlns:c16="http://schemas.microsoft.com/office/drawing/2014/chart" uri="{C3380CC4-5D6E-409C-BE32-E72D297353CC}">
              <c16:uniqueId val="{00000001-D0EF-476A-8C93-E0A2C3767CD2}"/>
            </c:ext>
          </c:extLst>
        </c:ser>
        <c:ser>
          <c:idx val="2"/>
          <c:order val="2"/>
          <c:tx>
            <c:strRef>
              <c:f>Sheet1!$A$4</c:f>
              <c:strCache>
                <c:ptCount val="1"/>
                <c:pt idx="0">
                  <c:v>9/30/25</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Sheet1!$B$4</c:f>
              <c:numCache>
                <c:formatCode>_(* #,##0.00_);_(* \(#,##0.00\);_(* "-"??_);_(@_)</c:formatCode>
                <c:ptCount val="1"/>
                <c:pt idx="0">
                  <c:v>3.57</c:v>
                </c:pt>
              </c:numCache>
            </c:numRef>
          </c:val>
          <c:extLst>
            <c:ext xmlns:c16="http://schemas.microsoft.com/office/drawing/2014/chart" uri="{C3380CC4-5D6E-409C-BE32-E72D297353CC}">
              <c16:uniqueId val="{00000002-D0EF-476A-8C93-E0A2C3767CD2}"/>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max val="4"/>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Years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0_);_(* \(#,##0.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116620144"/>
        <c:crosses val="autoZero"/>
        <c:crossBetween val="between"/>
        <c:majorUnit val="0.4"/>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tx2"/>
                </a:solidFill>
              </a:rPr>
              <a:t>Yield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Sheet1!$B$2</c:f>
              <c:numCache>
                <c:formatCode>0.00%</c:formatCode>
                <c:ptCount val="1"/>
                <c:pt idx="0">
                  <c:v>4.3999999999999997E-2</c:v>
                </c:pt>
              </c:numCache>
            </c:numRef>
          </c:val>
          <c:extLst>
            <c:ext xmlns:c16="http://schemas.microsoft.com/office/drawing/2014/chart" uri="{C3380CC4-5D6E-409C-BE32-E72D297353CC}">
              <c16:uniqueId val="{00000000-2606-4CBE-BAC4-668A4ED5F2CF}"/>
            </c:ext>
          </c:extLst>
        </c:ser>
        <c:ser>
          <c:idx val="1"/>
          <c:order val="1"/>
          <c:tx>
            <c:strRef>
              <c:f>Sheet1!$A$3</c:f>
              <c:strCache>
                <c:ptCount val="1"/>
                <c:pt idx="0">
                  <c:v>3/31/25</c:v>
                </c:pt>
              </c:strCache>
            </c:strRef>
          </c:tx>
          <c:spPr>
            <a:solidFill>
              <a:srgbClr val="9CCF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Sheet1!$B$3</c:f>
              <c:numCache>
                <c:formatCode>0.00%</c:formatCode>
                <c:ptCount val="1"/>
                <c:pt idx="0">
                  <c:v>4.6899999999999997E-2</c:v>
                </c:pt>
              </c:numCache>
            </c:numRef>
          </c:val>
          <c:extLst>
            <c:ext xmlns:c16="http://schemas.microsoft.com/office/drawing/2014/chart" uri="{C3380CC4-5D6E-409C-BE32-E72D297353CC}">
              <c16:uniqueId val="{00000001-2606-4CBE-BAC4-668A4ED5F2CF}"/>
            </c:ext>
          </c:extLst>
        </c:ser>
        <c:ser>
          <c:idx val="2"/>
          <c:order val="2"/>
          <c:tx>
            <c:strRef>
              <c:f>Sheet1!$A$4</c:f>
              <c:strCache>
                <c:ptCount val="1"/>
                <c:pt idx="0">
                  <c:v>9/30/25</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Sheet1!$B$4</c:f>
              <c:numCache>
                <c:formatCode>0.00%</c:formatCode>
                <c:ptCount val="1"/>
                <c:pt idx="0">
                  <c:v>4.24E-2</c:v>
                </c:pt>
              </c:numCache>
            </c:numRef>
          </c:val>
          <c:extLst>
            <c:ext xmlns:c16="http://schemas.microsoft.com/office/drawing/2014/chart" uri="{C3380CC4-5D6E-409C-BE32-E72D297353CC}">
              <c16:uniqueId val="{00000002-2606-4CBE-BAC4-668A4ED5F2CF}"/>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9/30/24</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c:formatCode>
                <c:ptCount val="1"/>
                <c:pt idx="0">
                  <c:v>6.6000000000000003E-2</c:v>
                </c:pt>
              </c:numCache>
            </c:numRef>
          </c:val>
          <c:extLst>
            <c:ext xmlns:c16="http://schemas.microsoft.com/office/drawing/2014/chart" uri="{C3380CC4-5D6E-409C-BE32-E72D297353CC}">
              <c16:uniqueId val="{00000000-6656-4F45-B6FD-EE0D0A500B81}"/>
            </c:ext>
          </c:extLst>
        </c:ser>
        <c:ser>
          <c:idx val="1"/>
          <c:order val="1"/>
          <c:tx>
            <c:strRef>
              <c:f>Sheet1!$A$3</c:f>
              <c:strCache>
                <c:ptCount val="1"/>
                <c:pt idx="0">
                  <c:v>3/31/25</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c:formatCode>
                <c:ptCount val="1"/>
                <c:pt idx="0">
                  <c:v>6.5000000000000002E-2</c:v>
                </c:pt>
              </c:numCache>
            </c:numRef>
          </c:val>
          <c:extLst>
            <c:ext xmlns:c16="http://schemas.microsoft.com/office/drawing/2014/chart" uri="{C3380CC4-5D6E-409C-BE32-E72D297353CC}">
              <c16:uniqueId val="{00000001-6656-4F45-B6FD-EE0D0A500B81}"/>
            </c:ext>
          </c:extLst>
        </c:ser>
        <c:ser>
          <c:idx val="2"/>
          <c:order val="2"/>
          <c:tx>
            <c:strRef>
              <c:f>Sheet1!$A$4</c:f>
              <c:strCache>
                <c:ptCount val="1"/>
                <c:pt idx="0">
                  <c:v>9/30/25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c:formatCode>
                <c:ptCount val="1"/>
                <c:pt idx="0">
                  <c:v>7.0999999999999994E-2</c:v>
                </c:pt>
              </c:numCache>
            </c:numRef>
          </c:val>
          <c:extLst>
            <c:ext xmlns:c16="http://schemas.microsoft.com/office/drawing/2014/chart" uri="{C3380CC4-5D6E-409C-BE32-E72D297353CC}">
              <c16:uniqueId val="{00000000-7748-4F02-BB35-3DE07EC5546A}"/>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max val="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 of Investment Pool</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32053779502205382"/>
          <c:y val="0.82370524621581376"/>
          <c:w val="0.46091395172571503"/>
          <c:h val="0.1078081379190190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chemeClr val="tx2"/>
                </a:solidFill>
              </a:rPr>
              <a:t>Total</a:t>
            </a:r>
            <a:r>
              <a:rPr lang="en-US" sz="1800" baseline="0" dirty="0">
                <a:solidFill>
                  <a:schemeClr val="tx2"/>
                </a:solidFill>
              </a:rPr>
              <a:t> Mkt Value</a:t>
            </a:r>
            <a:endParaRPr lang="en-US" sz="1800"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9/30/24</c:v>
                </c:pt>
              </c:strCache>
            </c:strRef>
          </c:tx>
          <c:spPr>
            <a:solidFill>
              <a:schemeClr val="tx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Sheet1!$B$2</c:f>
              <c:numCache>
                <c:formatCode>_(* #,##0_);_(* \(#,##0\);_(* "-"??_);_(@_)</c:formatCode>
                <c:ptCount val="1"/>
                <c:pt idx="0">
                  <c:v>146</c:v>
                </c:pt>
              </c:numCache>
            </c:numRef>
          </c:val>
          <c:extLst>
            <c:ext xmlns:c16="http://schemas.microsoft.com/office/drawing/2014/chart" uri="{C3380CC4-5D6E-409C-BE32-E72D297353CC}">
              <c16:uniqueId val="{00000000-E89F-4737-A520-5C3D8DA2720F}"/>
            </c:ext>
          </c:extLst>
        </c:ser>
        <c:ser>
          <c:idx val="1"/>
          <c:order val="1"/>
          <c:tx>
            <c:strRef>
              <c:f>Sheet1!$A$3</c:f>
              <c:strCache>
                <c:ptCount val="1"/>
                <c:pt idx="0">
                  <c:v>3/31/25</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Sheet1!$B$3</c:f>
              <c:numCache>
                <c:formatCode>_(* #,##0_);_(* \(#,##0\);_(* "-"??_);_(@_)</c:formatCode>
                <c:ptCount val="1"/>
                <c:pt idx="0">
                  <c:v>160</c:v>
                </c:pt>
              </c:numCache>
            </c:numRef>
          </c:val>
          <c:extLst>
            <c:ext xmlns:c16="http://schemas.microsoft.com/office/drawing/2014/chart" uri="{C3380CC4-5D6E-409C-BE32-E72D297353CC}">
              <c16:uniqueId val="{00000001-E89F-4737-A520-5C3D8DA2720F}"/>
            </c:ext>
          </c:extLst>
        </c:ser>
        <c:ser>
          <c:idx val="2"/>
          <c:order val="2"/>
          <c:tx>
            <c:strRef>
              <c:f>Sheet1!$A$4</c:f>
              <c:strCache>
                <c:ptCount val="1"/>
                <c:pt idx="0">
                  <c:v>9/30/25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Sheet1!$B$4</c:f>
              <c:numCache>
                <c:formatCode>_(* #,##0_);_(* \(#,##0\);_(* "-"??_);_(@_)</c:formatCode>
                <c:ptCount val="1"/>
                <c:pt idx="0">
                  <c:v>140</c:v>
                </c:pt>
              </c:numCache>
            </c:numRef>
          </c:val>
          <c:extLst>
            <c:ext xmlns:c16="http://schemas.microsoft.com/office/drawing/2014/chart" uri="{C3380CC4-5D6E-409C-BE32-E72D297353CC}">
              <c16:uniqueId val="{00000002-E89F-4737-A520-5C3D8DA2720F}"/>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In Millions of USD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 of 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9/30/24</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0.00%</c:formatCode>
                <c:ptCount val="1"/>
                <c:pt idx="0">
                  <c:v>2.3E-3</c:v>
                </c:pt>
              </c:numCache>
            </c:numRef>
          </c:val>
          <c:extLst>
            <c:ext xmlns:c16="http://schemas.microsoft.com/office/drawing/2014/chart" uri="{C3380CC4-5D6E-409C-BE32-E72D297353CC}">
              <c16:uniqueId val="{00000000-7016-4897-91C0-C178ACF40C7D}"/>
            </c:ext>
          </c:extLst>
        </c:ser>
        <c:ser>
          <c:idx val="1"/>
          <c:order val="1"/>
          <c:tx>
            <c:strRef>
              <c:f>Sheet1!$A$3</c:f>
              <c:strCache>
                <c:ptCount val="1"/>
                <c:pt idx="0">
                  <c:v>3/31/25</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0.00%</c:formatCode>
                <c:ptCount val="1"/>
                <c:pt idx="0">
                  <c:v>2.5999999999999999E-3</c:v>
                </c:pt>
              </c:numCache>
            </c:numRef>
          </c:val>
          <c:extLst>
            <c:ext xmlns:c16="http://schemas.microsoft.com/office/drawing/2014/chart" uri="{C3380CC4-5D6E-409C-BE32-E72D297353CC}">
              <c16:uniqueId val="{00000001-7016-4897-91C0-C178ACF40C7D}"/>
            </c:ext>
          </c:extLst>
        </c:ser>
        <c:ser>
          <c:idx val="2"/>
          <c:order val="2"/>
          <c:tx>
            <c:strRef>
              <c:f>Sheet1!$A$4</c:f>
              <c:strCache>
                <c:ptCount val="1"/>
                <c:pt idx="0">
                  <c:v>9/30/25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0.00%</c:formatCode>
                <c:ptCount val="1"/>
                <c:pt idx="0">
                  <c:v>2.3E-3</c:v>
                </c:pt>
              </c:numCache>
            </c:numRef>
          </c:val>
          <c:extLst>
            <c:ext xmlns:c16="http://schemas.microsoft.com/office/drawing/2014/chart" uri="{C3380CC4-5D6E-409C-BE32-E72D297353CC}">
              <c16:uniqueId val="{00000002-7016-4897-91C0-C178ACF40C7D}"/>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8432323537111898"/>
          <c:y val="0.87913402544427166"/>
          <c:w val="0.55533326825198903"/>
          <c:h val="8.68956985472357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59351377091727E-2"/>
          <c:y val="4.0295885549517581E-2"/>
          <c:w val="0.91449825841779997"/>
          <c:h val="0.74791438394144394"/>
        </c:manualLayout>
      </c:layout>
      <c:lineChart>
        <c:grouping val="standard"/>
        <c:varyColors val="0"/>
        <c:ser>
          <c:idx val="0"/>
          <c:order val="0"/>
          <c:tx>
            <c:strRef>
              <c:f>Sheet1!$B$1</c:f>
              <c:strCache>
                <c:ptCount val="1"/>
                <c:pt idx="0">
                  <c:v>Total Assets (in millions)</c:v>
                </c:pt>
              </c:strCache>
            </c:strRef>
          </c:tx>
          <c:spPr>
            <a:ln w="28575" cap="rnd">
              <a:solidFill>
                <a:schemeClr val="accent1"/>
              </a:solidFill>
              <a:round/>
            </a:ln>
            <a:effectLst/>
          </c:spPr>
          <c:marker>
            <c:symbol val="none"/>
          </c:marker>
          <c:cat>
            <c:numRef>
              <c:f>Sheet1!$A$131:$A$168</c:f>
              <c:numCache>
                <c:formatCode>[$-409]mmm\-yy;@</c:formatCode>
                <c:ptCount val="38"/>
                <c:pt idx="0">
                  <c:v>44830</c:v>
                </c:pt>
                <c:pt idx="1">
                  <c:v>44835</c:v>
                </c:pt>
                <c:pt idx="2">
                  <c:v>44866</c:v>
                </c:pt>
                <c:pt idx="3">
                  <c:v>44896</c:v>
                </c:pt>
                <c:pt idx="4">
                  <c:v>44927</c:v>
                </c:pt>
                <c:pt idx="5">
                  <c:v>44958</c:v>
                </c:pt>
                <c:pt idx="6">
                  <c:v>44986</c:v>
                </c:pt>
                <c:pt idx="7">
                  <c:v>45017</c:v>
                </c:pt>
                <c:pt idx="8">
                  <c:v>45047</c:v>
                </c:pt>
                <c:pt idx="9">
                  <c:v>45078</c:v>
                </c:pt>
                <c:pt idx="10">
                  <c:v>45108</c:v>
                </c:pt>
                <c:pt idx="11">
                  <c:v>45139</c:v>
                </c:pt>
                <c:pt idx="12">
                  <c:v>45170</c:v>
                </c:pt>
                <c:pt idx="13">
                  <c:v>45200</c:v>
                </c:pt>
                <c:pt idx="14">
                  <c:v>45231</c:v>
                </c:pt>
                <c:pt idx="15">
                  <c:v>45261</c:v>
                </c:pt>
                <c:pt idx="16">
                  <c:v>45292</c:v>
                </c:pt>
                <c:pt idx="17">
                  <c:v>45323</c:v>
                </c:pt>
                <c:pt idx="18">
                  <c:v>45352</c:v>
                </c:pt>
                <c:pt idx="19">
                  <c:v>45383</c:v>
                </c:pt>
                <c:pt idx="20">
                  <c:v>45413</c:v>
                </c:pt>
                <c:pt idx="21">
                  <c:v>45444</c:v>
                </c:pt>
                <c:pt idx="22">
                  <c:v>45474</c:v>
                </c:pt>
                <c:pt idx="23">
                  <c:v>45505</c:v>
                </c:pt>
                <c:pt idx="24">
                  <c:v>45536</c:v>
                </c:pt>
                <c:pt idx="25">
                  <c:v>45566</c:v>
                </c:pt>
                <c:pt idx="26">
                  <c:v>45597</c:v>
                </c:pt>
                <c:pt idx="27">
                  <c:v>45627</c:v>
                </c:pt>
                <c:pt idx="28">
                  <c:v>45658</c:v>
                </c:pt>
                <c:pt idx="29">
                  <c:v>45689</c:v>
                </c:pt>
                <c:pt idx="30">
                  <c:v>45717</c:v>
                </c:pt>
                <c:pt idx="31">
                  <c:v>45748</c:v>
                </c:pt>
                <c:pt idx="32">
                  <c:v>45778</c:v>
                </c:pt>
                <c:pt idx="33">
                  <c:v>45809</c:v>
                </c:pt>
                <c:pt idx="34">
                  <c:v>45839</c:v>
                </c:pt>
                <c:pt idx="35">
                  <c:v>45870</c:v>
                </c:pt>
                <c:pt idx="36">
                  <c:v>45901</c:v>
                </c:pt>
                <c:pt idx="37">
                  <c:v>45931</c:v>
                </c:pt>
              </c:numCache>
            </c:numRef>
          </c:cat>
          <c:val>
            <c:numRef>
              <c:f>Sheet1!$B$131:$B$168</c:f>
              <c:numCache>
                <c:formatCode>_("$"* #,##0_);_("$"* \(#,##0\);_("$"* "-"??_);_(@_)</c:formatCode>
                <c:ptCount val="38"/>
                <c:pt idx="0">
                  <c:v>57948.555599029998</c:v>
                </c:pt>
                <c:pt idx="1">
                  <c:v>57140.657604599997</c:v>
                </c:pt>
                <c:pt idx="2">
                  <c:v>58121.464681620004</c:v>
                </c:pt>
                <c:pt idx="3">
                  <c:v>59615.774475149999</c:v>
                </c:pt>
                <c:pt idx="4">
                  <c:v>61478.442270130006</c:v>
                </c:pt>
                <c:pt idx="5">
                  <c:v>61223.039439369997</c:v>
                </c:pt>
                <c:pt idx="6">
                  <c:v>61860.562117490001</c:v>
                </c:pt>
                <c:pt idx="7">
                  <c:v>64205.117158569992</c:v>
                </c:pt>
                <c:pt idx="8">
                  <c:v>63405.530798480002</c:v>
                </c:pt>
                <c:pt idx="9">
                  <c:v>64626.78666889001</c:v>
                </c:pt>
                <c:pt idx="10">
                  <c:v>63395.053009770003</c:v>
                </c:pt>
                <c:pt idx="11">
                  <c:v>60960.255590560002</c:v>
                </c:pt>
                <c:pt idx="12">
                  <c:v>61461.830499630007</c:v>
                </c:pt>
                <c:pt idx="13">
                  <c:v>60531.644215249995</c:v>
                </c:pt>
                <c:pt idx="14">
                  <c:v>60918.531605939999</c:v>
                </c:pt>
                <c:pt idx="15">
                  <c:v>63492.326056809987</c:v>
                </c:pt>
                <c:pt idx="16">
                  <c:v>65361.621205209995</c:v>
                </c:pt>
                <c:pt idx="17">
                  <c:v>61265.339985400002</c:v>
                </c:pt>
                <c:pt idx="18">
                  <c:v>61156.20427680001</c:v>
                </c:pt>
                <c:pt idx="19">
                  <c:v>64122.307543170005</c:v>
                </c:pt>
                <c:pt idx="20">
                  <c:v>63510.524666370002</c:v>
                </c:pt>
                <c:pt idx="21">
                  <c:v>64884.622026889992</c:v>
                </c:pt>
                <c:pt idx="22">
                  <c:v>64755.02660443999</c:v>
                </c:pt>
                <c:pt idx="23">
                  <c:v>63799.728691229997</c:v>
                </c:pt>
                <c:pt idx="24">
                  <c:v>64541.897768050003</c:v>
                </c:pt>
                <c:pt idx="25">
                  <c:v>62401.452652519998</c:v>
                </c:pt>
                <c:pt idx="26">
                  <c:v>61754.344885650004</c:v>
                </c:pt>
                <c:pt idx="27">
                  <c:v>61962.802020270006</c:v>
                </c:pt>
                <c:pt idx="28">
                  <c:v>62308.217394300002</c:v>
                </c:pt>
                <c:pt idx="29">
                  <c:v>62990.3119171</c:v>
                </c:pt>
                <c:pt idx="30">
                  <c:v>62967.203749270004</c:v>
                </c:pt>
                <c:pt idx="31">
                  <c:v>63828.011921299993</c:v>
                </c:pt>
                <c:pt idx="32">
                  <c:v>63434.705690179988</c:v>
                </c:pt>
                <c:pt idx="33">
                  <c:v>64396.526452669998</c:v>
                </c:pt>
                <c:pt idx="34">
                  <c:v>63293.779774760005</c:v>
                </c:pt>
                <c:pt idx="35">
                  <c:v>61571.666929459992</c:v>
                </c:pt>
                <c:pt idx="36">
                  <c:v>61227.495934059996</c:v>
                </c:pt>
                <c:pt idx="37">
                  <c:v>59765.518082359995</c:v>
                </c:pt>
              </c:numCache>
            </c:numRef>
          </c:val>
          <c:smooth val="0"/>
          <c:extLst>
            <c:ext xmlns:c16="http://schemas.microsoft.com/office/drawing/2014/chart" uri="{C3380CC4-5D6E-409C-BE32-E72D297353CC}">
              <c16:uniqueId val="{00000000-22EB-40E0-A7D7-7A8E0BD3FC23}"/>
            </c:ext>
          </c:extLst>
        </c:ser>
        <c:dLbls>
          <c:showLegendKey val="0"/>
          <c:showVal val="0"/>
          <c:showCatName val="0"/>
          <c:showSerName val="0"/>
          <c:showPercent val="0"/>
          <c:showBubbleSize val="0"/>
        </c:dLbls>
        <c:smooth val="0"/>
        <c:axId val="1040455048"/>
        <c:axId val="1040460624"/>
      </c:lineChart>
      <c:dateAx>
        <c:axId val="104045504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0460624"/>
        <c:crosses val="autoZero"/>
        <c:auto val="1"/>
        <c:lblOffset val="100"/>
        <c:baseTimeUnit val="months"/>
      </c:dateAx>
      <c:valAx>
        <c:axId val="104046062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045504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Credit</a:t>
            </a:r>
            <a:r>
              <a:rPr lang="en-US" baseline="0" dirty="0"/>
              <a:t> Score</a:t>
            </a:r>
            <a:endParaRPr lang="en-US" dirty="0"/>
          </a:p>
        </c:rich>
      </c:tx>
      <c:layout>
        <c:manualLayout>
          <c:xMode val="edge"/>
          <c:yMode val="edge"/>
          <c:x val="0.42238261707176156"/>
          <c:y val="2.7879752651085367E-2"/>
        </c:manualLayout>
      </c:layout>
      <c:overlay val="0"/>
    </c:title>
    <c:autoTitleDeleted val="0"/>
    <c:plotArea>
      <c:layout>
        <c:manualLayout>
          <c:layoutTarget val="inner"/>
          <c:xMode val="edge"/>
          <c:yMode val="edge"/>
          <c:x val="5.2724637681159425E-2"/>
          <c:y val="4.4111914289402351E-2"/>
          <c:w val="0.93850472893474535"/>
          <c:h val="0.83659395034637063"/>
        </c:manualLayout>
      </c:layout>
      <c:lineChart>
        <c:grouping val="standard"/>
        <c:varyColors val="0"/>
        <c:ser>
          <c:idx val="0"/>
          <c:order val="0"/>
          <c:spPr>
            <a:ln>
              <a:solidFill>
                <a:schemeClr val="accent1">
                  <a:lumMod val="50000"/>
                </a:schemeClr>
              </a:solidFill>
            </a:ln>
          </c:spPr>
          <c:marker>
            <c:symbol val="none"/>
          </c:marker>
          <c:cat>
            <c:numRef>
              <c:f>Sheet1!$A$27:$A$99</c:f>
              <c:numCache>
                <c:formatCode>mmm\-yy</c:formatCode>
                <c:ptCount val="73"/>
                <c:pt idx="0">
                  <c:v>43709</c:v>
                </c:pt>
                <c:pt idx="1">
                  <c:v>43739</c:v>
                </c:pt>
                <c:pt idx="2">
                  <c:v>43770</c:v>
                </c:pt>
                <c:pt idx="3">
                  <c:v>43800</c:v>
                </c:pt>
                <c:pt idx="4">
                  <c:v>43831</c:v>
                </c:pt>
                <c:pt idx="5">
                  <c:v>43862</c:v>
                </c:pt>
                <c:pt idx="6">
                  <c:v>43891</c:v>
                </c:pt>
                <c:pt idx="7">
                  <c:v>43922</c:v>
                </c:pt>
                <c:pt idx="8">
                  <c:v>43952</c:v>
                </c:pt>
                <c:pt idx="9">
                  <c:v>43983</c:v>
                </c:pt>
                <c:pt idx="10">
                  <c:v>44013</c:v>
                </c:pt>
                <c:pt idx="11">
                  <c:v>44044</c:v>
                </c:pt>
                <c:pt idx="12">
                  <c:v>44075</c:v>
                </c:pt>
                <c:pt idx="13">
                  <c:v>44105</c:v>
                </c:pt>
                <c:pt idx="14">
                  <c:v>44136</c:v>
                </c:pt>
                <c:pt idx="15">
                  <c:v>44166</c:v>
                </c:pt>
                <c:pt idx="16">
                  <c:v>44197</c:v>
                </c:pt>
                <c:pt idx="17">
                  <c:v>44228</c:v>
                </c:pt>
                <c:pt idx="18">
                  <c:v>44256</c:v>
                </c:pt>
                <c:pt idx="19">
                  <c:v>44287</c:v>
                </c:pt>
                <c:pt idx="20">
                  <c:v>44317</c:v>
                </c:pt>
                <c:pt idx="21">
                  <c:v>44348</c:v>
                </c:pt>
                <c:pt idx="22">
                  <c:v>44378</c:v>
                </c:pt>
                <c:pt idx="23">
                  <c:v>44409</c:v>
                </c:pt>
                <c:pt idx="24">
                  <c:v>44440</c:v>
                </c:pt>
                <c:pt idx="25">
                  <c:v>44470</c:v>
                </c:pt>
                <c:pt idx="26">
                  <c:v>44501</c:v>
                </c:pt>
                <c:pt idx="27">
                  <c:v>44531</c:v>
                </c:pt>
                <c:pt idx="28">
                  <c:v>44562</c:v>
                </c:pt>
                <c:pt idx="29">
                  <c:v>44593</c:v>
                </c:pt>
                <c:pt idx="30">
                  <c:v>44621</c:v>
                </c:pt>
                <c:pt idx="31">
                  <c:v>44652</c:v>
                </c:pt>
                <c:pt idx="32">
                  <c:v>44682</c:v>
                </c:pt>
                <c:pt idx="33">
                  <c:v>44713</c:v>
                </c:pt>
                <c:pt idx="34">
                  <c:v>44743</c:v>
                </c:pt>
                <c:pt idx="35">
                  <c:v>44774</c:v>
                </c:pt>
                <c:pt idx="36">
                  <c:v>44805</c:v>
                </c:pt>
                <c:pt idx="37">
                  <c:v>44835</c:v>
                </c:pt>
                <c:pt idx="38">
                  <c:v>44866</c:v>
                </c:pt>
                <c:pt idx="39">
                  <c:v>44896</c:v>
                </c:pt>
                <c:pt idx="40">
                  <c:v>44927</c:v>
                </c:pt>
                <c:pt idx="41">
                  <c:v>44958</c:v>
                </c:pt>
                <c:pt idx="42">
                  <c:v>44986</c:v>
                </c:pt>
                <c:pt idx="43">
                  <c:v>45017</c:v>
                </c:pt>
                <c:pt idx="44">
                  <c:v>45047</c:v>
                </c:pt>
                <c:pt idx="45">
                  <c:v>45078</c:v>
                </c:pt>
                <c:pt idx="46">
                  <c:v>45108</c:v>
                </c:pt>
                <c:pt idx="47">
                  <c:v>45139</c:v>
                </c:pt>
                <c:pt idx="48">
                  <c:v>45170</c:v>
                </c:pt>
                <c:pt idx="49">
                  <c:v>45200</c:v>
                </c:pt>
                <c:pt idx="50">
                  <c:v>45231</c:v>
                </c:pt>
                <c:pt idx="51">
                  <c:v>45261</c:v>
                </c:pt>
                <c:pt idx="52">
                  <c:v>45292</c:v>
                </c:pt>
                <c:pt idx="53">
                  <c:v>45323</c:v>
                </c:pt>
                <c:pt idx="54">
                  <c:v>45352</c:v>
                </c:pt>
                <c:pt idx="55">
                  <c:v>45383</c:v>
                </c:pt>
                <c:pt idx="56">
                  <c:v>45413</c:v>
                </c:pt>
                <c:pt idx="57">
                  <c:v>45444</c:v>
                </c:pt>
                <c:pt idx="58">
                  <c:v>45474</c:v>
                </c:pt>
                <c:pt idx="59">
                  <c:v>45505</c:v>
                </c:pt>
                <c:pt idx="60">
                  <c:v>45536</c:v>
                </c:pt>
                <c:pt idx="61">
                  <c:v>45566</c:v>
                </c:pt>
                <c:pt idx="62">
                  <c:v>45597</c:v>
                </c:pt>
                <c:pt idx="63">
                  <c:v>45627</c:v>
                </c:pt>
                <c:pt idx="64">
                  <c:v>45658</c:v>
                </c:pt>
                <c:pt idx="65">
                  <c:v>45689</c:v>
                </c:pt>
                <c:pt idx="66">
                  <c:v>45717</c:v>
                </c:pt>
                <c:pt idx="67">
                  <c:v>45748</c:v>
                </c:pt>
                <c:pt idx="68">
                  <c:v>45778</c:v>
                </c:pt>
                <c:pt idx="69">
                  <c:v>45809</c:v>
                </c:pt>
                <c:pt idx="70">
                  <c:v>45839</c:v>
                </c:pt>
                <c:pt idx="71">
                  <c:v>45870</c:v>
                </c:pt>
                <c:pt idx="72">
                  <c:v>45901</c:v>
                </c:pt>
              </c:numCache>
            </c:numRef>
          </c:cat>
          <c:val>
            <c:numRef>
              <c:f>Sheet1!$B$27:$B$99</c:f>
              <c:numCache>
                <c:formatCode>General</c:formatCode>
                <c:ptCount val="73"/>
                <c:pt idx="0">
                  <c:v>58.47</c:v>
                </c:pt>
                <c:pt idx="1">
                  <c:v>57.28</c:v>
                </c:pt>
                <c:pt idx="2">
                  <c:v>58</c:v>
                </c:pt>
                <c:pt idx="3">
                  <c:v>56.39</c:v>
                </c:pt>
                <c:pt idx="4">
                  <c:v>54.13</c:v>
                </c:pt>
                <c:pt idx="5">
                  <c:v>55.03</c:v>
                </c:pt>
                <c:pt idx="6">
                  <c:v>56.82</c:v>
                </c:pt>
                <c:pt idx="7">
                  <c:v>48.63</c:v>
                </c:pt>
                <c:pt idx="8">
                  <c:v>53.61</c:v>
                </c:pt>
                <c:pt idx="9">
                  <c:v>54.95</c:v>
                </c:pt>
                <c:pt idx="10">
                  <c:v>54.68</c:v>
                </c:pt>
                <c:pt idx="11">
                  <c:v>54.39</c:v>
                </c:pt>
                <c:pt idx="12">
                  <c:v>53.83</c:v>
                </c:pt>
                <c:pt idx="13">
                  <c:v>54.03</c:v>
                </c:pt>
                <c:pt idx="14">
                  <c:v>55.29</c:v>
                </c:pt>
                <c:pt idx="15">
                  <c:v>55.16</c:v>
                </c:pt>
                <c:pt idx="16">
                  <c:v>52.94</c:v>
                </c:pt>
                <c:pt idx="17">
                  <c:v>51.31</c:v>
                </c:pt>
                <c:pt idx="18">
                  <c:v>51.63</c:v>
                </c:pt>
                <c:pt idx="19">
                  <c:v>45.18</c:v>
                </c:pt>
                <c:pt idx="20">
                  <c:v>42.67</c:v>
                </c:pt>
                <c:pt idx="21">
                  <c:v>46.12</c:v>
                </c:pt>
                <c:pt idx="22">
                  <c:v>49.36</c:v>
                </c:pt>
                <c:pt idx="23">
                  <c:v>48.6</c:v>
                </c:pt>
                <c:pt idx="24">
                  <c:v>49.87</c:v>
                </c:pt>
                <c:pt idx="25">
                  <c:v>52.15</c:v>
                </c:pt>
                <c:pt idx="26">
                  <c:v>56.79</c:v>
                </c:pt>
                <c:pt idx="27">
                  <c:v>54.76</c:v>
                </c:pt>
                <c:pt idx="28">
                  <c:v>50.99</c:v>
                </c:pt>
                <c:pt idx="29">
                  <c:v>53.74</c:v>
                </c:pt>
                <c:pt idx="30">
                  <c:v>51.31</c:v>
                </c:pt>
                <c:pt idx="31">
                  <c:v>51.76</c:v>
                </c:pt>
                <c:pt idx="32">
                  <c:v>46.93</c:v>
                </c:pt>
                <c:pt idx="33">
                  <c:v>47.96</c:v>
                </c:pt>
                <c:pt idx="34">
                  <c:v>50.66</c:v>
                </c:pt>
                <c:pt idx="35">
                  <c:v>49.09</c:v>
                </c:pt>
                <c:pt idx="36">
                  <c:v>50.41</c:v>
                </c:pt>
                <c:pt idx="37">
                  <c:v>50.19</c:v>
                </c:pt>
                <c:pt idx="38">
                  <c:v>50.02</c:v>
                </c:pt>
                <c:pt idx="39">
                  <c:v>46.53</c:v>
                </c:pt>
                <c:pt idx="40">
                  <c:v>56.6</c:v>
                </c:pt>
                <c:pt idx="41">
                  <c:v>56.53</c:v>
                </c:pt>
                <c:pt idx="42">
                  <c:v>55.89</c:v>
                </c:pt>
                <c:pt idx="43">
                  <c:v>54.23</c:v>
                </c:pt>
                <c:pt idx="44">
                  <c:v>54.44</c:v>
                </c:pt>
                <c:pt idx="45">
                  <c:v>52.17</c:v>
                </c:pt>
                <c:pt idx="46">
                  <c:v>53.97</c:v>
                </c:pt>
                <c:pt idx="47">
                  <c:v>57.85</c:v>
                </c:pt>
                <c:pt idx="48">
                  <c:v>56.83</c:v>
                </c:pt>
                <c:pt idx="49">
                  <c:v>57.63</c:v>
                </c:pt>
                <c:pt idx="50">
                  <c:v>58.2</c:v>
                </c:pt>
                <c:pt idx="51">
                  <c:v>59.24</c:v>
                </c:pt>
                <c:pt idx="52">
                  <c:v>58.15</c:v>
                </c:pt>
                <c:pt idx="53">
                  <c:v>59.43</c:v>
                </c:pt>
                <c:pt idx="54">
                  <c:v>62.09</c:v>
                </c:pt>
                <c:pt idx="55">
                  <c:v>58.86</c:v>
                </c:pt>
                <c:pt idx="56">
                  <c:v>60.6</c:v>
                </c:pt>
                <c:pt idx="57">
                  <c:v>59.42</c:v>
                </c:pt>
                <c:pt idx="58">
                  <c:v>57.09</c:v>
                </c:pt>
                <c:pt idx="59">
                  <c:v>56.79</c:v>
                </c:pt>
                <c:pt idx="60">
                  <c:v>55.53</c:v>
                </c:pt>
                <c:pt idx="61">
                  <c:v>56.63</c:v>
                </c:pt>
                <c:pt idx="62">
                  <c:v>58.57</c:v>
                </c:pt>
                <c:pt idx="63">
                  <c:v>57.13</c:v>
                </c:pt>
                <c:pt idx="64">
                  <c:v>60.08</c:v>
                </c:pt>
                <c:pt idx="65">
                  <c:v>60.38</c:v>
                </c:pt>
                <c:pt idx="66">
                  <c:v>61.72</c:v>
                </c:pt>
                <c:pt idx="67">
                  <c:v>60.08</c:v>
                </c:pt>
                <c:pt idx="68">
                  <c:v>57.57</c:v>
                </c:pt>
                <c:pt idx="69">
                  <c:v>61.82</c:v>
                </c:pt>
                <c:pt idx="70">
                  <c:v>59.19</c:v>
                </c:pt>
                <c:pt idx="71">
                  <c:v>62.14</c:v>
                </c:pt>
                <c:pt idx="72">
                  <c:v>61.55</c:v>
                </c:pt>
              </c:numCache>
            </c:numRef>
          </c:val>
          <c:smooth val="0"/>
          <c:extLst>
            <c:ext xmlns:c16="http://schemas.microsoft.com/office/drawing/2014/chart" uri="{C3380CC4-5D6E-409C-BE32-E72D297353CC}">
              <c16:uniqueId val="{00000000-0F9E-4BD2-A0CF-F230F3338EC1}"/>
            </c:ext>
          </c:extLst>
        </c:ser>
        <c:ser>
          <c:idx val="1"/>
          <c:order val="1"/>
          <c:spPr>
            <a:ln>
              <a:solidFill>
                <a:srgbClr val="FF0000"/>
              </a:solidFill>
            </a:ln>
          </c:spPr>
          <c:marker>
            <c:symbol val="none"/>
          </c:marker>
          <c:cat>
            <c:numRef>
              <c:f>Sheet1!$A$27:$A$99</c:f>
              <c:numCache>
                <c:formatCode>mmm\-yy</c:formatCode>
                <c:ptCount val="73"/>
                <c:pt idx="0">
                  <c:v>43709</c:v>
                </c:pt>
                <c:pt idx="1">
                  <c:v>43739</c:v>
                </c:pt>
                <c:pt idx="2">
                  <c:v>43770</c:v>
                </c:pt>
                <c:pt idx="3">
                  <c:v>43800</c:v>
                </c:pt>
                <c:pt idx="4">
                  <c:v>43831</c:v>
                </c:pt>
                <c:pt idx="5">
                  <c:v>43862</c:v>
                </c:pt>
                <c:pt idx="6">
                  <c:v>43891</c:v>
                </c:pt>
                <c:pt idx="7">
                  <c:v>43922</c:v>
                </c:pt>
                <c:pt idx="8">
                  <c:v>43952</c:v>
                </c:pt>
                <c:pt idx="9">
                  <c:v>43983</c:v>
                </c:pt>
                <c:pt idx="10">
                  <c:v>44013</c:v>
                </c:pt>
                <c:pt idx="11">
                  <c:v>44044</c:v>
                </c:pt>
                <c:pt idx="12">
                  <c:v>44075</c:v>
                </c:pt>
                <c:pt idx="13">
                  <c:v>44105</c:v>
                </c:pt>
                <c:pt idx="14">
                  <c:v>44136</c:v>
                </c:pt>
                <c:pt idx="15">
                  <c:v>44166</c:v>
                </c:pt>
                <c:pt idx="16">
                  <c:v>44197</c:v>
                </c:pt>
                <c:pt idx="17">
                  <c:v>44228</c:v>
                </c:pt>
                <c:pt idx="18">
                  <c:v>44256</c:v>
                </c:pt>
                <c:pt idx="19">
                  <c:v>44287</c:v>
                </c:pt>
                <c:pt idx="20">
                  <c:v>44317</c:v>
                </c:pt>
                <c:pt idx="21">
                  <c:v>44348</c:v>
                </c:pt>
                <c:pt idx="22">
                  <c:v>44378</c:v>
                </c:pt>
                <c:pt idx="23">
                  <c:v>44409</c:v>
                </c:pt>
                <c:pt idx="24">
                  <c:v>44440</c:v>
                </c:pt>
                <c:pt idx="25">
                  <c:v>44470</c:v>
                </c:pt>
                <c:pt idx="26">
                  <c:v>44501</c:v>
                </c:pt>
                <c:pt idx="27">
                  <c:v>44531</c:v>
                </c:pt>
                <c:pt idx="28">
                  <c:v>44562</c:v>
                </c:pt>
                <c:pt idx="29">
                  <c:v>44593</c:v>
                </c:pt>
                <c:pt idx="30">
                  <c:v>44621</c:v>
                </c:pt>
                <c:pt idx="31">
                  <c:v>44652</c:v>
                </c:pt>
                <c:pt idx="32">
                  <c:v>44682</c:v>
                </c:pt>
                <c:pt idx="33">
                  <c:v>44713</c:v>
                </c:pt>
                <c:pt idx="34">
                  <c:v>44743</c:v>
                </c:pt>
                <c:pt idx="35">
                  <c:v>44774</c:v>
                </c:pt>
                <c:pt idx="36">
                  <c:v>44805</c:v>
                </c:pt>
                <c:pt idx="37">
                  <c:v>44835</c:v>
                </c:pt>
                <c:pt idx="38">
                  <c:v>44866</c:v>
                </c:pt>
                <c:pt idx="39">
                  <c:v>44896</c:v>
                </c:pt>
                <c:pt idx="40">
                  <c:v>44927</c:v>
                </c:pt>
                <c:pt idx="41">
                  <c:v>44958</c:v>
                </c:pt>
                <c:pt idx="42">
                  <c:v>44986</c:v>
                </c:pt>
                <c:pt idx="43">
                  <c:v>45017</c:v>
                </c:pt>
                <c:pt idx="44">
                  <c:v>45047</c:v>
                </c:pt>
                <c:pt idx="45">
                  <c:v>45078</c:v>
                </c:pt>
                <c:pt idx="46">
                  <c:v>45108</c:v>
                </c:pt>
                <c:pt idx="47">
                  <c:v>45139</c:v>
                </c:pt>
                <c:pt idx="48">
                  <c:v>45170</c:v>
                </c:pt>
                <c:pt idx="49">
                  <c:v>45200</c:v>
                </c:pt>
                <c:pt idx="50">
                  <c:v>45231</c:v>
                </c:pt>
                <c:pt idx="51">
                  <c:v>45261</c:v>
                </c:pt>
                <c:pt idx="52">
                  <c:v>45292</c:v>
                </c:pt>
                <c:pt idx="53">
                  <c:v>45323</c:v>
                </c:pt>
                <c:pt idx="54">
                  <c:v>45352</c:v>
                </c:pt>
                <c:pt idx="55">
                  <c:v>45383</c:v>
                </c:pt>
                <c:pt idx="56">
                  <c:v>45413</c:v>
                </c:pt>
                <c:pt idx="57">
                  <c:v>45444</c:v>
                </c:pt>
                <c:pt idx="58">
                  <c:v>45474</c:v>
                </c:pt>
                <c:pt idx="59">
                  <c:v>45505</c:v>
                </c:pt>
                <c:pt idx="60">
                  <c:v>45536</c:v>
                </c:pt>
                <c:pt idx="61">
                  <c:v>45566</c:v>
                </c:pt>
                <c:pt idx="62">
                  <c:v>45597</c:v>
                </c:pt>
                <c:pt idx="63">
                  <c:v>45627</c:v>
                </c:pt>
                <c:pt idx="64">
                  <c:v>45658</c:v>
                </c:pt>
                <c:pt idx="65">
                  <c:v>45689</c:v>
                </c:pt>
                <c:pt idx="66">
                  <c:v>45717</c:v>
                </c:pt>
                <c:pt idx="67">
                  <c:v>45748</c:v>
                </c:pt>
                <c:pt idx="68">
                  <c:v>45778</c:v>
                </c:pt>
                <c:pt idx="69">
                  <c:v>45809</c:v>
                </c:pt>
                <c:pt idx="70">
                  <c:v>45839</c:v>
                </c:pt>
                <c:pt idx="71">
                  <c:v>45870</c:v>
                </c:pt>
                <c:pt idx="72">
                  <c:v>45901</c:v>
                </c:pt>
              </c:numCache>
            </c:numRef>
          </c:cat>
          <c:val>
            <c:numRef>
              <c:f>Sheet1!$C$27:$C$99</c:f>
              <c:numCache>
                <c:formatCode>General</c:formatCode>
                <c:ptCount val="73"/>
                <c:pt idx="0">
                  <c:v>58.49</c:v>
                </c:pt>
                <c:pt idx="1">
                  <c:v>58.49</c:v>
                </c:pt>
                <c:pt idx="2">
                  <c:v>58.49</c:v>
                </c:pt>
                <c:pt idx="3">
                  <c:v>58.49</c:v>
                </c:pt>
                <c:pt idx="4">
                  <c:v>58.49</c:v>
                </c:pt>
                <c:pt idx="5">
                  <c:v>58.49</c:v>
                </c:pt>
                <c:pt idx="6">
                  <c:v>58.49</c:v>
                </c:pt>
                <c:pt idx="7">
                  <c:v>58.49</c:v>
                </c:pt>
                <c:pt idx="8">
                  <c:v>58.49</c:v>
                </c:pt>
                <c:pt idx="9">
                  <c:v>58.49</c:v>
                </c:pt>
                <c:pt idx="10">
                  <c:v>58.49</c:v>
                </c:pt>
                <c:pt idx="11">
                  <c:v>58.49</c:v>
                </c:pt>
                <c:pt idx="12">
                  <c:v>58.49</c:v>
                </c:pt>
                <c:pt idx="13">
                  <c:v>58.49</c:v>
                </c:pt>
                <c:pt idx="14">
                  <c:v>58.49</c:v>
                </c:pt>
                <c:pt idx="15">
                  <c:v>58.49</c:v>
                </c:pt>
                <c:pt idx="16">
                  <c:v>58.49</c:v>
                </c:pt>
                <c:pt idx="17">
                  <c:v>58.49</c:v>
                </c:pt>
                <c:pt idx="18">
                  <c:v>58.49</c:v>
                </c:pt>
                <c:pt idx="19">
                  <c:v>58.49</c:v>
                </c:pt>
                <c:pt idx="20">
                  <c:v>58.49</c:v>
                </c:pt>
                <c:pt idx="21">
                  <c:v>58.49</c:v>
                </c:pt>
                <c:pt idx="22">
                  <c:v>58.49</c:v>
                </c:pt>
                <c:pt idx="23">
                  <c:v>58.49</c:v>
                </c:pt>
                <c:pt idx="24">
                  <c:v>58.49</c:v>
                </c:pt>
                <c:pt idx="25">
                  <c:v>58.49</c:v>
                </c:pt>
                <c:pt idx="26">
                  <c:v>58.49</c:v>
                </c:pt>
                <c:pt idx="27">
                  <c:v>58.49</c:v>
                </c:pt>
                <c:pt idx="28">
                  <c:v>58.49</c:v>
                </c:pt>
                <c:pt idx="29">
                  <c:v>58.49</c:v>
                </c:pt>
                <c:pt idx="30">
                  <c:v>58.49</c:v>
                </c:pt>
                <c:pt idx="31">
                  <c:v>58.49</c:v>
                </c:pt>
                <c:pt idx="32">
                  <c:v>58.49</c:v>
                </c:pt>
                <c:pt idx="33">
                  <c:v>58.49</c:v>
                </c:pt>
                <c:pt idx="34">
                  <c:v>58.49</c:v>
                </c:pt>
                <c:pt idx="35">
                  <c:v>58.49</c:v>
                </c:pt>
                <c:pt idx="36">
                  <c:v>58.49</c:v>
                </c:pt>
                <c:pt idx="37">
                  <c:v>58.49</c:v>
                </c:pt>
                <c:pt idx="38">
                  <c:v>58.49</c:v>
                </c:pt>
                <c:pt idx="39">
                  <c:v>58.49</c:v>
                </c:pt>
                <c:pt idx="40">
                  <c:v>58.49</c:v>
                </c:pt>
                <c:pt idx="41">
                  <c:v>58.49</c:v>
                </c:pt>
                <c:pt idx="42">
                  <c:v>58.49</c:v>
                </c:pt>
                <c:pt idx="43">
                  <c:v>58.49</c:v>
                </c:pt>
                <c:pt idx="44">
                  <c:v>58.49</c:v>
                </c:pt>
                <c:pt idx="45">
                  <c:v>58.49</c:v>
                </c:pt>
                <c:pt idx="46">
                  <c:v>58.49</c:v>
                </c:pt>
                <c:pt idx="47">
                  <c:v>58.49</c:v>
                </c:pt>
                <c:pt idx="48">
                  <c:v>58.49</c:v>
                </c:pt>
                <c:pt idx="49">
                  <c:v>58.49</c:v>
                </c:pt>
                <c:pt idx="50">
                  <c:v>58.49</c:v>
                </c:pt>
                <c:pt idx="51">
                  <c:v>58.49</c:v>
                </c:pt>
                <c:pt idx="52">
                  <c:v>58.49</c:v>
                </c:pt>
                <c:pt idx="53">
                  <c:v>58.49</c:v>
                </c:pt>
                <c:pt idx="54">
                  <c:v>58.49</c:v>
                </c:pt>
                <c:pt idx="55">
                  <c:v>58.49</c:v>
                </c:pt>
                <c:pt idx="56">
                  <c:v>58.49</c:v>
                </c:pt>
                <c:pt idx="57">
                  <c:v>58.49</c:v>
                </c:pt>
                <c:pt idx="58">
                  <c:v>58.49</c:v>
                </c:pt>
                <c:pt idx="59">
                  <c:v>58.49</c:v>
                </c:pt>
                <c:pt idx="60">
                  <c:v>58.49</c:v>
                </c:pt>
                <c:pt idx="61">
                  <c:v>58.49</c:v>
                </c:pt>
                <c:pt idx="62">
                  <c:v>58.49</c:v>
                </c:pt>
                <c:pt idx="63">
                  <c:v>58.49</c:v>
                </c:pt>
                <c:pt idx="64">
                  <c:v>58.49</c:v>
                </c:pt>
                <c:pt idx="65">
                  <c:v>58.49</c:v>
                </c:pt>
                <c:pt idx="66">
                  <c:v>58.49</c:v>
                </c:pt>
                <c:pt idx="67">
                  <c:v>58.49</c:v>
                </c:pt>
                <c:pt idx="68">
                  <c:v>58.49</c:v>
                </c:pt>
                <c:pt idx="69">
                  <c:v>58.49</c:v>
                </c:pt>
                <c:pt idx="70">
                  <c:v>58.49</c:v>
                </c:pt>
                <c:pt idx="71">
                  <c:v>58.49</c:v>
                </c:pt>
                <c:pt idx="72">
                  <c:v>58.49</c:v>
                </c:pt>
              </c:numCache>
            </c:numRef>
          </c:val>
          <c:smooth val="0"/>
          <c:extLst>
            <c:ext xmlns:c16="http://schemas.microsoft.com/office/drawing/2014/chart" uri="{C3380CC4-5D6E-409C-BE32-E72D297353CC}">
              <c16:uniqueId val="{00000000-362C-46E7-9863-BA3D7A6B75C9}"/>
            </c:ext>
          </c:extLst>
        </c:ser>
        <c:ser>
          <c:idx val="2"/>
          <c:order val="2"/>
          <c:spPr>
            <a:ln>
              <a:solidFill>
                <a:srgbClr val="FF0000"/>
              </a:solidFill>
            </a:ln>
          </c:spPr>
          <c:marker>
            <c:symbol val="none"/>
          </c:marker>
          <c:cat>
            <c:numRef>
              <c:f>Sheet1!$A$27:$A$99</c:f>
              <c:numCache>
                <c:formatCode>mmm\-yy</c:formatCode>
                <c:ptCount val="73"/>
                <c:pt idx="0">
                  <c:v>43709</c:v>
                </c:pt>
                <c:pt idx="1">
                  <c:v>43739</c:v>
                </c:pt>
                <c:pt idx="2">
                  <c:v>43770</c:v>
                </c:pt>
                <c:pt idx="3">
                  <c:v>43800</c:v>
                </c:pt>
                <c:pt idx="4">
                  <c:v>43831</c:v>
                </c:pt>
                <c:pt idx="5">
                  <c:v>43862</c:v>
                </c:pt>
                <c:pt idx="6">
                  <c:v>43891</c:v>
                </c:pt>
                <c:pt idx="7">
                  <c:v>43922</c:v>
                </c:pt>
                <c:pt idx="8">
                  <c:v>43952</c:v>
                </c:pt>
                <c:pt idx="9">
                  <c:v>43983</c:v>
                </c:pt>
                <c:pt idx="10">
                  <c:v>44013</c:v>
                </c:pt>
                <c:pt idx="11">
                  <c:v>44044</c:v>
                </c:pt>
                <c:pt idx="12">
                  <c:v>44075</c:v>
                </c:pt>
                <c:pt idx="13">
                  <c:v>44105</c:v>
                </c:pt>
                <c:pt idx="14">
                  <c:v>44136</c:v>
                </c:pt>
                <c:pt idx="15">
                  <c:v>44166</c:v>
                </c:pt>
                <c:pt idx="16">
                  <c:v>44197</c:v>
                </c:pt>
                <c:pt idx="17">
                  <c:v>44228</c:v>
                </c:pt>
                <c:pt idx="18">
                  <c:v>44256</c:v>
                </c:pt>
                <c:pt idx="19">
                  <c:v>44287</c:v>
                </c:pt>
                <c:pt idx="20">
                  <c:v>44317</c:v>
                </c:pt>
                <c:pt idx="21">
                  <c:v>44348</c:v>
                </c:pt>
                <c:pt idx="22">
                  <c:v>44378</c:v>
                </c:pt>
                <c:pt idx="23">
                  <c:v>44409</c:v>
                </c:pt>
                <c:pt idx="24">
                  <c:v>44440</c:v>
                </c:pt>
                <c:pt idx="25">
                  <c:v>44470</c:v>
                </c:pt>
                <c:pt idx="26">
                  <c:v>44501</c:v>
                </c:pt>
                <c:pt idx="27">
                  <c:v>44531</c:v>
                </c:pt>
                <c:pt idx="28">
                  <c:v>44562</c:v>
                </c:pt>
                <c:pt idx="29">
                  <c:v>44593</c:v>
                </c:pt>
                <c:pt idx="30">
                  <c:v>44621</c:v>
                </c:pt>
                <c:pt idx="31">
                  <c:v>44652</c:v>
                </c:pt>
                <c:pt idx="32">
                  <c:v>44682</c:v>
                </c:pt>
                <c:pt idx="33">
                  <c:v>44713</c:v>
                </c:pt>
                <c:pt idx="34">
                  <c:v>44743</c:v>
                </c:pt>
                <c:pt idx="35">
                  <c:v>44774</c:v>
                </c:pt>
                <c:pt idx="36">
                  <c:v>44805</c:v>
                </c:pt>
                <c:pt idx="37">
                  <c:v>44835</c:v>
                </c:pt>
                <c:pt idx="38">
                  <c:v>44866</c:v>
                </c:pt>
                <c:pt idx="39">
                  <c:v>44896</c:v>
                </c:pt>
                <c:pt idx="40">
                  <c:v>44927</c:v>
                </c:pt>
                <c:pt idx="41">
                  <c:v>44958</c:v>
                </c:pt>
                <c:pt idx="42">
                  <c:v>44986</c:v>
                </c:pt>
                <c:pt idx="43">
                  <c:v>45017</c:v>
                </c:pt>
                <c:pt idx="44">
                  <c:v>45047</c:v>
                </c:pt>
                <c:pt idx="45">
                  <c:v>45078</c:v>
                </c:pt>
                <c:pt idx="46">
                  <c:v>45108</c:v>
                </c:pt>
                <c:pt idx="47">
                  <c:v>45139</c:v>
                </c:pt>
                <c:pt idx="48">
                  <c:v>45170</c:v>
                </c:pt>
                <c:pt idx="49">
                  <c:v>45200</c:v>
                </c:pt>
                <c:pt idx="50">
                  <c:v>45231</c:v>
                </c:pt>
                <c:pt idx="51">
                  <c:v>45261</c:v>
                </c:pt>
                <c:pt idx="52">
                  <c:v>45292</c:v>
                </c:pt>
                <c:pt idx="53">
                  <c:v>45323</c:v>
                </c:pt>
                <c:pt idx="54">
                  <c:v>45352</c:v>
                </c:pt>
                <c:pt idx="55">
                  <c:v>45383</c:v>
                </c:pt>
                <c:pt idx="56">
                  <c:v>45413</c:v>
                </c:pt>
                <c:pt idx="57">
                  <c:v>45444</c:v>
                </c:pt>
                <c:pt idx="58">
                  <c:v>45474</c:v>
                </c:pt>
                <c:pt idx="59">
                  <c:v>45505</c:v>
                </c:pt>
                <c:pt idx="60">
                  <c:v>45536</c:v>
                </c:pt>
                <c:pt idx="61">
                  <c:v>45566</c:v>
                </c:pt>
                <c:pt idx="62">
                  <c:v>45597</c:v>
                </c:pt>
                <c:pt idx="63">
                  <c:v>45627</c:v>
                </c:pt>
                <c:pt idx="64">
                  <c:v>45658</c:v>
                </c:pt>
                <c:pt idx="65">
                  <c:v>45689</c:v>
                </c:pt>
                <c:pt idx="66">
                  <c:v>45717</c:v>
                </c:pt>
                <c:pt idx="67">
                  <c:v>45748</c:v>
                </c:pt>
                <c:pt idx="68">
                  <c:v>45778</c:v>
                </c:pt>
                <c:pt idx="69">
                  <c:v>45809</c:v>
                </c:pt>
                <c:pt idx="70">
                  <c:v>45839</c:v>
                </c:pt>
                <c:pt idx="71">
                  <c:v>45870</c:v>
                </c:pt>
                <c:pt idx="72">
                  <c:v>45901</c:v>
                </c:pt>
              </c:numCache>
            </c:numRef>
          </c:cat>
          <c:val>
            <c:numRef>
              <c:f>Sheet1!$D$27:$D$99</c:f>
              <c:numCache>
                <c:formatCode>General</c:formatCode>
                <c:ptCount val="73"/>
                <c:pt idx="0">
                  <c:v>91.49</c:v>
                </c:pt>
                <c:pt idx="1">
                  <c:v>91.49</c:v>
                </c:pt>
                <c:pt idx="2">
                  <c:v>91.49</c:v>
                </c:pt>
                <c:pt idx="3">
                  <c:v>91.49</c:v>
                </c:pt>
                <c:pt idx="4">
                  <c:v>91.49</c:v>
                </c:pt>
                <c:pt idx="5">
                  <c:v>91.49</c:v>
                </c:pt>
                <c:pt idx="6">
                  <c:v>91.49</c:v>
                </c:pt>
                <c:pt idx="7">
                  <c:v>91.49</c:v>
                </c:pt>
                <c:pt idx="8">
                  <c:v>91.49</c:v>
                </c:pt>
                <c:pt idx="9">
                  <c:v>91.49</c:v>
                </c:pt>
                <c:pt idx="10">
                  <c:v>91.49</c:v>
                </c:pt>
                <c:pt idx="11">
                  <c:v>91.49</c:v>
                </c:pt>
                <c:pt idx="12">
                  <c:v>91.49</c:v>
                </c:pt>
                <c:pt idx="13">
                  <c:v>91.49</c:v>
                </c:pt>
                <c:pt idx="14">
                  <c:v>91.49</c:v>
                </c:pt>
                <c:pt idx="15">
                  <c:v>91.49</c:v>
                </c:pt>
                <c:pt idx="16">
                  <c:v>91.49</c:v>
                </c:pt>
                <c:pt idx="17">
                  <c:v>91.49</c:v>
                </c:pt>
                <c:pt idx="18">
                  <c:v>91.49</c:v>
                </c:pt>
                <c:pt idx="19">
                  <c:v>91.49</c:v>
                </c:pt>
                <c:pt idx="20">
                  <c:v>91.49</c:v>
                </c:pt>
                <c:pt idx="21">
                  <c:v>91.49</c:v>
                </c:pt>
                <c:pt idx="22">
                  <c:v>91.49</c:v>
                </c:pt>
                <c:pt idx="23">
                  <c:v>91.49</c:v>
                </c:pt>
                <c:pt idx="24">
                  <c:v>91.49</c:v>
                </c:pt>
                <c:pt idx="25">
                  <c:v>91.49</c:v>
                </c:pt>
                <c:pt idx="26">
                  <c:v>91.49</c:v>
                </c:pt>
                <c:pt idx="27">
                  <c:v>91.49</c:v>
                </c:pt>
                <c:pt idx="28">
                  <c:v>91.49</c:v>
                </c:pt>
                <c:pt idx="29">
                  <c:v>91.49</c:v>
                </c:pt>
                <c:pt idx="30">
                  <c:v>91.49</c:v>
                </c:pt>
                <c:pt idx="31">
                  <c:v>91.49</c:v>
                </c:pt>
                <c:pt idx="32">
                  <c:v>91.49</c:v>
                </c:pt>
                <c:pt idx="33">
                  <c:v>91.49</c:v>
                </c:pt>
                <c:pt idx="34">
                  <c:v>91.49</c:v>
                </c:pt>
                <c:pt idx="35">
                  <c:v>91.49</c:v>
                </c:pt>
                <c:pt idx="36">
                  <c:v>91.49</c:v>
                </c:pt>
                <c:pt idx="37">
                  <c:v>91.49</c:v>
                </c:pt>
                <c:pt idx="38">
                  <c:v>91.49</c:v>
                </c:pt>
                <c:pt idx="39">
                  <c:v>91.49</c:v>
                </c:pt>
                <c:pt idx="40">
                  <c:v>91.49</c:v>
                </c:pt>
                <c:pt idx="41">
                  <c:v>91.49</c:v>
                </c:pt>
                <c:pt idx="42">
                  <c:v>91.49</c:v>
                </c:pt>
                <c:pt idx="43">
                  <c:v>91.49</c:v>
                </c:pt>
                <c:pt idx="44">
                  <c:v>91.49</c:v>
                </c:pt>
                <c:pt idx="45">
                  <c:v>91.49</c:v>
                </c:pt>
                <c:pt idx="46">
                  <c:v>91.49</c:v>
                </c:pt>
                <c:pt idx="47">
                  <c:v>91.49</c:v>
                </c:pt>
                <c:pt idx="48">
                  <c:v>91.49</c:v>
                </c:pt>
                <c:pt idx="49">
                  <c:v>91.49</c:v>
                </c:pt>
                <c:pt idx="50">
                  <c:v>91.49</c:v>
                </c:pt>
                <c:pt idx="51">
                  <c:v>91.49</c:v>
                </c:pt>
                <c:pt idx="52">
                  <c:v>91.49</c:v>
                </c:pt>
                <c:pt idx="53">
                  <c:v>91.49</c:v>
                </c:pt>
                <c:pt idx="54">
                  <c:v>91.49</c:v>
                </c:pt>
                <c:pt idx="55">
                  <c:v>91.49</c:v>
                </c:pt>
                <c:pt idx="56">
                  <c:v>91.49</c:v>
                </c:pt>
                <c:pt idx="57">
                  <c:v>91.49</c:v>
                </c:pt>
                <c:pt idx="58">
                  <c:v>91.49</c:v>
                </c:pt>
                <c:pt idx="59">
                  <c:v>91.49</c:v>
                </c:pt>
                <c:pt idx="60">
                  <c:v>91.49</c:v>
                </c:pt>
                <c:pt idx="61">
                  <c:v>91.49</c:v>
                </c:pt>
                <c:pt idx="62">
                  <c:v>91.49</c:v>
                </c:pt>
                <c:pt idx="63">
                  <c:v>91.49</c:v>
                </c:pt>
                <c:pt idx="64">
                  <c:v>91.49</c:v>
                </c:pt>
                <c:pt idx="65">
                  <c:v>91.49</c:v>
                </c:pt>
                <c:pt idx="66">
                  <c:v>91.49</c:v>
                </c:pt>
                <c:pt idx="67">
                  <c:v>91.49</c:v>
                </c:pt>
                <c:pt idx="68">
                  <c:v>91.49</c:v>
                </c:pt>
                <c:pt idx="69">
                  <c:v>91.49</c:v>
                </c:pt>
                <c:pt idx="70">
                  <c:v>91.49</c:v>
                </c:pt>
                <c:pt idx="71">
                  <c:v>91.49</c:v>
                </c:pt>
                <c:pt idx="72">
                  <c:v>91.49</c:v>
                </c:pt>
              </c:numCache>
            </c:numRef>
          </c:val>
          <c:smooth val="0"/>
          <c:extLst>
            <c:ext xmlns:c16="http://schemas.microsoft.com/office/drawing/2014/chart" uri="{C3380CC4-5D6E-409C-BE32-E72D297353CC}">
              <c16:uniqueId val="{00000001-362C-46E7-9863-BA3D7A6B75C9}"/>
            </c:ext>
          </c:extLst>
        </c:ser>
        <c:dLbls>
          <c:showLegendKey val="0"/>
          <c:showVal val="0"/>
          <c:showCatName val="0"/>
          <c:showSerName val="0"/>
          <c:showPercent val="0"/>
          <c:showBubbleSize val="0"/>
        </c:dLbls>
        <c:smooth val="0"/>
        <c:axId val="235275392"/>
        <c:axId val="235276928"/>
      </c:lineChart>
      <c:dateAx>
        <c:axId val="235275392"/>
        <c:scaling>
          <c:orientation val="minMax"/>
        </c:scaling>
        <c:delete val="0"/>
        <c:axPos val="b"/>
        <c:numFmt formatCode="mmm\-yy" sourceLinked="1"/>
        <c:majorTickMark val="out"/>
        <c:minorTickMark val="none"/>
        <c:tickLblPos val="nextTo"/>
        <c:txPr>
          <a:bodyPr/>
          <a:lstStyle/>
          <a:p>
            <a:pPr>
              <a:defRPr sz="1050" b="1"/>
            </a:pPr>
            <a:endParaRPr lang="en-US"/>
          </a:p>
        </c:txPr>
        <c:crossAx val="235276928"/>
        <c:crosses val="autoZero"/>
        <c:auto val="1"/>
        <c:lblOffset val="100"/>
        <c:baseTimeUnit val="months"/>
        <c:majorUnit val="3"/>
        <c:majorTimeUnit val="months"/>
      </c:dateAx>
      <c:valAx>
        <c:axId val="235276928"/>
        <c:scaling>
          <c:orientation val="minMax"/>
          <c:max val="120"/>
          <c:min val="30"/>
        </c:scaling>
        <c:delete val="0"/>
        <c:axPos val="l"/>
        <c:majorGridlines>
          <c:spPr>
            <a:ln w="6350">
              <a:solidFill>
                <a:srgbClr val="000000"/>
              </a:solidFill>
            </a:ln>
          </c:spPr>
        </c:majorGridlines>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235275392"/>
        <c:crosses val="autoZero"/>
        <c:crossBetween val="between"/>
      </c:valAx>
      <c:spPr>
        <a:ln w="6350">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251958818800786E-2"/>
          <c:y val="0.10844701806733847"/>
          <c:w val="0.92764031341100817"/>
          <c:h val="0.76736947449399884"/>
        </c:manualLayout>
      </c:layout>
      <c:barChart>
        <c:barDir val="col"/>
        <c:grouping val="clustered"/>
        <c:varyColors val="0"/>
        <c:ser>
          <c:idx val="0"/>
          <c:order val="0"/>
          <c:tx>
            <c:strRef>
              <c:f>Sheet1!$B$1</c:f>
              <c:strCache>
                <c:ptCount val="1"/>
                <c:pt idx="0">
                  <c:v>Mandate</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09-4E65-883C-169641072163}"/>
                </c:ext>
              </c:extLst>
            </c:dLbl>
            <c:dLbl>
              <c:idx val="1"/>
              <c:layout>
                <c:manualLayout>
                  <c:x val="5.9228241383619965E-4"/>
                  <c:y val="-1.48239990982711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09-4E65-883C-169641072163}"/>
                </c:ext>
              </c:extLst>
            </c:dLbl>
            <c:dLbl>
              <c:idx val="2"/>
              <c:layout>
                <c:manualLayout>
                  <c:x val="1.552333633572511E-3"/>
                  <c:y val="-4.9236339025195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09-4E65-883C-169641072163}"/>
                </c:ext>
              </c:extLst>
            </c:dLbl>
            <c:dLbl>
              <c:idx val="3"/>
              <c:layout>
                <c:manualLayout>
                  <c:x val="-3.0161392769463649E-3"/>
                  <c:y val="-2.135426703560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09-4E65-883C-169641072163}"/>
                </c:ext>
              </c:extLst>
            </c:dLbl>
            <c:dLbl>
              <c:idx val="4"/>
              <c:layout>
                <c:manualLayout>
                  <c:x val="-2.0107311309333566E-3"/>
                  <c:y val="-7.47890265288162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09-4E65-883C-169641072163}"/>
                </c:ext>
              </c:extLst>
            </c:dLbl>
            <c:dLbl>
              <c:idx val="5"/>
              <c:layout>
                <c:manualLayout>
                  <c:x val="1.0401772252562696E-16"/>
                  <c:y val="4.12395873859661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09-4E65-883C-16964107216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Sheet1!$B$2:$B$7</c:f>
              <c:numCache>
                <c:formatCode>0.00%</c:formatCode>
                <c:ptCount val="6"/>
                <c:pt idx="0">
                  <c:v>2.9762E-2</c:v>
                </c:pt>
                <c:pt idx="1">
                  <c:v>2.2178E-2</c:v>
                </c:pt>
                <c:pt idx="2">
                  <c:v>2.2647E-2</c:v>
                </c:pt>
                <c:pt idx="3">
                  <c:v>2.5222000000000001E-2</c:v>
                </c:pt>
                <c:pt idx="4">
                  <c:v>3.5149E-2</c:v>
                </c:pt>
                <c:pt idx="5">
                  <c:v>3.5055999999999997E-2</c:v>
                </c:pt>
              </c:numCache>
            </c:numRef>
          </c:val>
          <c:extLst>
            <c:ext xmlns:c16="http://schemas.microsoft.com/office/drawing/2014/chart" uri="{C3380CC4-5D6E-409C-BE32-E72D297353CC}">
              <c16:uniqueId val="{00000006-1909-4E65-883C-169641072163}"/>
            </c:ext>
          </c:extLst>
        </c:ser>
        <c:ser>
          <c:idx val="1"/>
          <c:order val="1"/>
          <c:tx>
            <c:strRef>
              <c:f>Sheet1!$C$1</c:f>
              <c:strCache>
                <c:ptCount val="1"/>
                <c:pt idx="0">
                  <c:v>Benchmark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Sheet1!$C$2:$C$7</c:f>
              <c:numCache>
                <c:formatCode>0.00%</c:formatCode>
                <c:ptCount val="6"/>
                <c:pt idx="0">
                  <c:v>2.8153999999999998E-2</c:v>
                </c:pt>
                <c:pt idx="1">
                  <c:v>2.1706E-2</c:v>
                </c:pt>
                <c:pt idx="2">
                  <c:v>2.1728999999999998E-2</c:v>
                </c:pt>
                <c:pt idx="3">
                  <c:v>2.4048E-2</c:v>
                </c:pt>
                <c:pt idx="4">
                  <c:v>3.3228000000000001E-2</c:v>
                </c:pt>
                <c:pt idx="5">
                  <c:v>3.2613999999999997E-2</c:v>
                </c:pt>
              </c:numCache>
            </c:numRef>
          </c:val>
          <c:extLst>
            <c:ext xmlns:c16="http://schemas.microsoft.com/office/drawing/2014/chart" uri="{C3380CC4-5D6E-409C-BE32-E72D297353CC}">
              <c16:uniqueId val="{00000007-1909-4E65-883C-169641072163}"/>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dirty="0"/>
              <a:t>Returns as of September 30, 2025</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Pool</c:v>
                </c:pt>
              </c:strCache>
            </c:strRef>
          </c:tx>
          <c:spPr>
            <a:solidFill>
              <a:schemeClr val="accent5">
                <a:shade val="76000"/>
              </a:schemeClr>
            </a:solidFill>
            <a:ln>
              <a:noFill/>
            </a:ln>
            <a:effectLst/>
            <a:scene3d>
              <a:camera prst="orthographicFront"/>
              <a:lightRig rig="threePt" dir="t"/>
            </a:scene3d>
            <a:sp3d>
              <a:bevelT w="12700"/>
              <a:bevelB w="12700"/>
            </a:sp3d>
          </c:spPr>
          <c:invertIfNegative val="0"/>
          <c:dLbls>
            <c:dLbl>
              <c:idx val="0"/>
              <c:layout>
                <c:manualLayout>
                  <c:x val="3.6630036630036652E-3"/>
                  <c:y val="6.75379236076968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A9-466A-B3FA-2BD29C8CDAA2}"/>
                </c:ext>
              </c:extLst>
            </c:dLbl>
            <c:dLbl>
              <c:idx val="1"/>
              <c:layout>
                <c:manualLayout>
                  <c:x val="-7.9004329789785725E-3"/>
                  <c:y val="-2.97730822266889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CD-4277-B605-25F8B9D29CE7}"/>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6 Months </c:v>
                </c:pt>
                <c:pt idx="1">
                  <c:v>1 Year</c:v>
                </c:pt>
                <c:pt idx="2">
                  <c:v>3 Year *</c:v>
                </c:pt>
                <c:pt idx="3">
                  <c:v>5 Year *</c:v>
                </c:pt>
                <c:pt idx="4">
                  <c:v>10 Year *</c:v>
                </c:pt>
              </c:strCache>
            </c:strRef>
          </c:cat>
          <c:val>
            <c:numRef>
              <c:f>Sheet1!$B$2:$B$6</c:f>
              <c:numCache>
                <c:formatCode>0.00%</c:formatCode>
                <c:ptCount val="5"/>
                <c:pt idx="0">
                  <c:v>2.9762E-2</c:v>
                </c:pt>
                <c:pt idx="1">
                  <c:v>3.9703000000000002E-2</c:v>
                </c:pt>
                <c:pt idx="2">
                  <c:v>5.0789000000000001E-2</c:v>
                </c:pt>
                <c:pt idx="3">
                  <c:v>1.7075E-2</c:v>
                </c:pt>
                <c:pt idx="4">
                  <c:v>2.2349999999999998E-2</c:v>
                </c:pt>
              </c:numCache>
            </c:numRef>
          </c:val>
          <c:extLst>
            <c:ext xmlns:c16="http://schemas.microsoft.com/office/drawing/2014/chart" uri="{C3380CC4-5D6E-409C-BE32-E72D297353CC}">
              <c16:uniqueId val="{00000001-24A9-466A-B3FA-2BD29C8CDAA2}"/>
            </c:ext>
          </c:extLst>
        </c:ser>
        <c:ser>
          <c:idx val="1"/>
          <c:order val="1"/>
          <c:tx>
            <c:strRef>
              <c:f>Sheet1!$C$1</c:f>
              <c:strCache>
                <c:ptCount val="1"/>
                <c:pt idx="0">
                  <c:v>Benchmark</c:v>
                </c:pt>
              </c:strCache>
            </c:strRef>
          </c:tx>
          <c:spPr>
            <a:solidFill>
              <a:schemeClr val="accent5">
                <a:tint val="77000"/>
              </a:schemeClr>
            </a:solidFill>
            <a:ln>
              <a:noFill/>
            </a:ln>
            <a:effectLst/>
          </c:spPr>
          <c:invertIfNegative val="0"/>
          <c:dLbls>
            <c:dLbl>
              <c:idx val="0"/>
              <c:layout>
                <c:manualLayout>
                  <c:x val="7.3260073260073303E-3"/>
                  <c:y val="1.0130688541154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A9-466A-B3FA-2BD29C8CDAA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6 Months </c:v>
                </c:pt>
                <c:pt idx="1">
                  <c:v>1 Year</c:v>
                </c:pt>
                <c:pt idx="2">
                  <c:v>3 Year *</c:v>
                </c:pt>
                <c:pt idx="3">
                  <c:v>5 Year *</c:v>
                </c:pt>
                <c:pt idx="4">
                  <c:v>10 Year *</c:v>
                </c:pt>
              </c:strCache>
            </c:strRef>
          </c:cat>
          <c:val>
            <c:numRef>
              <c:f>Sheet1!$C$2:$C$6</c:f>
              <c:numCache>
                <c:formatCode>0.00%</c:formatCode>
                <c:ptCount val="5"/>
                <c:pt idx="0">
                  <c:v>2.8153999999999998E-2</c:v>
                </c:pt>
                <c:pt idx="1">
                  <c:v>3.7284999999999999E-2</c:v>
                </c:pt>
                <c:pt idx="2">
                  <c:v>4.8286999999999997E-2</c:v>
                </c:pt>
                <c:pt idx="3">
                  <c:v>1.5126000000000001E-2</c:v>
                </c:pt>
                <c:pt idx="4">
                  <c:v>2.0471E-2</c:v>
                </c:pt>
              </c:numCache>
            </c:numRef>
          </c:val>
          <c:extLst>
            <c:ext xmlns:c16="http://schemas.microsoft.com/office/drawing/2014/chart" uri="{C3380CC4-5D6E-409C-BE32-E72D297353CC}">
              <c16:uniqueId val="{00000003-24A9-466A-B3FA-2BD29C8CDAA2}"/>
            </c:ext>
          </c:extLst>
        </c:ser>
        <c:dLbls>
          <c:showLegendKey val="0"/>
          <c:showVal val="0"/>
          <c:showCatName val="0"/>
          <c:showSerName val="0"/>
          <c:showPercent val="0"/>
          <c:showBubbleSize val="0"/>
        </c:dLbls>
        <c:gapWidth val="75"/>
        <c:axId val="229208448"/>
        <c:axId val="229209984"/>
      </c:barChart>
      <c:catAx>
        <c:axId val="229208448"/>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09984"/>
        <c:crosses val="autoZero"/>
        <c:auto val="1"/>
        <c:lblAlgn val="ctr"/>
        <c:lblOffset val="100"/>
        <c:noMultiLvlLbl val="0"/>
      </c:catAx>
      <c:valAx>
        <c:axId val="229209984"/>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08448"/>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Quality</a:t>
            </a:r>
          </a:p>
        </c:rich>
      </c:tx>
      <c:layout>
        <c:manualLayout>
          <c:xMode val="edge"/>
          <c:yMode val="edge"/>
          <c:x val="0.56455088613226467"/>
          <c:y val="9.7681539807524059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9.0481388690050124E-2"/>
          <c:y val="9.7200787401573119E-2"/>
          <c:w val="0.8870742132004471"/>
          <c:h val="0.6943129921259843"/>
        </c:manualLayout>
      </c:layout>
      <c:barChart>
        <c:barDir val="col"/>
        <c:grouping val="clustered"/>
        <c:varyColors val="0"/>
        <c:ser>
          <c:idx val="1"/>
          <c:order val="0"/>
          <c:tx>
            <c:strRef>
              <c:f>Sheet1!$A$2</c:f>
              <c:strCache>
                <c:ptCount val="1"/>
                <c:pt idx="0">
                  <c:v>9/30/2024</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7045454545454544E-2"/>
                  <c:y val="6.4816272965879419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EF7-472E-BD0D-98BB8181F2FE}"/>
                </c:ext>
              </c:extLst>
            </c:dLbl>
            <c:dLbl>
              <c:idx val="4"/>
              <c:layout>
                <c:manualLayout>
                  <c:x val="-3.7878787878787962E-3"/>
                  <c:y val="0.1333339895013126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5EF7-472E-BD0D-98BB8181F2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extLst xmlns:c15="http://schemas.microsoft.com/office/drawing/2012/chart"/>
            </c:strRef>
          </c:cat>
          <c:val>
            <c:numRef>
              <c:f>Sheet1!$B$2:$F$2</c:f>
              <c:numCache>
                <c:formatCode>0%</c:formatCode>
                <c:ptCount val="5"/>
                <c:pt idx="0">
                  <c:v>0.90600000000000003</c:v>
                </c:pt>
                <c:pt idx="1">
                  <c:v>6.1699999999999998E-2</c:v>
                </c:pt>
                <c:pt idx="2">
                  <c:v>1.1999999999999999E-3</c:v>
                </c:pt>
                <c:pt idx="3">
                  <c:v>2.8299999999999999E-2</c:v>
                </c:pt>
                <c:pt idx="4">
                  <c:v>2.8E-3</c:v>
                </c:pt>
              </c:numCache>
              <c:extLst xmlns:c15="http://schemas.microsoft.com/office/drawing/2012/chart"/>
            </c:numRef>
          </c:val>
          <c:extLst xmlns:c15="http://schemas.microsoft.com/office/drawing/2012/chart">
            <c:ext xmlns:c16="http://schemas.microsoft.com/office/drawing/2014/chart" uri="{C3380CC4-5D6E-409C-BE32-E72D297353CC}">
              <c16:uniqueId val="{00000002-5EF7-472E-BD0D-98BB8181F2FE}"/>
            </c:ext>
          </c:extLst>
        </c:ser>
        <c:ser>
          <c:idx val="3"/>
          <c:order val="1"/>
          <c:tx>
            <c:strRef>
              <c:f>Sheet1!$A$3</c:f>
              <c:strCache>
                <c:ptCount val="1"/>
                <c:pt idx="0">
                  <c:v>3/31/2025</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6.9031853972798913E-3"/>
                  <c:y val="1.51896325459317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EF7-472E-BD0D-98BB8181F2FE}"/>
                </c:ext>
              </c:extLst>
            </c:dLbl>
            <c:dLbl>
              <c:idx val="4"/>
              <c:layout>
                <c:manualLayout>
                  <c:x val="-1.8939552700657338E-3"/>
                  <c:y val="-8.5971404774485751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EF7-472E-BD0D-98BB8181F2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extLst xmlns:c15="http://schemas.microsoft.com/office/drawing/2012/chart"/>
            </c:strRef>
          </c:cat>
          <c:val>
            <c:numRef>
              <c:f>Sheet1!$B$3:$F$3</c:f>
              <c:numCache>
                <c:formatCode>0%</c:formatCode>
                <c:ptCount val="5"/>
                <c:pt idx="0">
                  <c:v>0.89280000000000004</c:v>
                </c:pt>
                <c:pt idx="1">
                  <c:v>6.3399999999999998E-2</c:v>
                </c:pt>
                <c:pt idx="2">
                  <c:v>2.3E-3</c:v>
                </c:pt>
                <c:pt idx="3">
                  <c:v>3.8199999999999998E-2</c:v>
                </c:pt>
                <c:pt idx="4">
                  <c:v>3.3E-3</c:v>
                </c:pt>
              </c:numCache>
              <c:extLst xmlns:c15="http://schemas.microsoft.com/office/drawing/2012/chart"/>
            </c:numRef>
          </c:val>
          <c:extLst xmlns:c15="http://schemas.microsoft.com/office/drawing/2012/chart">
            <c:ext xmlns:c16="http://schemas.microsoft.com/office/drawing/2014/chart" uri="{C3380CC4-5D6E-409C-BE32-E72D297353CC}">
              <c16:uniqueId val="{00000005-5EF7-472E-BD0D-98BB8181F2FE}"/>
            </c:ext>
          </c:extLst>
        </c:ser>
        <c:ser>
          <c:idx val="4"/>
          <c:order val="2"/>
          <c:tx>
            <c:strRef>
              <c:f>Sheet1!$A$4</c:f>
              <c:strCache>
                <c:ptCount val="1"/>
                <c:pt idx="0">
                  <c:v>9/30/2025</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7878787878787962E-3"/>
                  <c:y val="1.22506561679789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F7-472E-BD0D-98BB8181F2FE}"/>
                </c:ext>
              </c:extLst>
            </c:dLbl>
            <c:dLbl>
              <c:idx val="4"/>
              <c:layout>
                <c:manualLayout>
                  <c:x val="1.6799946514956697E-3"/>
                  <c:y val="6.3193741074085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strRef>
          </c:cat>
          <c:val>
            <c:numRef>
              <c:f>Sheet1!$B$4:$F$4</c:f>
              <c:numCache>
                <c:formatCode>0%</c:formatCode>
                <c:ptCount val="5"/>
                <c:pt idx="0">
                  <c:v>0.88649999999999995</c:v>
                </c:pt>
                <c:pt idx="1">
                  <c:v>6.83E-2</c:v>
                </c:pt>
                <c:pt idx="2">
                  <c:v>5.0000000000000001E-3</c:v>
                </c:pt>
                <c:pt idx="3">
                  <c:v>3.5299999999999998E-2</c:v>
                </c:pt>
                <c:pt idx="4">
                  <c:v>5.0000000000000001E-3</c:v>
                </c:pt>
              </c:numCache>
            </c:numRef>
          </c:val>
          <c:extLst>
            <c:ext xmlns:c16="http://schemas.microsoft.com/office/drawing/2014/chart" uri="{C3380CC4-5D6E-409C-BE32-E72D297353CC}">
              <c16:uniqueId val="{00000008-5EF7-472E-BD0D-98BB8181F2FE}"/>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4"/>
              <c:layout>
                <c:manualLayout>
                  <c:x val="1.1363636363636367E-2"/>
                  <c:y val="2.50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strRef>
          </c:cat>
          <c:val>
            <c:numRef>
              <c:f>Sheet1!$B$5:$F$5</c:f>
              <c:numCache>
                <c:formatCode>0%</c:formatCode>
                <c:ptCount val="5"/>
                <c:pt idx="0">
                  <c:v>1</c:v>
                </c:pt>
                <c:pt idx="1">
                  <c:v>0</c:v>
                </c:pt>
                <c:pt idx="2">
                  <c:v>0</c:v>
                </c:pt>
                <c:pt idx="3">
                  <c:v>0</c:v>
                </c:pt>
                <c:pt idx="4">
                  <c:v>0</c:v>
                </c:pt>
              </c:numCache>
            </c:numRef>
          </c:val>
          <c:extLst>
            <c:ext xmlns:c16="http://schemas.microsoft.com/office/drawing/2014/chart" uri="{C3380CC4-5D6E-409C-BE32-E72D297353CC}">
              <c16:uniqueId val="{0000000A-5EF7-472E-BD0D-98BB8181F2FE}"/>
            </c:ext>
          </c:extLst>
        </c:ser>
        <c:dLbls>
          <c:showLegendKey val="0"/>
          <c:showVal val="1"/>
          <c:showCatName val="0"/>
          <c:showSerName val="0"/>
          <c:showPercent val="0"/>
          <c:showBubbleSize val="0"/>
        </c:dLbls>
        <c:gapWidth val="150"/>
        <c:axId val="243201536"/>
        <c:axId val="243203072"/>
        <c:extLst/>
      </c:barChart>
      <c:catAx>
        <c:axId val="243201536"/>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3072"/>
        <c:crosses val="autoZero"/>
        <c:auto val="1"/>
        <c:lblAlgn val="ctr"/>
        <c:lblOffset val="100"/>
        <c:tickLblSkip val="1"/>
        <c:tickMarkSkip val="1"/>
        <c:noMultiLvlLbl val="0"/>
      </c:catAx>
      <c:valAx>
        <c:axId val="243203072"/>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1536"/>
        <c:crosses val="autoZero"/>
        <c:crossBetween val="between"/>
      </c:valAx>
      <c:spPr>
        <a:solidFill>
          <a:schemeClr val="accent5">
            <a:tint val="20000"/>
          </a:schemeClr>
        </a:solidFill>
        <a:ln>
          <a:noFill/>
        </a:ln>
        <a:effectLst/>
      </c:spPr>
    </c:plotArea>
    <c:legend>
      <c:legendPos val="r"/>
      <c:layout>
        <c:manualLayout>
          <c:xMode val="edge"/>
          <c:yMode val="edge"/>
          <c:x val="0.62940119445840981"/>
          <c:y val="0.20811597747266564"/>
          <c:w val="0.32386072870918065"/>
          <c:h val="0.251831021122359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Sector</a:t>
            </a:r>
          </a:p>
        </c:rich>
      </c:tx>
      <c:layout>
        <c:manualLayout>
          <c:xMode val="edge"/>
          <c:yMode val="edge"/>
          <c:x val="0.5472375008625382"/>
          <c:y val="0"/>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6.517521081141453E-2"/>
          <c:y val="0.1309811273590801"/>
          <c:w val="0.8923933378008595"/>
          <c:h val="0.67046056742908577"/>
        </c:manualLayout>
      </c:layout>
      <c:barChart>
        <c:barDir val="col"/>
        <c:grouping val="clustered"/>
        <c:varyColors val="0"/>
        <c:ser>
          <c:idx val="1"/>
          <c:order val="0"/>
          <c:tx>
            <c:strRef>
              <c:f>Sheet1!$A$2</c:f>
              <c:strCache>
                <c:ptCount val="1"/>
                <c:pt idx="0">
                  <c:v>9/30/2024</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4184397163120564E-2"/>
                  <c:y val="1.587301587301587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D09A-457C-91C3-A389E220C427}"/>
                </c:ext>
              </c:extLst>
            </c:dLbl>
            <c:dLbl>
              <c:idx val="1"/>
              <c:layout>
                <c:manualLayout>
                  <c:x val="-8.8652482269504247E-3"/>
                  <c:y val="-1.234567901234572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D09A-457C-91C3-A389E220C427}"/>
                </c:ext>
              </c:extLst>
            </c:dLbl>
            <c:dLbl>
              <c:idx val="2"/>
              <c:layout>
                <c:manualLayout>
                  <c:x val="-1.2411347517730497E-2"/>
                  <c:y val="1.410948631421074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D09A-457C-91C3-A389E220C427}"/>
                </c:ext>
              </c:extLst>
            </c:dLbl>
            <c:dLbl>
              <c:idx val="7"/>
              <c:layout>
                <c:manualLayout>
                  <c:x val="-7.0921539016296263E-3"/>
                  <c:y val="4.222615780864196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2A49-457A-AE52-0A0087042E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Sheet1!$B$1:$I$1</c:f>
              <c:strCache>
                <c:ptCount val="8"/>
                <c:pt idx="0">
                  <c:v>Treasury</c:v>
                </c:pt>
                <c:pt idx="1">
                  <c:v>Govt. Agn</c:v>
                </c:pt>
                <c:pt idx="2">
                  <c:v>Corporate Bonds</c:v>
                </c:pt>
                <c:pt idx="3">
                  <c:v>Foreign</c:v>
                </c:pt>
                <c:pt idx="4">
                  <c:v>Muni</c:v>
                </c:pt>
                <c:pt idx="5">
                  <c:v>ABS</c:v>
                </c:pt>
                <c:pt idx="6">
                  <c:v>Repo</c:v>
                </c:pt>
                <c:pt idx="7">
                  <c:v>Cash</c:v>
                </c:pt>
              </c:strCache>
              <c:extLst xmlns:c15="http://schemas.microsoft.com/office/drawing/2012/chart"/>
            </c:strRef>
          </c:cat>
          <c:val>
            <c:numRef>
              <c:f>Sheet1!$B$2:$I$2</c:f>
              <c:numCache>
                <c:formatCode>0%</c:formatCode>
                <c:ptCount val="8"/>
                <c:pt idx="0">
                  <c:v>0.90710000000000002</c:v>
                </c:pt>
                <c:pt idx="1">
                  <c:v>0</c:v>
                </c:pt>
                <c:pt idx="2">
                  <c:v>3.2399999999999998E-2</c:v>
                </c:pt>
                <c:pt idx="3">
                  <c:v>1.4E-3</c:v>
                </c:pt>
                <c:pt idx="4">
                  <c:v>0</c:v>
                </c:pt>
                <c:pt idx="5">
                  <c:v>0.06</c:v>
                </c:pt>
                <c:pt idx="6">
                  <c:v>1.7600000000000001E-2</c:v>
                </c:pt>
                <c:pt idx="7">
                  <c:v>-1.8700000000000001E-2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4-D09A-457C-91C3-A389E220C427}"/>
            </c:ext>
          </c:extLst>
        </c:ser>
        <c:ser>
          <c:idx val="3"/>
          <c:order val="1"/>
          <c:tx>
            <c:strRef>
              <c:f>Sheet1!$A$3</c:f>
              <c:strCache>
                <c:ptCount val="1"/>
                <c:pt idx="0">
                  <c:v>3/31/2025</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3422125425811388E-3"/>
                  <c:y val="2.1539807524060154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D09A-457C-91C3-A389E220C427}"/>
                </c:ext>
              </c:extLst>
            </c:dLbl>
            <c:dLbl>
              <c:idx val="1"/>
              <c:layout>
                <c:manualLayout>
                  <c:x val="3.5460992907801452E-3"/>
                  <c:y val="-2.6452943382078162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D09A-457C-91C3-A389E220C427}"/>
                </c:ext>
              </c:extLst>
            </c:dLbl>
            <c:dLbl>
              <c:idx val="2"/>
              <c:layout>
                <c:manualLayout>
                  <c:x val="-5.3191489361702126E-3"/>
                  <c:y val="1.5872390951131108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D09A-457C-91C3-A389E220C427}"/>
                </c:ext>
              </c:extLst>
            </c:dLbl>
            <c:dLbl>
              <c:idx val="7"/>
              <c:layout>
                <c:manualLayout>
                  <c:x val="-1.7730634748924171E-3"/>
                  <c:y val="4.9263111930737749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2A49-457A-AE52-0A0087042E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Sheet1!$B$1:$I$1</c:f>
              <c:strCache>
                <c:ptCount val="8"/>
                <c:pt idx="0">
                  <c:v>Treasury</c:v>
                </c:pt>
                <c:pt idx="1">
                  <c:v>Govt. Agn</c:v>
                </c:pt>
                <c:pt idx="2">
                  <c:v>Corporate Bonds</c:v>
                </c:pt>
                <c:pt idx="3">
                  <c:v>Foreign</c:v>
                </c:pt>
                <c:pt idx="4">
                  <c:v>Muni</c:v>
                </c:pt>
                <c:pt idx="5">
                  <c:v>ABS</c:v>
                </c:pt>
                <c:pt idx="6">
                  <c:v>Repo</c:v>
                </c:pt>
                <c:pt idx="7">
                  <c:v>Cash</c:v>
                </c:pt>
              </c:strCache>
              <c:extLst xmlns:c15="http://schemas.microsoft.com/office/drawing/2012/chart"/>
            </c:strRef>
          </c:cat>
          <c:val>
            <c:numRef>
              <c:f>Sheet1!$B$3:$I$3</c:f>
              <c:numCache>
                <c:formatCode>0%</c:formatCode>
                <c:ptCount val="8"/>
                <c:pt idx="0">
                  <c:v>0.83589999999999998</c:v>
                </c:pt>
                <c:pt idx="1">
                  <c:v>0</c:v>
                </c:pt>
                <c:pt idx="2">
                  <c:v>4.5600000000000002E-2</c:v>
                </c:pt>
                <c:pt idx="3">
                  <c:v>1.4E-3</c:v>
                </c:pt>
                <c:pt idx="4">
                  <c:v>0</c:v>
                </c:pt>
                <c:pt idx="5">
                  <c:v>0.06</c:v>
                </c:pt>
                <c:pt idx="6">
                  <c:v>5.6500000000000002E-2</c:v>
                </c:pt>
                <c:pt idx="7">
                  <c:v>5.0000000000000001E-4</c:v>
                </c:pt>
              </c:numCache>
              <c:extLst xmlns:c15="http://schemas.microsoft.com/office/drawing/2012/chart"/>
            </c:numRef>
          </c:val>
          <c:extLst xmlns:c15="http://schemas.microsoft.com/office/drawing/2012/chart">
            <c:ext xmlns:c16="http://schemas.microsoft.com/office/drawing/2014/chart" uri="{C3380CC4-5D6E-409C-BE32-E72D297353CC}">
              <c16:uniqueId val="{00000009-D09A-457C-91C3-A389E220C427}"/>
            </c:ext>
          </c:extLst>
        </c:ser>
        <c:ser>
          <c:idx val="4"/>
          <c:order val="2"/>
          <c:tx>
            <c:strRef>
              <c:f>Sheet1!$A$4</c:f>
              <c:strCache>
                <c:ptCount val="1"/>
                <c:pt idx="0">
                  <c:v>9/30/2025</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5460992907801452E-3"/>
                  <c:y val="9.7812773403324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9A-457C-91C3-A389E220C427}"/>
                </c:ext>
              </c:extLst>
            </c:dLbl>
            <c:dLbl>
              <c:idx val="1"/>
              <c:layout>
                <c:manualLayout>
                  <c:x val="-2.2275209756521429E-4"/>
                  <c:y val="1.60233428268274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9A-457C-91C3-A389E220C427}"/>
                </c:ext>
              </c:extLst>
            </c:dLbl>
            <c:dLbl>
              <c:idx val="2"/>
              <c:layout>
                <c:manualLayout>
                  <c:x val="-1.7730496453900709E-3"/>
                  <c:y val="2.2045994250718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9A-457C-91C3-A389E220C427}"/>
                </c:ext>
              </c:extLst>
            </c:dLbl>
            <c:dLbl>
              <c:idx val="7"/>
              <c:layout>
                <c:manualLayout>
                  <c:x val="7.440983216922617E-3"/>
                  <c:y val="1.77321717764001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49-457A-AE52-0A0087042EA4}"/>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Treasury</c:v>
                </c:pt>
                <c:pt idx="1">
                  <c:v>Govt. Agn</c:v>
                </c:pt>
                <c:pt idx="2">
                  <c:v>Corporate Bonds</c:v>
                </c:pt>
                <c:pt idx="3">
                  <c:v>Foreign</c:v>
                </c:pt>
                <c:pt idx="4">
                  <c:v>Muni</c:v>
                </c:pt>
                <c:pt idx="5">
                  <c:v>ABS</c:v>
                </c:pt>
                <c:pt idx="6">
                  <c:v>Repo</c:v>
                </c:pt>
                <c:pt idx="7">
                  <c:v>Cash</c:v>
                </c:pt>
              </c:strCache>
            </c:strRef>
          </c:cat>
          <c:val>
            <c:numRef>
              <c:f>Sheet1!$B$4:$I$4</c:f>
              <c:numCache>
                <c:formatCode>0%</c:formatCode>
                <c:ptCount val="8"/>
                <c:pt idx="0">
                  <c:v>0.85360000000000003</c:v>
                </c:pt>
                <c:pt idx="1">
                  <c:v>1.8E-3</c:v>
                </c:pt>
                <c:pt idx="2">
                  <c:v>4.7100000000000003E-2</c:v>
                </c:pt>
                <c:pt idx="3">
                  <c:v>1.4E-3</c:v>
                </c:pt>
                <c:pt idx="4">
                  <c:v>0</c:v>
                </c:pt>
                <c:pt idx="5">
                  <c:v>6.6000000000000003E-2</c:v>
                </c:pt>
                <c:pt idx="6">
                  <c:v>2.9399999999999999E-2</c:v>
                </c:pt>
                <c:pt idx="7">
                  <c:v>1.6999999999999999E-3</c:v>
                </c:pt>
              </c:numCache>
            </c:numRef>
          </c:val>
          <c:extLst>
            <c:ext xmlns:c16="http://schemas.microsoft.com/office/drawing/2014/chart" uri="{C3380CC4-5D6E-409C-BE32-E72D297353CC}">
              <c16:uniqueId val="{0000000E-D09A-457C-91C3-A389E220C427}"/>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2.8193116561501131E-3"/>
                  <c:y val="3.0864466409783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9A-457C-91C3-A389E220C427}"/>
                </c:ext>
              </c:extLst>
            </c:dLbl>
            <c:dLbl>
              <c:idx val="1"/>
              <c:layout>
                <c:manualLayout>
                  <c:x val="1.4184397163120564E-2"/>
                  <c:y val="2.4691358024691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9A-457C-91C3-A389E220C427}"/>
                </c:ext>
              </c:extLst>
            </c:dLbl>
            <c:dLbl>
              <c:idx val="2"/>
              <c:layout>
                <c:manualLayout>
                  <c:x val="8.8652482269504247E-3"/>
                  <c:y val="7.9365079365079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9A-457C-91C3-A389E220C427}"/>
                </c:ext>
              </c:extLst>
            </c:dLbl>
            <c:dLbl>
              <c:idx val="3"/>
              <c:layout>
                <c:manualLayout>
                  <c:x val="5.3191489361702126E-3"/>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9A-457C-91C3-A389E220C427}"/>
                </c:ext>
              </c:extLst>
            </c:dLbl>
            <c:dLbl>
              <c:idx val="7"/>
              <c:layout>
                <c:manualLayout>
                  <c:x val="1.5957307198302469E-2"/>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49-457A-AE52-0A0087042EA4}"/>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Treasury</c:v>
                </c:pt>
                <c:pt idx="1">
                  <c:v>Govt. Agn</c:v>
                </c:pt>
                <c:pt idx="2">
                  <c:v>Corporate Bonds</c:v>
                </c:pt>
                <c:pt idx="3">
                  <c:v>Foreign</c:v>
                </c:pt>
                <c:pt idx="4">
                  <c:v>Muni</c:v>
                </c:pt>
                <c:pt idx="5">
                  <c:v>ABS</c:v>
                </c:pt>
                <c:pt idx="6">
                  <c:v>Repo</c:v>
                </c:pt>
                <c:pt idx="7">
                  <c:v>Cash</c:v>
                </c:pt>
              </c:strCache>
            </c:strRef>
          </c:cat>
          <c:val>
            <c:numRef>
              <c:f>Sheet1!$B$5:$I$5</c:f>
              <c:numCache>
                <c:formatCode>0%</c:formatCode>
                <c:ptCount val="8"/>
                <c:pt idx="0">
                  <c:v>1</c:v>
                </c:pt>
                <c:pt idx="1">
                  <c:v>0</c:v>
                </c:pt>
                <c:pt idx="2">
                  <c:v>0</c:v>
                </c:pt>
                <c:pt idx="3">
                  <c:v>0</c:v>
                </c:pt>
                <c:pt idx="4">
                  <c:v>0</c:v>
                </c:pt>
                <c:pt idx="5">
                  <c:v>0</c:v>
                </c:pt>
                <c:pt idx="7">
                  <c:v>0</c:v>
                </c:pt>
              </c:numCache>
            </c:numRef>
          </c:val>
          <c:extLst>
            <c:ext xmlns:c16="http://schemas.microsoft.com/office/drawing/2014/chart" uri="{C3380CC4-5D6E-409C-BE32-E72D297353CC}">
              <c16:uniqueId val="{00000014-D09A-457C-91C3-A389E220C427}"/>
            </c:ext>
          </c:extLst>
        </c:ser>
        <c:dLbls>
          <c:showLegendKey val="0"/>
          <c:showVal val="1"/>
          <c:showCatName val="0"/>
          <c:showSerName val="0"/>
          <c:showPercent val="0"/>
          <c:showBubbleSize val="0"/>
        </c:dLbls>
        <c:gapWidth val="150"/>
        <c:axId val="243296512"/>
        <c:axId val="243326976"/>
        <c:extLst/>
      </c:barChart>
      <c:catAx>
        <c:axId val="243296512"/>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26976"/>
        <c:crosses val="autoZero"/>
        <c:auto val="1"/>
        <c:lblAlgn val="ctr"/>
        <c:lblOffset val="100"/>
        <c:tickLblSkip val="1"/>
        <c:tickMarkSkip val="1"/>
        <c:noMultiLvlLbl val="0"/>
      </c:catAx>
      <c:valAx>
        <c:axId val="243326976"/>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96512"/>
        <c:crosses val="autoZero"/>
        <c:crossBetween val="between"/>
      </c:valAx>
      <c:spPr>
        <a:solidFill>
          <a:schemeClr val="accent5">
            <a:tint val="20000"/>
          </a:schemeClr>
        </a:solidFill>
        <a:ln>
          <a:noFill/>
        </a:ln>
        <a:effectLst/>
      </c:spPr>
    </c:plotArea>
    <c:legend>
      <c:legendPos val="r"/>
      <c:layout>
        <c:manualLayout>
          <c:xMode val="edge"/>
          <c:yMode val="edge"/>
          <c:x val="0.62087181004071312"/>
          <c:y val="0.20709281088054191"/>
          <c:w val="0.29290016625657517"/>
          <c:h val="0.225040486960406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 Industry</a:t>
            </a:r>
          </a:p>
        </c:rich>
      </c:tx>
      <c:layout>
        <c:manualLayout>
          <c:xMode val="edge"/>
          <c:yMode val="edge"/>
          <c:x val="0.55665294679074206"/>
          <c:y val="4.5640419947507012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8.1011691720353135E-2"/>
          <c:y val="5.1586614173228934E-2"/>
          <c:w val="0.88707421320044755"/>
          <c:h val="0.68685419729890085"/>
        </c:manualLayout>
      </c:layout>
      <c:barChart>
        <c:barDir val="col"/>
        <c:grouping val="clustered"/>
        <c:varyColors val="0"/>
        <c:ser>
          <c:idx val="1"/>
          <c:order val="0"/>
          <c:tx>
            <c:strRef>
              <c:f>Sheet1!$A$2</c:f>
              <c:strCache>
                <c:ptCount val="1"/>
                <c:pt idx="0">
                  <c:v>9/30/2024</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3.7880279169649959E-3"/>
                  <c:y val="-8.703674540682414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extLst xmlns:c15="http://schemas.microsoft.com/office/drawing/2012/chart"/>
            </c:strRef>
          </c:cat>
          <c:val>
            <c:numRef>
              <c:f>Sheet1!$B$2:$D$2</c:f>
              <c:numCache>
                <c:formatCode>0%</c:formatCode>
                <c:ptCount val="3"/>
                <c:pt idx="0">
                  <c:v>1.6899999999999998E-2</c:v>
                </c:pt>
                <c:pt idx="1">
                  <c:v>1.2999999999999999E-3</c:v>
                </c:pt>
                <c:pt idx="2">
                  <c:v>1.4200000000000001E-2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1-099C-4042-9DBC-A8E6112D8D0A}"/>
            </c:ext>
          </c:extLst>
        </c:ser>
        <c:ser>
          <c:idx val="3"/>
          <c:order val="1"/>
          <c:tx>
            <c:strRef>
              <c:f>Sheet1!$A$3</c:f>
              <c:strCache>
                <c:ptCount val="1"/>
                <c:pt idx="0">
                  <c:v>3/31/2025</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8.7971247912192792E-3"/>
                  <c:y val="-8.480905511811026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extLst xmlns:c15="http://schemas.microsoft.com/office/drawing/2012/chart"/>
            </c:strRef>
          </c:cat>
          <c:val>
            <c:numRef>
              <c:f>Sheet1!$B$3:$D$3</c:f>
              <c:numCache>
                <c:formatCode>0%</c:formatCode>
                <c:ptCount val="3"/>
                <c:pt idx="0">
                  <c:v>2.3900000000000001E-2</c:v>
                </c:pt>
                <c:pt idx="1">
                  <c:v>1.8E-3</c:v>
                </c:pt>
                <c:pt idx="2">
                  <c:v>2.0199999999999999E-2</c:v>
                </c:pt>
              </c:numCache>
              <c:extLst xmlns:c15="http://schemas.microsoft.com/office/drawing/2012/chart"/>
            </c:numRef>
          </c:val>
          <c:extLst xmlns:c15="http://schemas.microsoft.com/office/drawing/2012/chart">
            <c:ext xmlns:c16="http://schemas.microsoft.com/office/drawing/2014/chart" uri="{C3380CC4-5D6E-409C-BE32-E72D297353CC}">
              <c16:uniqueId val="{00000003-099C-4042-9DBC-A8E6112D8D0A}"/>
            </c:ext>
          </c:extLst>
        </c:ser>
        <c:ser>
          <c:idx val="4"/>
          <c:order val="2"/>
          <c:tx>
            <c:strRef>
              <c:f>Sheet1!$A$4</c:f>
              <c:strCache>
                <c:ptCount val="1"/>
                <c:pt idx="0">
                  <c:v>9/30/2025</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254E-3"/>
                  <c:y val="-8.18858267716545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9C-4042-9DBC-A8E6112D8D0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Sheet1!$B$4:$D$4</c:f>
              <c:numCache>
                <c:formatCode>0%</c:formatCode>
                <c:ptCount val="3"/>
                <c:pt idx="0">
                  <c:v>2.3800000000000002E-2</c:v>
                </c:pt>
                <c:pt idx="1">
                  <c:v>3.0000000000000001E-3</c:v>
                </c:pt>
                <c:pt idx="2">
                  <c:v>2.2200000000000001E-2</c:v>
                </c:pt>
              </c:numCache>
            </c:numRef>
          </c:val>
          <c:extLst>
            <c:ext xmlns:c16="http://schemas.microsoft.com/office/drawing/2014/chart" uri="{C3380CC4-5D6E-409C-BE32-E72D297353CC}">
              <c16:uniqueId val="{00000005-099C-4042-9DBC-A8E6112D8D0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Sheet1!$B$5:$D$5</c:f>
              <c:numCache>
                <c:formatCode>0%</c:formatCode>
                <c:ptCount val="3"/>
                <c:pt idx="0">
                  <c:v>0</c:v>
                </c:pt>
                <c:pt idx="1">
                  <c:v>0</c:v>
                </c:pt>
                <c:pt idx="2">
                  <c:v>0</c:v>
                </c:pt>
              </c:numCache>
            </c:numRef>
          </c:val>
          <c:extLst>
            <c:ext xmlns:c16="http://schemas.microsoft.com/office/drawing/2014/chart" uri="{C3380CC4-5D6E-409C-BE32-E72D297353CC}">
              <c16:uniqueId val="{00000006-099C-4042-9DBC-A8E6112D8D0A}"/>
            </c:ext>
          </c:extLst>
        </c:ser>
        <c:dLbls>
          <c:showLegendKey val="0"/>
          <c:showVal val="1"/>
          <c:showCatName val="0"/>
          <c:showSerName val="0"/>
          <c:showPercent val="0"/>
          <c:showBubbleSize val="0"/>
        </c:dLbls>
        <c:gapWidth val="150"/>
        <c:axId val="236016000"/>
        <c:axId val="236017536"/>
        <c:extLst/>
      </c:barChart>
      <c:catAx>
        <c:axId val="236016000"/>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36017536"/>
        <c:crosses val="autoZero"/>
        <c:auto val="1"/>
        <c:lblAlgn val="ctr"/>
        <c:lblOffset val="100"/>
        <c:tickLblSkip val="1"/>
        <c:tickMarkSkip val="1"/>
        <c:noMultiLvlLbl val="0"/>
      </c:catAx>
      <c:valAx>
        <c:axId val="236017536"/>
        <c:scaling>
          <c:orientation val="minMax"/>
          <c:max val="0.25"/>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36016000"/>
        <c:crosses val="autoZero"/>
        <c:crossBetween val="between"/>
      </c:valAx>
      <c:spPr>
        <a:solidFill>
          <a:schemeClr val="accent5">
            <a:tint val="20000"/>
          </a:schemeClr>
        </a:solidFill>
        <a:ln>
          <a:noFill/>
        </a:ln>
        <a:effectLst/>
      </c:spPr>
    </c:plotArea>
    <c:legend>
      <c:legendPos val="r"/>
      <c:layout>
        <c:manualLayout>
          <c:xMode val="edge"/>
          <c:yMode val="edge"/>
          <c:x val="0.62373920829541751"/>
          <c:y val="0.16416389009405946"/>
          <c:w val="0.30186858743328826"/>
          <c:h val="0.251831021122359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sz="1800" dirty="0"/>
              <a:t>Quality</a:t>
            </a:r>
          </a:p>
        </c:rich>
      </c:tx>
      <c:layout>
        <c:manualLayout>
          <c:xMode val="edge"/>
          <c:yMode val="edge"/>
          <c:x val="0.48327893009513129"/>
          <c:y val="6.7378573341847145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9.0481388690050124E-2"/>
          <c:y val="9.7200787401573119E-2"/>
          <c:w val="0.8870742132004471"/>
          <c:h val="0.6943129921259843"/>
        </c:manualLayout>
      </c:layout>
      <c:barChart>
        <c:barDir val="col"/>
        <c:grouping val="clustered"/>
        <c:varyColors val="0"/>
        <c:ser>
          <c:idx val="1"/>
          <c:order val="0"/>
          <c:tx>
            <c:strRef>
              <c:f>Sheet1!$A$2</c:f>
              <c:strCache>
                <c:ptCount val="1"/>
                <c:pt idx="0">
                  <c:v>9/30/2024</c:v>
                </c:pt>
              </c:strCache>
            </c:strRef>
          </c:tx>
          <c:spPr>
            <a:solidFill>
              <a:schemeClr val="accent5">
                <a:shade val="76000"/>
              </a:schemeClr>
            </a:solidFill>
            <a:ln w="6350" cap="flat" cmpd="sng" algn="ctr">
              <a:solidFill>
                <a:schemeClr val="accent5">
                  <a:shade val="50000"/>
                </a:schemeClr>
              </a:solidFill>
              <a:prstDash val="solid"/>
              <a:round/>
            </a:ln>
            <a:effectLst/>
          </c:spPr>
          <c:invertIfNegative val="0"/>
          <c:dLbls>
            <c:dLbl>
              <c:idx val="0"/>
              <c:layout>
                <c:manualLayout>
                  <c:x val="-1.7045454545454544E-2"/>
                  <c:y val="6.48162729658794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Sheet1!$B$2:$E$2</c:f>
              <c:numCache>
                <c:formatCode>0%</c:formatCode>
                <c:ptCount val="4"/>
                <c:pt idx="0">
                  <c:v>0.83320000000000005</c:v>
                </c:pt>
                <c:pt idx="1">
                  <c:v>1.8800000000000001E-2</c:v>
                </c:pt>
                <c:pt idx="2">
                  <c:v>0.1241</c:v>
                </c:pt>
                <c:pt idx="3">
                  <c:v>2.3900000000000001E-2</c:v>
                </c:pt>
              </c:numCache>
            </c:numRef>
          </c:val>
          <c:extLst>
            <c:ext xmlns:c16="http://schemas.microsoft.com/office/drawing/2014/chart" uri="{C3380CC4-5D6E-409C-BE32-E72D297353CC}">
              <c16:uniqueId val="{00000002-5EF7-472E-BD0D-98BB8181F2FE}"/>
            </c:ext>
          </c:extLst>
        </c:ser>
        <c:ser>
          <c:idx val="3"/>
          <c:order val="1"/>
          <c:tx>
            <c:strRef>
              <c:f>Sheet1!$A$3</c:f>
              <c:strCache>
                <c:ptCount val="1"/>
                <c:pt idx="0">
                  <c:v>3/31/2025</c:v>
                </c:pt>
              </c:strCache>
            </c:strRef>
          </c:tx>
          <c:spPr>
            <a:solidFill>
              <a:schemeClr val="accent5">
                <a:tint val="77000"/>
              </a:schemeClr>
            </a:solidFill>
            <a:ln w="6350" cap="flat" cmpd="sng" algn="ctr">
              <a:solidFill>
                <a:schemeClr val="accent5">
                  <a:shade val="50000"/>
                </a:schemeClr>
              </a:solidFill>
              <a:prstDash val="solid"/>
              <a:round/>
            </a:ln>
            <a:effectLst/>
          </c:spPr>
          <c:invertIfNegative val="0"/>
          <c:dLbls>
            <c:dLbl>
              <c:idx val="0"/>
              <c:layout>
                <c:manualLayout>
                  <c:x val="-6.9031853972798913E-3"/>
                  <c:y val="1.5189632545931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Sheet1!$B$3:$E$3</c:f>
              <c:numCache>
                <c:formatCode>0%</c:formatCode>
                <c:ptCount val="4"/>
                <c:pt idx="0">
                  <c:v>0.82210000000000005</c:v>
                </c:pt>
                <c:pt idx="1">
                  <c:v>2.0500000000000001E-2</c:v>
                </c:pt>
                <c:pt idx="2">
                  <c:v>0.13159999999999999</c:v>
                </c:pt>
                <c:pt idx="3">
                  <c:v>2.58E-2</c:v>
                </c:pt>
              </c:numCache>
            </c:numRef>
          </c:val>
          <c:extLst>
            <c:ext xmlns:c16="http://schemas.microsoft.com/office/drawing/2014/chart" uri="{C3380CC4-5D6E-409C-BE32-E72D297353CC}">
              <c16:uniqueId val="{00000005-5EF7-472E-BD0D-98BB8181F2FE}"/>
            </c:ext>
          </c:extLst>
        </c:ser>
        <c:ser>
          <c:idx val="4"/>
          <c:order val="2"/>
          <c:tx>
            <c:strRef>
              <c:f>Sheet1!$A$4</c:f>
              <c:strCache>
                <c:ptCount val="1"/>
                <c:pt idx="0">
                  <c:v>9/30/2025</c:v>
                </c:pt>
              </c:strCache>
            </c:strRef>
          </c:tx>
          <c:spPr>
            <a:solidFill>
              <a:schemeClr val="accent5">
                <a:tint val="54000"/>
              </a:schemeClr>
            </a:solidFill>
            <a:ln w="6350" cap="flat" cmpd="sng" algn="ctr">
              <a:solidFill>
                <a:schemeClr val="accent5">
                  <a:shade val="50000"/>
                </a:schemeClr>
              </a:solidFill>
              <a:prstDash val="solid"/>
              <a:round/>
            </a:ln>
            <a:effectLst/>
          </c:spPr>
          <c:invertIfNegative val="0"/>
          <c:dLbls>
            <c:dLbl>
              <c:idx val="0"/>
              <c:layout>
                <c:manualLayout>
                  <c:x val="-3.7878787878787962E-3"/>
                  <c:y val="1.22506561679789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Sheet1!$B$4:$E$4</c:f>
              <c:numCache>
                <c:formatCode>0%</c:formatCode>
                <c:ptCount val="4"/>
                <c:pt idx="0">
                  <c:v>0.82969999999999999</c:v>
                </c:pt>
                <c:pt idx="1">
                  <c:v>2.4500000000000001E-2</c:v>
                </c:pt>
                <c:pt idx="2">
                  <c:v>0.114</c:v>
                </c:pt>
                <c:pt idx="3">
                  <c:v>3.1800000000000002E-2</c:v>
                </c:pt>
              </c:numCache>
            </c:numRef>
          </c:val>
          <c:extLst>
            <c:ext xmlns:c16="http://schemas.microsoft.com/office/drawing/2014/chart" uri="{C3380CC4-5D6E-409C-BE32-E72D297353CC}">
              <c16:uniqueId val="{00000008-5EF7-472E-BD0D-98BB8181F2FE}"/>
            </c:ext>
          </c:extLst>
        </c:ser>
        <c:dLbls>
          <c:showLegendKey val="0"/>
          <c:showVal val="1"/>
          <c:showCatName val="0"/>
          <c:showSerName val="0"/>
          <c:showPercent val="0"/>
          <c:showBubbleSize val="0"/>
        </c:dLbls>
        <c:gapWidth val="150"/>
        <c:axId val="243201536"/>
        <c:axId val="243203072"/>
      </c:barChart>
      <c:catAx>
        <c:axId val="243201536"/>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3072"/>
        <c:crosses val="autoZero"/>
        <c:auto val="1"/>
        <c:lblAlgn val="ctr"/>
        <c:lblOffset val="100"/>
        <c:tickLblSkip val="1"/>
        <c:tickMarkSkip val="1"/>
        <c:noMultiLvlLbl val="0"/>
      </c:catAx>
      <c:valAx>
        <c:axId val="243203072"/>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1536"/>
        <c:crosses val="autoZero"/>
        <c:crossBetween val="between"/>
      </c:valAx>
      <c:spPr>
        <a:solidFill>
          <a:schemeClr val="accent5">
            <a:tint val="20000"/>
          </a:schemeClr>
        </a:solidFill>
        <a:ln>
          <a:noFill/>
        </a:ln>
        <a:effectLst/>
      </c:spPr>
    </c:plotArea>
    <c:legend>
      <c:legendPos val="t"/>
      <c:layout>
        <c:manualLayout>
          <c:xMode val="edge"/>
          <c:yMode val="edge"/>
          <c:x val="0.65601603708658174"/>
          <c:y val="0.20721885548035607"/>
          <c:w val="0.29008129745989525"/>
          <c:h val="9.45730611913485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sz="1800" dirty="0"/>
              <a:t>Duration Distribution</a:t>
            </a:r>
          </a:p>
        </c:rich>
      </c:tx>
      <c:layout>
        <c:manualLayout>
          <c:xMode val="edge"/>
          <c:yMode val="edge"/>
          <c:x val="0.55665294679074206"/>
          <c:y val="2.5429491768074446E-3"/>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7.9117752326413923E-2"/>
          <c:y val="0.12361309949892627"/>
          <c:w val="0.88707421320044688"/>
          <c:h val="0.68685419729890085"/>
        </c:manualLayout>
      </c:layout>
      <c:barChart>
        <c:barDir val="col"/>
        <c:grouping val="clustered"/>
        <c:varyColors val="0"/>
        <c:ser>
          <c:idx val="1"/>
          <c:order val="0"/>
          <c:tx>
            <c:strRef>
              <c:f>Sheet1!$A$2</c:f>
              <c:strCache>
                <c:ptCount val="1"/>
                <c:pt idx="0">
                  <c:v>9/30/2024</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Sheet1!$B$2:$E$2</c:f>
              <c:numCache>
                <c:formatCode>0%</c:formatCode>
                <c:ptCount val="4"/>
                <c:pt idx="0">
                  <c:v>0.124</c:v>
                </c:pt>
                <c:pt idx="1">
                  <c:v>0.79100000000000004</c:v>
                </c:pt>
                <c:pt idx="2">
                  <c:v>8.2000000000000003E-2</c:v>
                </c:pt>
                <c:pt idx="3">
                  <c:v>3.0000000000000001E-3</c:v>
                </c:pt>
              </c:numCache>
            </c:numRef>
          </c:val>
          <c:extLst>
            <c:ext xmlns:c16="http://schemas.microsoft.com/office/drawing/2014/chart" uri="{C3380CC4-5D6E-409C-BE32-E72D297353CC}">
              <c16:uniqueId val="{00000000-DAF8-42D8-B531-7955F8F4CA5A}"/>
            </c:ext>
          </c:extLst>
        </c:ser>
        <c:ser>
          <c:idx val="3"/>
          <c:order val="1"/>
          <c:tx>
            <c:strRef>
              <c:f>Sheet1!$A$3</c:f>
              <c:strCache>
                <c:ptCount val="1"/>
                <c:pt idx="0">
                  <c:v>3/31/2025</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2213672154617041E-3"/>
                  <c:y val="1.21605821999526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Sheet1!$B$3:$E$3</c:f>
              <c:numCache>
                <c:formatCode>0%</c:formatCode>
                <c:ptCount val="4"/>
                <c:pt idx="0">
                  <c:v>0.12839999999999999</c:v>
                </c:pt>
                <c:pt idx="1">
                  <c:v>0.83499999999999996</c:v>
                </c:pt>
                <c:pt idx="2">
                  <c:v>3.3599999999999998E-2</c:v>
                </c:pt>
                <c:pt idx="3">
                  <c:v>3.0000000000000001E-3</c:v>
                </c:pt>
              </c:numCache>
            </c:numRef>
          </c:val>
          <c:extLst>
            <c:ext xmlns:c16="http://schemas.microsoft.com/office/drawing/2014/chart" uri="{C3380CC4-5D6E-409C-BE32-E72D297353CC}">
              <c16:uniqueId val="{00000002-DAF8-42D8-B531-7955F8F4CA5A}"/>
            </c:ext>
          </c:extLst>
        </c:ser>
        <c:ser>
          <c:idx val="4"/>
          <c:order val="2"/>
          <c:tx>
            <c:strRef>
              <c:f>Sheet1!$A$4</c:f>
              <c:strCache>
                <c:ptCount val="1"/>
                <c:pt idx="0">
                  <c:v>9/30/2025</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3398E-3"/>
                  <c:y val="-1.2946194225721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Sheet1!$B$4:$E$4</c:f>
              <c:numCache>
                <c:formatCode>0%</c:formatCode>
                <c:ptCount val="4"/>
                <c:pt idx="0">
                  <c:v>0.1749</c:v>
                </c:pt>
                <c:pt idx="1">
                  <c:v>0.74590000000000001</c:v>
                </c:pt>
                <c:pt idx="2">
                  <c:v>7.7899999999999997E-2</c:v>
                </c:pt>
                <c:pt idx="3">
                  <c:v>1.2999999999999999E-3</c:v>
                </c:pt>
              </c:numCache>
            </c:numRef>
          </c:val>
          <c:extLst>
            <c:ext xmlns:c16="http://schemas.microsoft.com/office/drawing/2014/chart" uri="{C3380CC4-5D6E-409C-BE32-E72D297353CC}">
              <c16:uniqueId val="{00000004-DAF8-42D8-B531-7955F8F4CA5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0"/>
                  <c:y val="7.57575757575759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Sheet1!$B$5:$E$5</c:f>
              <c:numCache>
                <c:formatCode>0%</c:formatCode>
                <c:ptCount val="4"/>
                <c:pt idx="0">
                  <c:v>3.9699999999999999E-2</c:v>
                </c:pt>
                <c:pt idx="1">
                  <c:v>0.96030000000000004</c:v>
                </c:pt>
                <c:pt idx="2">
                  <c:v>0</c:v>
                </c:pt>
                <c:pt idx="3">
                  <c:v>0</c:v>
                </c:pt>
              </c:numCache>
            </c:numRef>
          </c:val>
          <c:extLst>
            <c:ext xmlns:c16="http://schemas.microsoft.com/office/drawing/2014/chart" uri="{C3380CC4-5D6E-409C-BE32-E72D297353CC}">
              <c16:uniqueId val="{00000006-DAF8-42D8-B531-7955F8F4CA5A}"/>
            </c:ext>
          </c:extLst>
        </c:ser>
        <c:dLbls>
          <c:showLegendKey val="0"/>
          <c:showVal val="1"/>
          <c:showCatName val="0"/>
          <c:showSerName val="0"/>
          <c:showPercent val="0"/>
          <c:showBubbleSize val="0"/>
        </c:dLbls>
        <c:gapWidth val="150"/>
        <c:axId val="243371008"/>
        <c:axId val="243393280"/>
      </c:barChart>
      <c:catAx>
        <c:axId val="243371008"/>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93280"/>
        <c:crosses val="autoZero"/>
        <c:auto val="1"/>
        <c:lblAlgn val="ctr"/>
        <c:lblOffset val="100"/>
        <c:tickLblSkip val="1"/>
        <c:tickMarkSkip val="1"/>
        <c:noMultiLvlLbl val="0"/>
      </c:catAx>
      <c:valAx>
        <c:axId val="243393280"/>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71008"/>
        <c:crosses val="autoZero"/>
        <c:crossBetween val="between"/>
        <c:majorUnit val="0.2"/>
      </c:valAx>
      <c:spPr>
        <a:solidFill>
          <a:schemeClr val="accent5">
            <a:tint val="20000"/>
          </a:schemeClr>
        </a:solidFill>
        <a:ln>
          <a:noFill/>
        </a:ln>
        <a:effectLst/>
      </c:spPr>
    </c:plotArea>
    <c:legend>
      <c:legendPos val="t"/>
      <c:layout>
        <c:manualLayout>
          <c:xMode val="edge"/>
          <c:yMode val="edge"/>
          <c:x val="0.54334198282032931"/>
          <c:y val="0.26901515151515154"/>
          <c:w val="0.42467967072298624"/>
          <c:h val="0.120192078262946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r>
              <a:rPr lang="en-US" sz="2000" b="1" i="0" u="none" strike="noStrike" kern="1200" baseline="0" dirty="0">
                <a:solidFill>
                  <a:srgbClr val="000000"/>
                </a:solidFill>
                <a:latin typeface="+mj-lt"/>
                <a:ea typeface="+mn-ea"/>
                <a:cs typeface="Times New Roman" pitchFamily="18" charset="0"/>
              </a:rPr>
              <a:t>Sector</a:t>
            </a:r>
          </a:p>
        </c:rich>
      </c:tx>
      <c:layout>
        <c:manualLayout>
          <c:xMode val="edge"/>
          <c:yMode val="edge"/>
          <c:x val="0.46212565836147274"/>
          <c:y val="1.281898586206136E-3"/>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endParaRPr lang="en-US"/>
        </a:p>
      </c:txPr>
    </c:title>
    <c:autoTitleDeleted val="0"/>
    <c:plotArea>
      <c:layout>
        <c:manualLayout>
          <c:layoutTarget val="inner"/>
          <c:xMode val="edge"/>
          <c:yMode val="edge"/>
          <c:x val="4.7346474240863162E-2"/>
          <c:y val="0.13098127439952356"/>
          <c:w val="0.93951211685931812"/>
          <c:h val="0.73208540108956954"/>
        </c:manualLayout>
      </c:layout>
      <c:barChart>
        <c:barDir val="col"/>
        <c:grouping val="clustered"/>
        <c:varyColors val="0"/>
        <c:ser>
          <c:idx val="1"/>
          <c:order val="0"/>
          <c:tx>
            <c:strRef>
              <c:f>Sheet1!$A$2</c:f>
              <c:strCache>
                <c:ptCount val="1"/>
                <c:pt idx="0">
                  <c:v>9/30/2024</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4184397163120564E-2"/>
                  <c:y val="1.587301587301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9A-457C-91C3-A389E220C427}"/>
                </c:ext>
              </c:extLst>
            </c:dLbl>
            <c:dLbl>
              <c:idx val="1"/>
              <c:layout>
                <c:manualLayout>
                  <c:x val="-8.8652482269504247E-3"/>
                  <c:y val="-1.2345679012345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9A-457C-91C3-A389E220C427}"/>
                </c:ext>
              </c:extLst>
            </c:dLbl>
            <c:dLbl>
              <c:idx val="2"/>
              <c:layout>
                <c:manualLayout>
                  <c:x val="-1.2411347517730497E-2"/>
                  <c:y val="1.4109486314210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Sheet1!$B$2:$G$2</c:f>
              <c:numCache>
                <c:formatCode>0%</c:formatCode>
                <c:ptCount val="6"/>
                <c:pt idx="0">
                  <c:v>0.71599999999999997</c:v>
                </c:pt>
                <c:pt idx="1">
                  <c:v>0</c:v>
                </c:pt>
                <c:pt idx="2">
                  <c:v>0.16669999999999999</c:v>
                </c:pt>
                <c:pt idx="3">
                  <c:v>0</c:v>
                </c:pt>
                <c:pt idx="4">
                  <c:v>0</c:v>
                </c:pt>
                <c:pt idx="5">
                  <c:v>0.1188</c:v>
                </c:pt>
              </c:numCache>
            </c:numRef>
          </c:val>
          <c:extLst>
            <c:ext xmlns:c16="http://schemas.microsoft.com/office/drawing/2014/chart" uri="{C3380CC4-5D6E-409C-BE32-E72D297353CC}">
              <c16:uniqueId val="{00000004-D09A-457C-91C3-A389E220C427}"/>
            </c:ext>
          </c:extLst>
        </c:ser>
        <c:ser>
          <c:idx val="3"/>
          <c:order val="1"/>
          <c:tx>
            <c:strRef>
              <c:f>Sheet1!$A$3</c:f>
              <c:strCache>
                <c:ptCount val="1"/>
                <c:pt idx="0">
                  <c:v>3/31/2025</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3422125425811388E-3"/>
                  <c:y val="2.15398075240601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9A-457C-91C3-A389E220C427}"/>
                </c:ext>
              </c:extLst>
            </c:dLbl>
            <c:dLbl>
              <c:idx val="1"/>
              <c:layout>
                <c:manualLayout>
                  <c:x val="3.5460992907801452E-3"/>
                  <c:y val="-2.64529433820781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9A-457C-91C3-A389E220C427}"/>
                </c:ext>
              </c:extLst>
            </c:dLbl>
            <c:dLbl>
              <c:idx val="2"/>
              <c:layout>
                <c:manualLayout>
                  <c:x val="-5.3191489361702126E-3"/>
                  <c:y val="1.58723909511311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Sheet1!$B$3:$G$3</c:f>
              <c:numCache>
                <c:formatCode>0%</c:formatCode>
                <c:ptCount val="6"/>
                <c:pt idx="0">
                  <c:v>0.71179999999999999</c:v>
                </c:pt>
                <c:pt idx="1">
                  <c:v>0</c:v>
                </c:pt>
                <c:pt idx="2">
                  <c:v>0.17960000000000001</c:v>
                </c:pt>
                <c:pt idx="3">
                  <c:v>0</c:v>
                </c:pt>
                <c:pt idx="4">
                  <c:v>0</c:v>
                </c:pt>
                <c:pt idx="5">
                  <c:v>0.1192</c:v>
                </c:pt>
              </c:numCache>
            </c:numRef>
          </c:val>
          <c:extLst>
            <c:ext xmlns:c16="http://schemas.microsoft.com/office/drawing/2014/chart" uri="{C3380CC4-5D6E-409C-BE32-E72D297353CC}">
              <c16:uniqueId val="{00000009-D09A-457C-91C3-A389E220C427}"/>
            </c:ext>
          </c:extLst>
        </c:ser>
        <c:ser>
          <c:idx val="4"/>
          <c:order val="2"/>
          <c:tx>
            <c:strRef>
              <c:f>Sheet1!$A$4</c:f>
              <c:strCache>
                <c:ptCount val="1"/>
                <c:pt idx="0">
                  <c:v>9/30/2025</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5460992907801452E-3"/>
                  <c:y val="9.7812773403324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9A-457C-91C3-A389E220C427}"/>
                </c:ext>
              </c:extLst>
            </c:dLbl>
            <c:dLbl>
              <c:idx val="1"/>
              <c:layout>
                <c:manualLayout>
                  <c:x val="8.8652482269504247E-3"/>
                  <c:y val="-1.23456790123457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9A-457C-91C3-A389E220C427}"/>
                </c:ext>
              </c:extLst>
            </c:dLbl>
            <c:dLbl>
              <c:idx val="2"/>
              <c:layout>
                <c:manualLayout>
                  <c:x val="7.0921985815602913E-3"/>
                  <c:y val="2.20459942507186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Sheet1!$B$4:$G$4</c:f>
              <c:numCache>
                <c:formatCode>0%</c:formatCode>
                <c:ptCount val="6"/>
                <c:pt idx="0">
                  <c:v>0.65029999999999999</c:v>
                </c:pt>
                <c:pt idx="1">
                  <c:v>3.5999999999999999E-3</c:v>
                </c:pt>
                <c:pt idx="2">
                  <c:v>0.17030000000000001</c:v>
                </c:pt>
                <c:pt idx="3">
                  <c:v>0</c:v>
                </c:pt>
                <c:pt idx="4">
                  <c:v>0</c:v>
                </c:pt>
                <c:pt idx="5">
                  <c:v>0.1231</c:v>
                </c:pt>
              </c:numCache>
            </c:numRef>
          </c:val>
          <c:extLst>
            <c:ext xmlns:c16="http://schemas.microsoft.com/office/drawing/2014/chart" uri="{C3380CC4-5D6E-409C-BE32-E72D297353CC}">
              <c16:uniqueId val="{0000000E-D09A-457C-91C3-A389E220C427}"/>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8.8652482269504247E-3"/>
                  <c:y val="3.0864266966629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9A-457C-91C3-A389E220C427}"/>
                </c:ext>
              </c:extLst>
            </c:dLbl>
            <c:dLbl>
              <c:idx val="1"/>
              <c:layout>
                <c:manualLayout>
                  <c:x val="1.4184397163120564E-2"/>
                  <c:y val="2.4691358024691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9A-457C-91C3-A389E220C427}"/>
                </c:ext>
              </c:extLst>
            </c:dLbl>
            <c:dLbl>
              <c:idx val="2"/>
              <c:layout>
                <c:manualLayout>
                  <c:x val="8.8652482269504247E-3"/>
                  <c:y val="7.9365079365079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9A-457C-91C3-A389E220C427}"/>
                </c:ext>
              </c:extLst>
            </c:dLbl>
            <c:dLbl>
              <c:idx val="3"/>
              <c:layout>
                <c:manualLayout>
                  <c:x val="5.3191489361702126E-3"/>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Sheet1!$B$5:$G$5</c:f>
              <c:numCache>
                <c:formatCode>0%</c:formatCode>
                <c:ptCount val="6"/>
                <c:pt idx="0">
                  <c:v>0.76590000000000003</c:v>
                </c:pt>
                <c:pt idx="1">
                  <c:v>3.4500000000000003E-2</c:v>
                </c:pt>
                <c:pt idx="2">
                  <c:v>0.16400000000000001</c:v>
                </c:pt>
                <c:pt idx="3">
                  <c:v>3.0600000000000002E-2</c:v>
                </c:pt>
                <c:pt idx="4">
                  <c:v>5.0000000000000001E-3</c:v>
                </c:pt>
                <c:pt idx="5">
                  <c:v>0</c:v>
                </c:pt>
              </c:numCache>
            </c:numRef>
          </c:val>
          <c:extLst>
            <c:ext xmlns:c16="http://schemas.microsoft.com/office/drawing/2014/chart" uri="{C3380CC4-5D6E-409C-BE32-E72D297353CC}">
              <c16:uniqueId val="{00000014-D09A-457C-91C3-A389E220C427}"/>
            </c:ext>
          </c:extLst>
        </c:ser>
        <c:dLbls>
          <c:showLegendKey val="0"/>
          <c:showVal val="1"/>
          <c:showCatName val="0"/>
          <c:showSerName val="0"/>
          <c:showPercent val="0"/>
          <c:showBubbleSize val="0"/>
        </c:dLbls>
        <c:gapWidth val="150"/>
        <c:axId val="243296512"/>
        <c:axId val="243326976"/>
      </c:barChart>
      <c:catAx>
        <c:axId val="243296512"/>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Times New Roman" pitchFamily="18" charset="0"/>
                <a:ea typeface="+mn-ea"/>
                <a:cs typeface="Times New Roman" pitchFamily="18" charset="0"/>
              </a:defRPr>
            </a:pPr>
            <a:endParaRPr lang="en-US"/>
          </a:p>
        </c:txPr>
        <c:crossAx val="243326976"/>
        <c:crosses val="autoZero"/>
        <c:auto val="1"/>
        <c:lblAlgn val="ctr"/>
        <c:lblOffset val="100"/>
        <c:tickLblSkip val="1"/>
        <c:tickMarkSkip val="1"/>
        <c:noMultiLvlLbl val="0"/>
      </c:catAx>
      <c:valAx>
        <c:axId val="243326976"/>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crossAx val="243296512"/>
        <c:crosses val="autoZero"/>
        <c:crossBetween val="between"/>
      </c:valAx>
      <c:spPr>
        <a:solidFill>
          <a:schemeClr val="accent5">
            <a:tint val="20000"/>
          </a:schemeClr>
        </a:solidFill>
        <a:ln>
          <a:noFill/>
        </a:ln>
        <a:effectLst/>
      </c:spPr>
    </c:plotArea>
    <c:legend>
      <c:legendPos val="r"/>
      <c:layout>
        <c:manualLayout>
          <c:xMode val="edge"/>
          <c:yMode val="edge"/>
          <c:x val="0.63393352335256092"/>
          <c:y val="8.1326451840578767E-2"/>
          <c:w val="0.31003336617306793"/>
          <c:h val="0.24348132953968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a:latin typeface="Times New Roman" pitchFamily="18" charset="0"/>
          <a:cs typeface="Times New Roman" pitchFamily="18"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r>
              <a:rPr lang="en-US" sz="2000" b="1" i="0" u="none" strike="noStrike" kern="1200" baseline="0" dirty="0">
                <a:solidFill>
                  <a:srgbClr val="000000"/>
                </a:solidFill>
                <a:latin typeface="Times New Roman" pitchFamily="18" charset="0"/>
                <a:ea typeface="+mn-ea"/>
                <a:cs typeface="Times New Roman" pitchFamily="18" charset="0"/>
              </a:rPr>
              <a:t> </a:t>
            </a:r>
            <a:r>
              <a:rPr lang="en-US" sz="2000" b="1" i="0" u="none" strike="noStrike" kern="1200" baseline="0" dirty="0">
                <a:solidFill>
                  <a:srgbClr val="000000"/>
                </a:solidFill>
                <a:latin typeface="+mj-lt"/>
                <a:ea typeface="+mn-ea"/>
                <a:cs typeface="Times New Roman" pitchFamily="18" charset="0"/>
              </a:rPr>
              <a:t>Industry</a:t>
            </a:r>
          </a:p>
        </c:rich>
      </c:tx>
      <c:layout>
        <c:manualLayout>
          <c:xMode val="edge"/>
          <c:yMode val="edge"/>
          <c:x val="0.44838260546944525"/>
          <c:y val="4.5640204065400911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endParaRPr lang="en-US"/>
        </a:p>
      </c:txPr>
    </c:title>
    <c:autoTitleDeleted val="0"/>
    <c:plotArea>
      <c:layout>
        <c:manualLayout>
          <c:layoutTarget val="inner"/>
          <c:xMode val="edge"/>
          <c:yMode val="edge"/>
          <c:x val="8.1011691720353135E-2"/>
          <c:y val="5.1586614173228934E-2"/>
          <c:w val="0.88707421320044755"/>
          <c:h val="0.68685419729890085"/>
        </c:manualLayout>
      </c:layout>
      <c:barChart>
        <c:barDir val="col"/>
        <c:grouping val="clustered"/>
        <c:varyColors val="0"/>
        <c:ser>
          <c:idx val="1"/>
          <c:order val="0"/>
          <c:tx>
            <c:strRef>
              <c:f>Sheet1!$A$2</c:f>
              <c:strCache>
                <c:ptCount val="1"/>
                <c:pt idx="0">
                  <c:v>9/30/2024</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3.7880279169649959E-3"/>
                  <c:y val="-8.7036745406824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Sheet1!$B$2:$D$2</c:f>
              <c:numCache>
                <c:formatCode>0%</c:formatCode>
                <c:ptCount val="3"/>
                <c:pt idx="0">
                  <c:v>6.2600000000000003E-2</c:v>
                </c:pt>
                <c:pt idx="1">
                  <c:v>4.5999999999999999E-3</c:v>
                </c:pt>
                <c:pt idx="2">
                  <c:v>9.9599999999999994E-2</c:v>
                </c:pt>
              </c:numCache>
            </c:numRef>
          </c:val>
          <c:extLst>
            <c:ext xmlns:c16="http://schemas.microsoft.com/office/drawing/2014/chart" uri="{C3380CC4-5D6E-409C-BE32-E72D297353CC}">
              <c16:uniqueId val="{00000001-099C-4042-9DBC-A8E6112D8D0A}"/>
            </c:ext>
          </c:extLst>
        </c:ser>
        <c:ser>
          <c:idx val="3"/>
          <c:order val="1"/>
          <c:tx>
            <c:strRef>
              <c:f>Sheet1!$A$3</c:f>
              <c:strCache>
                <c:ptCount val="1"/>
                <c:pt idx="0">
                  <c:v>3/31/2025</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8.7971247912192792E-3"/>
                  <c:y val="-8.48090551181102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Sheet1!$B$3:$D$3</c:f>
              <c:numCache>
                <c:formatCode>0%</c:formatCode>
                <c:ptCount val="3"/>
                <c:pt idx="0">
                  <c:v>6.2899999999999998E-2</c:v>
                </c:pt>
                <c:pt idx="1">
                  <c:v>6.3E-3</c:v>
                </c:pt>
                <c:pt idx="2">
                  <c:v>0.1111</c:v>
                </c:pt>
              </c:numCache>
            </c:numRef>
          </c:val>
          <c:extLst>
            <c:ext xmlns:c16="http://schemas.microsoft.com/office/drawing/2014/chart" uri="{C3380CC4-5D6E-409C-BE32-E72D297353CC}">
              <c16:uniqueId val="{00000003-099C-4042-9DBC-A8E6112D8D0A}"/>
            </c:ext>
          </c:extLst>
        </c:ser>
        <c:ser>
          <c:idx val="4"/>
          <c:order val="2"/>
          <c:tx>
            <c:strRef>
              <c:f>Sheet1!$A$4</c:f>
              <c:strCache>
                <c:ptCount val="1"/>
                <c:pt idx="0">
                  <c:v>9/30/2025</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254E-3"/>
                  <c:y val="-8.18858267716545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Sheet1!$B$4:$D$4</c:f>
              <c:numCache>
                <c:formatCode>0%</c:formatCode>
                <c:ptCount val="3"/>
                <c:pt idx="0">
                  <c:v>5.6899999999999999E-2</c:v>
                </c:pt>
                <c:pt idx="1">
                  <c:v>6.1999999999999998E-3</c:v>
                </c:pt>
                <c:pt idx="2">
                  <c:v>0.1013</c:v>
                </c:pt>
              </c:numCache>
            </c:numRef>
          </c:val>
          <c:extLst>
            <c:ext xmlns:c16="http://schemas.microsoft.com/office/drawing/2014/chart" uri="{C3380CC4-5D6E-409C-BE32-E72D297353CC}">
              <c16:uniqueId val="{00000005-099C-4042-9DBC-A8E6112D8D0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Sheet1!$B$5:$D$5</c:f>
              <c:numCache>
                <c:formatCode>0%</c:formatCode>
                <c:ptCount val="3"/>
                <c:pt idx="0">
                  <c:v>5.7099999999999998E-2</c:v>
                </c:pt>
                <c:pt idx="1">
                  <c:v>6.4000000000000003E-3</c:v>
                </c:pt>
                <c:pt idx="2">
                  <c:v>0.10050000000000001</c:v>
                </c:pt>
              </c:numCache>
            </c:numRef>
          </c:val>
          <c:extLst>
            <c:ext xmlns:c16="http://schemas.microsoft.com/office/drawing/2014/chart" uri="{C3380CC4-5D6E-409C-BE32-E72D297353CC}">
              <c16:uniqueId val="{00000006-099C-4042-9DBC-A8E6112D8D0A}"/>
            </c:ext>
          </c:extLst>
        </c:ser>
        <c:dLbls>
          <c:showLegendKey val="0"/>
          <c:showVal val="1"/>
          <c:showCatName val="0"/>
          <c:showSerName val="0"/>
          <c:showPercent val="0"/>
          <c:showBubbleSize val="0"/>
        </c:dLbls>
        <c:gapWidth val="150"/>
        <c:axId val="236016000"/>
        <c:axId val="236017536"/>
      </c:barChart>
      <c:catAx>
        <c:axId val="236016000"/>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Times New Roman" pitchFamily="18" charset="0"/>
                <a:ea typeface="+mn-ea"/>
                <a:cs typeface="Times New Roman" pitchFamily="18" charset="0"/>
              </a:defRPr>
            </a:pPr>
            <a:endParaRPr lang="en-US"/>
          </a:p>
        </c:txPr>
        <c:crossAx val="236017536"/>
        <c:crosses val="autoZero"/>
        <c:auto val="1"/>
        <c:lblAlgn val="ctr"/>
        <c:lblOffset val="100"/>
        <c:tickLblSkip val="1"/>
        <c:tickMarkSkip val="1"/>
        <c:noMultiLvlLbl val="0"/>
      </c:catAx>
      <c:valAx>
        <c:axId val="236017536"/>
        <c:scaling>
          <c:orientation val="minMax"/>
          <c:max val="0.25"/>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crossAx val="236016000"/>
        <c:crosses val="autoZero"/>
        <c:crossBetween val="between"/>
      </c:valAx>
      <c:spPr>
        <a:solidFill>
          <a:schemeClr val="accent5">
            <a:tint val="20000"/>
          </a:schemeClr>
        </a:solidFill>
        <a:ln>
          <a:noFill/>
        </a:ln>
        <a:effectLst/>
      </c:spPr>
    </c:plotArea>
    <c:legend>
      <c:legendPos val="t"/>
      <c:layout>
        <c:manualLayout>
          <c:xMode val="edge"/>
          <c:yMode val="edge"/>
          <c:x val="0.65012346236090113"/>
          <c:y val="0.10051970776380224"/>
          <c:w val="0.28555367541807991"/>
          <c:h val="9.1574916771767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a:latin typeface="Times New Roman" pitchFamily="18" charset="0"/>
          <a:cs typeface="Times New Roman"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0571722013008"/>
          <c:y val="2.3815071815060977E-2"/>
          <c:w val="0.84190925862528054"/>
          <c:h val="0.77038417873970744"/>
        </c:manualLayout>
      </c:layout>
      <c:barChart>
        <c:barDir val="col"/>
        <c:grouping val="clustered"/>
        <c:varyColors val="0"/>
        <c:ser>
          <c:idx val="0"/>
          <c:order val="0"/>
          <c:tx>
            <c:strRef>
              <c:f>Sheet1!$B$1</c:f>
              <c:strCache>
                <c:ptCount val="1"/>
                <c:pt idx="0">
                  <c:v>Receipts</c:v>
                </c:pt>
              </c:strCache>
            </c:strRef>
          </c:tx>
          <c:spPr>
            <a:solidFill>
              <a:schemeClr val="accent1"/>
            </a:solidFill>
            <a:ln>
              <a:noFill/>
            </a:ln>
            <a:effectLst/>
          </c:spPr>
          <c:invertIfNegative val="0"/>
          <c:cat>
            <c:strRef>
              <c:f>Sheet1!$A$2:$A$20</c:f>
              <c:strCache>
                <c:ptCount val="19"/>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pt idx="16">
                  <c:v>2023-2024</c:v>
                </c:pt>
                <c:pt idx="17">
                  <c:v>2024-2025</c:v>
                </c:pt>
                <c:pt idx="18">
                  <c:v>Jul-Sep 2025</c:v>
                </c:pt>
              </c:strCache>
            </c:strRef>
          </c:cat>
          <c:val>
            <c:numRef>
              <c:f>Sheet1!$B$2:$B$20</c:f>
              <c:numCache>
                <c:formatCode>_("$"* #,##0.00_);_("$"* \(#,##0.00\);_("$"* "-"??_);_(@_)</c:formatCode>
                <c:ptCount val="19"/>
                <c:pt idx="0">
                  <c:v>77542.74105009</c:v>
                </c:pt>
                <c:pt idx="1">
                  <c:v>75841.545005740001</c:v>
                </c:pt>
                <c:pt idx="2">
                  <c:v>87089.937512830002</c:v>
                </c:pt>
                <c:pt idx="3">
                  <c:v>86984.958018869977</c:v>
                </c:pt>
                <c:pt idx="4">
                  <c:v>81480.131719790006</c:v>
                </c:pt>
                <c:pt idx="5">
                  <c:v>85046.670803850007</c:v>
                </c:pt>
                <c:pt idx="6">
                  <c:v>88350.30965729001</c:v>
                </c:pt>
                <c:pt idx="7">
                  <c:v>91857.059335379992</c:v>
                </c:pt>
                <c:pt idx="8">
                  <c:v>95025.575328160005</c:v>
                </c:pt>
                <c:pt idx="9">
                  <c:v>97589.428555589999</c:v>
                </c:pt>
                <c:pt idx="10">
                  <c:v>101620.11821148999</c:v>
                </c:pt>
                <c:pt idx="11">
                  <c:v>107740.40690888002</c:v>
                </c:pt>
                <c:pt idx="12">
                  <c:v>121179.26851162998</c:v>
                </c:pt>
                <c:pt idx="13">
                  <c:v>149838.73304182</c:v>
                </c:pt>
                <c:pt idx="14">
                  <c:v>151087.77803767999</c:v>
                </c:pt>
                <c:pt idx="15">
                  <c:v>152416.18307427</c:v>
                </c:pt>
                <c:pt idx="16">
                  <c:v>153951.12090208003</c:v>
                </c:pt>
                <c:pt idx="17">
                  <c:v>162100.23647860001</c:v>
                </c:pt>
                <c:pt idx="18">
                  <c:v>38200.419044729999</c:v>
                </c:pt>
              </c:numCache>
            </c:numRef>
          </c:val>
          <c:extLst>
            <c:ext xmlns:c16="http://schemas.microsoft.com/office/drawing/2014/chart" uri="{C3380CC4-5D6E-409C-BE32-E72D297353CC}">
              <c16:uniqueId val="{00000000-1E50-437C-A15A-55A336B81C81}"/>
            </c:ext>
          </c:extLst>
        </c:ser>
        <c:ser>
          <c:idx val="1"/>
          <c:order val="1"/>
          <c:tx>
            <c:strRef>
              <c:f>Sheet1!$C$1</c:f>
              <c:strCache>
                <c:ptCount val="1"/>
                <c:pt idx="0">
                  <c:v>Disbursements</c:v>
                </c:pt>
              </c:strCache>
            </c:strRef>
          </c:tx>
          <c:spPr>
            <a:solidFill>
              <a:schemeClr val="accent2"/>
            </a:solidFill>
            <a:ln>
              <a:noFill/>
            </a:ln>
            <a:effectLst/>
          </c:spPr>
          <c:invertIfNegative val="0"/>
          <c:cat>
            <c:strRef>
              <c:f>Sheet1!$A$2:$A$20</c:f>
              <c:strCache>
                <c:ptCount val="19"/>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pt idx="16">
                  <c:v>2023-2024</c:v>
                </c:pt>
                <c:pt idx="17">
                  <c:v>2024-2025</c:v>
                </c:pt>
                <c:pt idx="18">
                  <c:v>Jul-Sep 2025</c:v>
                </c:pt>
              </c:strCache>
            </c:strRef>
          </c:cat>
          <c:val>
            <c:numRef>
              <c:f>Sheet1!$C$2:$C$20</c:f>
              <c:numCache>
                <c:formatCode>_("$"* #,##0.00_);_("$"* \(#,##0.00\);_("$"* "-"??_);_(@_)</c:formatCode>
                <c:ptCount val="19"/>
                <c:pt idx="0">
                  <c:v>81028.578380400009</c:v>
                </c:pt>
                <c:pt idx="1">
                  <c:v>80871.004452860012</c:v>
                </c:pt>
                <c:pt idx="2">
                  <c:v>86760.777537719987</c:v>
                </c:pt>
                <c:pt idx="3">
                  <c:v>87815.401179349996</c:v>
                </c:pt>
                <c:pt idx="4">
                  <c:v>80813.362275499996</c:v>
                </c:pt>
                <c:pt idx="5">
                  <c:v>82007.685282559993</c:v>
                </c:pt>
                <c:pt idx="6">
                  <c:v>86233.9263488</c:v>
                </c:pt>
                <c:pt idx="7">
                  <c:v>90686.457050340017</c:v>
                </c:pt>
                <c:pt idx="8">
                  <c:v>93147.231784579984</c:v>
                </c:pt>
                <c:pt idx="9">
                  <c:v>97251.753615399997</c:v>
                </c:pt>
                <c:pt idx="10">
                  <c:v>100952.87791488001</c:v>
                </c:pt>
                <c:pt idx="11">
                  <c:v>105047.85531966003</c:v>
                </c:pt>
                <c:pt idx="12">
                  <c:v>118615.93392343998</c:v>
                </c:pt>
                <c:pt idx="13">
                  <c:v>140868.09608601002</c:v>
                </c:pt>
                <c:pt idx="14">
                  <c:v>130085.63345443</c:v>
                </c:pt>
                <c:pt idx="15">
                  <c:v>143806.33637711001</c:v>
                </c:pt>
                <c:pt idx="16">
                  <c:v>151642.67175795001</c:v>
                </c:pt>
                <c:pt idx="17">
                  <c:v>163591.22789019003</c:v>
                </c:pt>
                <c:pt idx="18">
                  <c:v>41026.660127390001</c:v>
                </c:pt>
              </c:numCache>
            </c:numRef>
          </c:val>
          <c:extLst>
            <c:ext xmlns:c16="http://schemas.microsoft.com/office/drawing/2014/chart" uri="{C3380CC4-5D6E-409C-BE32-E72D297353CC}">
              <c16:uniqueId val="{00000001-1E50-437C-A15A-55A336B81C81}"/>
            </c:ext>
          </c:extLst>
        </c:ser>
        <c:ser>
          <c:idx val="2"/>
          <c:order val="2"/>
          <c:tx>
            <c:strRef>
              <c:f>Sheet1!$D$1</c:f>
              <c:strCache>
                <c:ptCount val="1"/>
                <c:pt idx="0">
                  <c:v>Net Receipts</c:v>
                </c:pt>
              </c:strCache>
            </c:strRef>
          </c:tx>
          <c:spPr>
            <a:solidFill>
              <a:srgbClr val="FFC000"/>
            </a:solidFill>
            <a:ln>
              <a:noFill/>
            </a:ln>
            <a:effectLst/>
          </c:spPr>
          <c:invertIfNegative val="0"/>
          <c:cat>
            <c:strRef>
              <c:f>Sheet1!$A$2:$A$20</c:f>
              <c:strCache>
                <c:ptCount val="19"/>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pt idx="16">
                  <c:v>2023-2024</c:v>
                </c:pt>
                <c:pt idx="17">
                  <c:v>2024-2025</c:v>
                </c:pt>
                <c:pt idx="18">
                  <c:v>Jul-Sep 2025</c:v>
                </c:pt>
              </c:strCache>
            </c:strRef>
          </c:cat>
          <c:val>
            <c:numRef>
              <c:f>Sheet1!$D$2:$D$20</c:f>
              <c:numCache>
                <c:formatCode>_("$"* #,##0.00_);_("$"* \(#,##0.00\);_("$"* "-"??_);_(@_)</c:formatCode>
                <c:ptCount val="19"/>
                <c:pt idx="0">
                  <c:v>-3485.8373303100088</c:v>
                </c:pt>
                <c:pt idx="1">
                  <c:v>-5029.4594471200107</c:v>
                </c:pt>
                <c:pt idx="2">
                  <c:v>329.15997511001478</c:v>
                </c:pt>
                <c:pt idx="3">
                  <c:v>-830.44316048001929</c:v>
                </c:pt>
                <c:pt idx="4">
                  <c:v>666.76944429001014</c:v>
                </c:pt>
                <c:pt idx="5">
                  <c:v>3038.9855212900147</c:v>
                </c:pt>
                <c:pt idx="6">
                  <c:v>2116.3833084900107</c:v>
                </c:pt>
                <c:pt idx="7">
                  <c:v>1170.602285039975</c:v>
                </c:pt>
                <c:pt idx="8">
                  <c:v>1878.3435435800202</c:v>
                </c:pt>
                <c:pt idx="9">
                  <c:v>337.67494019000151</c:v>
                </c:pt>
                <c:pt idx="10">
                  <c:v>667.24029660997621</c:v>
                </c:pt>
                <c:pt idx="11">
                  <c:v>2692.551589219991</c:v>
                </c:pt>
                <c:pt idx="12">
                  <c:v>2563.3345881900023</c:v>
                </c:pt>
                <c:pt idx="13">
                  <c:v>8970.6369558099832</c:v>
                </c:pt>
                <c:pt idx="14">
                  <c:v>21002.144583249989</c:v>
                </c:pt>
                <c:pt idx="15">
                  <c:v>8609.8466971599846</c:v>
                </c:pt>
                <c:pt idx="16">
                  <c:v>2308.4491441300197</c:v>
                </c:pt>
                <c:pt idx="17">
                  <c:v>-1490.9914115900174</c:v>
                </c:pt>
                <c:pt idx="18">
                  <c:v>-2826.2410826600026</c:v>
                </c:pt>
              </c:numCache>
            </c:numRef>
          </c:val>
          <c:extLst>
            <c:ext xmlns:c16="http://schemas.microsoft.com/office/drawing/2014/chart" uri="{C3380CC4-5D6E-409C-BE32-E72D297353CC}">
              <c16:uniqueId val="{00000002-1E50-437C-A15A-55A336B81C81}"/>
            </c:ext>
          </c:extLst>
        </c:ser>
        <c:dLbls>
          <c:showLegendKey val="0"/>
          <c:showVal val="0"/>
          <c:showCatName val="0"/>
          <c:showSerName val="0"/>
          <c:showPercent val="0"/>
          <c:showBubbleSize val="0"/>
        </c:dLbls>
        <c:gapWidth val="219"/>
        <c:overlap val="-27"/>
        <c:axId val="545277664"/>
        <c:axId val="545280616"/>
      </c:barChart>
      <c:catAx>
        <c:axId val="54527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80616"/>
        <c:crosses val="autoZero"/>
        <c:auto val="1"/>
        <c:lblAlgn val="ctr"/>
        <c:lblOffset val="100"/>
        <c:noMultiLvlLbl val="1"/>
      </c:catAx>
      <c:valAx>
        <c:axId val="5452806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7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Intermediate Duration</a:t>
            </a:r>
          </a:p>
        </c:rich>
      </c:tx>
      <c:overlay val="0"/>
      <c:spPr>
        <a:noFill/>
        <a:ln w="25363">
          <a:noFill/>
        </a:ln>
        <a:effectLst/>
      </c:spPr>
      <c:txPr>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3693924727299024E-2"/>
          <c:y val="0.17113910761154855"/>
          <c:w val="0.92948650340725447"/>
          <c:h val="0.5505279965004376"/>
        </c:manualLayout>
      </c:layout>
      <c:barChart>
        <c:barDir val="col"/>
        <c:grouping val="clustered"/>
        <c:varyColors val="0"/>
        <c:ser>
          <c:idx val="3"/>
          <c:order val="0"/>
          <c:tx>
            <c:strRef>
              <c:f>Sheet1!$A$2</c:f>
              <c:strCache>
                <c:ptCount val="1"/>
                <c:pt idx="0">
                  <c:v>9/30/2024</c:v>
                </c:pt>
              </c:strCache>
            </c:strRef>
          </c:tx>
          <c:spPr>
            <a:solidFill>
              <a:schemeClr val="bg2">
                <a:lumMod val="25000"/>
              </a:schemeClr>
            </a:solidFill>
            <a:ln>
              <a:noFill/>
            </a:ln>
            <a:effectLst/>
          </c:spPr>
          <c:invertIfNegative val="0"/>
          <c:dLbls>
            <c:dLbl>
              <c:idx val="0"/>
              <c:layout>
                <c:manualLayout>
                  <c:x val="-1.529051987767591E-3"/>
                  <c:y val="-1.0185067526415994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C3-4D1A-ADBF-6294F42EC8EE}"/>
                </c:ext>
              </c:extLst>
            </c:dLbl>
            <c:dLbl>
              <c:idx val="1"/>
              <c:layout>
                <c:manualLayout>
                  <c:x val="1.5290519877675841E-3"/>
                  <c:y val="5.55555555555555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C3-4D1A-ADBF-6294F42EC8EE}"/>
                </c:ext>
              </c:extLst>
            </c:dLbl>
            <c:dLbl>
              <c:idx val="3"/>
              <c:layout>
                <c:manualLayout>
                  <c:x val="1.5289315899732717E-3"/>
                  <c:y val="5.55511811023622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C3-4D1A-ADBF-6294F42EC8EE}"/>
                </c:ext>
              </c:extLst>
            </c:dLbl>
            <c:dLbl>
              <c:idx val="4"/>
              <c:layout>
                <c:manualLayout>
                  <c:x val="-3.0581039755352801E-3"/>
                  <c:y val="2.22222222222222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C3-4D1A-ADBF-6294F42EC8EE}"/>
                </c:ext>
              </c:extLst>
            </c:dLbl>
            <c:dLbl>
              <c:idx val="5"/>
              <c:layout>
                <c:manualLayout>
                  <c:x val="0"/>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C3-4D1A-ADBF-6294F42EC8EE}"/>
                </c:ext>
              </c:extLst>
            </c:dLbl>
            <c:dLbl>
              <c:idx val="6"/>
              <c:layout>
                <c:manualLayout>
                  <c:x val="3.0581039755351682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C3-4D1A-ADBF-6294F42EC8EE}"/>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Sheet1!$B$2:$H$2</c:f>
              <c:numCache>
                <c:formatCode>0%</c:formatCode>
                <c:ptCount val="7"/>
                <c:pt idx="0">
                  <c:v>0.20250000000000001</c:v>
                </c:pt>
                <c:pt idx="1">
                  <c:v>2.7200000000000002E-2</c:v>
                </c:pt>
                <c:pt idx="2">
                  <c:v>0</c:v>
                </c:pt>
                <c:pt idx="3">
                  <c:v>0.22620000000000001</c:v>
                </c:pt>
                <c:pt idx="4">
                  <c:v>0.32519999999999999</c:v>
                </c:pt>
                <c:pt idx="5">
                  <c:v>0.20699999999999999</c:v>
                </c:pt>
                <c:pt idx="6">
                  <c:v>1.1900000000000001E-2</c:v>
                </c:pt>
              </c:numCache>
            </c:numRef>
          </c:val>
          <c:extLst>
            <c:ext xmlns:c16="http://schemas.microsoft.com/office/drawing/2014/chart" uri="{C3380CC4-5D6E-409C-BE32-E72D297353CC}">
              <c16:uniqueId val="{00000006-18C3-4D1A-ADBF-6294F42EC8EE}"/>
            </c:ext>
          </c:extLst>
        </c:ser>
        <c:ser>
          <c:idx val="0"/>
          <c:order val="1"/>
          <c:tx>
            <c:strRef>
              <c:f>Sheet1!$A$3</c:f>
              <c:strCache>
                <c:ptCount val="1"/>
                <c:pt idx="0">
                  <c:v>3/31/2025</c:v>
                </c:pt>
              </c:strCache>
            </c:strRef>
          </c:tx>
          <c:spPr>
            <a:solidFill>
              <a:schemeClr val="accent5">
                <a:shade val="58000"/>
              </a:schemeClr>
            </a:solidFill>
            <a:ln>
              <a:noFill/>
            </a:ln>
            <a:effectLst/>
          </c:spPr>
          <c:invertIfNegative val="0"/>
          <c:dLbls>
            <c:dLbl>
              <c:idx val="0"/>
              <c:layout>
                <c:manualLayout>
                  <c:x val="3.0581039755351682E-3"/>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C3-4D1A-ADBF-6294F42EC8EE}"/>
                </c:ext>
              </c:extLst>
            </c:dLbl>
            <c:dLbl>
              <c:idx val="1"/>
              <c:layout>
                <c:manualLayout>
                  <c:x val="-2.4079558865284871E-7"/>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C3-4D1A-ADBF-6294F42EC8EE}"/>
                </c:ext>
              </c:extLst>
            </c:dLbl>
            <c:dLbl>
              <c:idx val="3"/>
              <c:layout>
                <c:manualLayout>
                  <c:x val="-1.5290519877675841E-3"/>
                  <c:y val="-4.374453193350909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C3-4D1A-ADBF-6294F42EC8EE}"/>
                </c:ext>
              </c:extLst>
            </c:dLbl>
            <c:dLbl>
              <c:idx val="4"/>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C3-4D1A-ADBF-6294F42EC8EE}"/>
                </c:ext>
              </c:extLst>
            </c:dLbl>
            <c:dLbl>
              <c:idx val="5"/>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C3-4D1A-ADBF-6294F42EC8EE}"/>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Sheet1!$B$3:$H$3</c:f>
              <c:numCache>
                <c:formatCode>0%</c:formatCode>
                <c:ptCount val="7"/>
                <c:pt idx="0">
                  <c:v>0.2001</c:v>
                </c:pt>
                <c:pt idx="1">
                  <c:v>2.3300000000000001E-2</c:v>
                </c:pt>
                <c:pt idx="2">
                  <c:v>1E-4</c:v>
                </c:pt>
                <c:pt idx="3">
                  <c:v>0.2122</c:v>
                </c:pt>
                <c:pt idx="4">
                  <c:v>0.32600000000000001</c:v>
                </c:pt>
                <c:pt idx="5">
                  <c:v>0.23010000000000003</c:v>
                </c:pt>
                <c:pt idx="6">
                  <c:v>8.2000000000000007E-3</c:v>
                </c:pt>
              </c:numCache>
            </c:numRef>
          </c:val>
          <c:extLst>
            <c:ext xmlns:c16="http://schemas.microsoft.com/office/drawing/2014/chart" uri="{C3380CC4-5D6E-409C-BE32-E72D297353CC}">
              <c16:uniqueId val="{0000000C-18C3-4D1A-ADBF-6294F42EC8EE}"/>
            </c:ext>
          </c:extLst>
        </c:ser>
        <c:ser>
          <c:idx val="1"/>
          <c:order val="2"/>
          <c:tx>
            <c:strRef>
              <c:f>Sheet1!$A$4</c:f>
              <c:strCache>
                <c:ptCount val="1"/>
                <c:pt idx="0">
                  <c:v>9/30/2025</c:v>
                </c:pt>
              </c:strCache>
            </c:strRef>
          </c:tx>
          <c:spPr>
            <a:solidFill>
              <a:schemeClr val="accent1">
                <a:lumMod val="60000"/>
                <a:lumOff val="40000"/>
              </a:schemeClr>
            </a:solidFill>
            <a:ln>
              <a:noFill/>
            </a:ln>
            <a:effectLst/>
          </c:spPr>
          <c:invertIfNegative val="0"/>
          <c:dLbls>
            <c:dLbl>
              <c:idx val="0"/>
              <c:layout>
                <c:manualLayout>
                  <c:x val="4.5871559633027525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8C3-4D1A-ADBF-6294F42EC8EE}"/>
                </c:ext>
              </c:extLst>
            </c:dLbl>
            <c:dLbl>
              <c:idx val="1"/>
              <c:layout>
                <c:manualLayout>
                  <c:x val="3.0581039755351682E-3"/>
                  <c:y val="1.11111111111110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8C3-4D1A-ADBF-6294F42EC8EE}"/>
                </c:ext>
              </c:extLst>
            </c:dLbl>
            <c:dLbl>
              <c:idx val="3"/>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C3-4D1A-ADBF-6294F42EC8EE}"/>
                </c:ext>
              </c:extLst>
            </c:dLbl>
            <c:dLbl>
              <c:idx val="4"/>
              <c:layout>
                <c:manualLayout>
                  <c:x val="-1.5290519877675841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8C3-4D1A-ADBF-6294F42EC8EE}"/>
                </c:ext>
              </c:extLst>
            </c:dLbl>
            <c:dLbl>
              <c:idx val="5"/>
              <c:layout>
                <c:manualLayout>
                  <c:x val="3.0578631799466592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C3-4D1A-ADBF-6294F42EC8EE}"/>
                </c:ext>
              </c:extLst>
            </c:dLbl>
            <c:dLbl>
              <c:idx val="6"/>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8C3-4D1A-ADBF-6294F42EC8EE}"/>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Sheet1!$B$4:$H$4</c:f>
              <c:numCache>
                <c:formatCode>0%</c:formatCode>
                <c:ptCount val="7"/>
                <c:pt idx="0">
                  <c:v>0.18</c:v>
                </c:pt>
                <c:pt idx="1">
                  <c:v>2.1599999999999998E-2</c:v>
                </c:pt>
                <c:pt idx="2">
                  <c:v>1E-4</c:v>
                </c:pt>
                <c:pt idx="3">
                  <c:v>0.2054</c:v>
                </c:pt>
                <c:pt idx="4">
                  <c:v>0.30409999999999998</c:v>
                </c:pt>
                <c:pt idx="5">
                  <c:v>0.26860000000000001</c:v>
                </c:pt>
                <c:pt idx="6">
                  <c:v>2.0199999999999996E-2</c:v>
                </c:pt>
              </c:numCache>
            </c:numRef>
          </c:val>
          <c:extLst>
            <c:ext xmlns:c16="http://schemas.microsoft.com/office/drawing/2014/chart" uri="{C3380CC4-5D6E-409C-BE32-E72D297353CC}">
              <c16:uniqueId val="{00000013-18C3-4D1A-ADBF-6294F42EC8EE}"/>
            </c:ext>
          </c:extLst>
        </c:ser>
        <c:ser>
          <c:idx val="2"/>
          <c:order val="3"/>
          <c:tx>
            <c:strRef>
              <c:f>Sheet1!$A$5</c:f>
              <c:strCache>
                <c:ptCount val="1"/>
                <c:pt idx="0">
                  <c:v>Bloomberg Int Agg Index 9/30/25</c:v>
                </c:pt>
              </c:strCache>
            </c:strRef>
          </c:tx>
          <c:spPr>
            <a:solidFill>
              <a:schemeClr val="accent2">
                <a:lumMod val="40000"/>
                <a:lumOff val="60000"/>
              </a:schemeClr>
            </a:solidFill>
            <a:ln>
              <a:noFill/>
            </a:ln>
            <a:effectLst/>
          </c:spPr>
          <c:invertIfNegative val="0"/>
          <c:dLbls>
            <c:dLbl>
              <c:idx val="0"/>
              <c:layout>
                <c:manualLayout>
                  <c:x val="3.05810397553516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8C3-4D1A-ADBF-6294F42EC8EE}"/>
                </c:ext>
              </c:extLst>
            </c:dLbl>
            <c:dLbl>
              <c:idx val="1"/>
              <c:layout>
                <c:manualLayout>
                  <c:x val="4.5871559633027525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8C3-4D1A-ADBF-6294F42EC8EE}"/>
                </c:ext>
              </c:extLst>
            </c:dLbl>
            <c:dLbl>
              <c:idx val="2"/>
              <c:layout>
                <c:manualLayout>
                  <c:x val="-3.0583447711238052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8C3-4D1A-ADBF-6294F42EC8EE}"/>
                </c:ext>
              </c:extLst>
            </c:dLbl>
            <c:dLbl>
              <c:idx val="3"/>
              <c:layout>
                <c:manualLayout>
                  <c:x val="1.5290519877675841E-3"/>
                  <c:y val="2.2222222222222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8C3-4D1A-ADBF-6294F42EC8EE}"/>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Sheet1!$B$5:$H$5</c:f>
              <c:numCache>
                <c:formatCode>0%</c:formatCode>
                <c:ptCount val="7"/>
                <c:pt idx="0">
                  <c:v>0.44119999999999998</c:v>
                </c:pt>
                <c:pt idx="1">
                  <c:v>1.8000000000000002E-2</c:v>
                </c:pt>
                <c:pt idx="2">
                  <c:v>2.3E-2</c:v>
                </c:pt>
                <c:pt idx="3">
                  <c:v>0.19779999999999998</c:v>
                </c:pt>
                <c:pt idx="4">
                  <c:v>0.29709999999999998</c:v>
                </c:pt>
                <c:pt idx="5">
                  <c:v>2.3E-2</c:v>
                </c:pt>
                <c:pt idx="6">
                  <c:v>-1E-4</c:v>
                </c:pt>
              </c:numCache>
            </c:numRef>
          </c:val>
          <c:extLst>
            <c:ext xmlns:c16="http://schemas.microsoft.com/office/drawing/2014/chart" uri="{C3380CC4-5D6E-409C-BE32-E72D297353CC}">
              <c16:uniqueId val="{00000018-18C3-4D1A-ADBF-6294F42EC8EE}"/>
            </c:ext>
          </c:extLst>
        </c:ser>
        <c:dLbls>
          <c:showLegendKey val="0"/>
          <c:showVal val="1"/>
          <c:showCatName val="0"/>
          <c:showSerName val="0"/>
          <c:showPercent val="0"/>
          <c:showBubbleSize val="0"/>
        </c:dLbls>
        <c:gapWidth val="75"/>
        <c:overlap val="-25"/>
        <c:axId val="47962752"/>
        <c:axId val="57246080"/>
      </c:barChart>
      <c:catAx>
        <c:axId val="47962752"/>
        <c:scaling>
          <c:orientation val="minMax"/>
        </c:scaling>
        <c:delete val="0"/>
        <c:axPos val="b"/>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246080"/>
        <c:crosses val="autoZero"/>
        <c:auto val="1"/>
        <c:lblAlgn val="ctr"/>
        <c:lblOffset val="100"/>
        <c:tickLblSkip val="1"/>
        <c:tickMarkSkip val="1"/>
        <c:noMultiLvlLbl val="0"/>
      </c:catAx>
      <c:valAx>
        <c:axId val="57246080"/>
        <c:scaling>
          <c:orientation val="minMax"/>
        </c:scaling>
        <c:delete val="0"/>
        <c:axPos val="l"/>
        <c:majorGridlines>
          <c:spPr>
            <a:ln w="3171"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47962752"/>
        <c:crosses val="autoZero"/>
        <c:crossBetween val="between"/>
      </c:valAx>
      <c:spPr>
        <a:noFill/>
        <a:ln w="3175">
          <a:noFill/>
        </a:ln>
        <a:effectLst/>
      </c:spPr>
    </c:plotArea>
    <c:legend>
      <c:legendPos val="b"/>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Long Duration</a:t>
            </a:r>
          </a:p>
        </c:rich>
      </c:tx>
      <c:overlay val="0"/>
      <c:spPr>
        <a:noFill/>
        <a:ln w="25363">
          <a:noFill/>
        </a:ln>
        <a:effectLst/>
      </c:spPr>
      <c:txPr>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3693936864113626E-2"/>
          <c:y val="0.17307175720160586"/>
          <c:w val="0.92948650340725147"/>
          <c:h val="0.58671109569906132"/>
        </c:manualLayout>
      </c:layout>
      <c:barChart>
        <c:barDir val="col"/>
        <c:grouping val="clustered"/>
        <c:varyColors val="0"/>
        <c:ser>
          <c:idx val="3"/>
          <c:order val="0"/>
          <c:tx>
            <c:strRef>
              <c:f>Sheet1!$A$2</c:f>
              <c:strCache>
                <c:ptCount val="1"/>
                <c:pt idx="0">
                  <c:v>9/30/2024</c:v>
                </c:pt>
              </c:strCache>
            </c:strRef>
          </c:tx>
          <c:spPr>
            <a:solidFill>
              <a:schemeClr val="bg2">
                <a:lumMod val="25000"/>
              </a:schemeClr>
            </a:solidFill>
            <a:ln>
              <a:noFill/>
            </a:ln>
            <a:effectLst/>
          </c:spPr>
          <c:invertIfNegative val="0"/>
          <c:dLbls>
            <c:dLbl>
              <c:idx val="1"/>
              <c:layout>
                <c:manualLayout>
                  <c:x val="2.642786088537228E-17"/>
                  <c:y val="-2.06760246028412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66-40FD-BE20-838C57641B6D}"/>
                </c:ext>
              </c:extLst>
            </c:dLbl>
            <c:dLbl>
              <c:idx val="3"/>
              <c:layout>
                <c:manualLayout>
                  <c:x val="-3.05810397553516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66-40FD-BE20-838C57641B6D}"/>
                </c:ext>
              </c:extLst>
            </c:dLbl>
            <c:dLbl>
              <c:idx val="4"/>
              <c:layout>
                <c:manualLayout>
                  <c:x val="6.8806737460568599E-3"/>
                  <c:y val="-1.111088752804570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5191191697368097E-2"/>
                      <c:h val="4.5527976584437184E-2"/>
                    </c:manualLayout>
                  </c15:layout>
                </c:ext>
                <c:ext xmlns:c16="http://schemas.microsoft.com/office/drawing/2014/chart" uri="{C3380CC4-5D6E-409C-BE32-E72D297353CC}">
                  <c16:uniqueId val="{00000002-D666-40FD-BE20-838C57641B6D}"/>
                </c:ext>
              </c:extLst>
            </c:dLbl>
            <c:dLbl>
              <c:idx val="5"/>
              <c:layout>
                <c:manualLayout>
                  <c:x val="-1.5290519877675841E-3"/>
                  <c:y val="1.6666659375914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66-40FD-BE20-838C57641B6D}"/>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Sheet1!$B$2:$H$2</c:f>
              <c:numCache>
                <c:formatCode>0%</c:formatCode>
                <c:ptCount val="7"/>
                <c:pt idx="0">
                  <c:v>0.2676</c:v>
                </c:pt>
                <c:pt idx="1">
                  <c:v>2.6599999999999999E-2</c:v>
                </c:pt>
                <c:pt idx="2">
                  <c:v>4.5999999999999999E-3</c:v>
                </c:pt>
                <c:pt idx="3">
                  <c:v>0.27829999999999999</c:v>
                </c:pt>
                <c:pt idx="4">
                  <c:v>0.27300000000000002</c:v>
                </c:pt>
                <c:pt idx="5">
                  <c:v>0.13970000000000002</c:v>
                </c:pt>
                <c:pt idx="6">
                  <c:v>1.0200000000000001E-2</c:v>
                </c:pt>
              </c:numCache>
            </c:numRef>
          </c:val>
          <c:extLst>
            <c:ext xmlns:c16="http://schemas.microsoft.com/office/drawing/2014/chart" uri="{C3380CC4-5D6E-409C-BE32-E72D297353CC}">
              <c16:uniqueId val="{00000004-D666-40FD-BE20-838C57641B6D}"/>
            </c:ext>
          </c:extLst>
        </c:ser>
        <c:ser>
          <c:idx val="0"/>
          <c:order val="1"/>
          <c:tx>
            <c:strRef>
              <c:f>Sheet1!$A$3</c:f>
              <c:strCache>
                <c:ptCount val="1"/>
                <c:pt idx="0">
                  <c:v>3/31/2025</c:v>
                </c:pt>
              </c:strCache>
            </c:strRef>
          </c:tx>
          <c:spPr>
            <a:solidFill>
              <a:schemeClr val="accent5">
                <a:shade val="58000"/>
              </a:schemeClr>
            </a:solidFill>
            <a:ln>
              <a:noFill/>
            </a:ln>
            <a:effectLst/>
          </c:spPr>
          <c:invertIfNegative val="0"/>
          <c:dLbls>
            <c:dLbl>
              <c:idx val="1"/>
              <c:layout>
                <c:manualLayout>
                  <c:x val="-2.642786088537228E-17"/>
                  <c:y val="-2.5845030753551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66-40FD-BE20-838C57641B6D}"/>
                </c:ext>
              </c:extLst>
            </c:dLbl>
            <c:dLbl>
              <c:idx val="4"/>
              <c:layout>
                <c:manualLayout>
                  <c:x val="3.0581039755351682E-3"/>
                  <c:y val="-1.11111062506096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66-40FD-BE20-838C57641B6D}"/>
                </c:ext>
              </c:extLst>
            </c:dLbl>
            <c:dLbl>
              <c:idx val="5"/>
              <c:layout>
                <c:manualLayout>
                  <c:x val="0"/>
                  <c:y val="1.66666593759145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66-40FD-BE20-838C57641B6D}"/>
                </c:ext>
              </c:extLst>
            </c:dLbl>
            <c:dLbl>
              <c:idx val="6"/>
              <c:layout>
                <c:manualLayout>
                  <c:x val="1.5290519877675841E-3"/>
                  <c:y val="2.22222125012195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66-40FD-BE20-838C57641B6D}"/>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Sheet1!$B$3:$H$3</c:f>
              <c:numCache>
                <c:formatCode>0%</c:formatCode>
                <c:ptCount val="7"/>
                <c:pt idx="0">
                  <c:v>0.26040000000000002</c:v>
                </c:pt>
                <c:pt idx="1">
                  <c:v>2.6300000000000004E-2</c:v>
                </c:pt>
                <c:pt idx="2">
                  <c:v>4.0000000000000001E-3</c:v>
                </c:pt>
                <c:pt idx="3">
                  <c:v>0.27279999999999999</c:v>
                </c:pt>
                <c:pt idx="4">
                  <c:v>0.28060000000000002</c:v>
                </c:pt>
                <c:pt idx="5">
                  <c:v>0.14649999999999999</c:v>
                </c:pt>
                <c:pt idx="6">
                  <c:v>9.2999999999999992E-3</c:v>
                </c:pt>
              </c:numCache>
            </c:numRef>
          </c:val>
          <c:extLst>
            <c:ext xmlns:c16="http://schemas.microsoft.com/office/drawing/2014/chart" uri="{C3380CC4-5D6E-409C-BE32-E72D297353CC}">
              <c16:uniqueId val="{00000009-D666-40FD-BE20-838C57641B6D}"/>
            </c:ext>
          </c:extLst>
        </c:ser>
        <c:ser>
          <c:idx val="1"/>
          <c:order val="2"/>
          <c:tx>
            <c:strRef>
              <c:f>Sheet1!$A$4</c:f>
              <c:strCache>
                <c:ptCount val="1"/>
                <c:pt idx="0">
                  <c:v>9/30/2025</c:v>
                </c:pt>
              </c:strCache>
            </c:strRef>
          </c:tx>
          <c:spPr>
            <a:solidFill>
              <a:schemeClr val="accent1">
                <a:lumMod val="40000"/>
                <a:lumOff val="60000"/>
              </a:schemeClr>
            </a:solidFill>
            <a:ln>
              <a:noFill/>
            </a:ln>
            <a:effectLst/>
          </c:spPr>
          <c:invertIfNegative val="0"/>
          <c:dLbls>
            <c:dLbl>
              <c:idx val="0"/>
              <c:layout>
                <c:manualLayout>
                  <c:x val="1.52905198776758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66-40FD-BE20-838C57641B6D}"/>
                </c:ext>
              </c:extLst>
            </c:dLbl>
            <c:dLbl>
              <c:idx val="1"/>
              <c:layout>
                <c:manualLayout>
                  <c:x val="-5.2855721770744559E-17"/>
                  <c:y val="-1.55070184521309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66-40FD-BE20-838C57641B6D}"/>
                </c:ext>
              </c:extLst>
            </c:dLbl>
            <c:dLbl>
              <c:idx val="3"/>
              <c:layout>
                <c:manualLayout>
                  <c:x val="-1.5290519877675841E-3"/>
                  <c:y val="1.1111106250609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666-40FD-BE20-838C57641B6D}"/>
                </c:ext>
              </c:extLst>
            </c:dLbl>
            <c:dLbl>
              <c:idx val="4"/>
              <c:layout>
                <c:manualLayout>
                  <c:x val="1.5290519877675841E-3"/>
                  <c:y val="-5.55555312530484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666-40FD-BE20-838C57641B6D}"/>
                </c:ext>
              </c:extLst>
            </c:dLbl>
            <c:dLbl>
              <c:idx val="5"/>
              <c:layout>
                <c:manualLayout>
                  <c:x val="6.1162079510702324E-3"/>
                  <c:y val="2.77777656265248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666-40FD-BE20-838C57641B6D}"/>
                </c:ext>
              </c:extLst>
            </c:dLbl>
            <c:dLbl>
              <c:idx val="6"/>
              <c:layout>
                <c:manualLayout>
                  <c:x val="-1.0571144354148912E-16"/>
                  <c:y val="0.1085491291649165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2.9162280101861001E-2"/>
                      <c:h val="6.8205239662801717E-2"/>
                    </c:manualLayout>
                  </c15:layout>
                </c:ext>
                <c:ext xmlns:c16="http://schemas.microsoft.com/office/drawing/2014/chart" uri="{C3380CC4-5D6E-409C-BE32-E72D297353CC}">
                  <c16:uniqueId val="{00000000-417A-4520-AF8E-4BC9408D30E5}"/>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Sheet1!$B$4:$H$4</c:f>
              <c:numCache>
                <c:formatCode>0%</c:formatCode>
                <c:ptCount val="7"/>
                <c:pt idx="0">
                  <c:v>0.26939999999999997</c:v>
                </c:pt>
                <c:pt idx="1">
                  <c:v>2.58E-2</c:v>
                </c:pt>
                <c:pt idx="2">
                  <c:v>4.5999999999999999E-3</c:v>
                </c:pt>
                <c:pt idx="3">
                  <c:v>0.2823</c:v>
                </c:pt>
                <c:pt idx="4">
                  <c:v>0.28499999999999998</c:v>
                </c:pt>
                <c:pt idx="5">
                  <c:v>0.14470000000000002</c:v>
                </c:pt>
                <c:pt idx="6">
                  <c:v>-1.2199999999999999E-2</c:v>
                </c:pt>
              </c:numCache>
            </c:numRef>
          </c:val>
          <c:extLst>
            <c:ext xmlns:c16="http://schemas.microsoft.com/office/drawing/2014/chart" uri="{C3380CC4-5D6E-409C-BE32-E72D297353CC}">
              <c16:uniqueId val="{0000000F-D666-40FD-BE20-838C57641B6D}"/>
            </c:ext>
          </c:extLst>
        </c:ser>
        <c:ser>
          <c:idx val="2"/>
          <c:order val="3"/>
          <c:tx>
            <c:strRef>
              <c:f>Sheet1!$A$5</c:f>
              <c:strCache>
                <c:ptCount val="1"/>
                <c:pt idx="0">
                  <c:v>Bloomberg US Agg Index 9/30/25</c:v>
                </c:pt>
              </c:strCache>
            </c:strRef>
          </c:tx>
          <c:spPr>
            <a:solidFill>
              <a:schemeClr val="accent5">
                <a:tint val="86000"/>
              </a:schemeClr>
            </a:solidFill>
            <a:ln>
              <a:noFill/>
            </a:ln>
            <a:effectLst/>
          </c:spPr>
          <c:invertIfNegative val="0"/>
          <c:dLbls>
            <c:dLbl>
              <c:idx val="0"/>
              <c:layout>
                <c:manualLayout>
                  <c:x val="-1.5290519877675841E-3"/>
                  <c:y val="2.7777765626524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666-40FD-BE20-838C57641B6D}"/>
                </c:ext>
              </c:extLst>
            </c:dLbl>
            <c:dLbl>
              <c:idx val="1"/>
              <c:layout>
                <c:manualLayout>
                  <c:x val="0"/>
                  <c:y val="-8.79178754814908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666-40FD-BE20-838C57641B6D}"/>
                </c:ext>
              </c:extLst>
            </c:dLbl>
            <c:dLbl>
              <c:idx val="2"/>
              <c:layout>
                <c:manualLayout>
                  <c:x val="-3.0581039755351682E-3"/>
                  <c:y val="1.6666659375914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666-40FD-BE20-838C57641B6D}"/>
                </c:ext>
              </c:extLst>
            </c:dLbl>
            <c:dLbl>
              <c:idx val="3"/>
              <c:layout>
                <c:manualLayout>
                  <c:x val="4.5871559633027525E-3"/>
                  <c:y val="-2.2222212501219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666-40FD-BE20-838C57641B6D}"/>
                </c:ext>
              </c:extLst>
            </c:dLbl>
            <c:dLbl>
              <c:idx val="4"/>
              <c:layout>
                <c:manualLayout>
                  <c:x val="0"/>
                  <c:y val="-5.5555531253048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666-40FD-BE20-838C57641B6D}"/>
                </c:ext>
              </c:extLst>
            </c:dLbl>
            <c:dLbl>
              <c:idx val="5"/>
              <c:layout>
                <c:manualLayout>
                  <c:x val="-3.0581039755351682E-3"/>
                  <c:y val="1.1111106250609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666-40FD-BE20-838C57641B6D}"/>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Sheet1!$B$5:$H$5</c:f>
              <c:numCache>
                <c:formatCode>0%</c:formatCode>
                <c:ptCount val="7"/>
                <c:pt idx="0">
                  <c:v>0.45529999999999998</c:v>
                </c:pt>
                <c:pt idx="1">
                  <c:v>1.9099999999999999E-2</c:v>
                </c:pt>
                <c:pt idx="2">
                  <c:v>2.3800000000000002E-2</c:v>
                </c:pt>
                <c:pt idx="3">
                  <c:v>0.23949999999999999</c:v>
                </c:pt>
                <c:pt idx="4">
                  <c:v>0.24349999999999999</c:v>
                </c:pt>
                <c:pt idx="5">
                  <c:v>1.8799999999999997E-2</c:v>
                </c:pt>
                <c:pt idx="6">
                  <c:v>0</c:v>
                </c:pt>
              </c:numCache>
            </c:numRef>
          </c:val>
          <c:extLst>
            <c:ext xmlns:c16="http://schemas.microsoft.com/office/drawing/2014/chart" uri="{C3380CC4-5D6E-409C-BE32-E72D297353CC}">
              <c16:uniqueId val="{00000016-D666-40FD-BE20-838C57641B6D}"/>
            </c:ext>
          </c:extLst>
        </c:ser>
        <c:dLbls>
          <c:showLegendKey val="0"/>
          <c:showVal val="1"/>
          <c:showCatName val="0"/>
          <c:showSerName val="0"/>
          <c:showPercent val="0"/>
          <c:showBubbleSize val="0"/>
        </c:dLbls>
        <c:gapWidth val="75"/>
        <c:overlap val="-25"/>
        <c:axId val="57320192"/>
        <c:axId val="57321728"/>
      </c:barChart>
      <c:catAx>
        <c:axId val="57320192"/>
        <c:scaling>
          <c:orientation val="minMax"/>
        </c:scaling>
        <c:delete val="0"/>
        <c:axPos val="b"/>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21728"/>
        <c:crosses val="autoZero"/>
        <c:auto val="1"/>
        <c:lblAlgn val="ctr"/>
        <c:lblOffset val="100"/>
        <c:tickLblSkip val="1"/>
        <c:tickMarkSkip val="1"/>
        <c:noMultiLvlLbl val="0"/>
      </c:catAx>
      <c:valAx>
        <c:axId val="57321728"/>
        <c:scaling>
          <c:orientation val="minMax"/>
        </c:scaling>
        <c:delete val="0"/>
        <c:axPos val="l"/>
        <c:majorGridlines>
          <c:spPr>
            <a:ln w="3171"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20192"/>
        <c:crosses val="autoZero"/>
        <c:crossBetween val="between"/>
      </c:valAx>
      <c:spPr>
        <a:noFill/>
        <a:ln w="9525">
          <a:noFill/>
        </a:ln>
        <a:effectLst/>
      </c:spPr>
    </c:plotArea>
    <c:legend>
      <c:legendPos val="b"/>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r>
              <a:rPr lang="en-US" sz="1400" i="1" u="sng" dirty="0"/>
              <a:t>Intermediate Duration</a:t>
            </a:r>
          </a:p>
        </c:rich>
      </c:tx>
      <c:layout>
        <c:manualLayout>
          <c:xMode val="edge"/>
          <c:yMode val="edge"/>
          <c:x val="0.39332940859028537"/>
          <c:y val="3.2258064516129406E-2"/>
        </c:manualLayout>
      </c:layout>
      <c:overlay val="0"/>
      <c:spPr>
        <a:noFill/>
        <a:ln>
          <a:noFill/>
        </a:ln>
        <a:effectLst/>
      </c:spPr>
      <c:txPr>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endParaRPr lang="en-US"/>
        </a:p>
      </c:txPr>
    </c:title>
    <c:autoTitleDeleted val="0"/>
    <c:plotArea>
      <c:layout/>
      <c:barChart>
        <c:barDir val="col"/>
        <c:grouping val="clustered"/>
        <c:varyColors val="0"/>
        <c:ser>
          <c:idx val="3"/>
          <c:order val="0"/>
          <c:tx>
            <c:strRef>
              <c:f>Sheet1!$A$2</c:f>
              <c:strCache>
                <c:ptCount val="1"/>
                <c:pt idx="0">
                  <c:v>9/30/2024</c:v>
                </c:pt>
              </c:strCache>
            </c:strRef>
          </c:tx>
          <c:spPr>
            <a:solidFill>
              <a:schemeClr val="bg2">
                <a:lumMod val="25000"/>
              </a:schemeClr>
            </a:solidFill>
            <a:ln>
              <a:noFill/>
            </a:ln>
            <a:effectLst/>
          </c:spPr>
          <c:invertIfNegative val="0"/>
          <c:dLbls>
            <c:dLbl>
              <c:idx val="0"/>
              <c:layout>
                <c:manualLayout>
                  <c:x val="1.5290519877675841E-3"/>
                  <c:y val="5.55555555555555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2F-4511-BC7A-F5F15EE3FE6B}"/>
                </c:ext>
              </c:extLst>
            </c:dLbl>
            <c:dLbl>
              <c:idx val="1"/>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2F-4511-BC7A-F5F15EE3FE6B}"/>
                </c:ext>
              </c:extLst>
            </c:dLbl>
            <c:dLbl>
              <c:idx val="2"/>
              <c:layout>
                <c:manualLayout>
                  <c:x val="4.5871559633027525E-3"/>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2F-4511-BC7A-F5F15EE3FE6B}"/>
                </c:ext>
              </c:extLst>
            </c:dLbl>
            <c:dLbl>
              <c:idx val="3"/>
              <c:layout>
                <c:manualLayout>
                  <c:x val="1.5290519877675841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2F-4511-BC7A-F5F15EE3FE6B}"/>
                </c:ext>
              </c:extLst>
            </c:dLbl>
            <c:dLbl>
              <c:idx val="4"/>
              <c:layout>
                <c:manualLayout>
                  <c:x val="-1.5290519877675841E-3"/>
                  <c:y val="3.3333333333333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2F-4511-BC7A-F5F15EE3FE6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Sheet1!$B$2:$F$2</c:f>
              <c:numCache>
                <c:formatCode>0.0%</c:formatCode>
                <c:ptCount val="5"/>
                <c:pt idx="0">
                  <c:v>0.75639999999999996</c:v>
                </c:pt>
                <c:pt idx="1">
                  <c:v>0.03</c:v>
                </c:pt>
                <c:pt idx="2">
                  <c:v>0.12470000000000001</c:v>
                </c:pt>
                <c:pt idx="3">
                  <c:v>8.8200000000000001E-2</c:v>
                </c:pt>
                <c:pt idx="4">
                  <c:v>6.9999999999999999E-4</c:v>
                </c:pt>
              </c:numCache>
            </c:numRef>
          </c:val>
          <c:extLst>
            <c:ext xmlns:c16="http://schemas.microsoft.com/office/drawing/2014/chart" uri="{C3380CC4-5D6E-409C-BE32-E72D297353CC}">
              <c16:uniqueId val="{00000005-172F-4511-BC7A-F5F15EE3FE6B}"/>
            </c:ext>
          </c:extLst>
        </c:ser>
        <c:ser>
          <c:idx val="0"/>
          <c:order val="1"/>
          <c:tx>
            <c:strRef>
              <c:f>Sheet1!$A$3</c:f>
              <c:strCache>
                <c:ptCount val="1"/>
                <c:pt idx="0">
                  <c:v>3/31/2025</c:v>
                </c:pt>
              </c:strCache>
            </c:strRef>
          </c:tx>
          <c:spPr>
            <a:solidFill>
              <a:schemeClr val="bg2"/>
            </a:solidFill>
            <a:ln>
              <a:noFill/>
            </a:ln>
            <a:effectLst/>
          </c:spPr>
          <c:invertIfNegative val="0"/>
          <c:dLbls>
            <c:dLbl>
              <c:idx val="0"/>
              <c:layout>
                <c:manualLayout>
                  <c:x val="-1.5291723855618965E-3"/>
                  <c:y val="5.55555555555550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2F-4511-BC7A-F5F15EE3FE6B}"/>
                </c:ext>
              </c:extLst>
            </c:dLbl>
            <c:dLbl>
              <c:idx val="1"/>
              <c:layout>
                <c:manualLayout>
                  <c:x val="3.0581039755351682E-3"/>
                  <c:y val="2.7777777777778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2F-4511-BC7A-F5F15EE3FE6B}"/>
                </c:ext>
              </c:extLst>
            </c:dLbl>
            <c:dLbl>
              <c:idx val="3"/>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2F-4511-BC7A-F5F15EE3FE6B}"/>
                </c:ext>
              </c:extLst>
            </c:dLbl>
            <c:dLbl>
              <c:idx val="4"/>
              <c:layout>
                <c:manualLayout>
                  <c:x val="1.5290519877675841E-3"/>
                  <c:y val="3.8888888888888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2F-4511-BC7A-F5F15EE3FE6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Sheet1!$B$3:$F$3</c:f>
              <c:numCache>
                <c:formatCode>0.0%</c:formatCode>
                <c:ptCount val="5"/>
                <c:pt idx="0">
                  <c:v>0.77070000000000005</c:v>
                </c:pt>
                <c:pt idx="1">
                  <c:v>2.69E-2</c:v>
                </c:pt>
                <c:pt idx="2">
                  <c:v>0.1177</c:v>
                </c:pt>
                <c:pt idx="3">
                  <c:v>8.4699999999999998E-2</c:v>
                </c:pt>
                <c:pt idx="4">
                  <c:v>0</c:v>
                </c:pt>
              </c:numCache>
            </c:numRef>
          </c:val>
          <c:extLst>
            <c:ext xmlns:c16="http://schemas.microsoft.com/office/drawing/2014/chart" uri="{C3380CC4-5D6E-409C-BE32-E72D297353CC}">
              <c16:uniqueId val="{0000000A-172F-4511-BC7A-F5F15EE3FE6B}"/>
            </c:ext>
          </c:extLst>
        </c:ser>
        <c:ser>
          <c:idx val="2"/>
          <c:order val="2"/>
          <c:tx>
            <c:strRef>
              <c:f>Sheet1!$A$4</c:f>
              <c:strCache>
                <c:ptCount val="1"/>
                <c:pt idx="0">
                  <c:v>9/30/2025</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Sheet1!$B$4:$F$4</c:f>
              <c:numCache>
                <c:formatCode>0.0%</c:formatCode>
                <c:ptCount val="5"/>
                <c:pt idx="0">
                  <c:v>0.78129999999999999</c:v>
                </c:pt>
                <c:pt idx="1">
                  <c:v>2.3599999999999999E-2</c:v>
                </c:pt>
                <c:pt idx="2">
                  <c:v>0.1101</c:v>
                </c:pt>
                <c:pt idx="3">
                  <c:v>8.4699999999999998E-2</c:v>
                </c:pt>
                <c:pt idx="4">
                  <c:v>2.9999999999999997E-4</c:v>
                </c:pt>
              </c:numCache>
            </c:numRef>
          </c:val>
          <c:extLst>
            <c:ext xmlns:c16="http://schemas.microsoft.com/office/drawing/2014/chart" uri="{C3380CC4-5D6E-409C-BE32-E72D297353CC}">
              <c16:uniqueId val="{0000000B-172F-4511-BC7A-F5F15EE3FE6B}"/>
            </c:ext>
          </c:extLst>
        </c:ser>
        <c:dLbls>
          <c:showLegendKey val="0"/>
          <c:showVal val="1"/>
          <c:showCatName val="0"/>
          <c:showSerName val="0"/>
          <c:showPercent val="0"/>
          <c:showBubbleSize val="0"/>
        </c:dLbls>
        <c:gapWidth val="75"/>
        <c:overlap val="-25"/>
        <c:axId val="56893440"/>
        <c:axId val="56894976"/>
      </c:barChart>
      <c:catAx>
        <c:axId val="56893440"/>
        <c:scaling>
          <c:orientation val="minMax"/>
        </c:scaling>
        <c:delete val="0"/>
        <c:axPos val="b"/>
        <c:numFmt formatCode="General" sourceLinked="1"/>
        <c:majorTickMark val="none"/>
        <c:minorTickMark val="none"/>
        <c:tickLblPos val="low"/>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6894976"/>
        <c:crosses val="autoZero"/>
        <c:auto val="1"/>
        <c:lblAlgn val="ctr"/>
        <c:lblOffset val="100"/>
        <c:tickLblSkip val="1"/>
        <c:tickMarkSkip val="1"/>
        <c:noMultiLvlLbl val="0"/>
      </c:catAx>
      <c:valAx>
        <c:axId val="5689497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68934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overlay val="0"/>
      <c:spPr>
        <a:noFill/>
        <a:ln w="3159">
          <a:solidFill>
            <a:schemeClr val="tx1"/>
          </a:solidFill>
          <a:prstDash val="solid"/>
        </a:ln>
        <a:effectLst/>
      </c:spPr>
      <c:txPr>
        <a:bodyPr rot="0" spcFirstLastPara="1" vertOverflow="ellipsis" vert="horz" wrap="square" anchor="ctr" anchorCtr="1"/>
        <a:lstStyle/>
        <a:p>
          <a:pPr>
            <a:defRPr sz="12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r>
              <a:rPr lang="en-US" sz="1400" i="1" u="sng" dirty="0"/>
              <a:t>Long Duration</a:t>
            </a:r>
          </a:p>
        </c:rich>
      </c:tx>
      <c:overlay val="0"/>
      <c:spPr>
        <a:noFill/>
        <a:ln>
          <a:noFill/>
        </a:ln>
        <a:effectLst/>
      </c:spPr>
      <c:txPr>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endParaRPr lang="en-US"/>
        </a:p>
      </c:txPr>
    </c:title>
    <c:autoTitleDeleted val="0"/>
    <c:plotArea>
      <c:layout/>
      <c:barChart>
        <c:barDir val="col"/>
        <c:grouping val="clustered"/>
        <c:varyColors val="0"/>
        <c:ser>
          <c:idx val="3"/>
          <c:order val="0"/>
          <c:tx>
            <c:strRef>
              <c:f>Sheet1!$A$2</c:f>
              <c:strCache>
                <c:ptCount val="1"/>
                <c:pt idx="0">
                  <c:v>9/30/2024</c:v>
                </c:pt>
              </c:strCache>
            </c:strRef>
          </c:tx>
          <c:spPr>
            <a:solidFill>
              <a:schemeClr val="bg2">
                <a:lumMod val="25000"/>
              </a:schemeClr>
            </a:solidFill>
            <a:ln>
              <a:noFill/>
            </a:ln>
            <a:effectLst/>
          </c:spPr>
          <c:invertIfNegative val="0"/>
          <c:dLbls>
            <c:dLbl>
              <c:idx val="0"/>
              <c:layout>
                <c:manualLayout>
                  <c:x val="-1.5151515151515277E-3"/>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CE-496C-BB9F-ECC7E9B4D3F2}"/>
                </c:ext>
              </c:extLst>
            </c:dLbl>
            <c:dLbl>
              <c:idx val="1"/>
              <c:layout>
                <c:manualLayout>
                  <c:x val="3.0303030303030312E-3"/>
                  <c:y val="2.38095126502097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CE-496C-BB9F-ECC7E9B4D3F2}"/>
                </c:ext>
              </c:extLst>
            </c:dLbl>
            <c:dLbl>
              <c:idx val="2"/>
              <c:layout>
                <c:manualLayout>
                  <c:x val="-1.1930326890956903E-7"/>
                  <c:y val="-5.9523781625523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CE-496C-BB9F-ECC7E9B4D3F2}"/>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Sheet1!$B$2:$F$2</c:f>
              <c:numCache>
                <c:formatCode>0.0%</c:formatCode>
                <c:ptCount val="5"/>
                <c:pt idx="0">
                  <c:v>0.70309999999999995</c:v>
                </c:pt>
                <c:pt idx="1">
                  <c:v>2.6700000000000002E-2</c:v>
                </c:pt>
                <c:pt idx="2">
                  <c:v>0.12820000000000001</c:v>
                </c:pt>
                <c:pt idx="3">
                  <c:v>0.13969999999999999</c:v>
                </c:pt>
                <c:pt idx="4">
                  <c:v>2.3E-3</c:v>
                </c:pt>
              </c:numCache>
            </c:numRef>
          </c:val>
          <c:extLst>
            <c:ext xmlns:c16="http://schemas.microsoft.com/office/drawing/2014/chart" uri="{C3380CC4-5D6E-409C-BE32-E72D297353CC}">
              <c16:uniqueId val="{00000003-D4CE-496C-BB9F-ECC7E9B4D3F2}"/>
            </c:ext>
          </c:extLst>
        </c:ser>
        <c:ser>
          <c:idx val="0"/>
          <c:order val="1"/>
          <c:tx>
            <c:strRef>
              <c:f>Sheet1!$A$3</c:f>
              <c:strCache>
                <c:ptCount val="1"/>
                <c:pt idx="0">
                  <c:v>3/31/2025</c:v>
                </c:pt>
              </c:strCache>
            </c:strRef>
          </c:tx>
          <c:spPr>
            <a:solidFill>
              <a:schemeClr val="bg2">
                <a:lumMod val="90000"/>
              </a:schemeClr>
            </a:solidFill>
            <a:ln>
              <a:noFill/>
            </a:ln>
            <a:effectLst/>
          </c:spPr>
          <c:invertIfNegative val="0"/>
          <c:dLbls>
            <c:dLbl>
              <c:idx val="0"/>
              <c:layout>
                <c:manualLayout>
                  <c:x val="0"/>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CE-496C-BB9F-ECC7E9B4D3F2}"/>
                </c:ext>
              </c:extLst>
            </c:dLbl>
            <c:dLbl>
              <c:idx val="1"/>
              <c:layout>
                <c:manualLayout>
                  <c:x val="-1.5151515151515212E-3"/>
                  <c:y val="2.3809512650209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CE-496C-BB9F-ECC7E9B4D3F2}"/>
                </c:ext>
              </c:extLst>
            </c:dLbl>
            <c:dLbl>
              <c:idx val="2"/>
              <c:layout>
                <c:manualLayout>
                  <c:x val="3.030303030303031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CE-496C-BB9F-ECC7E9B4D3F2}"/>
                </c:ext>
              </c:extLst>
            </c:dLbl>
            <c:dLbl>
              <c:idx val="3"/>
              <c:layout>
                <c:manualLayout>
                  <c:x val="0"/>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CE-496C-BB9F-ECC7E9B4D3F2}"/>
                </c:ext>
              </c:extLst>
            </c:dLbl>
            <c:dLbl>
              <c:idx val="4"/>
              <c:layout>
                <c:manualLayout>
                  <c:x val="-1.1110982756090176E-16"/>
                  <c:y val="3.10140369042618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CE-496C-BB9F-ECC7E9B4D3F2}"/>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Sheet1!$B$3:$F$3</c:f>
              <c:numCache>
                <c:formatCode>0.0%</c:formatCode>
                <c:ptCount val="5"/>
                <c:pt idx="0">
                  <c:v>0.70960000000000001</c:v>
                </c:pt>
                <c:pt idx="1">
                  <c:v>2.2800000000000001E-2</c:v>
                </c:pt>
                <c:pt idx="2">
                  <c:v>0.13159999999999999</c:v>
                </c:pt>
                <c:pt idx="3">
                  <c:v>0.13350000000000001</c:v>
                </c:pt>
                <c:pt idx="4">
                  <c:v>2.5000000000000001E-3</c:v>
                </c:pt>
              </c:numCache>
            </c:numRef>
          </c:val>
          <c:extLst>
            <c:ext xmlns:c16="http://schemas.microsoft.com/office/drawing/2014/chart" uri="{C3380CC4-5D6E-409C-BE32-E72D297353CC}">
              <c16:uniqueId val="{00000009-D4CE-496C-BB9F-ECC7E9B4D3F2}"/>
            </c:ext>
          </c:extLst>
        </c:ser>
        <c:ser>
          <c:idx val="2"/>
          <c:order val="2"/>
          <c:tx>
            <c:strRef>
              <c:f>Sheet1!$A$4</c:f>
              <c:strCache>
                <c:ptCount val="1"/>
                <c:pt idx="0">
                  <c:v>9/30/2025</c:v>
                </c:pt>
              </c:strCache>
            </c:strRef>
          </c:tx>
          <c:spPr>
            <a:solidFill>
              <a:schemeClr val="bg2">
                <a:lumMod val="50000"/>
              </a:schemeClr>
            </a:solidFill>
            <a:ln>
              <a:noFill/>
            </a:ln>
            <a:effectLst/>
          </c:spPr>
          <c:invertIfNegative val="0"/>
          <c:dLbls>
            <c:dLbl>
              <c:idx val="0"/>
              <c:layout>
                <c:manualLayout>
                  <c:x val="3.0303030303030312E-3"/>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CE-496C-BB9F-ECC7E9B4D3F2}"/>
                </c:ext>
              </c:extLst>
            </c:dLbl>
            <c:dLbl>
              <c:idx val="1"/>
              <c:layout>
                <c:manualLayout>
                  <c:x val="0"/>
                  <c:y val="2.38090439590158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CE-496C-BB9F-ECC7E9B4D3F2}"/>
                </c:ext>
              </c:extLst>
            </c:dLbl>
            <c:dLbl>
              <c:idx val="2"/>
              <c:layout>
                <c:manualLayout>
                  <c:x val="6.0606060606060623E-3"/>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CE-496C-BB9F-ECC7E9B4D3F2}"/>
                </c:ext>
              </c:extLst>
            </c:dLbl>
            <c:dLbl>
              <c:idx val="3"/>
              <c:layout>
                <c:manualLayout>
                  <c:x val="3.0303030303030312E-3"/>
                  <c:y val="2.3809512650209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CE-496C-BB9F-ECC7E9B4D3F2}"/>
                </c:ext>
              </c:extLst>
            </c:dLbl>
            <c:dLbl>
              <c:idx val="4"/>
              <c:layout>
                <c:manualLayout>
                  <c:x val="-1.5151515151514041E-3"/>
                  <c:y val="2.5845030753551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4CE-496C-BB9F-ECC7E9B4D3F2}"/>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Sheet1!$B$4:$F$4</c:f>
              <c:numCache>
                <c:formatCode>0.0%</c:formatCode>
                <c:ptCount val="5"/>
                <c:pt idx="0">
                  <c:v>0.70389999999999997</c:v>
                </c:pt>
                <c:pt idx="1">
                  <c:v>2.7099999999999999E-2</c:v>
                </c:pt>
                <c:pt idx="2">
                  <c:v>0.13089999999999999</c:v>
                </c:pt>
                <c:pt idx="3">
                  <c:v>0.13639999999999999</c:v>
                </c:pt>
                <c:pt idx="4">
                  <c:v>1.6999999999999999E-3</c:v>
                </c:pt>
              </c:numCache>
            </c:numRef>
          </c:val>
          <c:extLst>
            <c:ext xmlns:c16="http://schemas.microsoft.com/office/drawing/2014/chart" uri="{C3380CC4-5D6E-409C-BE32-E72D297353CC}">
              <c16:uniqueId val="{0000000F-D4CE-496C-BB9F-ECC7E9B4D3F2}"/>
            </c:ext>
          </c:extLst>
        </c:ser>
        <c:dLbls>
          <c:showLegendKey val="0"/>
          <c:showVal val="1"/>
          <c:showCatName val="0"/>
          <c:showSerName val="0"/>
          <c:showPercent val="0"/>
          <c:showBubbleSize val="0"/>
        </c:dLbls>
        <c:gapWidth val="75"/>
        <c:overlap val="-25"/>
        <c:axId val="57059968"/>
        <c:axId val="47915392"/>
      </c:barChart>
      <c:catAx>
        <c:axId val="57059968"/>
        <c:scaling>
          <c:orientation val="minMax"/>
        </c:scaling>
        <c:delete val="0"/>
        <c:axPos val="b"/>
        <c:numFmt formatCode="General" sourceLinked="1"/>
        <c:majorTickMark val="none"/>
        <c:minorTickMark val="none"/>
        <c:tickLblPos val="low"/>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47915392"/>
        <c:crosses val="autoZero"/>
        <c:auto val="1"/>
        <c:lblAlgn val="ctr"/>
        <c:lblOffset val="100"/>
        <c:tickLblSkip val="1"/>
        <c:tickMarkSkip val="1"/>
        <c:noMultiLvlLbl val="0"/>
      </c:catAx>
      <c:valAx>
        <c:axId val="47915392"/>
        <c:scaling>
          <c:orientation val="minMax"/>
        </c:scaling>
        <c:delete val="0"/>
        <c:axPos val="l"/>
        <c:majorGridlines>
          <c:spPr>
            <a:ln w="3159"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059968"/>
        <c:crosses val="autoZero"/>
        <c:crossBetween val="between"/>
      </c:valAx>
      <c:spPr>
        <a:noFill/>
        <a:ln w="12638">
          <a:noFill/>
          <a:prstDash val="solid"/>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ayout>
        <c:manualLayout>
          <c:xMode val="edge"/>
          <c:yMode val="edge"/>
          <c:x val="0.20722739203054191"/>
          <c:y val="0.8627189432325969"/>
          <c:w val="0.58403006442376526"/>
          <c:h val="0.10156678779209422"/>
        </c:manualLayout>
      </c:layout>
      <c:overlay val="0"/>
      <c:spPr>
        <a:noFill/>
        <a:ln w="3159">
          <a:solidFill>
            <a:schemeClr val="tx1"/>
          </a:solidFill>
          <a:prstDash val="solid"/>
        </a:ln>
        <a:effectLst/>
      </c:spPr>
      <c:txPr>
        <a:bodyPr rot="0" spcFirstLastPara="1" vertOverflow="ellipsis" vert="horz" wrap="square" anchor="ctr" anchorCtr="1"/>
        <a:lstStyle/>
        <a:p>
          <a:pPr>
            <a:defRPr sz="12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'Monthly Balances'!$C$1</c:f>
              <c:strCache>
                <c:ptCount val="1"/>
                <c:pt idx="0">
                  <c:v> Trust Funds $ </c:v>
                </c:pt>
              </c:strCache>
            </c:strRef>
          </c:tx>
          <c:spPr>
            <a:solidFill>
              <a:schemeClr val="accent1">
                <a:shade val="58000"/>
              </a:schemeClr>
            </a:solidFill>
            <a:ln>
              <a:noFill/>
            </a:ln>
            <a:effectLst/>
          </c:spPr>
          <c:cat>
            <c:numRef>
              <c:f>'Monthly Balances'!$A$166:$A$226</c:f>
              <c:numCache>
                <c:formatCode>m/d/yyyy</c:formatCode>
                <c:ptCount val="61"/>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44592</c:v>
                </c:pt>
                <c:pt idx="17">
                  <c:v>44620</c:v>
                </c:pt>
                <c:pt idx="18">
                  <c:v>44651</c:v>
                </c:pt>
                <c:pt idx="19">
                  <c:v>44681</c:v>
                </c:pt>
                <c:pt idx="20">
                  <c:v>44712</c:v>
                </c:pt>
                <c:pt idx="21">
                  <c:v>44742</c:v>
                </c:pt>
                <c:pt idx="22">
                  <c:v>44773</c:v>
                </c:pt>
                <c:pt idx="23">
                  <c:v>44804</c:v>
                </c:pt>
                <c:pt idx="24">
                  <c:v>44834</c:v>
                </c:pt>
                <c:pt idx="25">
                  <c:v>44865</c:v>
                </c:pt>
                <c:pt idx="26">
                  <c:v>44895</c:v>
                </c:pt>
                <c:pt idx="27">
                  <c:v>44926</c:v>
                </c:pt>
                <c:pt idx="28">
                  <c:v>44957</c:v>
                </c:pt>
                <c:pt idx="29">
                  <c:v>44985</c:v>
                </c:pt>
                <c:pt idx="30">
                  <c:v>45016</c:v>
                </c:pt>
                <c:pt idx="31">
                  <c:v>45046</c:v>
                </c:pt>
                <c:pt idx="32">
                  <c:v>45077</c:v>
                </c:pt>
                <c:pt idx="33">
                  <c:v>45107</c:v>
                </c:pt>
                <c:pt idx="34">
                  <c:v>45138</c:v>
                </c:pt>
                <c:pt idx="35">
                  <c:v>45169</c:v>
                </c:pt>
                <c:pt idx="36">
                  <c:v>45199</c:v>
                </c:pt>
                <c:pt idx="37">
                  <c:v>45230</c:v>
                </c:pt>
                <c:pt idx="38">
                  <c:v>45260</c:v>
                </c:pt>
                <c:pt idx="39">
                  <c:v>45291</c:v>
                </c:pt>
                <c:pt idx="40">
                  <c:v>45322</c:v>
                </c:pt>
                <c:pt idx="41">
                  <c:v>45351</c:v>
                </c:pt>
                <c:pt idx="42">
                  <c:v>45382</c:v>
                </c:pt>
                <c:pt idx="43">
                  <c:v>45412</c:v>
                </c:pt>
                <c:pt idx="44">
                  <c:v>45443</c:v>
                </c:pt>
                <c:pt idx="45">
                  <c:v>45473</c:v>
                </c:pt>
                <c:pt idx="46">
                  <c:v>45504</c:v>
                </c:pt>
                <c:pt idx="47">
                  <c:v>45535</c:v>
                </c:pt>
                <c:pt idx="48">
                  <c:v>45565</c:v>
                </c:pt>
                <c:pt idx="49">
                  <c:v>45596</c:v>
                </c:pt>
                <c:pt idx="50">
                  <c:v>45626</c:v>
                </c:pt>
                <c:pt idx="51">
                  <c:v>45657</c:v>
                </c:pt>
                <c:pt idx="52">
                  <c:v>45688</c:v>
                </c:pt>
                <c:pt idx="53">
                  <c:v>45716</c:v>
                </c:pt>
                <c:pt idx="54">
                  <c:v>45747</c:v>
                </c:pt>
                <c:pt idx="55">
                  <c:v>45777</c:v>
                </c:pt>
                <c:pt idx="56">
                  <c:v>45808</c:v>
                </c:pt>
                <c:pt idx="57">
                  <c:v>45838</c:v>
                </c:pt>
                <c:pt idx="58">
                  <c:v>45869</c:v>
                </c:pt>
                <c:pt idx="59">
                  <c:v>45900</c:v>
                </c:pt>
                <c:pt idx="60">
                  <c:v>45930</c:v>
                </c:pt>
              </c:numCache>
            </c:numRef>
          </c:cat>
          <c:val>
            <c:numRef>
              <c:f>'Monthly Balances'!$C$166:$C$226</c:f>
              <c:numCache>
                <c:formatCode>_("$"* #,##0.00_);_("$"* \(#,##0.00\);_("$"* "-"??_);_(@_)</c:formatCode>
                <c:ptCount val="61"/>
                <c:pt idx="0">
                  <c:v>13694178421.41</c:v>
                </c:pt>
                <c:pt idx="1">
                  <c:v>14146056926.129999</c:v>
                </c:pt>
                <c:pt idx="2">
                  <c:v>13920705971.970001</c:v>
                </c:pt>
                <c:pt idx="3">
                  <c:v>14719712922.83</c:v>
                </c:pt>
                <c:pt idx="4">
                  <c:v>15507474527.24</c:v>
                </c:pt>
                <c:pt idx="5">
                  <c:v>15432037019.809999</c:v>
                </c:pt>
                <c:pt idx="6">
                  <c:v>16136685485.550001</c:v>
                </c:pt>
                <c:pt idx="7">
                  <c:v>16310135484.93</c:v>
                </c:pt>
                <c:pt idx="8">
                  <c:v>15793744355.09</c:v>
                </c:pt>
                <c:pt idx="9">
                  <c:v>16572724296.51</c:v>
                </c:pt>
                <c:pt idx="10">
                  <c:v>16203093451.700001</c:v>
                </c:pt>
                <c:pt idx="11">
                  <c:v>18822225755.890003</c:v>
                </c:pt>
                <c:pt idx="12">
                  <c:v>19275913581.130001</c:v>
                </c:pt>
                <c:pt idx="13">
                  <c:v>19950916444.670002</c:v>
                </c:pt>
                <c:pt idx="14">
                  <c:v>19952162039.459999</c:v>
                </c:pt>
                <c:pt idx="15">
                  <c:v>20945124098.370003</c:v>
                </c:pt>
                <c:pt idx="16">
                  <c:v>19441800271.200001</c:v>
                </c:pt>
                <c:pt idx="17">
                  <c:v>20142319645.440002</c:v>
                </c:pt>
                <c:pt idx="18">
                  <c:v>21081496434.82</c:v>
                </c:pt>
                <c:pt idx="19">
                  <c:v>21856621666.670002</c:v>
                </c:pt>
                <c:pt idx="20">
                  <c:v>21002619339.730003</c:v>
                </c:pt>
                <c:pt idx="21">
                  <c:v>22378184710.150002</c:v>
                </c:pt>
                <c:pt idx="22">
                  <c:v>22503204725.259998</c:v>
                </c:pt>
                <c:pt idx="23">
                  <c:v>22388859689.549999</c:v>
                </c:pt>
                <c:pt idx="24">
                  <c:v>22557660763.09</c:v>
                </c:pt>
                <c:pt idx="25">
                  <c:v>23077529353</c:v>
                </c:pt>
                <c:pt idx="26">
                  <c:v>22678035807.32</c:v>
                </c:pt>
                <c:pt idx="27">
                  <c:v>23376874956.690002</c:v>
                </c:pt>
                <c:pt idx="28">
                  <c:v>24307935692.5</c:v>
                </c:pt>
                <c:pt idx="29">
                  <c:v>24657100534.310001</c:v>
                </c:pt>
                <c:pt idx="30">
                  <c:v>25015633283.52</c:v>
                </c:pt>
                <c:pt idx="31">
                  <c:v>24999552518.23</c:v>
                </c:pt>
                <c:pt idx="32">
                  <c:v>23261627371.099998</c:v>
                </c:pt>
                <c:pt idx="33">
                  <c:v>25248677718.420002</c:v>
                </c:pt>
                <c:pt idx="34">
                  <c:v>24396829324.220001</c:v>
                </c:pt>
                <c:pt idx="35">
                  <c:v>22163150687.470001</c:v>
                </c:pt>
                <c:pt idx="36">
                  <c:v>25413741676.149998</c:v>
                </c:pt>
                <c:pt idx="37">
                  <c:v>25037759739.799999</c:v>
                </c:pt>
                <c:pt idx="38">
                  <c:v>23671281205.369999</c:v>
                </c:pt>
                <c:pt idx="39">
                  <c:v>23644395961.149998</c:v>
                </c:pt>
                <c:pt idx="40">
                  <c:v>27273658552.740002</c:v>
                </c:pt>
                <c:pt idx="41">
                  <c:v>24401391242.990002</c:v>
                </c:pt>
                <c:pt idx="42">
                  <c:v>25141779693.050003</c:v>
                </c:pt>
                <c:pt idx="43">
                  <c:v>28073327706.260002</c:v>
                </c:pt>
                <c:pt idx="44">
                  <c:v>27171162237.200001</c:v>
                </c:pt>
                <c:pt idx="45">
                  <c:v>29082532224.66</c:v>
                </c:pt>
                <c:pt idx="46">
                  <c:v>28438175211.490002</c:v>
                </c:pt>
                <c:pt idx="47">
                  <c:v>28646840462.720001</c:v>
                </c:pt>
                <c:pt idx="48">
                  <c:v>27664547313.59</c:v>
                </c:pt>
                <c:pt idx="49">
                  <c:v>28459102750.369999</c:v>
                </c:pt>
                <c:pt idx="50">
                  <c:v>27473477118.330002</c:v>
                </c:pt>
                <c:pt idx="51">
                  <c:v>27553952815.5</c:v>
                </c:pt>
                <c:pt idx="52">
                  <c:v>28619638929.329998</c:v>
                </c:pt>
                <c:pt idx="53">
                  <c:v>29431828096.57</c:v>
                </c:pt>
                <c:pt idx="54">
                  <c:v>29763017575.920002</c:v>
                </c:pt>
                <c:pt idx="55">
                  <c:v>28281051941.639999</c:v>
                </c:pt>
                <c:pt idx="56">
                  <c:v>27791708763.41</c:v>
                </c:pt>
                <c:pt idx="57">
                  <c:v>28108654059.900002</c:v>
                </c:pt>
                <c:pt idx="58">
                  <c:v>30053767194.809998</c:v>
                </c:pt>
                <c:pt idx="59">
                  <c:v>29618045312.589996</c:v>
                </c:pt>
                <c:pt idx="60">
                  <c:v>28959351179.610001</c:v>
                </c:pt>
              </c:numCache>
            </c:numRef>
          </c:val>
          <c:extLst>
            <c:ext xmlns:c16="http://schemas.microsoft.com/office/drawing/2014/chart" uri="{C3380CC4-5D6E-409C-BE32-E72D297353CC}">
              <c16:uniqueId val="{00000000-6EBC-4DA4-A2B3-96CCD142A461}"/>
            </c:ext>
          </c:extLst>
        </c:ser>
        <c:ser>
          <c:idx val="1"/>
          <c:order val="1"/>
          <c:tx>
            <c:strRef>
              <c:f>'Monthly Balances'!$F$1</c:f>
              <c:strCache>
                <c:ptCount val="1"/>
                <c:pt idx="0">
                  <c:v> General Revenue $ </c:v>
                </c:pt>
              </c:strCache>
            </c:strRef>
          </c:tx>
          <c:spPr>
            <a:solidFill>
              <a:schemeClr val="accent1">
                <a:shade val="86000"/>
              </a:schemeClr>
            </a:solidFill>
            <a:ln>
              <a:noFill/>
            </a:ln>
            <a:effectLst/>
          </c:spPr>
          <c:cat>
            <c:numRef>
              <c:f>'Monthly Balances'!$A$166:$A$226</c:f>
              <c:numCache>
                <c:formatCode>m/d/yyyy</c:formatCode>
                <c:ptCount val="61"/>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44592</c:v>
                </c:pt>
                <c:pt idx="17">
                  <c:v>44620</c:v>
                </c:pt>
                <c:pt idx="18">
                  <c:v>44651</c:v>
                </c:pt>
                <c:pt idx="19">
                  <c:v>44681</c:v>
                </c:pt>
                <c:pt idx="20">
                  <c:v>44712</c:v>
                </c:pt>
                <c:pt idx="21">
                  <c:v>44742</c:v>
                </c:pt>
                <c:pt idx="22">
                  <c:v>44773</c:v>
                </c:pt>
                <c:pt idx="23">
                  <c:v>44804</c:v>
                </c:pt>
                <c:pt idx="24">
                  <c:v>44834</c:v>
                </c:pt>
                <c:pt idx="25">
                  <c:v>44865</c:v>
                </c:pt>
                <c:pt idx="26">
                  <c:v>44895</c:v>
                </c:pt>
                <c:pt idx="27">
                  <c:v>44926</c:v>
                </c:pt>
                <c:pt idx="28">
                  <c:v>44957</c:v>
                </c:pt>
                <c:pt idx="29">
                  <c:v>44985</c:v>
                </c:pt>
                <c:pt idx="30">
                  <c:v>45016</c:v>
                </c:pt>
                <c:pt idx="31">
                  <c:v>45046</c:v>
                </c:pt>
                <c:pt idx="32">
                  <c:v>45077</c:v>
                </c:pt>
                <c:pt idx="33">
                  <c:v>45107</c:v>
                </c:pt>
                <c:pt idx="34">
                  <c:v>45138</c:v>
                </c:pt>
                <c:pt idx="35">
                  <c:v>45169</c:v>
                </c:pt>
                <c:pt idx="36">
                  <c:v>45199</c:v>
                </c:pt>
                <c:pt idx="37">
                  <c:v>45230</c:v>
                </c:pt>
                <c:pt idx="38">
                  <c:v>45260</c:v>
                </c:pt>
                <c:pt idx="39">
                  <c:v>45291</c:v>
                </c:pt>
                <c:pt idx="40">
                  <c:v>45322</c:v>
                </c:pt>
                <c:pt idx="41">
                  <c:v>45351</c:v>
                </c:pt>
                <c:pt idx="42">
                  <c:v>45382</c:v>
                </c:pt>
                <c:pt idx="43">
                  <c:v>45412</c:v>
                </c:pt>
                <c:pt idx="44">
                  <c:v>45443</c:v>
                </c:pt>
                <c:pt idx="45">
                  <c:v>45473</c:v>
                </c:pt>
                <c:pt idx="46">
                  <c:v>45504</c:v>
                </c:pt>
                <c:pt idx="47">
                  <c:v>45535</c:v>
                </c:pt>
                <c:pt idx="48">
                  <c:v>45565</c:v>
                </c:pt>
                <c:pt idx="49">
                  <c:v>45596</c:v>
                </c:pt>
                <c:pt idx="50">
                  <c:v>45626</c:v>
                </c:pt>
                <c:pt idx="51">
                  <c:v>45657</c:v>
                </c:pt>
                <c:pt idx="52">
                  <c:v>45688</c:v>
                </c:pt>
                <c:pt idx="53">
                  <c:v>45716</c:v>
                </c:pt>
                <c:pt idx="54">
                  <c:v>45747</c:v>
                </c:pt>
                <c:pt idx="55">
                  <c:v>45777</c:v>
                </c:pt>
                <c:pt idx="56">
                  <c:v>45808</c:v>
                </c:pt>
                <c:pt idx="57">
                  <c:v>45838</c:v>
                </c:pt>
                <c:pt idx="58">
                  <c:v>45869</c:v>
                </c:pt>
                <c:pt idx="59">
                  <c:v>45900</c:v>
                </c:pt>
                <c:pt idx="60">
                  <c:v>45930</c:v>
                </c:pt>
              </c:numCache>
            </c:numRef>
          </c:cat>
          <c:val>
            <c:numRef>
              <c:f>'Monthly Balances'!$F$166:$F$226</c:f>
              <c:numCache>
                <c:formatCode>_("$"* #,##0.00_);_("$"* \(#,##0.00\);_("$"* "-"??_);_(@_)</c:formatCode>
                <c:ptCount val="61"/>
                <c:pt idx="0">
                  <c:v>9184623435.7000008</c:v>
                </c:pt>
                <c:pt idx="1">
                  <c:v>8736008839.6500015</c:v>
                </c:pt>
                <c:pt idx="2">
                  <c:v>8642825061.6499996</c:v>
                </c:pt>
                <c:pt idx="3">
                  <c:v>8341368411.0699997</c:v>
                </c:pt>
                <c:pt idx="4">
                  <c:v>9388621932.5299988</c:v>
                </c:pt>
                <c:pt idx="5">
                  <c:v>9381196527.2900009</c:v>
                </c:pt>
                <c:pt idx="6">
                  <c:v>9162581775.5400009</c:v>
                </c:pt>
                <c:pt idx="7">
                  <c:v>10594603383.59</c:v>
                </c:pt>
                <c:pt idx="8">
                  <c:v>16405144430.01</c:v>
                </c:pt>
                <c:pt idx="9">
                  <c:v>18029893791.080002</c:v>
                </c:pt>
                <c:pt idx="10">
                  <c:v>19548716712.52</c:v>
                </c:pt>
                <c:pt idx="11">
                  <c:v>18242994651.760002</c:v>
                </c:pt>
                <c:pt idx="12">
                  <c:v>17774667559.139999</c:v>
                </c:pt>
                <c:pt idx="13">
                  <c:v>18449004049.309998</c:v>
                </c:pt>
                <c:pt idx="14">
                  <c:v>19596152086.759998</c:v>
                </c:pt>
                <c:pt idx="15">
                  <c:v>20494279275.43</c:v>
                </c:pt>
                <c:pt idx="16">
                  <c:v>20881416208.739998</c:v>
                </c:pt>
                <c:pt idx="17">
                  <c:v>21682951241.329998</c:v>
                </c:pt>
                <c:pt idx="18">
                  <c:v>20976094956.004002</c:v>
                </c:pt>
                <c:pt idx="19">
                  <c:v>22561928907.240002</c:v>
                </c:pt>
                <c:pt idx="20">
                  <c:v>28613509468.800003</c:v>
                </c:pt>
                <c:pt idx="21">
                  <c:v>29471248446.98</c:v>
                </c:pt>
                <c:pt idx="22">
                  <c:v>30140133393.390003</c:v>
                </c:pt>
                <c:pt idx="23">
                  <c:v>30079987267.640003</c:v>
                </c:pt>
                <c:pt idx="24">
                  <c:v>30781474176.090004</c:v>
                </c:pt>
                <c:pt idx="25">
                  <c:v>29411082839.73</c:v>
                </c:pt>
                <c:pt idx="26">
                  <c:v>30375118369.830002</c:v>
                </c:pt>
                <c:pt idx="27">
                  <c:v>31633700087.490002</c:v>
                </c:pt>
                <c:pt idx="28">
                  <c:v>31065056712.080002</c:v>
                </c:pt>
                <c:pt idx="29">
                  <c:v>31257239912.410004</c:v>
                </c:pt>
                <c:pt idx="30">
                  <c:v>30604784932.490002</c:v>
                </c:pt>
                <c:pt idx="31">
                  <c:v>33034950153.82</c:v>
                </c:pt>
                <c:pt idx="32">
                  <c:v>34633534213.529999</c:v>
                </c:pt>
                <c:pt idx="33">
                  <c:v>34638242756.530006</c:v>
                </c:pt>
                <c:pt idx="34">
                  <c:v>34431441221.489998</c:v>
                </c:pt>
                <c:pt idx="35">
                  <c:v>34458673129.93</c:v>
                </c:pt>
                <c:pt idx="36">
                  <c:v>32736518393.760002</c:v>
                </c:pt>
                <c:pt idx="37">
                  <c:v>32739728347.540001</c:v>
                </c:pt>
                <c:pt idx="38">
                  <c:v>33717633674.350002</c:v>
                </c:pt>
                <c:pt idx="39">
                  <c:v>33345894555.040001</c:v>
                </c:pt>
                <c:pt idx="40">
                  <c:v>33947451509.870003</c:v>
                </c:pt>
                <c:pt idx="41">
                  <c:v>33473867185.640003</c:v>
                </c:pt>
                <c:pt idx="42">
                  <c:v>32238076594.669998</c:v>
                </c:pt>
                <c:pt idx="43">
                  <c:v>33156664675.840004</c:v>
                </c:pt>
                <c:pt idx="44">
                  <c:v>33073259116.080002</c:v>
                </c:pt>
                <c:pt idx="45">
                  <c:v>33247812885.510002</c:v>
                </c:pt>
                <c:pt idx="46">
                  <c:v>30645841866.43</c:v>
                </c:pt>
                <c:pt idx="47">
                  <c:v>30124819621.859997</c:v>
                </c:pt>
                <c:pt idx="48">
                  <c:v>31649254732.439999</c:v>
                </c:pt>
                <c:pt idx="49">
                  <c:v>29960230927.510002</c:v>
                </c:pt>
                <c:pt idx="50">
                  <c:v>29543802845.070004</c:v>
                </c:pt>
                <c:pt idx="51">
                  <c:v>30395040495.120003</c:v>
                </c:pt>
                <c:pt idx="52">
                  <c:v>29940100384.779995</c:v>
                </c:pt>
                <c:pt idx="53">
                  <c:v>29210162191.180004</c:v>
                </c:pt>
                <c:pt idx="54">
                  <c:v>28599245342.48</c:v>
                </c:pt>
                <c:pt idx="55">
                  <c:v>30502987772.229996</c:v>
                </c:pt>
                <c:pt idx="56">
                  <c:v>31183680670.999996</c:v>
                </c:pt>
                <c:pt idx="57">
                  <c:v>32040226327.389999</c:v>
                </c:pt>
                <c:pt idx="58">
                  <c:v>29082635809.129997</c:v>
                </c:pt>
                <c:pt idx="59">
                  <c:v>26684209877.639999</c:v>
                </c:pt>
                <c:pt idx="60">
                  <c:v>27036159862.329998</c:v>
                </c:pt>
              </c:numCache>
            </c:numRef>
          </c:val>
          <c:extLst>
            <c:ext xmlns:c16="http://schemas.microsoft.com/office/drawing/2014/chart" uri="{C3380CC4-5D6E-409C-BE32-E72D297353CC}">
              <c16:uniqueId val="{00000001-6EBC-4DA4-A2B3-96CCD142A461}"/>
            </c:ext>
          </c:extLst>
        </c:ser>
        <c:ser>
          <c:idx val="2"/>
          <c:order val="2"/>
          <c:tx>
            <c:strRef>
              <c:f>'Monthly Balances'!$L$1</c:f>
              <c:strCache>
                <c:ptCount val="1"/>
                <c:pt idx="0">
                  <c:v> SPIA State Agencies Operating $ </c:v>
                </c:pt>
              </c:strCache>
            </c:strRef>
          </c:tx>
          <c:spPr>
            <a:solidFill>
              <a:schemeClr val="accent1">
                <a:tint val="86000"/>
              </a:schemeClr>
            </a:solidFill>
            <a:ln>
              <a:noFill/>
            </a:ln>
            <a:effectLst/>
          </c:spPr>
          <c:cat>
            <c:numRef>
              <c:f>'Monthly Balances'!$A$166:$A$226</c:f>
              <c:numCache>
                <c:formatCode>m/d/yyyy</c:formatCode>
                <c:ptCount val="61"/>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44592</c:v>
                </c:pt>
                <c:pt idx="17">
                  <c:v>44620</c:v>
                </c:pt>
                <c:pt idx="18">
                  <c:v>44651</c:v>
                </c:pt>
                <c:pt idx="19">
                  <c:v>44681</c:v>
                </c:pt>
                <c:pt idx="20">
                  <c:v>44712</c:v>
                </c:pt>
                <c:pt idx="21">
                  <c:v>44742</c:v>
                </c:pt>
                <c:pt idx="22">
                  <c:v>44773</c:v>
                </c:pt>
                <c:pt idx="23">
                  <c:v>44804</c:v>
                </c:pt>
                <c:pt idx="24">
                  <c:v>44834</c:v>
                </c:pt>
                <c:pt idx="25">
                  <c:v>44865</c:v>
                </c:pt>
                <c:pt idx="26">
                  <c:v>44895</c:v>
                </c:pt>
                <c:pt idx="27">
                  <c:v>44926</c:v>
                </c:pt>
                <c:pt idx="28">
                  <c:v>44957</c:v>
                </c:pt>
                <c:pt idx="29">
                  <c:v>44985</c:v>
                </c:pt>
                <c:pt idx="30">
                  <c:v>45016</c:v>
                </c:pt>
                <c:pt idx="31">
                  <c:v>45046</c:v>
                </c:pt>
                <c:pt idx="32">
                  <c:v>45077</c:v>
                </c:pt>
                <c:pt idx="33">
                  <c:v>45107</c:v>
                </c:pt>
                <c:pt idx="34">
                  <c:v>45138</c:v>
                </c:pt>
                <c:pt idx="35">
                  <c:v>45169</c:v>
                </c:pt>
                <c:pt idx="36">
                  <c:v>45199</c:v>
                </c:pt>
                <c:pt idx="37">
                  <c:v>45230</c:v>
                </c:pt>
                <c:pt idx="38">
                  <c:v>45260</c:v>
                </c:pt>
                <c:pt idx="39">
                  <c:v>45291</c:v>
                </c:pt>
                <c:pt idx="40">
                  <c:v>45322</c:v>
                </c:pt>
                <c:pt idx="41">
                  <c:v>45351</c:v>
                </c:pt>
                <c:pt idx="42">
                  <c:v>45382</c:v>
                </c:pt>
                <c:pt idx="43">
                  <c:v>45412</c:v>
                </c:pt>
                <c:pt idx="44">
                  <c:v>45443</c:v>
                </c:pt>
                <c:pt idx="45">
                  <c:v>45473</c:v>
                </c:pt>
                <c:pt idx="46">
                  <c:v>45504</c:v>
                </c:pt>
                <c:pt idx="47">
                  <c:v>45535</c:v>
                </c:pt>
                <c:pt idx="48">
                  <c:v>45565</c:v>
                </c:pt>
                <c:pt idx="49">
                  <c:v>45596</c:v>
                </c:pt>
                <c:pt idx="50">
                  <c:v>45626</c:v>
                </c:pt>
                <c:pt idx="51">
                  <c:v>45657</c:v>
                </c:pt>
                <c:pt idx="52">
                  <c:v>45688</c:v>
                </c:pt>
                <c:pt idx="53">
                  <c:v>45716</c:v>
                </c:pt>
                <c:pt idx="54">
                  <c:v>45747</c:v>
                </c:pt>
                <c:pt idx="55">
                  <c:v>45777</c:v>
                </c:pt>
                <c:pt idx="56">
                  <c:v>45808</c:v>
                </c:pt>
                <c:pt idx="57">
                  <c:v>45838</c:v>
                </c:pt>
                <c:pt idx="58">
                  <c:v>45869</c:v>
                </c:pt>
                <c:pt idx="59">
                  <c:v>45900</c:v>
                </c:pt>
                <c:pt idx="60">
                  <c:v>45930</c:v>
                </c:pt>
              </c:numCache>
            </c:numRef>
          </c:cat>
          <c:val>
            <c:numRef>
              <c:f>'Monthly Balances'!$L$166:$L$226</c:f>
              <c:numCache>
                <c:formatCode>_("$"* #,##0.00_);_("$"* \(#,##0.00\);_("$"* "-"??_);_(@_)</c:formatCode>
                <c:ptCount val="61"/>
                <c:pt idx="0">
                  <c:v>898156677.00999999</c:v>
                </c:pt>
                <c:pt idx="1">
                  <c:v>903957714.23000002</c:v>
                </c:pt>
                <c:pt idx="2">
                  <c:v>896299713.11000001</c:v>
                </c:pt>
                <c:pt idx="3">
                  <c:v>991622263.02999997</c:v>
                </c:pt>
                <c:pt idx="4">
                  <c:v>1139934873.4100001</c:v>
                </c:pt>
                <c:pt idx="5">
                  <c:v>1026311981.73</c:v>
                </c:pt>
                <c:pt idx="6">
                  <c:v>943443389.07000005</c:v>
                </c:pt>
                <c:pt idx="7">
                  <c:v>995170692.36000001</c:v>
                </c:pt>
                <c:pt idx="8">
                  <c:v>1005650562.28</c:v>
                </c:pt>
                <c:pt idx="9">
                  <c:v>1056230762.95</c:v>
                </c:pt>
                <c:pt idx="10">
                  <c:v>1316601262.4000001</c:v>
                </c:pt>
                <c:pt idx="11">
                  <c:v>1076190240.5899999</c:v>
                </c:pt>
                <c:pt idx="12">
                  <c:v>1037869330.5599999</c:v>
                </c:pt>
                <c:pt idx="13">
                  <c:v>1161623543.6700001</c:v>
                </c:pt>
                <c:pt idx="14">
                  <c:v>1050907181.58</c:v>
                </c:pt>
                <c:pt idx="15">
                  <c:v>1086991435.9300001</c:v>
                </c:pt>
                <c:pt idx="16">
                  <c:v>1058763797.46</c:v>
                </c:pt>
                <c:pt idx="17">
                  <c:v>1050530259.33</c:v>
                </c:pt>
                <c:pt idx="18">
                  <c:v>961743618.75</c:v>
                </c:pt>
                <c:pt idx="19">
                  <c:v>996544704.88999999</c:v>
                </c:pt>
                <c:pt idx="20">
                  <c:v>966924848.35000002</c:v>
                </c:pt>
                <c:pt idx="21">
                  <c:v>993818078.12</c:v>
                </c:pt>
                <c:pt idx="22">
                  <c:v>985030952.27999997</c:v>
                </c:pt>
                <c:pt idx="23">
                  <c:v>1065751195.58</c:v>
                </c:pt>
                <c:pt idx="24">
                  <c:v>1219683688.22</c:v>
                </c:pt>
                <c:pt idx="25">
                  <c:v>1261889569.3099999</c:v>
                </c:pt>
                <c:pt idx="26">
                  <c:v>1324285991.71</c:v>
                </c:pt>
                <c:pt idx="27">
                  <c:v>1461560026.27</c:v>
                </c:pt>
                <c:pt idx="28">
                  <c:v>1381927048.8199999</c:v>
                </c:pt>
                <c:pt idx="29">
                  <c:v>1356253066.8299999</c:v>
                </c:pt>
                <c:pt idx="30">
                  <c:v>1438842898.55</c:v>
                </c:pt>
                <c:pt idx="31">
                  <c:v>1561407567.22</c:v>
                </c:pt>
                <c:pt idx="32">
                  <c:v>1551469765.8</c:v>
                </c:pt>
                <c:pt idx="33">
                  <c:v>1561048648.2</c:v>
                </c:pt>
                <c:pt idx="34">
                  <c:v>1492318569.5899999</c:v>
                </c:pt>
                <c:pt idx="35">
                  <c:v>1591675760.6800001</c:v>
                </c:pt>
                <c:pt idx="36">
                  <c:v>1673662104.21</c:v>
                </c:pt>
                <c:pt idx="37">
                  <c:v>1629217715.29</c:v>
                </c:pt>
                <c:pt idx="38">
                  <c:v>1745775136.3</c:v>
                </c:pt>
                <c:pt idx="39">
                  <c:v>1682798993.51</c:v>
                </c:pt>
                <c:pt idx="40">
                  <c:v>1795638548.0899999</c:v>
                </c:pt>
                <c:pt idx="41">
                  <c:v>1814434064.8699999</c:v>
                </c:pt>
                <c:pt idx="42">
                  <c:v>1817748511.4300001</c:v>
                </c:pt>
                <c:pt idx="43">
                  <c:v>1743361379.4200001</c:v>
                </c:pt>
                <c:pt idx="44">
                  <c:v>1687204978.05</c:v>
                </c:pt>
                <c:pt idx="45">
                  <c:v>1751279311.74</c:v>
                </c:pt>
                <c:pt idx="46">
                  <c:v>1545898370.1300001</c:v>
                </c:pt>
                <c:pt idx="47">
                  <c:v>1668752801.9200001</c:v>
                </c:pt>
                <c:pt idx="48">
                  <c:v>1714642713.3099999</c:v>
                </c:pt>
                <c:pt idx="49">
                  <c:v>1706182491.77</c:v>
                </c:pt>
                <c:pt idx="50">
                  <c:v>1698066830.28</c:v>
                </c:pt>
                <c:pt idx="51">
                  <c:v>1739273192.76</c:v>
                </c:pt>
                <c:pt idx="52">
                  <c:v>1693439773.4400001</c:v>
                </c:pt>
                <c:pt idx="53">
                  <c:v>1649512450.97</c:v>
                </c:pt>
                <c:pt idx="54">
                  <c:v>1634569929.55</c:v>
                </c:pt>
                <c:pt idx="55">
                  <c:v>1718998198.9300001</c:v>
                </c:pt>
                <c:pt idx="56">
                  <c:v>1821325675.9100001</c:v>
                </c:pt>
                <c:pt idx="57">
                  <c:v>1606791097.5</c:v>
                </c:pt>
                <c:pt idx="58">
                  <c:v>1550872336.8699999</c:v>
                </c:pt>
                <c:pt idx="59">
                  <c:v>1640274134.22</c:v>
                </c:pt>
                <c:pt idx="60">
                  <c:v>1689792356.5999999</c:v>
                </c:pt>
              </c:numCache>
            </c:numRef>
          </c:val>
          <c:extLst>
            <c:ext xmlns:c16="http://schemas.microsoft.com/office/drawing/2014/chart" uri="{C3380CC4-5D6E-409C-BE32-E72D297353CC}">
              <c16:uniqueId val="{00000002-6EBC-4DA4-A2B3-96CCD142A461}"/>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Balances'!$AI$1</c:f>
              <c:strCache>
                <c:ptCount val="1"/>
                <c:pt idx="0">
                  <c:v> Total Operating State % </c:v>
                </c:pt>
              </c:strCache>
            </c:strRef>
          </c:tx>
          <c:spPr>
            <a:ln w="28575" cap="rnd" cmpd="sng" algn="ctr">
              <a:solidFill>
                <a:srgbClr val="15234A"/>
              </a:solidFill>
              <a:prstDash val="solid"/>
              <a:round/>
            </a:ln>
            <a:effectLst/>
          </c:spPr>
          <c:marker>
            <c:symbol val="none"/>
          </c:marker>
          <c:val>
            <c:numRef>
              <c:f>'Monthly Balances'!$AI$166:$AI$226</c:f>
              <c:numCache>
                <c:formatCode>0.0%</c:formatCode>
                <c:ptCount val="61"/>
                <c:pt idx="0">
                  <c:v>0.8049553011935765</c:v>
                </c:pt>
                <c:pt idx="1">
                  <c:v>0.79265583654148375</c:v>
                </c:pt>
                <c:pt idx="2">
                  <c:v>0.79263938639980114</c:v>
                </c:pt>
                <c:pt idx="3">
                  <c:v>0.79692047666292154</c:v>
                </c:pt>
                <c:pt idx="4">
                  <c:v>0.79967561376338647</c:v>
                </c:pt>
                <c:pt idx="5">
                  <c:v>0.79939302079337038</c:v>
                </c:pt>
                <c:pt idx="6">
                  <c:v>0.78674539278481548</c:v>
                </c:pt>
                <c:pt idx="7">
                  <c:v>0.78623429053317695</c:v>
                </c:pt>
                <c:pt idx="8">
                  <c:v>0.83196193998175438</c:v>
                </c:pt>
                <c:pt idx="9">
                  <c:v>0.84959223857332844</c:v>
                </c:pt>
                <c:pt idx="10">
                  <c:v>0.8550856425323714</c:v>
                </c:pt>
                <c:pt idx="11">
                  <c:v>0.84916381463506752</c:v>
                </c:pt>
                <c:pt idx="12">
                  <c:v>0.84298890396740755</c:v>
                </c:pt>
                <c:pt idx="13">
                  <c:v>0.85430080363866101</c:v>
                </c:pt>
                <c:pt idx="14">
                  <c:v>0.86032288363762222</c:v>
                </c:pt>
                <c:pt idx="15">
                  <c:v>0.86744215740220187</c:v>
                </c:pt>
                <c:pt idx="16">
                  <c:v>0.85538786318174698</c:v>
                </c:pt>
                <c:pt idx="17">
                  <c:v>0.85935192733419519</c:v>
                </c:pt>
                <c:pt idx="18">
                  <c:v>0.8511316935751212</c:v>
                </c:pt>
                <c:pt idx="19">
                  <c:v>0.8530315513726151</c:v>
                </c:pt>
                <c:pt idx="20">
                  <c:v>0.87674997390650755</c:v>
                </c:pt>
                <c:pt idx="21">
                  <c:v>0.89236618829430836</c:v>
                </c:pt>
                <c:pt idx="22">
                  <c:v>0.89316808838264761</c:v>
                </c:pt>
                <c:pt idx="23">
                  <c:v>0.8934869047983095</c:v>
                </c:pt>
                <c:pt idx="24">
                  <c:v>0.89117885474549774</c:v>
                </c:pt>
                <c:pt idx="25">
                  <c:v>0.89190187413714861</c:v>
                </c:pt>
                <c:pt idx="26">
                  <c:v>0.89831267958560179</c:v>
                </c:pt>
                <c:pt idx="27">
                  <c:v>0.90114085083435569</c:v>
                </c:pt>
                <c:pt idx="28">
                  <c:v>0.90134639229774338</c:v>
                </c:pt>
                <c:pt idx="29">
                  <c:v>0.90408174607584602</c:v>
                </c:pt>
                <c:pt idx="30">
                  <c:v>0.90290718983416729</c:v>
                </c:pt>
                <c:pt idx="31">
                  <c:v>0.91215964789010984</c:v>
                </c:pt>
                <c:pt idx="32">
                  <c:v>0.91609218610074594</c:v>
                </c:pt>
                <c:pt idx="33">
                  <c:v>0.93024913944518628</c:v>
                </c:pt>
                <c:pt idx="34">
                  <c:v>0.93041864065160285</c:v>
                </c:pt>
                <c:pt idx="35">
                  <c:v>0.92781277448310007</c:v>
                </c:pt>
                <c:pt idx="36">
                  <c:v>0.93124298769711245</c:v>
                </c:pt>
                <c:pt idx="37">
                  <c:v>0.93242362671975676</c:v>
                </c:pt>
                <c:pt idx="38">
                  <c:v>0.93683820780409044</c:v>
                </c:pt>
                <c:pt idx="39">
                  <c:v>0.94550532331363257</c:v>
                </c:pt>
                <c:pt idx="40">
                  <c:v>0.94992225489210325</c:v>
                </c:pt>
                <c:pt idx="41">
                  <c:v>0.94924525404353022</c:v>
                </c:pt>
                <c:pt idx="42">
                  <c:v>0.94977271595467749</c:v>
                </c:pt>
                <c:pt idx="43">
                  <c:v>0.95373127504505562</c:v>
                </c:pt>
                <c:pt idx="44">
                  <c:v>0.95412850802415472</c:v>
                </c:pt>
                <c:pt idx="45">
                  <c:v>0.96269038985334154</c:v>
                </c:pt>
                <c:pt idx="46">
                  <c:v>0.95916730221204494</c:v>
                </c:pt>
                <c:pt idx="47">
                  <c:v>0.9593783478525707</c:v>
                </c:pt>
                <c:pt idx="48">
                  <c:v>0.95736089891131715</c:v>
                </c:pt>
                <c:pt idx="49">
                  <c:v>0.95717361101481224</c:v>
                </c:pt>
                <c:pt idx="50">
                  <c:v>0.95827862268412201</c:v>
                </c:pt>
                <c:pt idx="51">
                  <c:v>0.95856311518401094</c:v>
                </c:pt>
                <c:pt idx="52">
                  <c:v>0.95804523439356304</c:v>
                </c:pt>
                <c:pt idx="53">
                  <c:v>0.95614763315568285</c:v>
                </c:pt>
                <c:pt idx="54">
                  <c:v>0.95294580839075893</c:v>
                </c:pt>
                <c:pt idx="55">
                  <c:v>0.95414452998058319</c:v>
                </c:pt>
                <c:pt idx="56">
                  <c:v>0.95603868038754436</c:v>
                </c:pt>
                <c:pt idx="57">
                  <c:v>0.95847528231177415</c:v>
                </c:pt>
                <c:pt idx="58">
                  <c:v>0.95534701520271548</c:v>
                </c:pt>
                <c:pt idx="59">
                  <c:v>0.95411387350273669</c:v>
                </c:pt>
                <c:pt idx="60">
                  <c:v>0.95191028349399409</c:v>
                </c:pt>
              </c:numCache>
            </c:numRef>
          </c:val>
          <c:smooth val="0"/>
          <c:extLst>
            <c:ext xmlns:c16="http://schemas.microsoft.com/office/drawing/2014/chart" uri="{C3380CC4-5D6E-409C-BE32-E72D297353CC}">
              <c16:uniqueId val="{00000003-6EBC-4DA4-A2B3-96CCD142A461}"/>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max val="1"/>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'Monthly Balances'!$I$1</c:f>
              <c:strCache>
                <c:ptCount val="1"/>
                <c:pt idx="0">
                  <c:v> SPIA Non-State Operating $ </c:v>
                </c:pt>
              </c:strCache>
            </c:strRef>
          </c:tx>
          <c:spPr>
            <a:solidFill>
              <a:schemeClr val="accent1">
                <a:shade val="76000"/>
              </a:schemeClr>
            </a:solidFill>
            <a:ln>
              <a:noFill/>
            </a:ln>
            <a:effectLst/>
          </c:spPr>
          <c:cat>
            <c:numRef>
              <c:f>'Monthly Balances'!$A$166:$A$226</c:f>
              <c:numCache>
                <c:formatCode>m/d/yyyy</c:formatCode>
                <c:ptCount val="61"/>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44592</c:v>
                </c:pt>
                <c:pt idx="17">
                  <c:v>44620</c:v>
                </c:pt>
                <c:pt idx="18">
                  <c:v>44651</c:v>
                </c:pt>
                <c:pt idx="19">
                  <c:v>44681</c:v>
                </c:pt>
                <c:pt idx="20">
                  <c:v>44712</c:v>
                </c:pt>
                <c:pt idx="21">
                  <c:v>44742</c:v>
                </c:pt>
                <c:pt idx="22">
                  <c:v>44773</c:v>
                </c:pt>
                <c:pt idx="23">
                  <c:v>44804</c:v>
                </c:pt>
                <c:pt idx="24">
                  <c:v>44834</c:v>
                </c:pt>
                <c:pt idx="25">
                  <c:v>44865</c:v>
                </c:pt>
                <c:pt idx="26">
                  <c:v>44895</c:v>
                </c:pt>
                <c:pt idx="27">
                  <c:v>44926</c:v>
                </c:pt>
                <c:pt idx="28">
                  <c:v>44957</c:v>
                </c:pt>
                <c:pt idx="29">
                  <c:v>44985</c:v>
                </c:pt>
                <c:pt idx="30">
                  <c:v>45016</c:v>
                </c:pt>
                <c:pt idx="31">
                  <c:v>45046</c:v>
                </c:pt>
                <c:pt idx="32">
                  <c:v>45077</c:v>
                </c:pt>
                <c:pt idx="33">
                  <c:v>45107</c:v>
                </c:pt>
                <c:pt idx="34">
                  <c:v>45138</c:v>
                </c:pt>
                <c:pt idx="35">
                  <c:v>45169</c:v>
                </c:pt>
                <c:pt idx="36">
                  <c:v>45199</c:v>
                </c:pt>
                <c:pt idx="37">
                  <c:v>45230</c:v>
                </c:pt>
                <c:pt idx="38">
                  <c:v>45260</c:v>
                </c:pt>
                <c:pt idx="39">
                  <c:v>45291</c:v>
                </c:pt>
                <c:pt idx="40">
                  <c:v>45322</c:v>
                </c:pt>
                <c:pt idx="41">
                  <c:v>45351</c:v>
                </c:pt>
                <c:pt idx="42">
                  <c:v>45382</c:v>
                </c:pt>
                <c:pt idx="43">
                  <c:v>45412</c:v>
                </c:pt>
                <c:pt idx="44">
                  <c:v>45443</c:v>
                </c:pt>
                <c:pt idx="45">
                  <c:v>45473</c:v>
                </c:pt>
                <c:pt idx="46">
                  <c:v>45504</c:v>
                </c:pt>
                <c:pt idx="47">
                  <c:v>45535</c:v>
                </c:pt>
                <c:pt idx="48">
                  <c:v>45565</c:v>
                </c:pt>
                <c:pt idx="49">
                  <c:v>45596</c:v>
                </c:pt>
                <c:pt idx="50">
                  <c:v>45626</c:v>
                </c:pt>
                <c:pt idx="51">
                  <c:v>45657</c:v>
                </c:pt>
                <c:pt idx="52">
                  <c:v>45688</c:v>
                </c:pt>
                <c:pt idx="53">
                  <c:v>45716</c:v>
                </c:pt>
                <c:pt idx="54">
                  <c:v>45747</c:v>
                </c:pt>
                <c:pt idx="55">
                  <c:v>45777</c:v>
                </c:pt>
                <c:pt idx="56">
                  <c:v>45808</c:v>
                </c:pt>
                <c:pt idx="57">
                  <c:v>45838</c:v>
                </c:pt>
                <c:pt idx="58">
                  <c:v>45869</c:v>
                </c:pt>
                <c:pt idx="59">
                  <c:v>45900</c:v>
                </c:pt>
                <c:pt idx="60">
                  <c:v>45930</c:v>
                </c:pt>
              </c:numCache>
            </c:numRef>
          </c:cat>
          <c:val>
            <c:numRef>
              <c:f>'Monthly Balances'!$I$166:$I$226</c:f>
              <c:numCache>
                <c:formatCode>_("$"* #,##0.00_);_("$"* \(#,##0.00\);_("$"* "-"??_);_(@_)</c:formatCode>
                <c:ptCount val="61"/>
                <c:pt idx="0">
                  <c:v>4427841742.9400005</c:v>
                </c:pt>
                <c:pt idx="1">
                  <c:v>4376993002.7700005</c:v>
                </c:pt>
                <c:pt idx="2">
                  <c:v>4309764571.3299999</c:v>
                </c:pt>
                <c:pt idx="3">
                  <c:v>4393935223.5799999</c:v>
                </c:pt>
                <c:pt idx="4">
                  <c:v>4812317173.4499998</c:v>
                </c:pt>
                <c:pt idx="5">
                  <c:v>4797587811</c:v>
                </c:pt>
                <c:pt idx="6">
                  <c:v>4800815792.4699993</c:v>
                </c:pt>
                <c:pt idx="7">
                  <c:v>4716906336.8999996</c:v>
                </c:pt>
                <c:pt idx="8">
                  <c:v>4766799143.1700001</c:v>
                </c:pt>
                <c:pt idx="9">
                  <c:v>4792782494.7799997</c:v>
                </c:pt>
                <c:pt idx="10">
                  <c:v>4807728072.1300001</c:v>
                </c:pt>
                <c:pt idx="11">
                  <c:v>5130535165.4399996</c:v>
                </c:pt>
                <c:pt idx="12">
                  <c:v>5409309463.3400002</c:v>
                </c:pt>
                <c:pt idx="13">
                  <c:v>5237459704.7200003</c:v>
                </c:pt>
                <c:pt idx="14">
                  <c:v>5117568811.8699999</c:v>
                </c:pt>
                <c:pt idx="15">
                  <c:v>5092372703.0900002</c:v>
                </c:pt>
                <c:pt idx="16">
                  <c:v>5621610076.5799999</c:v>
                </c:pt>
                <c:pt idx="17">
                  <c:v>5650454175.96</c:v>
                </c:pt>
                <c:pt idx="18">
                  <c:v>5555475179.4899998</c:v>
                </c:pt>
                <c:pt idx="19">
                  <c:v>5468919564.4700003</c:v>
                </c:pt>
                <c:pt idx="20">
                  <c:v>5324257654.25</c:v>
                </c:pt>
                <c:pt idx="21">
                  <c:v>5007152517</c:v>
                </c:pt>
                <c:pt idx="22">
                  <c:v>4943865722.4799995</c:v>
                </c:pt>
                <c:pt idx="23">
                  <c:v>4903114875.2699995</c:v>
                </c:pt>
                <c:pt idx="24">
                  <c:v>5217518708.4099998</c:v>
                </c:pt>
                <c:pt idx="25">
                  <c:v>5012073206.6999998</c:v>
                </c:pt>
                <c:pt idx="26">
                  <c:v>4668067243.21</c:v>
                </c:pt>
                <c:pt idx="27">
                  <c:v>4635491996.8999996</c:v>
                </c:pt>
                <c:pt idx="28">
                  <c:v>4715786273.1199999</c:v>
                </c:pt>
                <c:pt idx="29">
                  <c:v>4646115236.0500002</c:v>
                </c:pt>
                <c:pt idx="30">
                  <c:v>4606383333.5799999</c:v>
                </c:pt>
                <c:pt idx="31">
                  <c:v>4185671618.7200003</c:v>
                </c:pt>
                <c:pt idx="32">
                  <c:v>3983452094.9499998</c:v>
                </c:pt>
                <c:pt idx="33">
                  <c:v>3172003678.7200003</c:v>
                </c:pt>
                <c:pt idx="34">
                  <c:v>2979368154.46</c:v>
                </c:pt>
                <c:pt idx="35">
                  <c:v>2874901594.5799999</c:v>
                </c:pt>
                <c:pt idx="36">
                  <c:v>2823070053.5900002</c:v>
                </c:pt>
                <c:pt idx="37">
                  <c:v>2629432756.0999999</c:v>
                </c:pt>
                <c:pt idx="38">
                  <c:v>2465697955.4200001</c:v>
                </c:pt>
                <c:pt idx="39">
                  <c:v>1934591443.5300002</c:v>
                </c:pt>
                <c:pt idx="40">
                  <c:v>1906651744.6100001</c:v>
                </c:pt>
                <c:pt idx="41">
                  <c:v>1768822891.3899999</c:v>
                </c:pt>
                <c:pt idx="42">
                  <c:v>1681095907.6800001</c:v>
                </c:pt>
                <c:pt idx="43">
                  <c:v>1633010041.27</c:v>
                </c:pt>
                <c:pt idx="44">
                  <c:v>1593569616.1799998</c:v>
                </c:pt>
                <c:pt idx="45">
                  <c:v>1293825528.73</c:v>
                </c:pt>
                <c:pt idx="46">
                  <c:v>1307497578.54</c:v>
                </c:pt>
                <c:pt idx="47">
                  <c:v>1250468178.4300001</c:v>
                </c:pt>
                <c:pt idx="48">
                  <c:v>1382458791.8200002</c:v>
                </c:pt>
                <c:pt idx="49">
                  <c:v>1302543844.6700001</c:v>
                </c:pt>
                <c:pt idx="50">
                  <c:v>1133324030.6800001</c:v>
                </c:pt>
                <c:pt idx="51">
                  <c:v>1258412030.27</c:v>
                </c:pt>
                <c:pt idx="52">
                  <c:v>1280678557.78</c:v>
                </c:pt>
                <c:pt idx="53">
                  <c:v>1365713356.9000001</c:v>
                </c:pt>
                <c:pt idx="54">
                  <c:v>1385391268.0699999</c:v>
                </c:pt>
                <c:pt idx="55">
                  <c:v>1296968572.5799999</c:v>
                </c:pt>
                <c:pt idx="56">
                  <c:v>1255173744.26</c:v>
                </c:pt>
                <c:pt idx="57">
                  <c:v>1319708669.3899999</c:v>
                </c:pt>
                <c:pt idx="58">
                  <c:v>1319402700.5699999</c:v>
                </c:pt>
                <c:pt idx="59">
                  <c:v>1254701479.75</c:v>
                </c:pt>
                <c:pt idx="60">
                  <c:v>1369934892.8299999</c:v>
                </c:pt>
              </c:numCache>
            </c:numRef>
          </c:val>
          <c:extLst>
            <c:ext xmlns:c16="http://schemas.microsoft.com/office/drawing/2014/chart" uri="{C3380CC4-5D6E-409C-BE32-E72D297353CC}">
              <c16:uniqueId val="{00000000-CF76-4618-B94C-35C0B0BC531B}"/>
            </c:ext>
          </c:extLst>
        </c:ser>
        <c:dLbls>
          <c:showLegendKey val="0"/>
          <c:showVal val="0"/>
          <c:showCatName val="0"/>
          <c:showSerName val="0"/>
          <c:showPercent val="0"/>
          <c:showBubbleSize val="0"/>
        </c:dLbls>
        <c:axId val="168050048"/>
        <c:axId val="168055936"/>
      </c:areaChart>
      <c:lineChart>
        <c:grouping val="standard"/>
        <c:varyColors val="0"/>
        <c:ser>
          <c:idx val="1"/>
          <c:order val="1"/>
          <c:tx>
            <c:strRef>
              <c:f>'Monthly Balances'!$J$1</c:f>
              <c:strCache>
                <c:ptCount val="1"/>
                <c:pt idx="0">
                  <c:v> SPIA Non-State Operating % </c:v>
                </c:pt>
              </c:strCache>
            </c:strRef>
          </c:tx>
          <c:spPr>
            <a:ln w="28575" cap="rnd" cmpd="sng" algn="ctr">
              <a:solidFill>
                <a:srgbClr val="15234A"/>
              </a:solidFill>
              <a:prstDash val="solid"/>
              <a:round/>
            </a:ln>
            <a:effectLst/>
          </c:spPr>
          <c:marker>
            <c:symbol val="none"/>
          </c:marker>
          <c:val>
            <c:numRef>
              <c:f>'Monthly Balances'!$J$166:$J$226</c:f>
              <c:numCache>
                <c:formatCode>0.0%</c:formatCode>
                <c:ptCount val="61"/>
                <c:pt idx="0">
                  <c:v>0.14990204397720178</c:v>
                </c:pt>
                <c:pt idx="1">
                  <c:v>0.14586082676083431</c:v>
                </c:pt>
                <c:pt idx="2">
                  <c:v>0.14561439859589659</c:v>
                </c:pt>
                <c:pt idx="3">
                  <c:v>0.14558101290735184</c:v>
                </c:pt>
                <c:pt idx="4">
                  <c:v>0.14780642410729078</c:v>
                </c:pt>
                <c:pt idx="5">
                  <c:v>0.1484220459093499</c:v>
                </c:pt>
                <c:pt idx="6">
                  <c:v>0.14392643186466433</c:v>
                </c:pt>
                <c:pt idx="7">
                  <c:v>0.13292492935188724</c:v>
                </c:pt>
                <c:pt idx="8">
                  <c:v>0.11943534048660123</c:v>
                </c:pt>
                <c:pt idx="9">
                  <c:v>0.11419075320692913</c:v>
                </c:pt>
                <c:pt idx="10">
                  <c:v>0.11090357232643498</c:v>
                </c:pt>
                <c:pt idx="11">
                  <c:v>0.11422400845065286</c:v>
                </c:pt>
                <c:pt idx="12">
                  <c:v>0.11972101252094185</c:v>
                </c:pt>
                <c:pt idx="13">
                  <c:v>0.11309887274645369</c:v>
                </c:pt>
                <c:pt idx="14">
                  <c:v>0.10844448281563694</c:v>
                </c:pt>
                <c:pt idx="15">
                  <c:v>0.10387287198052793</c:v>
                </c:pt>
                <c:pt idx="16">
                  <c:v>0.11620171385739367</c:v>
                </c:pt>
                <c:pt idx="17">
                  <c:v>0.11325103103913561</c:v>
                </c:pt>
                <c:pt idx="18">
                  <c:v>0.10991432101592351</c:v>
                </c:pt>
                <c:pt idx="19">
                  <c:v>0.1027226941124488</c:v>
                </c:pt>
                <c:pt idx="20">
                  <c:v>9.2284716361727429E-2</c:v>
                </c:pt>
                <c:pt idx="21">
                  <c:v>8.4555993459065268E-2</c:v>
                </c:pt>
                <c:pt idx="22">
                  <c:v>8.2338940621663456E-2</c:v>
                </c:pt>
                <c:pt idx="23">
                  <c:v>8.1832480021125642E-2</c:v>
                </c:pt>
                <c:pt idx="24">
                  <c:v>8.522439569171468E-2</c:v>
                </c:pt>
                <c:pt idx="25">
                  <c:v>8.3167176860204584E-2</c:v>
                </c:pt>
                <c:pt idx="26">
                  <c:v>7.711624491171154E-2</c:v>
                </c:pt>
                <c:pt idx="27">
                  <c:v>7.3969776366895668E-2</c:v>
                </c:pt>
                <c:pt idx="28">
                  <c:v>7.4893189613526895E-2</c:v>
                </c:pt>
                <c:pt idx="29">
                  <c:v>7.3344236847901034E-2</c:v>
                </c:pt>
                <c:pt idx="30">
                  <c:v>7.2891526279515034E-2</c:v>
                </c:pt>
                <c:pt idx="31">
                  <c:v>6.4064811403777108E-2</c:v>
                </c:pt>
                <c:pt idx="32">
                  <c:v>6.138630995554209E-2</c:v>
                </c:pt>
                <c:pt idx="33">
                  <c:v>4.8020361527856797E-2</c:v>
                </c:pt>
                <c:pt idx="34">
                  <c:v>4.5955447533423212E-2</c:v>
                </c:pt>
                <c:pt idx="35">
                  <c:v>4.5820478826487578E-2</c:v>
                </c:pt>
                <c:pt idx="36">
                  <c:v>4.3945032282097618E-2</c:v>
                </c:pt>
                <c:pt idx="37">
                  <c:v>4.1270513042821269E-2</c:v>
                </c:pt>
                <c:pt idx="38">
                  <c:v>3.9062689817366061E-2</c:v>
                </c:pt>
                <c:pt idx="39">
                  <c:v>3.1175561464037393E-2</c:v>
                </c:pt>
                <c:pt idx="40">
                  <c:v>2.8741103983685446E-2</c:v>
                </c:pt>
                <c:pt idx="41">
                  <c:v>2.812959264412954E-2</c:v>
                </c:pt>
                <c:pt idx="42">
                  <c:v>2.6971682915800224E-2</c:v>
                </c:pt>
                <c:pt idx="43">
                  <c:v>2.4731932726973493E-2</c:v>
                </c:pt>
                <c:pt idx="44">
                  <c:v>2.455078754405763E-2</c:v>
                </c:pt>
                <c:pt idx="45">
                  <c:v>1.9436982346992836E-2</c:v>
                </c:pt>
                <c:pt idx="46">
                  <c:v>2.0684655681757647E-2</c:v>
                </c:pt>
                <c:pt idx="47">
                  <c:v>1.9848840167872951E-2</c:v>
                </c:pt>
                <c:pt idx="48">
                  <c:v>2.1686805175255498E-2</c:v>
                </c:pt>
                <c:pt idx="49">
                  <c:v>2.073596494024341E-2</c:v>
                </c:pt>
                <c:pt idx="50">
                  <c:v>1.8496700615447052E-2</c:v>
                </c:pt>
                <c:pt idx="51">
                  <c:v>2.0209455334949944E-2</c:v>
                </c:pt>
                <c:pt idx="52">
                  <c:v>2.0363207512890755E-2</c:v>
                </c:pt>
                <c:pt idx="53">
                  <c:v>2.1658501355124132E-2</c:v>
                </c:pt>
                <c:pt idx="54">
                  <c:v>2.2004541560289609E-2</c:v>
                </c:pt>
                <c:pt idx="55">
                  <c:v>2.0453443525719688E-2</c:v>
                </c:pt>
                <c:pt idx="56">
                  <c:v>1.9737820504643171E-2</c:v>
                </c:pt>
                <c:pt idx="57">
                  <c:v>2.0482461109250737E-2</c:v>
                </c:pt>
                <c:pt idx="58">
                  <c:v>2.0770209648748546E-2</c:v>
                </c:pt>
                <c:pt idx="59">
                  <c:v>2.066061152129816E-2</c:v>
                </c:pt>
                <c:pt idx="60">
                  <c:v>2.2606366533128523E-2</c:v>
                </c:pt>
              </c:numCache>
            </c:numRef>
          </c:val>
          <c:smooth val="0"/>
          <c:extLst>
            <c:ext xmlns:c16="http://schemas.microsoft.com/office/drawing/2014/chart" uri="{C3380CC4-5D6E-409C-BE32-E72D297353CC}">
              <c16:uniqueId val="{00000001-CF76-4618-B94C-35C0B0BC531B}"/>
            </c:ext>
          </c:extLst>
        </c:ser>
        <c:dLbls>
          <c:showLegendKey val="0"/>
          <c:showVal val="0"/>
          <c:showCatName val="0"/>
          <c:showSerName val="0"/>
          <c:showPercent val="0"/>
          <c:showBubbleSize val="0"/>
        </c:dLbls>
        <c:marker val="1"/>
        <c:smooth val="0"/>
        <c:axId val="168063360"/>
        <c:axId val="168057472"/>
      </c:lineChart>
      <c:dateAx>
        <c:axId val="168050048"/>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5936"/>
        <c:crosses val="autoZero"/>
        <c:auto val="1"/>
        <c:lblOffset val="100"/>
        <c:baseTimeUnit val="months"/>
      </c:dateAx>
      <c:valAx>
        <c:axId val="168055936"/>
        <c:scaling>
          <c:orientation val="minMax"/>
          <c:max val="60000000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0048"/>
        <c:crosses val="autoZero"/>
        <c:crossBetween val="between"/>
      </c:valAx>
      <c:valAx>
        <c:axId val="168057472"/>
        <c:scaling>
          <c:orientation val="minMax"/>
          <c:max val="0.30000000000000004"/>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63360"/>
        <c:crosses val="max"/>
        <c:crossBetween val="between"/>
      </c:valAx>
      <c:catAx>
        <c:axId val="168063360"/>
        <c:scaling>
          <c:orientation val="minMax"/>
        </c:scaling>
        <c:delete val="1"/>
        <c:axPos val="b"/>
        <c:majorTickMark val="out"/>
        <c:minorTickMark val="none"/>
        <c:tickLblPos val="none"/>
        <c:crossAx val="168057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'Monthly Balances'!$R$1</c:f>
              <c:strCache>
                <c:ptCount val="1"/>
                <c:pt idx="0">
                  <c:v> SPIA Non-State Bond Accounts $ </c:v>
                </c:pt>
              </c:strCache>
            </c:strRef>
          </c:tx>
          <c:spPr>
            <a:solidFill>
              <a:schemeClr val="accent1">
                <a:shade val="58000"/>
              </a:schemeClr>
            </a:solidFill>
            <a:ln>
              <a:noFill/>
            </a:ln>
            <a:effectLst/>
          </c:spPr>
          <c:cat>
            <c:numRef>
              <c:f>'Monthly Balances'!$A$166:$A$226</c:f>
              <c:numCache>
                <c:formatCode>m/d/yyyy</c:formatCode>
                <c:ptCount val="61"/>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44592</c:v>
                </c:pt>
                <c:pt idx="17">
                  <c:v>44620</c:v>
                </c:pt>
                <c:pt idx="18">
                  <c:v>44651</c:v>
                </c:pt>
                <c:pt idx="19">
                  <c:v>44681</c:v>
                </c:pt>
                <c:pt idx="20">
                  <c:v>44712</c:v>
                </c:pt>
                <c:pt idx="21">
                  <c:v>44742</c:v>
                </c:pt>
                <c:pt idx="22">
                  <c:v>44773</c:v>
                </c:pt>
                <c:pt idx="23">
                  <c:v>44804</c:v>
                </c:pt>
                <c:pt idx="24">
                  <c:v>44834</c:v>
                </c:pt>
                <c:pt idx="25">
                  <c:v>44865</c:v>
                </c:pt>
                <c:pt idx="26">
                  <c:v>44895</c:v>
                </c:pt>
                <c:pt idx="27">
                  <c:v>44926</c:v>
                </c:pt>
                <c:pt idx="28">
                  <c:v>44957</c:v>
                </c:pt>
                <c:pt idx="29">
                  <c:v>44985</c:v>
                </c:pt>
                <c:pt idx="30">
                  <c:v>45016</c:v>
                </c:pt>
                <c:pt idx="31">
                  <c:v>45046</c:v>
                </c:pt>
                <c:pt idx="32">
                  <c:v>45077</c:v>
                </c:pt>
                <c:pt idx="33">
                  <c:v>45107</c:v>
                </c:pt>
                <c:pt idx="34">
                  <c:v>45138</c:v>
                </c:pt>
                <c:pt idx="35">
                  <c:v>45169</c:v>
                </c:pt>
                <c:pt idx="36">
                  <c:v>45199</c:v>
                </c:pt>
                <c:pt idx="37">
                  <c:v>45230</c:v>
                </c:pt>
                <c:pt idx="38">
                  <c:v>45260</c:v>
                </c:pt>
                <c:pt idx="39">
                  <c:v>45291</c:v>
                </c:pt>
                <c:pt idx="40">
                  <c:v>45322</c:v>
                </c:pt>
                <c:pt idx="41">
                  <c:v>45351</c:v>
                </c:pt>
                <c:pt idx="42">
                  <c:v>45382</c:v>
                </c:pt>
                <c:pt idx="43">
                  <c:v>45412</c:v>
                </c:pt>
                <c:pt idx="44">
                  <c:v>45443</c:v>
                </c:pt>
                <c:pt idx="45">
                  <c:v>45473</c:v>
                </c:pt>
                <c:pt idx="46">
                  <c:v>45504</c:v>
                </c:pt>
                <c:pt idx="47">
                  <c:v>45535</c:v>
                </c:pt>
                <c:pt idx="48">
                  <c:v>45565</c:v>
                </c:pt>
                <c:pt idx="49">
                  <c:v>45596</c:v>
                </c:pt>
                <c:pt idx="50">
                  <c:v>45626</c:v>
                </c:pt>
                <c:pt idx="51">
                  <c:v>45657</c:v>
                </c:pt>
                <c:pt idx="52">
                  <c:v>45688</c:v>
                </c:pt>
                <c:pt idx="53">
                  <c:v>45716</c:v>
                </c:pt>
                <c:pt idx="54">
                  <c:v>45747</c:v>
                </c:pt>
                <c:pt idx="55">
                  <c:v>45777</c:v>
                </c:pt>
                <c:pt idx="56">
                  <c:v>45808</c:v>
                </c:pt>
                <c:pt idx="57">
                  <c:v>45838</c:v>
                </c:pt>
                <c:pt idx="58">
                  <c:v>45869</c:v>
                </c:pt>
                <c:pt idx="59">
                  <c:v>45900</c:v>
                </c:pt>
                <c:pt idx="60">
                  <c:v>45930</c:v>
                </c:pt>
              </c:numCache>
            </c:numRef>
          </c:cat>
          <c:val>
            <c:numRef>
              <c:f>'Monthly Balances'!$R$166:$R$226</c:f>
              <c:numCache>
                <c:formatCode>_("$"* #,##0.00_);_("$"* \(#,##0.00\);_("$"* "-"??_);_(@_)</c:formatCode>
                <c:ptCount val="61"/>
                <c:pt idx="0">
                  <c:v>146891886.64999998</c:v>
                </c:pt>
                <c:pt idx="1">
                  <c:v>145689788.12</c:v>
                </c:pt>
                <c:pt idx="2">
                  <c:v>139740827.63999999</c:v>
                </c:pt>
                <c:pt idx="3">
                  <c:v>204802835.46000001</c:v>
                </c:pt>
                <c:pt idx="4">
                  <c:v>193728063.47999999</c:v>
                </c:pt>
                <c:pt idx="5">
                  <c:v>187907483.35999998</c:v>
                </c:pt>
                <c:pt idx="6">
                  <c:v>183995474.03999999</c:v>
                </c:pt>
                <c:pt idx="7">
                  <c:v>167879868.29999998</c:v>
                </c:pt>
                <c:pt idx="8">
                  <c:v>153140191.97</c:v>
                </c:pt>
                <c:pt idx="9">
                  <c:v>361108720.76999998</c:v>
                </c:pt>
                <c:pt idx="10">
                  <c:v>333859678.22000003</c:v>
                </c:pt>
                <c:pt idx="11">
                  <c:v>330270321.24000001</c:v>
                </c:pt>
                <c:pt idx="12">
                  <c:v>317214604.31</c:v>
                </c:pt>
                <c:pt idx="13">
                  <c:v>323215363.00999999</c:v>
                </c:pt>
                <c:pt idx="14">
                  <c:v>319519219.45999998</c:v>
                </c:pt>
                <c:pt idx="15">
                  <c:v>300914262.81999999</c:v>
                </c:pt>
                <c:pt idx="16">
                  <c:v>284360771.07000005</c:v>
                </c:pt>
                <c:pt idx="17">
                  <c:v>288214416.28000003</c:v>
                </c:pt>
                <c:pt idx="18">
                  <c:v>280390368.86000001</c:v>
                </c:pt>
                <c:pt idx="19">
                  <c:v>265959419.39000002</c:v>
                </c:pt>
                <c:pt idx="20">
                  <c:v>252093408.05000001</c:v>
                </c:pt>
                <c:pt idx="21">
                  <c:v>236605836.46000001</c:v>
                </c:pt>
                <c:pt idx="22">
                  <c:v>221008432.45000002</c:v>
                </c:pt>
                <c:pt idx="23">
                  <c:v>209651047.22999999</c:v>
                </c:pt>
                <c:pt idx="24">
                  <c:v>211184350.66000003</c:v>
                </c:pt>
                <c:pt idx="25">
                  <c:v>200498109.97999999</c:v>
                </c:pt>
                <c:pt idx="26">
                  <c:v>198819072.25999999</c:v>
                </c:pt>
                <c:pt idx="27">
                  <c:v>187873550.38</c:v>
                </c:pt>
                <c:pt idx="28">
                  <c:v>183861645.88999999</c:v>
                </c:pt>
                <c:pt idx="29">
                  <c:v>167230200.00999999</c:v>
                </c:pt>
                <c:pt idx="30">
                  <c:v>168554340.58999997</c:v>
                </c:pt>
                <c:pt idx="31">
                  <c:v>148090241.40000001</c:v>
                </c:pt>
                <c:pt idx="32">
                  <c:v>147062209.94</c:v>
                </c:pt>
                <c:pt idx="33">
                  <c:v>124134620.68000001</c:v>
                </c:pt>
                <c:pt idx="34">
                  <c:v>114968910.63</c:v>
                </c:pt>
                <c:pt idx="35">
                  <c:v>116233100.38</c:v>
                </c:pt>
                <c:pt idx="36">
                  <c:v>113996978.66000001</c:v>
                </c:pt>
                <c:pt idx="37">
                  <c:v>109285263.38000001</c:v>
                </c:pt>
                <c:pt idx="38">
                  <c:v>110950817.46000001</c:v>
                </c:pt>
                <c:pt idx="39">
                  <c:v>106896635.85000001</c:v>
                </c:pt>
                <c:pt idx="40">
                  <c:v>102006782.76000001</c:v>
                </c:pt>
                <c:pt idx="41">
                  <c:v>110054377.70999999</c:v>
                </c:pt>
                <c:pt idx="42">
                  <c:v>116550361.31999999</c:v>
                </c:pt>
                <c:pt idx="43">
                  <c:v>117876182.06999999</c:v>
                </c:pt>
                <c:pt idx="44">
                  <c:v>105546112.96000001</c:v>
                </c:pt>
                <c:pt idx="45">
                  <c:v>88701666.830000013</c:v>
                </c:pt>
                <c:pt idx="46">
                  <c:v>79598649.359999999</c:v>
                </c:pt>
                <c:pt idx="47">
                  <c:v>78510594.989999995</c:v>
                </c:pt>
                <c:pt idx="48">
                  <c:v>84432346.99000001</c:v>
                </c:pt>
                <c:pt idx="49">
                  <c:v>85570742.040000007</c:v>
                </c:pt>
                <c:pt idx="50">
                  <c:v>84398072.310000002</c:v>
                </c:pt>
                <c:pt idx="51">
                  <c:v>83260386.399999991</c:v>
                </c:pt>
                <c:pt idx="52">
                  <c:v>80779549.030000001</c:v>
                </c:pt>
                <c:pt idx="53">
                  <c:v>76519919.049999997</c:v>
                </c:pt>
                <c:pt idx="54">
                  <c:v>73218879.739999995</c:v>
                </c:pt>
                <c:pt idx="55">
                  <c:v>79024908.25</c:v>
                </c:pt>
                <c:pt idx="56">
                  <c:v>72500305.890000001</c:v>
                </c:pt>
                <c:pt idx="57">
                  <c:v>52940183.189999998</c:v>
                </c:pt>
                <c:pt idx="58">
                  <c:v>43200791.369999997</c:v>
                </c:pt>
                <c:pt idx="59">
                  <c:v>35935614</c:v>
                </c:pt>
                <c:pt idx="60">
                  <c:v>11940113.91</c:v>
                </c:pt>
              </c:numCache>
            </c:numRef>
          </c:val>
          <c:extLst>
            <c:ext xmlns:c16="http://schemas.microsoft.com/office/drawing/2014/chart" uri="{C3380CC4-5D6E-409C-BE32-E72D297353CC}">
              <c16:uniqueId val="{00000000-90EE-4326-8E22-2572E30DF5A1}"/>
            </c:ext>
          </c:extLst>
        </c:ser>
        <c:ser>
          <c:idx val="1"/>
          <c:order val="1"/>
          <c:tx>
            <c:strRef>
              <c:f>'Monthly Balances'!$U$1</c:f>
              <c:strCache>
                <c:ptCount val="1"/>
                <c:pt idx="0">
                  <c:v> SPIA FHFC + Others $ </c:v>
                </c:pt>
              </c:strCache>
            </c:strRef>
          </c:tx>
          <c:spPr>
            <a:solidFill>
              <a:schemeClr val="accent1">
                <a:shade val="86000"/>
              </a:schemeClr>
            </a:solidFill>
            <a:ln>
              <a:noFill/>
            </a:ln>
            <a:effectLst/>
          </c:spPr>
          <c:cat>
            <c:numRef>
              <c:f>'Monthly Balances'!$A$166:$A$226</c:f>
              <c:numCache>
                <c:formatCode>m/d/yyyy</c:formatCode>
                <c:ptCount val="61"/>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44592</c:v>
                </c:pt>
                <c:pt idx="17">
                  <c:v>44620</c:v>
                </c:pt>
                <c:pt idx="18">
                  <c:v>44651</c:v>
                </c:pt>
                <c:pt idx="19">
                  <c:v>44681</c:v>
                </c:pt>
                <c:pt idx="20">
                  <c:v>44712</c:v>
                </c:pt>
                <c:pt idx="21">
                  <c:v>44742</c:v>
                </c:pt>
                <c:pt idx="22">
                  <c:v>44773</c:v>
                </c:pt>
                <c:pt idx="23">
                  <c:v>44804</c:v>
                </c:pt>
                <c:pt idx="24">
                  <c:v>44834</c:v>
                </c:pt>
                <c:pt idx="25">
                  <c:v>44865</c:v>
                </c:pt>
                <c:pt idx="26">
                  <c:v>44895</c:v>
                </c:pt>
                <c:pt idx="27">
                  <c:v>44926</c:v>
                </c:pt>
                <c:pt idx="28">
                  <c:v>44957</c:v>
                </c:pt>
                <c:pt idx="29">
                  <c:v>44985</c:v>
                </c:pt>
                <c:pt idx="30">
                  <c:v>45016</c:v>
                </c:pt>
                <c:pt idx="31">
                  <c:v>45046</c:v>
                </c:pt>
                <c:pt idx="32">
                  <c:v>45077</c:v>
                </c:pt>
                <c:pt idx="33">
                  <c:v>45107</c:v>
                </c:pt>
                <c:pt idx="34">
                  <c:v>45138</c:v>
                </c:pt>
                <c:pt idx="35">
                  <c:v>45169</c:v>
                </c:pt>
                <c:pt idx="36">
                  <c:v>45199</c:v>
                </c:pt>
                <c:pt idx="37">
                  <c:v>45230</c:v>
                </c:pt>
                <c:pt idx="38">
                  <c:v>45260</c:v>
                </c:pt>
                <c:pt idx="39">
                  <c:v>45291</c:v>
                </c:pt>
                <c:pt idx="40">
                  <c:v>45322</c:v>
                </c:pt>
                <c:pt idx="41">
                  <c:v>45351</c:v>
                </c:pt>
                <c:pt idx="42">
                  <c:v>45382</c:v>
                </c:pt>
                <c:pt idx="43">
                  <c:v>45412</c:v>
                </c:pt>
                <c:pt idx="44">
                  <c:v>45443</c:v>
                </c:pt>
                <c:pt idx="45">
                  <c:v>45473</c:v>
                </c:pt>
                <c:pt idx="46">
                  <c:v>45504</c:v>
                </c:pt>
                <c:pt idx="47">
                  <c:v>45535</c:v>
                </c:pt>
                <c:pt idx="48">
                  <c:v>45565</c:v>
                </c:pt>
                <c:pt idx="49">
                  <c:v>45596</c:v>
                </c:pt>
                <c:pt idx="50">
                  <c:v>45626</c:v>
                </c:pt>
                <c:pt idx="51">
                  <c:v>45657</c:v>
                </c:pt>
                <c:pt idx="52">
                  <c:v>45688</c:v>
                </c:pt>
                <c:pt idx="53">
                  <c:v>45716</c:v>
                </c:pt>
                <c:pt idx="54">
                  <c:v>45747</c:v>
                </c:pt>
                <c:pt idx="55">
                  <c:v>45777</c:v>
                </c:pt>
                <c:pt idx="56">
                  <c:v>45808</c:v>
                </c:pt>
                <c:pt idx="57">
                  <c:v>45838</c:v>
                </c:pt>
                <c:pt idx="58">
                  <c:v>45869</c:v>
                </c:pt>
                <c:pt idx="59">
                  <c:v>45900</c:v>
                </c:pt>
                <c:pt idx="60">
                  <c:v>45930</c:v>
                </c:pt>
              </c:numCache>
            </c:numRef>
          </c:cat>
          <c:val>
            <c:numRef>
              <c:f>'Monthly Balances'!$U$166:$U$226</c:f>
              <c:numCache>
                <c:formatCode>_("$"* #,##0.00_);_("$"* \(#,##0.00\);_("$"* "-"??_);_(@_)</c:formatCode>
                <c:ptCount val="61"/>
                <c:pt idx="0">
                  <c:v>1186542442.4400001</c:v>
                </c:pt>
                <c:pt idx="1">
                  <c:v>1295740383.0999999</c:v>
                </c:pt>
                <c:pt idx="2">
                  <c:v>1292901882.9400001</c:v>
                </c:pt>
                <c:pt idx="3">
                  <c:v>1135142363.51</c:v>
                </c:pt>
                <c:pt idx="4">
                  <c:v>1120137173.1400001</c:v>
                </c:pt>
                <c:pt idx="5">
                  <c:v>1102279414.6900001</c:v>
                </c:pt>
                <c:pt idx="6">
                  <c:v>1227719919.74</c:v>
                </c:pt>
                <c:pt idx="7">
                  <c:v>1222837442.8</c:v>
                </c:pt>
                <c:pt idx="8">
                  <c:v>1242359782.24</c:v>
                </c:pt>
                <c:pt idx="9">
                  <c:v>1158981462.8399999</c:v>
                </c:pt>
                <c:pt idx="10">
                  <c:v>1140525709.45</c:v>
                </c:pt>
                <c:pt idx="11">
                  <c:v>1314218115.9100001</c:v>
                </c:pt>
                <c:pt idx="12">
                  <c:v>1367649208.49</c:v>
                </c:pt>
                <c:pt idx="13">
                  <c:v>1186462648.3399999</c:v>
                </c:pt>
                <c:pt idx="14">
                  <c:v>1154369974.3599999</c:v>
                </c:pt>
                <c:pt idx="15">
                  <c:v>1105367845.0599999</c:v>
                </c:pt>
                <c:pt idx="16">
                  <c:v>1090079542.2</c:v>
                </c:pt>
                <c:pt idx="17">
                  <c:v>1078711137.05</c:v>
                </c:pt>
                <c:pt idx="18">
                  <c:v>1154665092.73</c:v>
                </c:pt>
                <c:pt idx="19">
                  <c:v>1125913909.46</c:v>
                </c:pt>
                <c:pt idx="20">
                  <c:v>1104540100.9200001</c:v>
                </c:pt>
                <c:pt idx="21">
                  <c:v>1129993395.52</c:v>
                </c:pt>
                <c:pt idx="22">
                  <c:v>1249619666.8800001</c:v>
                </c:pt>
                <c:pt idx="23">
                  <c:v>1269124756.5999999</c:v>
                </c:pt>
                <c:pt idx="24">
                  <c:v>1233431141.21</c:v>
                </c:pt>
                <c:pt idx="25">
                  <c:v>1301966518.8699999</c:v>
                </c:pt>
                <c:pt idx="26">
                  <c:v>1288538524.26</c:v>
                </c:pt>
                <c:pt idx="27">
                  <c:v>1371878203.4200001</c:v>
                </c:pt>
                <c:pt idx="28">
                  <c:v>1312256412.97</c:v>
                </c:pt>
                <c:pt idx="29">
                  <c:v>1262759246.8</c:v>
                </c:pt>
                <c:pt idx="30">
                  <c:v>1360846900.3399999</c:v>
                </c:pt>
                <c:pt idx="31">
                  <c:v>1405283658.76</c:v>
                </c:pt>
                <c:pt idx="32">
                  <c:v>1314392829.97</c:v>
                </c:pt>
                <c:pt idx="33">
                  <c:v>1311281953.8900001</c:v>
                </c:pt>
                <c:pt idx="34">
                  <c:v>1416738276.6500001</c:v>
                </c:pt>
                <c:pt idx="35">
                  <c:v>1538088374.3299999</c:v>
                </c:pt>
                <c:pt idx="36">
                  <c:v>1479947868.5599999</c:v>
                </c:pt>
                <c:pt idx="37">
                  <c:v>1566717419.55</c:v>
                </c:pt>
                <c:pt idx="38">
                  <c:v>1410222141.7</c:v>
                </c:pt>
                <c:pt idx="39">
                  <c:v>1340165058.03</c:v>
                </c:pt>
                <c:pt idx="40">
                  <c:v>1313441421.55</c:v>
                </c:pt>
                <c:pt idx="41">
                  <c:v>1312642694.5999999</c:v>
                </c:pt>
                <c:pt idx="42">
                  <c:v>1332928931.8900001</c:v>
                </c:pt>
                <c:pt idx="43">
                  <c:v>1304163832.0799999</c:v>
                </c:pt>
                <c:pt idx="44">
                  <c:v>1278361703.3199999</c:v>
                </c:pt>
                <c:pt idx="45">
                  <c:v>1100992376.2</c:v>
                </c:pt>
                <c:pt idx="46">
                  <c:v>1193979053.4300001</c:v>
                </c:pt>
                <c:pt idx="47">
                  <c:v>1230167400.1600001</c:v>
                </c:pt>
                <c:pt idx="48">
                  <c:v>1251204020.8499999</c:v>
                </c:pt>
                <c:pt idx="49">
                  <c:v>1302054379.28</c:v>
                </c:pt>
                <c:pt idx="50">
                  <c:v>1338617024.0899999</c:v>
                </c:pt>
                <c:pt idx="51">
                  <c:v>1238539344.8599999</c:v>
                </c:pt>
                <c:pt idx="52">
                  <c:v>1277152174.74</c:v>
                </c:pt>
                <c:pt idx="53">
                  <c:v>1322951726.8800001</c:v>
                </c:pt>
                <c:pt idx="54">
                  <c:v>1503890388.8599999</c:v>
                </c:pt>
                <c:pt idx="55">
                  <c:v>1531737113.3499999</c:v>
                </c:pt>
                <c:pt idx="56">
                  <c:v>1467928135.3900001</c:v>
                </c:pt>
                <c:pt idx="57">
                  <c:v>1302836756.05</c:v>
                </c:pt>
                <c:pt idx="58">
                  <c:v>1473923906.02</c:v>
                </c:pt>
                <c:pt idx="59">
                  <c:v>1495988595.27</c:v>
                </c:pt>
                <c:pt idx="60">
                  <c:v>1532338585.76</c:v>
                </c:pt>
              </c:numCache>
            </c:numRef>
          </c:val>
          <c:extLst>
            <c:ext xmlns:c16="http://schemas.microsoft.com/office/drawing/2014/chart" uri="{C3380CC4-5D6E-409C-BE32-E72D297353CC}">
              <c16:uniqueId val="{00000001-90EE-4326-8E22-2572E30DF5A1}"/>
            </c:ext>
          </c:extLst>
        </c:ser>
        <c:ser>
          <c:idx val="2"/>
          <c:order val="2"/>
          <c:tx>
            <c:strRef>
              <c:f>'Monthly Balances'!$X$1</c:f>
              <c:strCache>
                <c:ptCount val="1"/>
                <c:pt idx="0">
                  <c:v> SPIA SBA Bond Accounts $ </c:v>
                </c:pt>
              </c:strCache>
            </c:strRef>
          </c:tx>
          <c:spPr>
            <a:solidFill>
              <a:schemeClr val="accent1">
                <a:tint val="86000"/>
              </a:schemeClr>
            </a:solidFill>
            <a:ln>
              <a:noFill/>
            </a:ln>
            <a:effectLst/>
          </c:spPr>
          <c:cat>
            <c:numRef>
              <c:f>'Monthly Balances'!$A$166:$A$226</c:f>
              <c:numCache>
                <c:formatCode>m/d/yyyy</c:formatCode>
                <c:ptCount val="61"/>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44592</c:v>
                </c:pt>
                <c:pt idx="17">
                  <c:v>44620</c:v>
                </c:pt>
                <c:pt idx="18">
                  <c:v>44651</c:v>
                </c:pt>
                <c:pt idx="19">
                  <c:v>44681</c:v>
                </c:pt>
                <c:pt idx="20">
                  <c:v>44712</c:v>
                </c:pt>
                <c:pt idx="21">
                  <c:v>44742</c:v>
                </c:pt>
                <c:pt idx="22">
                  <c:v>44773</c:v>
                </c:pt>
                <c:pt idx="23">
                  <c:v>44804</c:v>
                </c:pt>
                <c:pt idx="24">
                  <c:v>44834</c:v>
                </c:pt>
                <c:pt idx="25">
                  <c:v>44865</c:v>
                </c:pt>
                <c:pt idx="26">
                  <c:v>44895</c:v>
                </c:pt>
                <c:pt idx="27">
                  <c:v>44926</c:v>
                </c:pt>
                <c:pt idx="28">
                  <c:v>44957</c:v>
                </c:pt>
                <c:pt idx="29">
                  <c:v>44985</c:v>
                </c:pt>
                <c:pt idx="30">
                  <c:v>45016</c:v>
                </c:pt>
                <c:pt idx="31">
                  <c:v>45046</c:v>
                </c:pt>
                <c:pt idx="32">
                  <c:v>45077</c:v>
                </c:pt>
                <c:pt idx="33">
                  <c:v>45107</c:v>
                </c:pt>
                <c:pt idx="34">
                  <c:v>45138</c:v>
                </c:pt>
                <c:pt idx="35">
                  <c:v>45169</c:v>
                </c:pt>
                <c:pt idx="36">
                  <c:v>45199</c:v>
                </c:pt>
                <c:pt idx="37">
                  <c:v>45230</c:v>
                </c:pt>
                <c:pt idx="38">
                  <c:v>45260</c:v>
                </c:pt>
                <c:pt idx="39">
                  <c:v>45291</c:v>
                </c:pt>
                <c:pt idx="40">
                  <c:v>45322</c:v>
                </c:pt>
                <c:pt idx="41">
                  <c:v>45351</c:v>
                </c:pt>
                <c:pt idx="42">
                  <c:v>45382</c:v>
                </c:pt>
                <c:pt idx="43">
                  <c:v>45412</c:v>
                </c:pt>
                <c:pt idx="44">
                  <c:v>45443</c:v>
                </c:pt>
                <c:pt idx="45">
                  <c:v>45473</c:v>
                </c:pt>
                <c:pt idx="46">
                  <c:v>45504</c:v>
                </c:pt>
                <c:pt idx="47">
                  <c:v>45535</c:v>
                </c:pt>
                <c:pt idx="48">
                  <c:v>45565</c:v>
                </c:pt>
                <c:pt idx="49">
                  <c:v>45596</c:v>
                </c:pt>
                <c:pt idx="50">
                  <c:v>45626</c:v>
                </c:pt>
                <c:pt idx="51">
                  <c:v>45657</c:v>
                </c:pt>
                <c:pt idx="52">
                  <c:v>45688</c:v>
                </c:pt>
                <c:pt idx="53">
                  <c:v>45716</c:v>
                </c:pt>
                <c:pt idx="54">
                  <c:v>45747</c:v>
                </c:pt>
                <c:pt idx="55">
                  <c:v>45777</c:v>
                </c:pt>
                <c:pt idx="56">
                  <c:v>45808</c:v>
                </c:pt>
                <c:pt idx="57">
                  <c:v>45838</c:v>
                </c:pt>
                <c:pt idx="58">
                  <c:v>45869</c:v>
                </c:pt>
                <c:pt idx="59">
                  <c:v>45900</c:v>
                </c:pt>
                <c:pt idx="60">
                  <c:v>45930</c:v>
                </c:pt>
              </c:numCache>
            </c:numRef>
          </c:cat>
          <c:val>
            <c:numRef>
              <c:f>'Monthly Balances'!$X$166:$X$226</c:f>
              <c:numCache>
                <c:formatCode>_("$"* #,##0.00_);_("$"* \(#,##0.00\);_("$"* "-"??_);_(@_)</c:formatCode>
                <c:ptCount val="61"/>
                <c:pt idx="0">
                  <c:v>0</c:v>
                </c:pt>
                <c:pt idx="1">
                  <c:v>403562350</c:v>
                </c:pt>
                <c:pt idx="2">
                  <c:v>394866467.12</c:v>
                </c:pt>
                <c:pt idx="3">
                  <c:v>395478433.79000002</c:v>
                </c:pt>
                <c:pt idx="4">
                  <c:v>396027229.80000001</c:v>
                </c:pt>
                <c:pt idx="5">
                  <c:v>396636635.27999997</c:v>
                </c:pt>
                <c:pt idx="6">
                  <c:v>900797983.88</c:v>
                </c:pt>
                <c:pt idx="7">
                  <c:v>1477957435.3399999</c:v>
                </c:pt>
                <c:pt idx="8">
                  <c:v>544289378.54999995</c:v>
                </c:pt>
                <c:pt idx="9">
                  <c:v>0</c:v>
                </c:pt>
                <c:pt idx="10">
                  <c:v>0</c:v>
                </c:pt>
                <c:pt idx="11">
                  <c:v>0</c:v>
                </c:pt>
                <c:pt idx="12">
                  <c:v>0</c:v>
                </c:pt>
                <c:pt idx="13">
                  <c:v>0</c:v>
                </c:pt>
                <c:pt idx="14">
                  <c:v>0</c:v>
                </c:pt>
                <c:pt idx="15">
                  <c:v>0</c:v>
                </c:pt>
                <c:pt idx="16">
                  <c:v>0</c:v>
                </c:pt>
                <c:pt idx="17">
                  <c:v>0</c:v>
                </c:pt>
                <c:pt idx="18">
                  <c:v>533822634.38</c:v>
                </c:pt>
                <c:pt idx="19">
                  <c:v>963754846.62</c:v>
                </c:pt>
                <c:pt idx="20">
                  <c:v>429873443.16000003</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val>
          <c:extLst>
            <c:ext xmlns:c16="http://schemas.microsoft.com/office/drawing/2014/chart" uri="{C3380CC4-5D6E-409C-BE32-E72D297353CC}">
              <c16:uniqueId val="{00000002-90EE-4326-8E22-2572E30DF5A1}"/>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Balances'!$AB$1</c:f>
              <c:strCache>
                <c:ptCount val="1"/>
                <c:pt idx="0">
                  <c:v> TOTAL SPIA Bond Accounts % </c:v>
                </c:pt>
              </c:strCache>
            </c:strRef>
          </c:tx>
          <c:spPr>
            <a:ln w="28575" cap="rnd" cmpd="sng" algn="ctr">
              <a:solidFill>
                <a:srgbClr val="15234A"/>
              </a:solidFill>
              <a:prstDash val="solid"/>
              <a:round/>
            </a:ln>
            <a:effectLst/>
          </c:spPr>
          <c:marker>
            <c:symbol val="none"/>
          </c:marker>
          <c:val>
            <c:numRef>
              <c:f>'Monthly Balances'!$AB$166:$AB$226</c:f>
              <c:numCache>
                <c:formatCode>0.0%</c:formatCode>
                <c:ptCount val="61"/>
                <c:pt idx="0">
                  <c:v>4.5142654829221675E-2</c:v>
                </c:pt>
                <c:pt idx="1">
                  <c:v>6.1483336697681815E-2</c:v>
                </c:pt>
                <c:pt idx="2">
                  <c:v>6.1746215004302316E-2</c:v>
                </c:pt>
                <c:pt idx="3">
                  <c:v>5.7498510429726438E-2</c:v>
                </c:pt>
                <c:pt idx="4">
                  <c:v>5.2517962129322623E-2</c:v>
                </c:pt>
                <c:pt idx="5">
                  <c:v>5.218493329727969E-2</c:v>
                </c:pt>
                <c:pt idx="6">
                  <c:v>6.9328175350520216E-2</c:v>
                </c:pt>
                <c:pt idx="7">
                  <c:v>8.0840780114935784E-2</c:v>
                </c:pt>
                <c:pt idx="8">
                  <c:v>4.8602719531644412E-2</c:v>
                </c:pt>
                <c:pt idx="9">
                  <c:v>3.6217008219742469E-2</c:v>
                </c:pt>
                <c:pt idx="10">
                  <c:v>3.4010785141193677E-2</c:v>
                </c:pt>
                <c:pt idx="11">
                  <c:v>3.6612176914279697E-2</c:v>
                </c:pt>
                <c:pt idx="12">
                  <c:v>3.7290083511650626E-2</c:v>
                </c:pt>
                <c:pt idx="13">
                  <c:v>3.2600323614885164E-2</c:v>
                </c:pt>
                <c:pt idx="14">
                  <c:v>3.1232633546740909E-2</c:v>
                </c:pt>
                <c:pt idx="15">
                  <c:v>2.868497061727034E-2</c:v>
                </c:pt>
                <c:pt idx="16">
                  <c:v>2.8410422960859407E-2</c:v>
                </c:pt>
                <c:pt idx="17">
                  <c:v>2.739704162666929E-2</c:v>
                </c:pt>
                <c:pt idx="18">
                  <c:v>3.8953985408955318E-2</c:v>
                </c:pt>
                <c:pt idx="19">
                  <c:v>4.4245754514936064E-2</c:v>
                </c:pt>
                <c:pt idx="20">
                  <c:v>3.0965309731764888E-2</c:v>
                </c:pt>
                <c:pt idx="21">
                  <c:v>2.3077818246626518E-2</c:v>
                </c:pt>
                <c:pt idx="22">
                  <c:v>2.4492970995688798E-2</c:v>
                </c:pt>
                <c:pt idx="23">
                  <c:v>2.4680615180564931E-2</c:v>
                </c:pt>
                <c:pt idx="24">
                  <c:v>2.3596749562787626E-2</c:v>
                </c:pt>
                <c:pt idx="25">
                  <c:v>2.4930949002646696E-2</c:v>
                </c:pt>
                <c:pt idx="26">
                  <c:v>2.4571075502686588E-2</c:v>
                </c:pt>
                <c:pt idx="27">
                  <c:v>2.4889372798748522E-2</c:v>
                </c:pt>
                <c:pt idx="28">
                  <c:v>2.3760418088729723E-2</c:v>
                </c:pt>
                <c:pt idx="29">
                  <c:v>2.2574017076252926E-2</c:v>
                </c:pt>
                <c:pt idx="30">
                  <c:v>2.4201283886317683E-2</c:v>
                </c:pt>
                <c:pt idx="31">
                  <c:v>2.3775540706113197E-2</c:v>
                </c:pt>
                <c:pt idx="32">
                  <c:v>2.2521503943712037E-2</c:v>
                </c:pt>
                <c:pt idx="33">
                  <c:v>2.1730499026957076E-2</c:v>
                </c:pt>
                <c:pt idx="34">
                  <c:v>2.3625911814973827E-2</c:v>
                </c:pt>
                <c:pt idx="35">
                  <c:v>2.6366746690412304E-2</c:v>
                </c:pt>
                <c:pt idx="36">
                  <c:v>2.4811980020790148E-2</c:v>
                </c:pt>
                <c:pt idx="37">
                  <c:v>2.6305860237422034E-2</c:v>
                </c:pt>
                <c:pt idx="38">
                  <c:v>2.4099102378543485E-2</c:v>
                </c:pt>
                <c:pt idx="39">
                  <c:v>2.3319115222330104E-2</c:v>
                </c:pt>
                <c:pt idx="40">
                  <c:v>2.1336641124211089E-2</c:v>
                </c:pt>
                <c:pt idx="41">
                  <c:v>2.2625153312340416E-2</c:v>
                </c:pt>
                <c:pt idx="42">
                  <c:v>2.325560112952231E-2</c:v>
                </c:pt>
                <c:pt idx="43">
                  <c:v>2.1536792227970936E-2</c:v>
                </c:pt>
                <c:pt idx="44">
                  <c:v>2.1320704431787619E-2</c:v>
                </c:pt>
                <c:pt idx="45">
                  <c:v>1.7872627799665447E-2</c:v>
                </c:pt>
                <c:pt idx="46">
                  <c:v>2.0148042106197372E-2</c:v>
                </c:pt>
                <c:pt idx="47">
                  <c:v>2.0772811979556393E-2</c:v>
                </c:pt>
                <c:pt idx="48">
                  <c:v>2.0952295913427395E-2</c:v>
                </c:pt>
                <c:pt idx="49">
                  <c:v>2.2090424044944424E-2</c:v>
                </c:pt>
                <c:pt idx="50">
                  <c:v>2.322467670043098E-2</c:v>
                </c:pt>
                <c:pt idx="51">
                  <c:v>2.1227429481039214E-2</c:v>
                </c:pt>
                <c:pt idx="52">
                  <c:v>2.1591558093546299E-2</c:v>
                </c:pt>
                <c:pt idx="53">
                  <c:v>2.2193865489192905E-2</c:v>
                </c:pt>
                <c:pt idx="54">
                  <c:v>2.5049650048951495E-2</c:v>
                </c:pt>
                <c:pt idx="55">
                  <c:v>2.5402026493697105E-2</c:v>
                </c:pt>
                <c:pt idx="56">
                  <c:v>2.4223499107812598E-2</c:v>
                </c:pt>
                <c:pt idx="57">
                  <c:v>2.1042256578975176E-2</c:v>
                </c:pt>
                <c:pt idx="58">
                  <c:v>2.3882775148536012E-2</c:v>
                </c:pt>
                <c:pt idx="59">
                  <c:v>2.5225514975965209E-2</c:v>
                </c:pt>
                <c:pt idx="60">
                  <c:v>2.5483349972877357E-2</c:v>
                </c:pt>
              </c:numCache>
            </c:numRef>
          </c:val>
          <c:smooth val="0"/>
          <c:extLst>
            <c:ext xmlns:c16="http://schemas.microsoft.com/office/drawing/2014/chart" uri="{C3380CC4-5D6E-409C-BE32-E72D297353CC}">
              <c16:uniqueId val="{00000003-90EE-4326-8E22-2572E30DF5A1}"/>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max val="400000000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538032260530541"/>
          <c:y val="0.11535170603674541"/>
          <c:w val="0.87491093953061694"/>
          <c:h val="0.79046310877806936"/>
        </c:manualLayout>
      </c:layout>
      <c:barChart>
        <c:barDir val="col"/>
        <c:grouping val="clustered"/>
        <c:varyColors val="0"/>
        <c:ser>
          <c:idx val="0"/>
          <c:order val="0"/>
          <c:tx>
            <c:strRef>
              <c:f>Sheet1!$B$1</c:f>
              <c:strCache>
                <c:ptCount val="1"/>
                <c:pt idx="0">
                  <c:v>Investment Pool Annual Earnings</c:v>
                </c:pt>
              </c:strCache>
            </c:strRef>
          </c:tx>
          <c:spPr>
            <a:solidFill>
              <a:schemeClr val="accent5"/>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9"/>
                <c:pt idx="0">
                  <c:v>FY 2017/18</c:v>
                </c:pt>
                <c:pt idx="1">
                  <c:v>FY 2018/19</c:v>
                </c:pt>
                <c:pt idx="2">
                  <c:v>FY 2019/20</c:v>
                </c:pt>
                <c:pt idx="3">
                  <c:v>FY 2020/21</c:v>
                </c:pt>
                <c:pt idx="4">
                  <c:v>FY 2021/22</c:v>
                </c:pt>
                <c:pt idx="5">
                  <c:v>FY 2022/23</c:v>
                </c:pt>
                <c:pt idx="6">
                  <c:v>FY 2023/24</c:v>
                </c:pt>
                <c:pt idx="7">
                  <c:v>FY 2024/25</c:v>
                </c:pt>
                <c:pt idx="8">
                  <c:v>FYTD 25/26</c:v>
                </c:pt>
              </c:strCache>
              <c:extLst/>
            </c:strRef>
          </c:cat>
          <c:val>
            <c:numRef>
              <c:f>Sheet1!$B$2:$B$14</c:f>
              <c:numCache>
                <c:formatCode>"$"#,##0.00_);[Red]\("$"#,##0.00\)</c:formatCode>
                <c:ptCount val="9"/>
                <c:pt idx="0">
                  <c:v>417.8</c:v>
                </c:pt>
                <c:pt idx="1">
                  <c:v>592.70000000000005</c:v>
                </c:pt>
                <c:pt idx="2">
                  <c:v>866.9</c:v>
                </c:pt>
                <c:pt idx="3">
                  <c:v>554</c:v>
                </c:pt>
                <c:pt idx="4">
                  <c:v>412.99</c:v>
                </c:pt>
                <c:pt idx="5">
                  <c:v>1111.3900000000001</c:v>
                </c:pt>
                <c:pt idx="6">
                  <c:v>1949.2</c:v>
                </c:pt>
                <c:pt idx="7">
                  <c:v>2508.7649999999999</c:v>
                </c:pt>
                <c:pt idx="8">
                  <c:v>680.81200000000001</c:v>
                </c:pt>
              </c:numCache>
              <c:extLst/>
            </c:numRef>
          </c:val>
          <c:extLst>
            <c:ext xmlns:c16="http://schemas.microsoft.com/office/drawing/2014/chart" uri="{C3380CC4-5D6E-409C-BE32-E72D297353CC}">
              <c16:uniqueId val="{00000000-C6BD-49ED-9225-EC97C60655AA}"/>
            </c:ext>
          </c:extLst>
        </c:ser>
        <c:dLbls>
          <c:showLegendKey val="0"/>
          <c:showVal val="0"/>
          <c:showCatName val="0"/>
          <c:showSerName val="0"/>
          <c:showPercent val="0"/>
          <c:showBubbleSize val="0"/>
        </c:dLbls>
        <c:gapWidth val="150"/>
        <c:axId val="134944640"/>
        <c:axId val="134946176"/>
      </c:barChart>
      <c:catAx>
        <c:axId val="13494464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6176"/>
        <c:crosses val="autoZero"/>
        <c:auto val="1"/>
        <c:lblAlgn val="ctr"/>
        <c:lblOffset val="100"/>
        <c:noMultiLvlLbl val="0"/>
      </c:catAx>
      <c:valAx>
        <c:axId val="134946176"/>
        <c:scaling>
          <c:orientation val="minMax"/>
        </c:scaling>
        <c:delete val="0"/>
        <c:axPos val="l"/>
        <c:majorGridlines>
          <c:spPr>
            <a:ln w="6350" cap="flat" cmpd="sng" algn="ctr">
              <a:solidFill>
                <a:schemeClr val="tx1"/>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sz="1200" dirty="0">
                    <a:latin typeface="+mn-lt"/>
                    <a:cs typeface="Arial" pitchFamily="34" charset="0"/>
                  </a:rPr>
                  <a:t>Millions</a:t>
                </a:r>
              </a:p>
            </c:rich>
          </c:tx>
          <c:layout>
            <c:manualLayout>
              <c:xMode val="edge"/>
              <c:yMode val="edge"/>
              <c:x val="8.0906148867314048E-3"/>
              <c:y val="0.3744961771082995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4640"/>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baseline="0" dirty="0"/>
              <a:t> y/y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678376744218874"/>
          <c:y val="0.19799112609094457"/>
          <c:w val="0.83148601534333"/>
          <c:h val="0.61904391020021354"/>
        </c:manualLayout>
      </c:layout>
      <c:lineChart>
        <c:grouping val="standard"/>
        <c:varyColors val="0"/>
        <c:ser>
          <c:idx val="0"/>
          <c:order val="0"/>
          <c:tx>
            <c:strRef>
              <c:f>Sheet1!$A$2</c:f>
              <c:strCache>
                <c:ptCount val="1"/>
                <c:pt idx="0">
                  <c:v>Core Goods</c:v>
                </c:pt>
              </c:strCache>
            </c:strRef>
          </c:tx>
          <c:spPr>
            <a:ln w="28575" cap="rnd">
              <a:solidFill>
                <a:schemeClr val="accent1"/>
              </a:solidFill>
              <a:round/>
            </a:ln>
            <a:effectLst/>
          </c:spPr>
          <c:marker>
            <c:symbol val="none"/>
          </c:marker>
          <c:cat>
            <c:strRef>
              <c:f>Sheet1!$B$1:$M$1</c:f>
              <c:strCache>
                <c:ptCount val="12"/>
                <c:pt idx="0">
                  <c:v>Oct-24</c:v>
                </c:pt>
                <c:pt idx="1">
                  <c:v>Nov-24</c:v>
                </c:pt>
                <c:pt idx="2">
                  <c:v>Dec-24</c:v>
                </c:pt>
                <c:pt idx="3">
                  <c:v>Jan-25</c:v>
                </c:pt>
                <c:pt idx="4">
                  <c:v>Feb-25</c:v>
                </c:pt>
                <c:pt idx="5">
                  <c:v>Mar-25</c:v>
                </c:pt>
                <c:pt idx="6">
                  <c:v>Apr-25</c:v>
                </c:pt>
                <c:pt idx="7">
                  <c:v>May-25</c:v>
                </c:pt>
                <c:pt idx="8">
                  <c:v>Jun-25</c:v>
                </c:pt>
                <c:pt idx="9">
                  <c:v>Jul-25</c:v>
                </c:pt>
                <c:pt idx="10">
                  <c:v>Aug-25</c:v>
                </c:pt>
                <c:pt idx="11">
                  <c:v>Sep-25</c:v>
                </c:pt>
              </c:strCache>
            </c:strRef>
          </c:cat>
          <c:val>
            <c:numRef>
              <c:f>Sheet1!$B$2:$M$2</c:f>
              <c:numCache>
                <c:formatCode>0.00%</c:formatCode>
                <c:ptCount val="12"/>
                <c:pt idx="0">
                  <c:v>-1.1940531236693475E-2</c:v>
                </c:pt>
                <c:pt idx="1">
                  <c:v>-7.2817139386796015E-3</c:v>
                </c:pt>
                <c:pt idx="2">
                  <c:v>-6.7587900381572696E-3</c:v>
                </c:pt>
                <c:pt idx="3">
                  <c:v>-7.1851225697383558E-4</c:v>
                </c:pt>
                <c:pt idx="4">
                  <c:v>-3.4353905496620207E-4</c:v>
                </c:pt>
                <c:pt idx="5">
                  <c:v>-2.8354589220425108E-4</c:v>
                </c:pt>
                <c:pt idx="6">
                  <c:v>1.6430875548198998E-3</c:v>
                </c:pt>
                <c:pt idx="7">
                  <c:v>2.6738291411079196E-3</c:v>
                </c:pt>
                <c:pt idx="8">
                  <c:v>6.4114217842901056E-3</c:v>
                </c:pt>
                <c:pt idx="9">
                  <c:v>1.0878808494095837E-2</c:v>
                </c:pt>
                <c:pt idx="10">
                  <c:v>1.4862654236525552E-2</c:v>
                </c:pt>
                <c:pt idx="11">
                  <c:v>1.5396384035358368E-2</c:v>
                </c:pt>
              </c:numCache>
            </c:numRef>
          </c:val>
          <c:smooth val="0"/>
          <c:extLst>
            <c:ext xmlns:c16="http://schemas.microsoft.com/office/drawing/2014/chart" uri="{C3380CC4-5D6E-409C-BE32-E72D297353CC}">
              <c16:uniqueId val="{00000000-C250-49C1-8410-1D0CFBC67CE7}"/>
            </c:ext>
          </c:extLst>
        </c:ser>
        <c:ser>
          <c:idx val="1"/>
          <c:order val="1"/>
          <c:tx>
            <c:strRef>
              <c:f>Sheet1!$A$3</c:f>
              <c:strCache>
                <c:ptCount val="1"/>
                <c:pt idx="0">
                  <c:v>Super Core Servies</c:v>
                </c:pt>
              </c:strCache>
            </c:strRef>
          </c:tx>
          <c:spPr>
            <a:ln w="28575" cap="rnd">
              <a:solidFill>
                <a:schemeClr val="accent2"/>
              </a:solidFill>
              <a:round/>
            </a:ln>
            <a:effectLst/>
          </c:spPr>
          <c:marker>
            <c:symbol val="none"/>
          </c:marker>
          <c:cat>
            <c:strRef>
              <c:f>Sheet1!$B$1:$M$1</c:f>
              <c:strCache>
                <c:ptCount val="12"/>
                <c:pt idx="0">
                  <c:v>Oct-24</c:v>
                </c:pt>
                <c:pt idx="1">
                  <c:v>Nov-24</c:v>
                </c:pt>
                <c:pt idx="2">
                  <c:v>Dec-24</c:v>
                </c:pt>
                <c:pt idx="3">
                  <c:v>Jan-25</c:v>
                </c:pt>
                <c:pt idx="4">
                  <c:v>Feb-25</c:v>
                </c:pt>
                <c:pt idx="5">
                  <c:v>Mar-25</c:v>
                </c:pt>
                <c:pt idx="6">
                  <c:v>Apr-25</c:v>
                </c:pt>
                <c:pt idx="7">
                  <c:v>May-25</c:v>
                </c:pt>
                <c:pt idx="8">
                  <c:v>Jun-25</c:v>
                </c:pt>
                <c:pt idx="9">
                  <c:v>Jul-25</c:v>
                </c:pt>
                <c:pt idx="10">
                  <c:v>Aug-25</c:v>
                </c:pt>
                <c:pt idx="11">
                  <c:v>Sep-25</c:v>
                </c:pt>
              </c:strCache>
            </c:strRef>
          </c:cat>
          <c:val>
            <c:numRef>
              <c:f>Sheet1!$B$3:$M$3</c:f>
              <c:numCache>
                <c:formatCode>0.00%</c:formatCode>
                <c:ptCount val="12"/>
                <c:pt idx="0">
                  <c:v>4.4023657927945603E-2</c:v>
                </c:pt>
                <c:pt idx="1">
                  <c:v>4.3014803373878197E-2</c:v>
                </c:pt>
                <c:pt idx="2">
                  <c:v>4.1593122958863082E-2</c:v>
                </c:pt>
                <c:pt idx="3">
                  <c:v>4.0780971135187638E-2</c:v>
                </c:pt>
                <c:pt idx="4">
                  <c:v>3.8186717695004813E-2</c:v>
                </c:pt>
                <c:pt idx="5">
                  <c:v>2.8956221177640407E-2</c:v>
                </c:pt>
                <c:pt idx="6">
                  <c:v>2.7579974731946733E-2</c:v>
                </c:pt>
                <c:pt idx="7">
                  <c:v>2.847206013127157E-2</c:v>
                </c:pt>
                <c:pt idx="8">
                  <c:v>3.0199502885289053E-2</c:v>
                </c:pt>
                <c:pt idx="9">
                  <c:v>3.2658861780216375E-2</c:v>
                </c:pt>
                <c:pt idx="10">
                  <c:v>3.2879705306725349E-2</c:v>
                </c:pt>
                <c:pt idx="11">
                  <c:v>3.2323724133835885E-2</c:v>
                </c:pt>
              </c:numCache>
            </c:numRef>
          </c:val>
          <c:smooth val="0"/>
          <c:extLst>
            <c:ext xmlns:c16="http://schemas.microsoft.com/office/drawing/2014/chart" uri="{C3380CC4-5D6E-409C-BE32-E72D297353CC}">
              <c16:uniqueId val="{00000001-C250-49C1-8410-1D0CFBC67CE7}"/>
            </c:ext>
          </c:extLst>
        </c:ser>
        <c:dLbls>
          <c:showLegendKey val="0"/>
          <c:showVal val="0"/>
          <c:showCatName val="0"/>
          <c:showSerName val="0"/>
          <c:showPercent val="0"/>
          <c:showBubbleSize val="0"/>
        </c:dLbls>
        <c:smooth val="0"/>
        <c:axId val="528108464"/>
        <c:axId val="1533849816"/>
      </c:lineChart>
      <c:catAx>
        <c:axId val="52810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3849816"/>
        <c:crosses val="autoZero"/>
        <c:auto val="1"/>
        <c:lblAlgn val="ctr"/>
        <c:lblOffset val="100"/>
        <c:noMultiLvlLbl val="0"/>
      </c:catAx>
      <c:valAx>
        <c:axId val="1533849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810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kern="1200" spc="0" baseline="0" dirty="0">
                <a:solidFill>
                  <a:srgbClr val="15234A">
                    <a:lumMod val="65000"/>
                    <a:lumOff val="35000"/>
                  </a:srgbClr>
                </a:solidFill>
              </a:rPr>
              <a:t>Yield to Worst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Liquidity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31, 2025</c:v>
                </c:pt>
                <c:pt idx="1">
                  <c:v>Nov 12, 2025</c:v>
                </c:pt>
              </c:strCache>
            </c:strRef>
          </c:cat>
          <c:val>
            <c:numRef>
              <c:f>Sheet1!$B$2:$B$3</c:f>
              <c:numCache>
                <c:formatCode>General</c:formatCode>
                <c:ptCount val="2"/>
                <c:pt idx="0">
                  <c:v>4.26</c:v>
                </c:pt>
                <c:pt idx="1">
                  <c:v>3.86</c:v>
                </c:pt>
              </c:numCache>
            </c:numRef>
          </c:val>
          <c:extLst>
            <c:ext xmlns:c16="http://schemas.microsoft.com/office/drawing/2014/chart" uri="{C3380CC4-5D6E-409C-BE32-E72D297353CC}">
              <c16:uniqueId val="{00000000-BCE7-4F5C-8B8B-E31C780E7AC5}"/>
            </c:ext>
          </c:extLst>
        </c:ser>
        <c:ser>
          <c:idx val="1"/>
          <c:order val="1"/>
          <c:tx>
            <c:strRef>
              <c:f>Sheet1!$C$1</c:f>
              <c:strCache>
                <c:ptCount val="1"/>
                <c:pt idx="0">
                  <c:v>Ultra Short Duration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31, 2025</c:v>
                </c:pt>
                <c:pt idx="1">
                  <c:v>Nov 12, 2025</c:v>
                </c:pt>
              </c:strCache>
            </c:strRef>
          </c:cat>
          <c:val>
            <c:numRef>
              <c:f>Sheet1!$C$2:$C$3</c:f>
              <c:numCache>
                <c:formatCode>General</c:formatCode>
                <c:ptCount val="2"/>
                <c:pt idx="0">
                  <c:v>4.08</c:v>
                </c:pt>
                <c:pt idx="1">
                  <c:v>3.71</c:v>
                </c:pt>
              </c:numCache>
            </c:numRef>
          </c:val>
          <c:extLst>
            <c:ext xmlns:c16="http://schemas.microsoft.com/office/drawing/2014/chart" uri="{C3380CC4-5D6E-409C-BE32-E72D297353CC}">
              <c16:uniqueId val="{00000001-BCE7-4F5C-8B8B-E31C780E7AC5}"/>
            </c:ext>
          </c:extLst>
        </c:ser>
        <c:ser>
          <c:idx val="2"/>
          <c:order val="2"/>
          <c:tx>
            <c:strRef>
              <c:f>Sheet1!$D$1</c:f>
              <c:strCache>
                <c:ptCount val="1"/>
                <c:pt idx="0">
                  <c:v>Short Duration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31, 2025</c:v>
                </c:pt>
                <c:pt idx="1">
                  <c:v>Nov 12, 2025</c:v>
                </c:pt>
              </c:strCache>
            </c:strRef>
          </c:cat>
          <c:val>
            <c:numRef>
              <c:f>Sheet1!$D$2:$D$3</c:f>
              <c:numCache>
                <c:formatCode>General</c:formatCode>
                <c:ptCount val="2"/>
                <c:pt idx="0">
                  <c:v>4.04</c:v>
                </c:pt>
                <c:pt idx="1">
                  <c:v>3.67</c:v>
                </c:pt>
              </c:numCache>
            </c:numRef>
          </c:val>
          <c:extLst>
            <c:ext xmlns:c16="http://schemas.microsoft.com/office/drawing/2014/chart" uri="{C3380CC4-5D6E-409C-BE32-E72D297353CC}">
              <c16:uniqueId val="{00000002-BCE7-4F5C-8B8B-E31C780E7AC5}"/>
            </c:ext>
          </c:extLst>
        </c:ser>
        <c:ser>
          <c:idx val="3"/>
          <c:order val="3"/>
          <c:tx>
            <c:strRef>
              <c:f>Sheet1!$E$1</c:f>
              <c:strCache>
                <c:ptCount val="1"/>
                <c:pt idx="0">
                  <c:v>Intermedidate Duration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31, 2025</c:v>
                </c:pt>
                <c:pt idx="1">
                  <c:v>Nov 12, 2025</c:v>
                </c:pt>
              </c:strCache>
            </c:strRef>
          </c:cat>
          <c:val>
            <c:numRef>
              <c:f>Sheet1!$E$2:$E$3</c:f>
              <c:numCache>
                <c:formatCode>General</c:formatCode>
                <c:ptCount val="2"/>
                <c:pt idx="0">
                  <c:v>4.47</c:v>
                </c:pt>
                <c:pt idx="1">
                  <c:v>4.1500000000000004</c:v>
                </c:pt>
              </c:numCache>
            </c:numRef>
          </c:val>
          <c:extLst>
            <c:ext xmlns:c16="http://schemas.microsoft.com/office/drawing/2014/chart" uri="{C3380CC4-5D6E-409C-BE32-E72D297353CC}">
              <c16:uniqueId val="{00000003-BCE7-4F5C-8B8B-E31C780E7AC5}"/>
            </c:ext>
          </c:extLst>
        </c:ser>
        <c:ser>
          <c:idx val="4"/>
          <c:order val="4"/>
          <c:tx>
            <c:strRef>
              <c:f>Sheet1!$F$1</c:f>
              <c:strCache>
                <c:ptCount val="1"/>
                <c:pt idx="0">
                  <c:v>Long Duration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31, 2025</c:v>
                </c:pt>
                <c:pt idx="1">
                  <c:v>Nov 12, 2025</c:v>
                </c:pt>
              </c:strCache>
            </c:strRef>
          </c:cat>
          <c:val>
            <c:numRef>
              <c:f>Sheet1!$F$2:$F$3</c:f>
              <c:numCache>
                <c:formatCode>General</c:formatCode>
                <c:ptCount val="2"/>
                <c:pt idx="0">
                  <c:v>4.5999999999999996</c:v>
                </c:pt>
                <c:pt idx="1">
                  <c:v>4.32</c:v>
                </c:pt>
              </c:numCache>
            </c:numRef>
          </c:val>
          <c:extLst>
            <c:ext xmlns:c16="http://schemas.microsoft.com/office/drawing/2014/chart" uri="{C3380CC4-5D6E-409C-BE32-E72D297353CC}">
              <c16:uniqueId val="{00000004-BCE7-4F5C-8B8B-E31C780E7AC5}"/>
            </c:ext>
          </c:extLst>
        </c:ser>
        <c:dLbls>
          <c:showLegendKey val="0"/>
          <c:showVal val="0"/>
          <c:showCatName val="0"/>
          <c:showSerName val="0"/>
          <c:showPercent val="0"/>
          <c:showBubbleSize val="0"/>
        </c:dLbls>
        <c:gapWidth val="150"/>
        <c:axId val="1349674224"/>
        <c:axId val="1349672784"/>
      </c:barChart>
      <c:catAx>
        <c:axId val="13496742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9672784"/>
        <c:crosses val="autoZero"/>
        <c:auto val="1"/>
        <c:lblAlgn val="ctr"/>
        <c:lblOffset val="100"/>
        <c:noMultiLvlLbl val="0"/>
      </c:catAx>
      <c:valAx>
        <c:axId val="1349672784"/>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967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8">
  <a:schemeClr val="accent5"/>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25.xml><?xml version="1.0" encoding="utf-8"?>
<cs:colorStyle xmlns:cs="http://schemas.microsoft.com/office/drawing/2012/chartStyle" xmlns:a="http://schemas.openxmlformats.org/drawingml/2006/main" meth="withinLinear" id="18">
  <a:schemeClr val="accent5"/>
</cs:colorStyle>
</file>

<file path=ppt/charts/colors26.xml><?xml version="1.0" encoding="utf-8"?>
<cs:colorStyle xmlns:cs="http://schemas.microsoft.com/office/drawing/2012/chartStyle" xmlns:a="http://schemas.openxmlformats.org/drawingml/2006/main" meth="withinLinear" id="18">
  <a:schemeClr val="accent5"/>
</cs:colorStyle>
</file>

<file path=ppt/charts/colors27.xml><?xml version="1.0" encoding="utf-8"?>
<cs:colorStyle xmlns:cs="http://schemas.microsoft.com/office/drawing/2012/chartStyle" xmlns:a="http://schemas.openxmlformats.org/drawingml/2006/main" meth="withinLinear" id="18">
  <a:schemeClr val="accent5"/>
</cs:colorStyle>
</file>

<file path=ppt/charts/colors28.xml><?xml version="1.0" encoding="utf-8"?>
<cs:colorStyle xmlns:cs="http://schemas.microsoft.com/office/drawing/2012/chartStyle" xmlns:a="http://schemas.openxmlformats.org/drawingml/2006/main" meth="withinLinear" id="18">
  <a:schemeClr val="accent5"/>
</cs:colorStyle>
</file>

<file path=ppt/charts/colors29.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8">
  <a:schemeClr val="accent5"/>
</cs:colorStyle>
</file>

<file path=ppt/charts/colors31.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2.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3.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4.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5.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6.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7.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0.18615</cdr:x>
      <cdr:y>0.29861</cdr:y>
    </cdr:from>
    <cdr:to>
      <cdr:x>0.24471</cdr:x>
      <cdr:y>0.3482</cdr:y>
    </cdr:to>
    <cdr:sp macro="" textlink="">
      <cdr:nvSpPr>
        <cdr:cNvPr id="2" name="TextBox 1">
          <a:extLst xmlns:a="http://schemas.openxmlformats.org/drawingml/2006/main">
            <a:ext uri="{FF2B5EF4-FFF2-40B4-BE49-F238E27FC236}">
              <a16:creationId xmlns:a16="http://schemas.microsoft.com/office/drawing/2014/main" id="{6C058A1D-A19B-440B-BCA5-3CE4C67692F3}"/>
            </a:ext>
          </a:extLst>
        </cdr:cNvPr>
        <cdr:cNvSpPr txBox="1"/>
      </cdr:nvSpPr>
      <cdr:spPr>
        <a:xfrm xmlns:a="http://schemas.openxmlformats.org/drawingml/2006/main">
          <a:off x="1957465" y="1338035"/>
          <a:ext cx="615794" cy="2221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4.32%</a:t>
          </a:r>
        </a:p>
        <a:p xmlns:a="http://schemas.openxmlformats.org/drawingml/2006/main">
          <a:endParaRPr lang="en-US" sz="1100" b="1" dirty="0">
            <a:solidFill>
              <a:schemeClr val="accent1"/>
            </a:solidFill>
          </a:endParaRPr>
        </a:p>
        <a:p xmlns:a="http://schemas.openxmlformats.org/drawingml/2006/main">
          <a:endParaRPr lang="en-US" sz="1100" dirty="0"/>
        </a:p>
      </cdr:txBody>
    </cdr:sp>
  </cdr:relSizeAnchor>
  <cdr:relSizeAnchor xmlns:cdr="http://schemas.openxmlformats.org/drawingml/2006/chartDrawing">
    <cdr:from>
      <cdr:x>0.09589</cdr:x>
      <cdr:y>0.26424</cdr:y>
    </cdr:from>
    <cdr:to>
      <cdr:x>0.15711</cdr:x>
      <cdr:y>0.315</cdr:y>
    </cdr:to>
    <cdr:sp macro="" textlink="">
      <cdr:nvSpPr>
        <cdr:cNvPr id="3" name="TextBox 2">
          <a:extLst xmlns:a="http://schemas.openxmlformats.org/drawingml/2006/main">
            <a:ext uri="{FF2B5EF4-FFF2-40B4-BE49-F238E27FC236}">
              <a16:creationId xmlns:a16="http://schemas.microsoft.com/office/drawing/2014/main" id="{E19898A0-268D-4557-ACC8-C446FCC288C8}"/>
            </a:ext>
          </a:extLst>
        </cdr:cNvPr>
        <cdr:cNvSpPr txBox="1"/>
      </cdr:nvSpPr>
      <cdr:spPr>
        <a:xfrm xmlns:a="http://schemas.openxmlformats.org/drawingml/2006/main">
          <a:off x="1008359" y="1184038"/>
          <a:ext cx="643765" cy="227451"/>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4.60%</a:t>
          </a:r>
        </a:p>
      </cdr:txBody>
    </cdr:sp>
  </cdr:relSizeAnchor>
  <cdr:relSizeAnchor xmlns:cdr="http://schemas.openxmlformats.org/drawingml/2006/chartDrawing">
    <cdr:from>
      <cdr:x>0.37333</cdr:x>
      <cdr:y>0.315</cdr:y>
    </cdr:from>
    <cdr:to>
      <cdr:x>0.43633</cdr:x>
      <cdr:y>0.37544</cdr:y>
    </cdr:to>
    <cdr:sp macro="" textlink="">
      <cdr:nvSpPr>
        <cdr:cNvPr id="4" name="TextBox 3">
          <a:extLst xmlns:a="http://schemas.openxmlformats.org/drawingml/2006/main">
            <a:ext uri="{FF2B5EF4-FFF2-40B4-BE49-F238E27FC236}">
              <a16:creationId xmlns:a16="http://schemas.microsoft.com/office/drawing/2014/main" id="{6BAFA796-ACAC-4F9C-9517-008B47C9A30F}"/>
            </a:ext>
          </a:extLst>
        </cdr:cNvPr>
        <cdr:cNvSpPr txBox="1"/>
      </cdr:nvSpPr>
      <cdr:spPr>
        <a:xfrm xmlns:a="http://schemas.openxmlformats.org/drawingml/2006/main">
          <a:off x="3925793" y="1411489"/>
          <a:ext cx="662483" cy="270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4.18</a:t>
          </a:r>
          <a:r>
            <a:rPr lang="en-US" sz="1100" b="1" dirty="0">
              <a:solidFill>
                <a:schemeClr val="accent1"/>
              </a:solidFill>
            </a:rPr>
            <a:t>%</a:t>
          </a:r>
        </a:p>
      </cdr:txBody>
    </cdr:sp>
  </cdr:relSizeAnchor>
  <cdr:relSizeAnchor xmlns:cdr="http://schemas.openxmlformats.org/drawingml/2006/chartDrawing">
    <cdr:from>
      <cdr:x>0.27836</cdr:x>
      <cdr:y>0.26819</cdr:y>
    </cdr:from>
    <cdr:to>
      <cdr:x>0.33692</cdr:x>
      <cdr:y>0.32737</cdr:y>
    </cdr:to>
    <cdr:sp macro="" textlink="">
      <cdr:nvSpPr>
        <cdr:cNvPr id="5" name="TextBox 4">
          <a:extLst xmlns:a="http://schemas.openxmlformats.org/drawingml/2006/main">
            <a:ext uri="{FF2B5EF4-FFF2-40B4-BE49-F238E27FC236}">
              <a16:creationId xmlns:a16="http://schemas.microsoft.com/office/drawing/2014/main" id="{7D8799D6-001B-4DE3-988F-635D755F787E}"/>
            </a:ext>
          </a:extLst>
        </cdr:cNvPr>
        <cdr:cNvSpPr txBox="1"/>
      </cdr:nvSpPr>
      <cdr:spPr>
        <a:xfrm xmlns:a="http://schemas.openxmlformats.org/drawingml/2006/main">
          <a:off x="2927157" y="1201726"/>
          <a:ext cx="615793" cy="265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4.58</a:t>
          </a:r>
          <a:r>
            <a:rPr lang="en-US" sz="1100" b="1" dirty="0">
              <a:solidFill>
                <a:schemeClr val="accent1"/>
              </a:solidFill>
            </a:rPr>
            <a:t>%</a:t>
          </a:r>
        </a:p>
      </cdr:txBody>
    </cdr:sp>
  </cdr:relSizeAnchor>
  <cdr:relSizeAnchor xmlns:cdr="http://schemas.openxmlformats.org/drawingml/2006/chartDrawing">
    <cdr:from>
      <cdr:x>0.55934</cdr:x>
      <cdr:y>0.26626</cdr:y>
    </cdr:from>
    <cdr:to>
      <cdr:x>0.61436</cdr:x>
      <cdr:y>0.32942</cdr:y>
    </cdr:to>
    <cdr:sp macro="" textlink="">
      <cdr:nvSpPr>
        <cdr:cNvPr id="6" name="TextBox 5">
          <a:extLst xmlns:a="http://schemas.openxmlformats.org/drawingml/2006/main">
            <a:ext uri="{FF2B5EF4-FFF2-40B4-BE49-F238E27FC236}">
              <a16:creationId xmlns:a16="http://schemas.microsoft.com/office/drawing/2014/main" id="{20D96156-FA52-4EF9-8618-24F2789EE4B4}"/>
            </a:ext>
          </a:extLst>
        </cdr:cNvPr>
        <cdr:cNvSpPr txBox="1"/>
      </cdr:nvSpPr>
      <cdr:spPr>
        <a:xfrm xmlns:a="http://schemas.openxmlformats.org/drawingml/2006/main">
          <a:off x="5881803" y="1193067"/>
          <a:ext cx="578568" cy="283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4.64</a:t>
          </a:r>
          <a:r>
            <a:rPr lang="en-US" sz="1100" b="1" dirty="0">
              <a:solidFill>
                <a:schemeClr val="accent1"/>
              </a:solidFill>
            </a:rPr>
            <a:t>%</a:t>
          </a:r>
        </a:p>
      </cdr:txBody>
    </cdr:sp>
  </cdr:relSizeAnchor>
  <cdr:relSizeAnchor xmlns:cdr="http://schemas.openxmlformats.org/drawingml/2006/chartDrawing">
    <cdr:from>
      <cdr:x>0.46322</cdr:x>
      <cdr:y>0.22468</cdr:y>
    </cdr:from>
    <cdr:to>
      <cdr:x>0.52178</cdr:x>
      <cdr:y>0.28753</cdr:y>
    </cdr:to>
    <cdr:sp macro="" textlink="">
      <cdr:nvSpPr>
        <cdr:cNvPr id="7" name="TextBox 6">
          <a:extLst xmlns:a="http://schemas.openxmlformats.org/drawingml/2006/main">
            <a:ext uri="{FF2B5EF4-FFF2-40B4-BE49-F238E27FC236}">
              <a16:creationId xmlns:a16="http://schemas.microsoft.com/office/drawing/2014/main" id="{D5CC5843-7F35-4F06-BD41-775FB3F0CBCC}"/>
            </a:ext>
          </a:extLst>
        </cdr:cNvPr>
        <cdr:cNvSpPr txBox="1"/>
      </cdr:nvSpPr>
      <cdr:spPr>
        <a:xfrm xmlns:a="http://schemas.openxmlformats.org/drawingml/2006/main">
          <a:off x="4871072" y="1006763"/>
          <a:ext cx="615793" cy="281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4.92</a:t>
          </a:r>
          <a:r>
            <a:rPr lang="en-US" sz="1100" b="1" dirty="0">
              <a:solidFill>
                <a:schemeClr val="accent1"/>
              </a:solidFill>
            </a:rPr>
            <a:t>%</a:t>
          </a:r>
        </a:p>
      </cdr:txBody>
    </cdr:sp>
  </cdr:relSizeAnchor>
  <cdr:relSizeAnchor xmlns:cdr="http://schemas.openxmlformats.org/drawingml/2006/chartDrawing">
    <cdr:from>
      <cdr:x>0.74294</cdr:x>
      <cdr:y>0.28901</cdr:y>
    </cdr:from>
    <cdr:to>
      <cdr:x>0.79707</cdr:x>
      <cdr:y>0.34099</cdr:y>
    </cdr:to>
    <cdr:sp macro="" textlink="">
      <cdr:nvSpPr>
        <cdr:cNvPr id="8" name="TextBox 7">
          <a:extLst xmlns:a="http://schemas.openxmlformats.org/drawingml/2006/main">
            <a:ext uri="{FF2B5EF4-FFF2-40B4-BE49-F238E27FC236}">
              <a16:creationId xmlns:a16="http://schemas.microsoft.com/office/drawing/2014/main" id="{0770EA23-62B3-42C3-A580-2D5691F8B9EA}"/>
            </a:ext>
          </a:extLst>
        </cdr:cNvPr>
        <cdr:cNvSpPr txBox="1"/>
      </cdr:nvSpPr>
      <cdr:spPr>
        <a:xfrm xmlns:a="http://schemas.openxmlformats.org/drawingml/2006/main">
          <a:off x="7812464" y="1295030"/>
          <a:ext cx="569210" cy="232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4.45</a:t>
          </a:r>
          <a:r>
            <a:rPr lang="en-US" sz="1100" b="1" dirty="0">
              <a:solidFill>
                <a:schemeClr val="accent1"/>
              </a:solidFill>
            </a:rPr>
            <a:t>%</a:t>
          </a:r>
        </a:p>
      </cdr:txBody>
    </cdr:sp>
  </cdr:relSizeAnchor>
  <cdr:relSizeAnchor xmlns:cdr="http://schemas.openxmlformats.org/drawingml/2006/chartDrawing">
    <cdr:from>
      <cdr:x>0.64929</cdr:x>
      <cdr:y>0.22468</cdr:y>
    </cdr:from>
    <cdr:to>
      <cdr:x>0.71317</cdr:x>
      <cdr:y>0.28753</cdr:y>
    </cdr:to>
    <cdr:sp macro="" textlink="">
      <cdr:nvSpPr>
        <cdr:cNvPr id="9" name="TextBox 8">
          <a:extLst xmlns:a="http://schemas.openxmlformats.org/drawingml/2006/main">
            <a:ext uri="{FF2B5EF4-FFF2-40B4-BE49-F238E27FC236}">
              <a16:creationId xmlns:a16="http://schemas.microsoft.com/office/drawing/2014/main" id="{63CD52D8-7C6A-4193-927F-CAF0AA8DC73B}"/>
            </a:ext>
          </a:extLst>
        </cdr:cNvPr>
        <cdr:cNvSpPr txBox="1"/>
      </cdr:nvSpPr>
      <cdr:spPr>
        <a:xfrm xmlns:a="http://schemas.openxmlformats.org/drawingml/2006/main">
          <a:off x="6827726" y="1006763"/>
          <a:ext cx="671737" cy="281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4.88%</a:t>
          </a:r>
        </a:p>
      </cdr:txBody>
    </cdr:sp>
  </cdr:relSizeAnchor>
  <cdr:relSizeAnchor xmlns:cdr="http://schemas.openxmlformats.org/drawingml/2006/chartDrawing">
    <cdr:from>
      <cdr:x>0.9289</cdr:x>
      <cdr:y>0.24701</cdr:y>
    </cdr:from>
    <cdr:to>
      <cdr:x>0.99101</cdr:x>
      <cdr:y>0.29778</cdr:y>
    </cdr:to>
    <cdr:sp macro="" textlink="">
      <cdr:nvSpPr>
        <cdr:cNvPr id="10" name="TextBox 9">
          <a:extLst xmlns:a="http://schemas.openxmlformats.org/drawingml/2006/main">
            <a:ext uri="{FF2B5EF4-FFF2-40B4-BE49-F238E27FC236}">
              <a16:creationId xmlns:a16="http://schemas.microsoft.com/office/drawing/2014/main" id="{B7C72851-3739-41B8-8C54-4AAD86251A79}"/>
            </a:ext>
          </a:extLst>
        </cdr:cNvPr>
        <cdr:cNvSpPr txBox="1"/>
      </cdr:nvSpPr>
      <cdr:spPr>
        <a:xfrm xmlns:a="http://schemas.openxmlformats.org/drawingml/2006/main">
          <a:off x="9767930" y="1106847"/>
          <a:ext cx="653124" cy="2274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4.82</a:t>
          </a:r>
          <a:r>
            <a:rPr lang="en-US" sz="1100" b="1" dirty="0">
              <a:solidFill>
                <a:schemeClr val="accent1"/>
              </a:solidFill>
            </a:rPr>
            <a:t>%</a:t>
          </a:r>
        </a:p>
      </cdr:txBody>
    </cdr:sp>
  </cdr:relSizeAnchor>
  <cdr:relSizeAnchor xmlns:cdr="http://schemas.openxmlformats.org/drawingml/2006/chartDrawing">
    <cdr:from>
      <cdr:x>0.83462</cdr:x>
      <cdr:y>0.19688</cdr:y>
    </cdr:from>
    <cdr:to>
      <cdr:x>0.89141</cdr:x>
      <cdr:y>0.25248</cdr:y>
    </cdr:to>
    <cdr:sp macro="" textlink="">
      <cdr:nvSpPr>
        <cdr:cNvPr id="11" name="TextBox 10">
          <a:extLst xmlns:a="http://schemas.openxmlformats.org/drawingml/2006/main">
            <a:ext uri="{FF2B5EF4-FFF2-40B4-BE49-F238E27FC236}">
              <a16:creationId xmlns:a16="http://schemas.microsoft.com/office/drawing/2014/main" id="{C16702BD-E35A-4DD0-AC8D-7FD6B067CE64}"/>
            </a:ext>
          </a:extLst>
        </cdr:cNvPr>
        <cdr:cNvSpPr txBox="1"/>
      </cdr:nvSpPr>
      <cdr:spPr>
        <a:xfrm xmlns:a="http://schemas.openxmlformats.org/drawingml/2006/main">
          <a:off x="8776531" y="882194"/>
          <a:ext cx="597181" cy="2491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5.15</a:t>
          </a:r>
          <a:r>
            <a:rPr lang="en-US" sz="1100" b="1" dirty="0">
              <a:solidFill>
                <a:schemeClr val="accent1"/>
              </a:solidFill>
            </a:rPr>
            <a:t>%</a:t>
          </a:r>
        </a:p>
        <a:p xmlns:a="http://schemas.openxmlformats.org/drawingml/2006/main">
          <a:endParaRPr lang="en-US" sz="11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bwMode="auto">
        <a:xfrm xmlns:a="http://schemas.openxmlformats.org/drawingml/2006/main">
          <a:off x="-457200" y="-1600201"/>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0.10811</cdr:x>
      <cdr:y>0.09091</cdr:y>
    </cdr:from>
    <cdr:to>
      <cdr:x>0.10961</cdr:x>
      <cdr:y>0.79091</cdr:y>
    </cdr:to>
    <cdr:sp macro="" textlink="">
      <cdr:nvSpPr>
        <cdr:cNvPr id="9" name="Straight Connector 8"/>
        <cdr:cNvSpPr/>
      </cdr:nvSpPr>
      <cdr:spPr bwMode="auto">
        <a:xfrm xmlns:a="http://schemas.openxmlformats.org/drawingml/2006/main" rot="5400000" flipV="1">
          <a:off x="-546105" y="1841508"/>
          <a:ext cx="2933717" cy="12704"/>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0.30631</cdr:x>
      <cdr:y>0.08772</cdr:y>
    </cdr:from>
    <cdr:to>
      <cdr:x>0.30631</cdr:x>
      <cdr:y>0.78947</cdr:y>
    </cdr:to>
    <cdr:sp macro="" textlink="">
      <cdr:nvSpPr>
        <cdr:cNvPr id="11" name="Straight Connector 10"/>
        <cdr:cNvSpPr/>
      </cdr:nvSpPr>
      <cdr:spPr bwMode="auto">
        <a:xfrm xmlns:a="http://schemas.openxmlformats.org/drawingml/2006/main" rot="5400000" flipV="1">
          <a:off x="1292621" y="1906664"/>
          <a:ext cx="3050654"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0.49838</cdr:x>
      <cdr:y>0.08772</cdr:y>
    </cdr:from>
    <cdr:to>
      <cdr:x>0.49838</cdr:x>
      <cdr:y>0.78947</cdr:y>
    </cdr:to>
    <cdr:sp macro="" textlink="">
      <cdr:nvSpPr>
        <cdr:cNvPr id="12" name="Straight Connector 11"/>
        <cdr:cNvSpPr/>
      </cdr:nvSpPr>
      <cdr:spPr bwMode="auto">
        <a:xfrm xmlns:a="http://schemas.openxmlformats.org/drawingml/2006/main" rot="5400000">
          <a:off x="3059608" y="1906664"/>
          <a:ext cx="3050654"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0.88288</cdr:x>
      <cdr:y>0.08772</cdr:y>
    </cdr:from>
    <cdr:to>
      <cdr:x>0.88288</cdr:x>
      <cdr:y>0.78947</cdr:y>
    </cdr:to>
    <cdr:sp macro="" textlink="">
      <cdr:nvSpPr>
        <cdr:cNvPr id="13" name="Straight Connector 12"/>
        <cdr:cNvSpPr/>
      </cdr:nvSpPr>
      <cdr:spPr bwMode="auto">
        <a:xfrm xmlns:a="http://schemas.openxmlformats.org/drawingml/2006/main" rot="5400000">
          <a:off x="5943603" y="1905000"/>
          <a:ext cx="3047996" cy="2"/>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0.69369</cdr:x>
      <cdr:y>0.08772</cdr:y>
    </cdr:from>
    <cdr:to>
      <cdr:x>0.69369</cdr:x>
      <cdr:y>0.78947</cdr:y>
    </cdr:to>
    <cdr:sp macro="" textlink="">
      <cdr:nvSpPr>
        <cdr:cNvPr id="15" name="Straight Connector 14"/>
        <cdr:cNvSpPr/>
      </cdr:nvSpPr>
      <cdr:spPr bwMode="auto">
        <a:xfrm xmlns:a="http://schemas.openxmlformats.org/drawingml/2006/main" rot="5400000">
          <a:off x="4343399" y="1905000"/>
          <a:ext cx="3048000"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0.08108</cdr:x>
      <cdr:y>0.01754</cdr:y>
    </cdr:from>
    <cdr:to>
      <cdr:x>0.14414</cdr:x>
      <cdr:y>0.09027</cdr:y>
    </cdr:to>
    <cdr:sp macro="" textlink="">
      <cdr:nvSpPr>
        <cdr:cNvPr id="16" name="TextBox 15"/>
        <cdr:cNvSpPr txBox="1"/>
      </cdr:nvSpPr>
      <cdr:spPr>
        <a:xfrm xmlns:a="http://schemas.openxmlformats.org/drawingml/2006/main">
          <a:off x="685800" y="76199"/>
          <a:ext cx="533374" cy="315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Garamond" pitchFamily="18" charset="0"/>
              <a:cs typeface="Arial" pitchFamily="34" charset="0"/>
            </a:rPr>
            <a:t>70%</a:t>
          </a:r>
        </a:p>
      </cdr:txBody>
    </cdr:sp>
  </cdr:relSizeAnchor>
  <cdr:relSizeAnchor xmlns:cdr="http://schemas.openxmlformats.org/drawingml/2006/chartDrawing">
    <cdr:from>
      <cdr:x>0.66667</cdr:x>
      <cdr:y>0.01754</cdr:y>
    </cdr:from>
    <cdr:to>
      <cdr:x>0.72973</cdr:x>
      <cdr:y>0.08389</cdr:y>
    </cdr:to>
    <cdr:sp macro="" textlink="">
      <cdr:nvSpPr>
        <cdr:cNvPr id="17" name="TextBox 1"/>
        <cdr:cNvSpPr txBox="1"/>
      </cdr:nvSpPr>
      <cdr:spPr>
        <a:xfrm xmlns:a="http://schemas.openxmlformats.org/drawingml/2006/main">
          <a:off x="5638800" y="76199"/>
          <a:ext cx="533372"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0.46847</cdr:x>
      <cdr:y>0.01754</cdr:y>
    </cdr:from>
    <cdr:to>
      <cdr:x>0.53153</cdr:x>
      <cdr:y>0.08389</cdr:y>
    </cdr:to>
    <cdr:sp macro="" textlink="">
      <cdr:nvSpPr>
        <cdr:cNvPr id="18" name="TextBox 1"/>
        <cdr:cNvSpPr txBox="1"/>
      </cdr:nvSpPr>
      <cdr:spPr>
        <a:xfrm xmlns:a="http://schemas.openxmlformats.org/drawingml/2006/main">
          <a:off x="3962400" y="76199"/>
          <a:ext cx="533387"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0.27027</cdr:x>
      <cdr:y>0.01754</cdr:y>
    </cdr:from>
    <cdr:to>
      <cdr:x>0.33333</cdr:x>
      <cdr:y>0.08389</cdr:y>
    </cdr:to>
    <cdr:sp macro="" textlink="">
      <cdr:nvSpPr>
        <cdr:cNvPr id="19" name="TextBox 1"/>
        <cdr:cNvSpPr txBox="1"/>
      </cdr:nvSpPr>
      <cdr:spPr>
        <a:xfrm xmlns:a="http://schemas.openxmlformats.org/drawingml/2006/main">
          <a:off x="2286000" y="76199"/>
          <a:ext cx="53339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0.66667</cdr:x>
      <cdr:y>0.80702</cdr:y>
    </cdr:from>
    <cdr:to>
      <cdr:x>0.72973</cdr:x>
      <cdr:y>0.86858</cdr:y>
    </cdr:to>
    <cdr:sp macro="" textlink="">
      <cdr:nvSpPr>
        <cdr:cNvPr id="20" name="TextBox 1"/>
        <cdr:cNvSpPr txBox="1"/>
      </cdr:nvSpPr>
      <cdr:spPr>
        <a:xfrm xmlns:a="http://schemas.openxmlformats.org/drawingml/2006/main">
          <a:off x="5638800" y="3505199"/>
          <a:ext cx="533372"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0.46847</cdr:x>
      <cdr:y>0.80702</cdr:y>
    </cdr:from>
    <cdr:to>
      <cdr:x>0.53153</cdr:x>
      <cdr:y>0.86858</cdr:y>
    </cdr:to>
    <cdr:sp macro="" textlink="">
      <cdr:nvSpPr>
        <cdr:cNvPr id="21" name="TextBox 1"/>
        <cdr:cNvSpPr txBox="1"/>
      </cdr:nvSpPr>
      <cdr:spPr>
        <a:xfrm xmlns:a="http://schemas.openxmlformats.org/drawingml/2006/main">
          <a:off x="3962400" y="3505199"/>
          <a:ext cx="53339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0.27928</cdr:x>
      <cdr:y>0.80702</cdr:y>
    </cdr:from>
    <cdr:to>
      <cdr:x>0.34234</cdr:x>
      <cdr:y>0.87975</cdr:y>
    </cdr:to>
    <cdr:sp macro="" textlink="">
      <cdr:nvSpPr>
        <cdr:cNvPr id="22" name="TextBox 1"/>
        <cdr:cNvSpPr txBox="1"/>
      </cdr:nvSpPr>
      <cdr:spPr>
        <a:xfrm xmlns:a="http://schemas.openxmlformats.org/drawingml/2006/main">
          <a:off x="2362200" y="3505199"/>
          <a:ext cx="533374" cy="3158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0.08108</cdr:x>
      <cdr:y>0.8</cdr:y>
    </cdr:from>
    <cdr:to>
      <cdr:x>0.14414</cdr:x>
      <cdr:y>0.87273</cdr:y>
    </cdr:to>
    <cdr:sp macro="" textlink="">
      <cdr:nvSpPr>
        <cdr:cNvPr id="23" name="TextBox 1"/>
        <cdr:cNvSpPr txBox="1"/>
      </cdr:nvSpPr>
      <cdr:spPr>
        <a:xfrm xmlns:a="http://schemas.openxmlformats.org/drawingml/2006/main">
          <a:off x="685800" y="3352799"/>
          <a:ext cx="533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30%</a:t>
          </a:r>
        </a:p>
      </cdr:txBody>
    </cdr:sp>
  </cdr:relSizeAnchor>
  <cdr:relSizeAnchor xmlns:cdr="http://schemas.openxmlformats.org/drawingml/2006/chartDrawing">
    <cdr:from>
      <cdr:x>0.85586</cdr:x>
      <cdr:y>0.01754</cdr:y>
    </cdr:from>
    <cdr:to>
      <cdr:x>0.91892</cdr:x>
      <cdr:y>0.08389</cdr:y>
    </cdr:to>
    <cdr:sp macro="" textlink="">
      <cdr:nvSpPr>
        <cdr:cNvPr id="24" name="TextBox 1"/>
        <cdr:cNvSpPr txBox="1"/>
      </cdr:nvSpPr>
      <cdr:spPr>
        <a:xfrm xmlns:a="http://schemas.openxmlformats.org/drawingml/2006/main">
          <a:off x="7239000" y="76199"/>
          <a:ext cx="53337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6%</a:t>
          </a:r>
        </a:p>
      </cdr:txBody>
    </cdr:sp>
  </cdr:relSizeAnchor>
  <cdr:relSizeAnchor xmlns:cdr="http://schemas.openxmlformats.org/drawingml/2006/chartDrawing">
    <cdr:from>
      <cdr:x>0.85586</cdr:x>
      <cdr:y>0.80702</cdr:y>
    </cdr:from>
    <cdr:to>
      <cdr:x>0.90991</cdr:x>
      <cdr:y>0.86858</cdr:y>
    </cdr:to>
    <cdr:sp macro="" textlink="">
      <cdr:nvSpPr>
        <cdr:cNvPr id="25" name="TextBox 1"/>
        <cdr:cNvSpPr txBox="1"/>
      </cdr:nvSpPr>
      <cdr:spPr>
        <a:xfrm xmlns:a="http://schemas.openxmlformats.org/drawingml/2006/main">
          <a:off x="7239000" y="3505199"/>
          <a:ext cx="45716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0%</a:t>
          </a:r>
        </a:p>
      </cdr:txBody>
    </cdr:sp>
  </cdr:relSizeAnchor>
  <cdr:relSizeAnchor xmlns:cdr="http://schemas.openxmlformats.org/drawingml/2006/chartDrawing">
    <cdr:from>
      <cdr:x>0.11852</cdr:x>
      <cdr:y>0.75262</cdr:y>
    </cdr:from>
    <cdr:to>
      <cdr:x>0.21349</cdr:x>
      <cdr:y>0.79856</cdr:y>
    </cdr:to>
    <cdr:sp macro="" textlink="">
      <cdr:nvSpPr>
        <cdr:cNvPr id="26" name="TextBox 1"/>
        <cdr:cNvSpPr txBox="1"/>
      </cdr:nvSpPr>
      <cdr:spPr>
        <a:xfrm xmlns:a="http://schemas.openxmlformats.org/drawingml/2006/main">
          <a:off x="1090316" y="3271811"/>
          <a:ext cx="873691" cy="1997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30.6%</a:t>
          </a:r>
        </a:p>
      </cdr:txBody>
    </cdr:sp>
  </cdr:relSizeAnchor>
  <cdr:relSizeAnchor xmlns:cdr="http://schemas.openxmlformats.org/drawingml/2006/chartDrawing">
    <cdr:from>
      <cdr:x>0.89003</cdr:x>
      <cdr:y>0.7228</cdr:y>
    </cdr:from>
    <cdr:to>
      <cdr:x>0.97111</cdr:x>
      <cdr:y>0.79156</cdr:y>
    </cdr:to>
    <cdr:sp macro="" textlink="">
      <cdr:nvSpPr>
        <cdr:cNvPr id="27" name="TextBox 1"/>
        <cdr:cNvSpPr txBox="1"/>
      </cdr:nvSpPr>
      <cdr:spPr>
        <a:xfrm xmlns:a="http://schemas.openxmlformats.org/drawingml/2006/main">
          <a:off x="8187972" y="3142183"/>
          <a:ext cx="745909" cy="2989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0.6%</a:t>
          </a:r>
        </a:p>
      </cdr:txBody>
    </cdr:sp>
  </cdr:relSizeAnchor>
  <cdr:relSizeAnchor xmlns:cdr="http://schemas.openxmlformats.org/drawingml/2006/chartDrawing">
    <cdr:from>
      <cdr:x>0.70488</cdr:x>
      <cdr:y>0.22921</cdr:y>
    </cdr:from>
    <cdr:to>
      <cdr:x>0.79498</cdr:x>
      <cdr:y>0.29728</cdr:y>
    </cdr:to>
    <cdr:sp macro="" textlink="">
      <cdr:nvSpPr>
        <cdr:cNvPr id="28" name="TextBox 1"/>
        <cdr:cNvSpPr txBox="1"/>
      </cdr:nvSpPr>
      <cdr:spPr>
        <a:xfrm xmlns:a="http://schemas.openxmlformats.org/drawingml/2006/main">
          <a:off x="6484655" y="996414"/>
          <a:ext cx="828890" cy="2959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36.4%</a:t>
          </a:r>
        </a:p>
      </cdr:txBody>
    </cdr:sp>
  </cdr:relSizeAnchor>
  <cdr:relSizeAnchor xmlns:cdr="http://schemas.openxmlformats.org/drawingml/2006/chartDrawing">
    <cdr:from>
      <cdr:x>0.51224</cdr:x>
      <cdr:y>0.44368</cdr:y>
    </cdr:from>
    <cdr:to>
      <cdr:x>0.58432</cdr:x>
      <cdr:y>0.50962</cdr:y>
    </cdr:to>
    <cdr:sp macro="" textlink="">
      <cdr:nvSpPr>
        <cdr:cNvPr id="29" name="TextBox 1"/>
        <cdr:cNvSpPr txBox="1"/>
      </cdr:nvSpPr>
      <cdr:spPr>
        <a:xfrm xmlns:a="http://schemas.openxmlformats.org/drawingml/2006/main">
          <a:off x="4712473" y="1928752"/>
          <a:ext cx="663112" cy="2866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18.0%</a:t>
          </a:r>
        </a:p>
        <a:p xmlns:a="http://schemas.openxmlformats.org/drawingml/2006/main">
          <a:pPr algn="ctr"/>
          <a:r>
            <a:rPr lang="en-US" sz="1400" i="1" dirty="0">
              <a:latin typeface="+mj-lt"/>
              <a:cs typeface="Arial" pitchFamily="34" charset="0"/>
            </a:rPr>
            <a:t> </a:t>
          </a:r>
        </a:p>
      </cdr:txBody>
    </cdr:sp>
  </cdr:relSizeAnchor>
  <cdr:relSizeAnchor xmlns:cdr="http://schemas.openxmlformats.org/drawingml/2006/chartDrawing">
    <cdr:from>
      <cdr:x>0.3174</cdr:x>
      <cdr:y>0.66451</cdr:y>
    </cdr:from>
    <cdr:to>
      <cdr:x>0.40749</cdr:x>
      <cdr:y>0.72881</cdr:y>
    </cdr:to>
    <cdr:sp macro="" textlink="">
      <cdr:nvSpPr>
        <cdr:cNvPr id="30" name="TextBox 1"/>
        <cdr:cNvSpPr txBox="1"/>
      </cdr:nvSpPr>
      <cdr:spPr>
        <a:xfrm xmlns:a="http://schemas.openxmlformats.org/drawingml/2006/main">
          <a:off x="2919935" y="2888785"/>
          <a:ext cx="828797" cy="2795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13.9%</a:t>
          </a:r>
        </a:p>
      </cdr:txBody>
    </cdr:sp>
  </cdr:relSizeAnchor>
  <cdr:relSizeAnchor xmlns:cdr="http://schemas.openxmlformats.org/drawingml/2006/chartDrawing">
    <cdr:from>
      <cdr:x>0.28802</cdr:x>
      <cdr:y>0.69259</cdr:y>
    </cdr:from>
    <cdr:to>
      <cdr:x>0.32405</cdr:x>
      <cdr:y>0.71077</cdr:y>
    </cdr:to>
    <cdr:sp macro="" textlink="">
      <cdr:nvSpPr>
        <cdr:cNvPr id="35" name="Flowchart: Process 34"/>
        <cdr:cNvSpPr/>
      </cdr:nvSpPr>
      <cdr:spPr bwMode="auto">
        <a:xfrm xmlns:a="http://schemas.openxmlformats.org/drawingml/2006/main">
          <a:off x="2649668" y="3010831"/>
          <a:ext cx="331463" cy="79032"/>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defPPr>
            <a:defRPr lang="en-US"/>
          </a:defPPr>
          <a:lvl1pPr algn="ctr" rtl="0" eaLnBrk="0" fontAlgn="base" hangingPunct="0">
            <a:spcBef>
              <a:spcPct val="0"/>
            </a:spcBef>
            <a:spcAft>
              <a:spcPct val="0"/>
            </a:spcAft>
            <a:defRPr kern="1200">
              <a:solidFill>
                <a:srgbClr val="000000"/>
              </a:solidFill>
              <a:latin typeface="Verdana" pitchFamily="34" charset="0"/>
            </a:defRPr>
          </a:lvl1pPr>
          <a:lvl2pPr marL="457200" algn="ctr" rtl="0" eaLnBrk="0" fontAlgn="base" hangingPunct="0">
            <a:spcBef>
              <a:spcPct val="0"/>
            </a:spcBef>
            <a:spcAft>
              <a:spcPct val="0"/>
            </a:spcAft>
            <a:defRPr kern="1200">
              <a:solidFill>
                <a:srgbClr val="000000"/>
              </a:solidFill>
              <a:latin typeface="Verdana" pitchFamily="34" charset="0"/>
            </a:defRPr>
          </a:lvl2pPr>
          <a:lvl3pPr marL="914400" algn="ctr" rtl="0" eaLnBrk="0" fontAlgn="base" hangingPunct="0">
            <a:spcBef>
              <a:spcPct val="0"/>
            </a:spcBef>
            <a:spcAft>
              <a:spcPct val="0"/>
            </a:spcAft>
            <a:defRPr kern="1200">
              <a:solidFill>
                <a:srgbClr val="000000"/>
              </a:solidFill>
              <a:latin typeface="Verdana" pitchFamily="34" charset="0"/>
            </a:defRPr>
          </a:lvl3pPr>
          <a:lvl4pPr marL="1371600" algn="ctr" rtl="0" eaLnBrk="0" fontAlgn="base" hangingPunct="0">
            <a:spcBef>
              <a:spcPct val="0"/>
            </a:spcBef>
            <a:spcAft>
              <a:spcPct val="0"/>
            </a:spcAft>
            <a:defRPr kern="1200">
              <a:solidFill>
                <a:srgbClr val="000000"/>
              </a:solidFill>
              <a:latin typeface="Verdana" pitchFamily="34" charset="0"/>
            </a:defRPr>
          </a:lvl4pPr>
          <a:lvl5pPr marL="1828800" algn="ctr" rtl="0" eaLnBrk="0" fontAlgn="base" hangingPunct="0">
            <a:spcBef>
              <a:spcPct val="0"/>
            </a:spcBef>
            <a:spcAft>
              <a:spcPct val="0"/>
            </a:spcAft>
            <a:defRPr kern="1200">
              <a:solidFill>
                <a:srgbClr val="000000"/>
              </a:solidFill>
              <a:latin typeface="Verdana" pitchFamily="34" charset="0"/>
            </a:defRPr>
          </a:lvl5pPr>
          <a:lvl6pPr marL="2286000" algn="l" defTabSz="914400" rtl="0" eaLnBrk="1" latinLnBrk="0" hangingPunct="1">
            <a:defRPr kern="1200">
              <a:solidFill>
                <a:srgbClr val="000000"/>
              </a:solidFill>
              <a:latin typeface="Verdana" pitchFamily="34" charset="0"/>
            </a:defRPr>
          </a:lvl6pPr>
          <a:lvl7pPr marL="2743200" algn="l" defTabSz="914400" rtl="0" eaLnBrk="1" latinLnBrk="0" hangingPunct="1">
            <a:defRPr kern="1200">
              <a:solidFill>
                <a:srgbClr val="000000"/>
              </a:solidFill>
              <a:latin typeface="Verdana" pitchFamily="34" charset="0"/>
            </a:defRPr>
          </a:lvl7pPr>
          <a:lvl8pPr marL="3200400" algn="l" defTabSz="914400" rtl="0" eaLnBrk="1" latinLnBrk="0" hangingPunct="1">
            <a:defRPr kern="1200">
              <a:solidFill>
                <a:srgbClr val="000000"/>
              </a:solidFill>
              <a:latin typeface="Verdana" pitchFamily="34" charset="0"/>
            </a:defRPr>
          </a:lvl8pPr>
          <a:lvl9pPr marL="3657600" algn="l" defTabSz="914400" rtl="0" eaLnBrk="1" latinLnBrk="0" hangingPunct="1">
            <a:defRPr kern="1200">
              <a:solidFill>
                <a:srgbClr val="000000"/>
              </a:solidFill>
              <a:latin typeface="Verdana" pitchFamily="34" charset="0"/>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0.47621</cdr:x>
      <cdr:y>0.4781</cdr:y>
    </cdr:from>
    <cdr:to>
      <cdr:x>0.51224</cdr:x>
      <cdr:y>0.49628</cdr:y>
    </cdr:to>
    <cdr:sp macro="" textlink="">
      <cdr:nvSpPr>
        <cdr:cNvPr id="37" name="Flowchart: Process 36"/>
        <cdr:cNvSpPr/>
      </cdr:nvSpPr>
      <cdr:spPr bwMode="auto">
        <a:xfrm xmlns:a="http://schemas.openxmlformats.org/drawingml/2006/main">
          <a:off x="4381010" y="2078408"/>
          <a:ext cx="331463" cy="79032"/>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0.67407</cdr:x>
      <cdr:y>0.2481</cdr:y>
    </cdr:from>
    <cdr:to>
      <cdr:x>0.7101</cdr:x>
      <cdr:y>0.26628</cdr:y>
    </cdr:to>
    <cdr:sp macro="" textlink="">
      <cdr:nvSpPr>
        <cdr:cNvPr id="39" name="Flowchart: Process 38"/>
        <cdr:cNvSpPr/>
      </cdr:nvSpPr>
      <cdr:spPr bwMode="auto">
        <a:xfrm xmlns:a="http://schemas.openxmlformats.org/drawingml/2006/main">
          <a:off x="6201232" y="1078535"/>
          <a:ext cx="331464" cy="79032"/>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0.86513</cdr:x>
      <cdr:y>0.74972</cdr:y>
    </cdr:from>
    <cdr:to>
      <cdr:x>0.90117</cdr:x>
      <cdr:y>0.76791</cdr:y>
    </cdr:to>
    <cdr:sp macro="" textlink="">
      <cdr:nvSpPr>
        <cdr:cNvPr id="40" name="Flowchart: Process 39"/>
        <cdr:cNvSpPr/>
      </cdr:nvSpPr>
      <cdr:spPr bwMode="auto">
        <a:xfrm xmlns:a="http://schemas.openxmlformats.org/drawingml/2006/main">
          <a:off x="7958888" y="3259209"/>
          <a:ext cx="331556" cy="79076"/>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E5CC9-DA54-4DC7-A503-1DB915239609}" type="datetimeFigureOut">
              <a:rPr lang="en-US" smtClean="0"/>
              <a:t>11/21/2025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D4599-60FC-4EB5-A39F-7CD3CB7F3203}" type="slidenum">
              <a:rPr lang="en-US" smtClean="0"/>
              <a:t>‹#›</a:t>
            </a:fld>
            <a:endParaRPr lang="en-US"/>
          </a:p>
        </p:txBody>
      </p:sp>
    </p:spTree>
    <p:extLst>
      <p:ext uri="{BB962C8B-B14F-4D97-AF65-F5344CB8AC3E}">
        <p14:creationId xmlns:p14="http://schemas.microsoft.com/office/powerpoint/2010/main" val="508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85908" fontAlgn="base">
              <a:spcBef>
                <a:spcPct val="0"/>
              </a:spcBef>
              <a:spcAft>
                <a:spcPct val="0"/>
              </a:spcAft>
              <a:defRPr/>
            </a:pPr>
            <a:fld id="{D55FAAD2-EEA8-42C4-80BC-EFCA2374A93F}" type="slidenum">
              <a:rPr lang="en-US" sz="1100">
                <a:solidFill>
                  <a:srgbClr val="000000"/>
                </a:solidFill>
                <a:latin typeface="Times New Roman" pitchFamily="18" charset="0"/>
              </a:rPr>
              <a:pPr defTabSz="885908" fontAlgn="base">
                <a:spcBef>
                  <a:spcPct val="0"/>
                </a:spcBef>
                <a:spcAft>
                  <a:spcPct val="0"/>
                </a:spcAft>
                <a:defRPr/>
              </a:pPr>
              <a:t>1</a:t>
            </a:fld>
            <a:endParaRPr lang="en-US" sz="1100" dirty="0">
              <a:solidFill>
                <a:srgbClr val="000000"/>
              </a:solidFill>
              <a:latin typeface="Times New Roman" pitchFamily="18" charset="0"/>
            </a:endParaRPr>
          </a:p>
        </p:txBody>
      </p:sp>
    </p:spTree>
    <p:extLst>
      <p:ext uri="{BB962C8B-B14F-4D97-AF65-F5344CB8AC3E}">
        <p14:creationId xmlns:p14="http://schemas.microsoft.com/office/powerpoint/2010/main" val="3975412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2463D-7310-BC5D-1021-E2C220D93D71}"/>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BCEFBEF6-ACCB-7735-FAC4-0EA3006AED46}"/>
              </a:ext>
            </a:extLst>
          </p:cNvPr>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24</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7CD57873-8924-D73C-763A-AD35336716C4}"/>
              </a:ext>
            </a:extLst>
          </p:cNvPr>
          <p:cNvSpPr>
            <a:spLocks noGrp="1" noRot="1" noChangeAspect="1" noChangeArrowheads="1" noTextEdit="1"/>
          </p:cNvSpPr>
          <p:nvPr>
            <p:ph type="sldImg"/>
          </p:nvPr>
        </p:nvSpPr>
        <p:spPr>
          <a:xfrm>
            <a:off x="406400" y="696913"/>
            <a:ext cx="6197600" cy="3486150"/>
          </a:xfrm>
          <a:ln/>
        </p:spPr>
      </p:sp>
      <p:sp>
        <p:nvSpPr>
          <p:cNvPr id="485379" name="Rectangle 3">
            <a:extLst>
              <a:ext uri="{FF2B5EF4-FFF2-40B4-BE49-F238E27FC236}">
                <a16:creationId xmlns:a16="http://schemas.microsoft.com/office/drawing/2014/main" id="{0F314446-B6B2-E46B-E9E2-5BFF8AB020FC}"/>
              </a:ext>
            </a:extLst>
          </p:cNvPr>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3097698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A4CFB-BEA6-62B5-BAE8-E86752A2A6C8}"/>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393A66E8-E162-C7AA-E18F-B6E7C02C810B}"/>
              </a:ext>
            </a:extLst>
          </p:cNvPr>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25</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2C4BA644-A37E-5207-C9B6-C55F87DA4189}"/>
              </a:ext>
            </a:extLst>
          </p:cNvPr>
          <p:cNvSpPr>
            <a:spLocks noGrp="1" noRot="1" noChangeAspect="1" noChangeArrowheads="1" noTextEdit="1"/>
          </p:cNvSpPr>
          <p:nvPr>
            <p:ph type="sldImg"/>
          </p:nvPr>
        </p:nvSpPr>
        <p:spPr>
          <a:xfrm>
            <a:off x="406400" y="696913"/>
            <a:ext cx="6197600" cy="3486150"/>
          </a:xfrm>
          <a:ln/>
        </p:spPr>
      </p:sp>
      <p:sp>
        <p:nvSpPr>
          <p:cNvPr id="485379" name="Rectangle 3">
            <a:extLst>
              <a:ext uri="{FF2B5EF4-FFF2-40B4-BE49-F238E27FC236}">
                <a16:creationId xmlns:a16="http://schemas.microsoft.com/office/drawing/2014/main" id="{2869954A-7758-48AD-DC6F-5110FFD6F6E2}"/>
              </a:ext>
            </a:extLst>
          </p:cNvPr>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2547278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30</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3388" y="708025"/>
            <a:ext cx="6299200" cy="3544888"/>
          </a:xfrm>
          <a:ln/>
        </p:spPr>
      </p:sp>
      <p:sp>
        <p:nvSpPr>
          <p:cNvPr id="485379" name="Rectangle 3"/>
          <p:cNvSpPr>
            <a:spLocks noGrp="1" noChangeArrowheads="1"/>
          </p:cNvSpPr>
          <p:nvPr>
            <p:ph type="body" idx="1"/>
          </p:nvPr>
        </p:nvSpPr>
        <p:spPr>
          <a:xfrm>
            <a:off x="717275" y="4490045"/>
            <a:ext cx="5731652" cy="4252781"/>
          </a:xfrm>
        </p:spPr>
        <p:txBody>
          <a:bodyPr/>
          <a:lstStyle/>
          <a:p>
            <a:endParaRPr lang="en-US" dirty="0"/>
          </a:p>
        </p:txBody>
      </p:sp>
    </p:spTree>
    <p:extLst>
      <p:ext uri="{BB962C8B-B14F-4D97-AF65-F5344CB8AC3E}">
        <p14:creationId xmlns:p14="http://schemas.microsoft.com/office/powerpoint/2010/main" val="315491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4E487-5317-0BC8-58DE-557B24D89900}"/>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1ADE402A-F553-31B1-D8F0-9CF15C7ACCC4}"/>
              </a:ext>
            </a:extLst>
          </p:cNvPr>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09AB7401-7A23-E6AE-B9E6-D9C182249265}"/>
              </a:ext>
            </a:extLst>
          </p:cNvPr>
          <p:cNvSpPr>
            <a:spLocks noGrp="1" noRot="1" noChangeAspect="1" noChangeArrowheads="1" noTextEdit="1"/>
          </p:cNvSpPr>
          <p:nvPr>
            <p:ph type="sldImg"/>
          </p:nvPr>
        </p:nvSpPr>
        <p:spPr>
          <a:xfrm>
            <a:off x="406400" y="696913"/>
            <a:ext cx="6197600" cy="3486150"/>
          </a:xfrm>
          <a:ln/>
        </p:spPr>
      </p:sp>
      <p:sp>
        <p:nvSpPr>
          <p:cNvPr id="485379" name="Rectangle 3">
            <a:extLst>
              <a:ext uri="{FF2B5EF4-FFF2-40B4-BE49-F238E27FC236}">
                <a16:creationId xmlns:a16="http://schemas.microsoft.com/office/drawing/2014/main" id="{38E87CE1-7C1F-19C4-7197-9BE6A76EC077}"/>
              </a:ext>
            </a:extLst>
          </p:cNvPr>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857509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36</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281447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141C6-9DFF-44DA-53BE-6A19A013873B}"/>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AE77C675-B0E0-D921-75DC-98CB390B849D}"/>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CFBC8303-893A-B1D3-07A9-535A68DAB270}"/>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C8FD0786-CB0F-82BA-8944-AF1AEA19255D}"/>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62801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FE540-F4F9-7826-9A76-163BCBE3836C}"/>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EC67D21F-22A4-47A0-6BB0-2117D3F85891}"/>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4A9B9220-8731-EB2D-BFDD-0A8CF84B5387}"/>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B07635F8-ABD6-7CAC-E6AD-DAF645856ACD}"/>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03090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86B74-8F1D-075C-794F-6CB6B1ABE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FAD65-0B73-BDB7-CD59-FD2C4073584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9413A9C-52FC-125B-87B6-17983A562243}"/>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D2FF50C-206A-95D3-22F9-1A1DFD9B9652}"/>
              </a:ext>
            </a:extLst>
          </p:cNvPr>
          <p:cNvSpPr>
            <a:spLocks noGrp="1"/>
          </p:cNvSpPr>
          <p:nvPr>
            <p:ph type="sldNum" sz="quarter" idx="10"/>
          </p:nvPr>
        </p:nvSpPr>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D55FAAD2-EEA8-42C4-80BC-EFCA2374A93F}" type="slidenum">
              <a:rPr kumimoji="0" lang="en-US" sz="11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46</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00239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82F14-85A2-4063-8ADD-D66AA46D91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1387B-2248-DA11-25E8-E834DB925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6CB2B-031E-508E-45BD-1DA4C40952DB}"/>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65C9B83E-7764-ADA2-5DA1-713F796B538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FAAD2-EEA8-42C4-80BC-EFCA2374A9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174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0BD44-8499-3D51-49DD-8A57146E9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2654B-4DC4-6B2E-F868-7F33EF82A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71562-4776-A1C1-C5B5-4C3EA85143B4}"/>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B3783BFF-77FB-920F-6E32-F5A9C5C6B9A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FAAD2-EEA8-42C4-80BC-EFCA2374A9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59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1268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3EDAA-9082-331C-DC1D-6F17296EC990}"/>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C0215D15-6A69-C24E-E5C9-7008329DF348}"/>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0AF3185F-6509-C9E6-6674-93E57C60298E}"/>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1156B277-B78C-ABF1-FA0F-E632CD7986E1}"/>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8636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6F144-ECD3-1A11-1D92-F115E6F4AA0D}"/>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87FDC916-5291-BAD7-BD7B-7754D4D45BA2}"/>
              </a:ext>
            </a:extLst>
          </p:cNvPr>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216EBBE9-9A4F-5130-44AC-30481E6F2A30}"/>
              </a:ext>
            </a:extLst>
          </p:cNvPr>
          <p:cNvSpPr>
            <a:spLocks noGrp="1" noRot="1" noChangeAspect="1" noChangeArrowheads="1" noTextEdit="1"/>
          </p:cNvSpPr>
          <p:nvPr>
            <p:ph type="sldImg"/>
          </p:nvPr>
        </p:nvSpPr>
        <p:spPr>
          <a:xfrm>
            <a:off x="406400" y="696913"/>
            <a:ext cx="6197600" cy="3486150"/>
          </a:xfrm>
          <a:ln/>
        </p:spPr>
      </p:sp>
      <p:sp>
        <p:nvSpPr>
          <p:cNvPr id="485379" name="Rectangle 3">
            <a:extLst>
              <a:ext uri="{FF2B5EF4-FFF2-40B4-BE49-F238E27FC236}">
                <a16:creationId xmlns:a16="http://schemas.microsoft.com/office/drawing/2014/main" id="{4CFE3063-4167-0C3E-921D-DE5BB2FFAF39}"/>
              </a:ext>
            </a:extLst>
          </p:cNvPr>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54067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41161-C13B-2ED5-55D4-04DD3E730FB5}"/>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C6B7BA2B-C2F5-8157-4BB4-0D2B53D4E4EE}"/>
              </a:ext>
            </a:extLst>
          </p:cNvPr>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15</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69959FC1-F251-0FFC-3E5C-28515B8A69E8}"/>
              </a:ext>
            </a:extLst>
          </p:cNvPr>
          <p:cNvSpPr>
            <a:spLocks noGrp="1" noRot="1" noChangeAspect="1" noChangeArrowheads="1" noTextEdit="1"/>
          </p:cNvSpPr>
          <p:nvPr>
            <p:ph type="sldImg"/>
          </p:nvPr>
        </p:nvSpPr>
        <p:spPr>
          <a:xfrm>
            <a:off x="406400" y="696913"/>
            <a:ext cx="6197600" cy="3486150"/>
          </a:xfrm>
          <a:ln/>
        </p:spPr>
      </p:sp>
      <p:sp>
        <p:nvSpPr>
          <p:cNvPr id="485379" name="Rectangle 3">
            <a:extLst>
              <a:ext uri="{FF2B5EF4-FFF2-40B4-BE49-F238E27FC236}">
                <a16:creationId xmlns:a16="http://schemas.microsoft.com/office/drawing/2014/main" id="{49C3E30C-5043-ABB6-32CB-65B3E7AE933F}"/>
              </a:ext>
            </a:extLst>
          </p:cNvPr>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114747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D1F73-BD14-E5BB-06A7-3DBFCC3C4D19}"/>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E0B718FF-0875-08AB-D7D2-46776F30D777}"/>
              </a:ext>
            </a:extLst>
          </p:cNvPr>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16</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F920B985-2542-FDA9-12C8-83CE2248B013}"/>
              </a:ext>
            </a:extLst>
          </p:cNvPr>
          <p:cNvSpPr>
            <a:spLocks noGrp="1" noRot="1" noChangeAspect="1" noChangeArrowheads="1" noTextEdit="1"/>
          </p:cNvSpPr>
          <p:nvPr>
            <p:ph type="sldImg"/>
          </p:nvPr>
        </p:nvSpPr>
        <p:spPr>
          <a:xfrm>
            <a:off x="406400" y="696913"/>
            <a:ext cx="6197600" cy="3486150"/>
          </a:xfrm>
          <a:ln/>
        </p:spPr>
      </p:sp>
      <p:sp>
        <p:nvSpPr>
          <p:cNvPr id="485379" name="Rectangle 3">
            <a:extLst>
              <a:ext uri="{FF2B5EF4-FFF2-40B4-BE49-F238E27FC236}">
                <a16:creationId xmlns:a16="http://schemas.microsoft.com/office/drawing/2014/main" id="{20EC5007-CAE4-CCC4-FAC2-4715179BC393}"/>
              </a:ext>
            </a:extLst>
          </p:cNvPr>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315988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9B76C-043D-9B51-8E9C-3808285AE1CF}"/>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5D8ACC0E-19CB-8EC4-F537-F4DCC96C597F}"/>
              </a:ext>
            </a:extLst>
          </p:cNvPr>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17</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4F47370C-0B6B-9295-AB50-6A15AE94BF70}"/>
              </a:ext>
            </a:extLst>
          </p:cNvPr>
          <p:cNvSpPr>
            <a:spLocks noGrp="1" noRot="1" noChangeAspect="1" noChangeArrowheads="1" noTextEdit="1"/>
          </p:cNvSpPr>
          <p:nvPr>
            <p:ph type="sldImg"/>
          </p:nvPr>
        </p:nvSpPr>
        <p:spPr>
          <a:xfrm>
            <a:off x="406400" y="696913"/>
            <a:ext cx="6197600" cy="3486150"/>
          </a:xfrm>
          <a:ln/>
        </p:spPr>
      </p:sp>
      <p:sp>
        <p:nvSpPr>
          <p:cNvPr id="485379" name="Rectangle 3">
            <a:extLst>
              <a:ext uri="{FF2B5EF4-FFF2-40B4-BE49-F238E27FC236}">
                <a16:creationId xmlns:a16="http://schemas.microsoft.com/office/drawing/2014/main" id="{617B7FF6-8A8A-641B-C8A0-C6975202A5BC}"/>
              </a:ext>
            </a:extLst>
          </p:cNvPr>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180875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A1D66-F7BC-3CDB-DDB8-61AA39153C28}"/>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94527B59-D6BE-BA93-9D42-A8637D500931}"/>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CF5EA486-9BF6-4530-5E70-4415CB550BF8}"/>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78AFCEF4-5362-BF01-5975-DE986B0B389E}"/>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0607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3B6B-3030-A46A-F19B-20203B5D9C44}"/>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EC38655E-D08D-9045-05B7-8EB626212850}"/>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B787521E-0CB9-251E-6184-BB2BE63B7EC5}"/>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B271FF83-63FE-2065-A290-A5FD4A7DA5D1}"/>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29073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152249"/>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413726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 name="Picture 3" descr="A picture containing text, outdoor&#10;&#10;AI-generated content may be incorrect.">
            <a:extLst>
              <a:ext uri="{FF2B5EF4-FFF2-40B4-BE49-F238E27FC236}">
                <a16:creationId xmlns:a16="http://schemas.microsoft.com/office/drawing/2014/main" id="{DFF6F6BA-BDD1-4760-0028-BB36E3BFDC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397" y="2057397"/>
            <a:ext cx="2743206" cy="2743206"/>
          </a:xfrm>
          <a:prstGeom prst="rect">
            <a:avLst/>
          </a:prstGeom>
        </p:spPr>
      </p:pic>
    </p:spTree>
    <p:extLst>
      <p:ext uri="{BB962C8B-B14F-4D97-AF65-F5344CB8AC3E}">
        <p14:creationId xmlns:p14="http://schemas.microsoft.com/office/powerpoint/2010/main" val="299794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734498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8176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1906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4250523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377824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812324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3529827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632801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45988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15224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152249"/>
                </a:solidFill>
              </a:defRPr>
            </a:lvl1pPr>
            <a:lvl2pPr>
              <a:defRPr>
                <a:solidFill>
                  <a:srgbClr val="152249"/>
                </a:solidFill>
              </a:defRPr>
            </a:lvl2pPr>
            <a:lvl3pPr>
              <a:defRPr>
                <a:solidFill>
                  <a:srgbClr val="152249"/>
                </a:solidFill>
              </a:defRPr>
            </a:lvl3pPr>
            <a:lvl4pPr>
              <a:defRPr>
                <a:solidFill>
                  <a:srgbClr val="152249"/>
                </a:solidFill>
              </a:defRPr>
            </a:lvl4pPr>
            <a:lvl5pPr>
              <a:defRPr>
                <a:solidFill>
                  <a:srgbClr val="15224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132281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 name="Picture 3" descr="A picture containing text, outdoor&#10;&#10;AI-generated content may be incorrect.">
            <a:extLst>
              <a:ext uri="{FF2B5EF4-FFF2-40B4-BE49-F238E27FC236}">
                <a16:creationId xmlns:a16="http://schemas.microsoft.com/office/drawing/2014/main" id="{DFF6F6BA-BDD1-4760-0028-BB36E3BFDC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397" y="2057397"/>
            <a:ext cx="2743206" cy="2743206"/>
          </a:xfrm>
          <a:prstGeom prst="rect">
            <a:avLst/>
          </a:prstGeom>
        </p:spPr>
      </p:pic>
    </p:spTree>
    <p:extLst>
      <p:ext uri="{BB962C8B-B14F-4D97-AF65-F5344CB8AC3E}">
        <p14:creationId xmlns:p14="http://schemas.microsoft.com/office/powerpoint/2010/main" val="4254994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79439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9174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317365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1760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0120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875541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957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56533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0045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85742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 name="Picture 3" descr="A picture containing text, outdoor&#10;&#10;AI-generated content may be incorrect.">
            <a:extLst>
              <a:ext uri="{FF2B5EF4-FFF2-40B4-BE49-F238E27FC236}">
                <a16:creationId xmlns:a16="http://schemas.microsoft.com/office/drawing/2014/main" id="{DFF6F6BA-BDD1-4760-0028-BB36E3BFDC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397" y="2057397"/>
            <a:ext cx="2743206" cy="2743206"/>
          </a:xfrm>
          <a:prstGeom prst="rect">
            <a:avLst/>
          </a:prstGeom>
        </p:spPr>
      </p:pic>
    </p:spTree>
    <p:extLst>
      <p:ext uri="{BB962C8B-B14F-4D97-AF65-F5344CB8AC3E}">
        <p14:creationId xmlns:p14="http://schemas.microsoft.com/office/powerpoint/2010/main" val="33953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152249"/>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84817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15224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152249"/>
                </a:solidFill>
              </a:defRPr>
            </a:lvl1pPr>
            <a:lvl2pPr>
              <a:defRPr>
                <a:solidFill>
                  <a:srgbClr val="152249"/>
                </a:solidFill>
              </a:defRPr>
            </a:lvl2pPr>
            <a:lvl3pPr>
              <a:defRPr>
                <a:solidFill>
                  <a:srgbClr val="152249"/>
                </a:solidFill>
              </a:defRPr>
            </a:lvl3pPr>
            <a:lvl4pPr>
              <a:defRPr>
                <a:solidFill>
                  <a:srgbClr val="152249"/>
                </a:solidFill>
              </a:defRPr>
            </a:lvl4pPr>
            <a:lvl5pPr>
              <a:defRPr>
                <a:solidFill>
                  <a:srgbClr val="15224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2720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419463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7296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1833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660364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124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11212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0292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696959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 name="Picture 3" descr="A picture containing text, outdoor&#10;&#10;AI-generated content may be incorrect.">
            <a:extLst>
              <a:ext uri="{FF2B5EF4-FFF2-40B4-BE49-F238E27FC236}">
                <a16:creationId xmlns:a16="http://schemas.microsoft.com/office/drawing/2014/main" id="{DFF6F6BA-BDD1-4760-0028-BB36E3BFDC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397" y="2057397"/>
            <a:ext cx="2743206" cy="2743206"/>
          </a:xfrm>
          <a:prstGeom prst="rect">
            <a:avLst/>
          </a:prstGeom>
        </p:spPr>
      </p:pic>
    </p:spTree>
    <p:extLst>
      <p:ext uri="{BB962C8B-B14F-4D97-AF65-F5344CB8AC3E}">
        <p14:creationId xmlns:p14="http://schemas.microsoft.com/office/powerpoint/2010/main" val="22031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97299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85102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9007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24488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0357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5.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1680618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400" kern="1200">
          <a:solidFill>
            <a:srgbClr val="15224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2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2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2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2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2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42463652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856482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7706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hdr="0" ftr="0" dt="0"/>
  <p:txStyles>
    <p:titleStyle>
      <a:lvl1pPr algn="l" defTabSz="914400" rtl="0" eaLnBrk="1" latinLnBrk="0" hangingPunct="1">
        <a:lnSpc>
          <a:spcPct val="90000"/>
        </a:lnSpc>
        <a:spcBef>
          <a:spcPct val="0"/>
        </a:spcBef>
        <a:buNone/>
        <a:defRPr sz="4400" kern="1200">
          <a:solidFill>
            <a:srgbClr val="15224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2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2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2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2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2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8.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2.xml"/><Relationship Id="rId5" Type="http://schemas.openxmlformats.org/officeDocument/2006/relationships/chart" Target="../charts/chart16.xml"/><Relationship Id="rId4" Type="http://schemas.openxmlformats.org/officeDocument/2006/relationships/chart" Target="../charts/chart15.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32.xml"/><Relationship Id="rId5" Type="http://schemas.openxmlformats.org/officeDocument/2006/relationships/chart" Target="../charts/chart19.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37.xml"/><Relationship Id="rId5" Type="http://schemas.openxmlformats.org/officeDocument/2006/relationships/chart" Target="../charts/chart25.xml"/><Relationship Id="rId4" Type="http://schemas.openxmlformats.org/officeDocument/2006/relationships/chart" Target="../charts/char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chart" Target="../charts/chart2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chart" Target="../charts/char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952625" y="1724025"/>
            <a:ext cx="8382000" cy="2101355"/>
          </a:xfrm>
        </p:spPr>
        <p:txBody>
          <a:bodyPr>
            <a:normAutofit/>
            <a:scene3d>
              <a:camera prst="orthographicFront"/>
              <a:lightRig rig="threePt" dir="t"/>
            </a:scene3d>
            <a:flatTx/>
          </a:bodyPr>
          <a:lstStyle/>
          <a:p>
            <a:r>
              <a:rPr lang="en-US" sz="5400" b="1" dirty="0"/>
              <a:t>Treasury Investment Council </a:t>
            </a:r>
            <a:br>
              <a:rPr lang="en-US" sz="5400" dirty="0"/>
            </a:br>
            <a:r>
              <a:rPr lang="en-US" sz="3600" dirty="0"/>
              <a:t> </a:t>
            </a:r>
            <a:br>
              <a:rPr lang="en-US" sz="4000" dirty="0"/>
            </a:br>
            <a:r>
              <a:rPr lang="en-US" sz="2400" dirty="0"/>
              <a:t>Meeting Date: November 20, 2025  </a:t>
            </a:r>
            <a:br>
              <a:rPr lang="en-US" sz="4000" dirty="0"/>
            </a:br>
            <a:endParaRPr lang="en-US" sz="1200" dirty="0"/>
          </a:p>
        </p:txBody>
      </p:sp>
    </p:spTree>
    <p:extLst>
      <p:ext uri="{BB962C8B-B14F-4D97-AF65-F5344CB8AC3E}">
        <p14:creationId xmlns:p14="http://schemas.microsoft.com/office/powerpoint/2010/main" val="2712320789"/>
      </p:ext>
    </p:extLst>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F985FC-B17F-FD21-162B-A27D0CBA6C60}"/>
              </a:ext>
            </a:extLst>
          </p:cNvPr>
          <p:cNvSpPr>
            <a:spLocks noGrp="1"/>
          </p:cNvSpPr>
          <p:nvPr>
            <p:ph type="title"/>
          </p:nvPr>
        </p:nvSpPr>
        <p:spPr/>
        <p:txBody>
          <a:bodyPr>
            <a:normAutofit/>
          </a:bodyPr>
          <a:lstStyle/>
          <a:p>
            <a:r>
              <a:rPr lang="en-US" b="1" dirty="0"/>
              <a:t>Non-State Operating &amp; Bond Accounts</a:t>
            </a:r>
            <a:br>
              <a:rPr lang="en-US" dirty="0"/>
            </a:br>
            <a:r>
              <a:rPr lang="en-US" sz="2800" b="1" dirty="0"/>
              <a:t>by type</a:t>
            </a:r>
          </a:p>
        </p:txBody>
      </p:sp>
      <p:graphicFrame>
        <p:nvGraphicFramePr>
          <p:cNvPr id="5" name="Content Placeholder 4">
            <a:extLst>
              <a:ext uri="{FF2B5EF4-FFF2-40B4-BE49-F238E27FC236}">
                <a16:creationId xmlns:a16="http://schemas.microsoft.com/office/drawing/2014/main" id="{78D8CFDF-A38F-487A-E7E4-C646247BEA5B}"/>
              </a:ext>
            </a:extLst>
          </p:cNvPr>
          <p:cNvGraphicFramePr>
            <a:graphicFrameLocks/>
          </p:cNvGraphicFramePr>
          <p:nvPr/>
        </p:nvGraphicFramePr>
        <p:xfrm>
          <a:off x="1288111" y="2257428"/>
          <a:ext cx="4245997" cy="3717141"/>
        </p:xfrm>
        <a:graphic>
          <a:graphicData uri="http://schemas.openxmlformats.org/drawingml/2006/table">
            <a:tbl>
              <a:tblPr firstRow="1" bandRow="1">
                <a:tableStyleId>{5940675A-B579-460E-94D1-54222C63F5DA}</a:tableStyleId>
              </a:tblPr>
              <a:tblGrid>
                <a:gridCol w="1415333">
                  <a:extLst>
                    <a:ext uri="{9D8B030D-6E8A-4147-A177-3AD203B41FA5}">
                      <a16:colId xmlns:a16="http://schemas.microsoft.com/office/drawing/2014/main" val="20000"/>
                    </a:ext>
                  </a:extLst>
                </a:gridCol>
                <a:gridCol w="1851623">
                  <a:extLst>
                    <a:ext uri="{9D8B030D-6E8A-4147-A177-3AD203B41FA5}">
                      <a16:colId xmlns:a16="http://schemas.microsoft.com/office/drawing/2014/main" val="20001"/>
                    </a:ext>
                  </a:extLst>
                </a:gridCol>
                <a:gridCol w="979041">
                  <a:extLst>
                    <a:ext uri="{9D8B030D-6E8A-4147-A177-3AD203B41FA5}">
                      <a16:colId xmlns:a16="http://schemas.microsoft.com/office/drawing/2014/main" val="20002"/>
                    </a:ext>
                  </a:extLst>
                </a:gridCol>
              </a:tblGrid>
              <a:tr h="274217">
                <a:tc>
                  <a:txBody>
                    <a:bodyPr/>
                    <a:lstStyle/>
                    <a:p>
                      <a:pPr algn="ctr" fontAlgn="b"/>
                      <a:r>
                        <a:rPr lang="en-US" sz="1400" b="1" i="1" u="none" strike="noStrike" dirty="0">
                          <a:solidFill>
                            <a:srgbClr val="000000"/>
                          </a:solidFill>
                          <a:latin typeface="+mn-lt"/>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9/30/25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75652">
                <a:tc>
                  <a:txBody>
                    <a:bodyPr/>
                    <a:lstStyle/>
                    <a:p>
                      <a:pPr algn="l" fontAlgn="b"/>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$950,947,055.79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1.57%</a:t>
                      </a:r>
                    </a:p>
                  </a:txBody>
                  <a:tcPr marL="9525" marR="9525" marT="9525" marB="0" anchor="b"/>
                </a:tc>
                <a:extLst>
                  <a:ext uri="{0D108BD9-81ED-4DB2-BD59-A6C34878D82A}">
                    <a16:rowId xmlns:a16="http://schemas.microsoft.com/office/drawing/2014/main" val="10001"/>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$126,845,883.07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0.21%</a:t>
                      </a:r>
                    </a:p>
                  </a:txBody>
                  <a:tcPr marL="9525" marR="9525" marT="9525" marB="0" anchor="b"/>
                </a:tc>
                <a:extLst>
                  <a:ext uri="{0D108BD9-81ED-4DB2-BD59-A6C34878D82A}">
                    <a16:rowId xmlns:a16="http://schemas.microsoft.com/office/drawing/2014/main" val="10002"/>
                  </a:ext>
                </a:extLst>
              </a:tr>
              <a:tr h="37528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School Boards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$121,804,340.50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0.20%</a:t>
                      </a:r>
                    </a:p>
                  </a:txBody>
                  <a:tcPr marL="9525" marR="9525" marT="9525" marB="0" anchor="b"/>
                </a:tc>
                <a:extLst>
                  <a:ext uri="{0D108BD9-81ED-4DB2-BD59-A6C34878D82A}">
                    <a16:rowId xmlns:a16="http://schemas.microsoft.com/office/drawing/2014/main" val="10003"/>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Miscellaneous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$68,941,484.38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0.11%</a:t>
                      </a:r>
                    </a:p>
                  </a:txBody>
                  <a:tcPr marL="9525" marR="9525" marT="9525" marB="0" anchor="b"/>
                </a:tc>
                <a:extLst>
                  <a:ext uri="{0D108BD9-81ED-4DB2-BD59-A6C34878D82A}">
                    <a16:rowId xmlns:a16="http://schemas.microsoft.com/office/drawing/2014/main" val="10004"/>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University 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$54,634,116.33</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0.09%</a:t>
                      </a:r>
                    </a:p>
                  </a:txBody>
                  <a:tcPr marL="9525" marR="9525" marT="9525" marB="0" anchor="b"/>
                </a:tc>
                <a:extLst>
                  <a:ext uri="{0D108BD9-81ED-4DB2-BD59-A6C34878D82A}">
                    <a16:rowId xmlns:a16="http://schemas.microsoft.com/office/drawing/2014/main" val="10005"/>
                  </a:ext>
                </a:extLst>
              </a:tr>
              <a:tr h="3752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State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$21,639,861.98</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0.04%</a:t>
                      </a:r>
                    </a:p>
                  </a:txBody>
                  <a:tcPr marL="9525" marR="9525" marT="9525" marB="0" anchor="b"/>
                </a:tc>
                <a:extLst>
                  <a:ext uri="{0D108BD9-81ED-4DB2-BD59-A6C34878D82A}">
                    <a16:rowId xmlns:a16="http://schemas.microsoft.com/office/drawing/2014/main" val="10006"/>
                  </a:ext>
                </a:extLst>
              </a:tr>
              <a:tr h="3752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$18,383,760.07</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tx1"/>
                          </a:solidFill>
                          <a:latin typeface="+mn-lt"/>
                          <a:cs typeface="Arial" pitchFamily="34" charset="0"/>
                        </a:rPr>
                        <a:t>0.03%</a:t>
                      </a:r>
                    </a:p>
                  </a:txBody>
                  <a:tcPr marL="9525" marR="9525" marT="9525" marB="0" anchor="b"/>
                </a:tc>
                <a:extLst>
                  <a:ext uri="{0D108BD9-81ED-4DB2-BD59-A6C34878D82A}">
                    <a16:rowId xmlns:a16="http://schemas.microsoft.com/office/drawing/2014/main" val="10007"/>
                  </a:ext>
                </a:extLst>
              </a:tr>
              <a:tr h="2913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$5,607,571.50</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0.01%</a:t>
                      </a:r>
                    </a:p>
                  </a:txBody>
                  <a:tcPr marL="9525" marR="9525" marT="9525" marB="0" anchor="b"/>
                </a:tc>
                <a:extLst>
                  <a:ext uri="{0D108BD9-81ED-4DB2-BD59-A6C34878D82A}">
                    <a16:rowId xmlns:a16="http://schemas.microsoft.com/office/drawing/2014/main" val="10008"/>
                  </a:ext>
                </a:extLst>
              </a:tr>
              <a:tr h="316451">
                <a:tc>
                  <a:txBody>
                    <a:bodyPr/>
                    <a:lstStyle/>
                    <a:p>
                      <a:pPr algn="l" fontAlgn="b"/>
                      <a:r>
                        <a:rPr lang="en-US" sz="1200" b="1" i="0" u="none" strike="noStrike" dirty="0">
                          <a:solidFill>
                            <a:srgbClr val="000000"/>
                          </a:solidFill>
                          <a:latin typeface="+mn-lt"/>
                          <a:cs typeface="Arial" pitchFamily="34" charset="0"/>
                        </a:rPr>
                        <a:t>Counties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$1,130,819.21</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0.00%</a:t>
                      </a:r>
                    </a:p>
                  </a:txBody>
                  <a:tcPr marL="9525" marR="9525" marT="9525" marB="0" anchor="b"/>
                </a:tc>
                <a:extLst>
                  <a:ext uri="{0D108BD9-81ED-4DB2-BD59-A6C34878D82A}">
                    <a16:rowId xmlns:a16="http://schemas.microsoft.com/office/drawing/2014/main" val="10009"/>
                  </a:ext>
                </a:extLst>
              </a:tr>
              <a:tr h="375652">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$1,369,934,892.83</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2.26%</a:t>
                      </a:r>
                    </a:p>
                  </a:txBody>
                  <a:tcPr marL="9525" marR="9525" marT="9525" marB="0" anchor="b"/>
                </a:tc>
                <a:extLst>
                  <a:ext uri="{0D108BD9-81ED-4DB2-BD59-A6C34878D82A}">
                    <a16:rowId xmlns:a16="http://schemas.microsoft.com/office/drawing/2014/main" val="10010"/>
                  </a:ext>
                </a:extLst>
              </a:tr>
            </a:tbl>
          </a:graphicData>
        </a:graphic>
      </p:graphicFrame>
      <p:graphicFrame>
        <p:nvGraphicFramePr>
          <p:cNvPr id="6" name="Content Placeholder 4">
            <a:extLst>
              <a:ext uri="{FF2B5EF4-FFF2-40B4-BE49-F238E27FC236}">
                <a16:creationId xmlns:a16="http://schemas.microsoft.com/office/drawing/2014/main" id="{76F716CB-252E-1748-B509-90CDFD665814}"/>
              </a:ext>
            </a:extLst>
          </p:cNvPr>
          <p:cNvGraphicFramePr>
            <a:graphicFrameLocks/>
          </p:cNvGraphicFramePr>
          <p:nvPr>
            <p:extLst>
              <p:ext uri="{D42A27DB-BD31-4B8C-83A1-F6EECF244321}">
                <p14:modId xmlns:p14="http://schemas.microsoft.com/office/powerpoint/2010/main" val="1701574479"/>
              </p:ext>
            </p:extLst>
          </p:nvPr>
        </p:nvGraphicFramePr>
        <p:xfrm>
          <a:off x="6615486" y="2257429"/>
          <a:ext cx="4341411" cy="3717141"/>
        </p:xfrm>
        <a:graphic>
          <a:graphicData uri="http://schemas.openxmlformats.org/drawingml/2006/table">
            <a:tbl>
              <a:tblPr firstRow="1" bandRow="1">
                <a:tableStyleId>{5940675A-B579-460E-94D1-54222C63F5DA}</a:tableStyleId>
              </a:tblPr>
              <a:tblGrid>
                <a:gridCol w="1457739">
                  <a:extLst>
                    <a:ext uri="{9D8B030D-6E8A-4147-A177-3AD203B41FA5}">
                      <a16:colId xmlns:a16="http://schemas.microsoft.com/office/drawing/2014/main" val="20000"/>
                    </a:ext>
                  </a:extLst>
                </a:gridCol>
                <a:gridCol w="1900602">
                  <a:extLst>
                    <a:ext uri="{9D8B030D-6E8A-4147-A177-3AD203B41FA5}">
                      <a16:colId xmlns:a16="http://schemas.microsoft.com/office/drawing/2014/main" val="20001"/>
                    </a:ext>
                  </a:extLst>
                </a:gridCol>
                <a:gridCol w="983070">
                  <a:extLst>
                    <a:ext uri="{9D8B030D-6E8A-4147-A177-3AD203B41FA5}">
                      <a16:colId xmlns:a16="http://schemas.microsoft.com/office/drawing/2014/main" val="20002"/>
                    </a:ext>
                  </a:extLst>
                </a:gridCol>
              </a:tblGrid>
              <a:tr h="286138">
                <a:tc>
                  <a:txBody>
                    <a:bodyPr/>
                    <a:lstStyle/>
                    <a:p>
                      <a:pPr algn="ctr" fontAlgn="b"/>
                      <a:r>
                        <a:rPr lang="en-US" sz="1400" b="1" i="1" u="none" strike="noStrike" dirty="0">
                          <a:solidFill>
                            <a:srgbClr val="000000"/>
                          </a:solidFill>
                          <a:latin typeface="+mn-lt"/>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9/30/25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91982">
                <a:tc>
                  <a:txBody>
                    <a:bodyPr/>
                    <a:lstStyle/>
                    <a:p>
                      <a:pPr algn="l" fontAlgn="b"/>
                      <a:r>
                        <a:rPr lang="en-US" sz="1200" b="1" i="0" u="none" strike="noStrike" dirty="0">
                          <a:solidFill>
                            <a:srgbClr val="000000"/>
                          </a:solidFill>
                          <a:latin typeface="+mn-lt"/>
                          <a:cs typeface="Arial" pitchFamily="34" charset="0"/>
                        </a:rPr>
                        <a:t>Florida Housing Finance Corp.</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$1,532,338,585.76</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2.53%</a:t>
                      </a:r>
                    </a:p>
                  </a:txBody>
                  <a:tcPr marL="9525" marR="9525" marT="9525" marB="0" anchor="b"/>
                </a:tc>
                <a:extLst>
                  <a:ext uri="{0D108BD9-81ED-4DB2-BD59-A6C34878D82A}">
                    <a16:rowId xmlns:a16="http://schemas.microsoft.com/office/drawing/2014/main" val="10001"/>
                  </a:ext>
                </a:extLst>
              </a:tr>
              <a:tr h="3830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marL="0" algn="r" defTabSz="914400" rtl="0" eaLnBrk="1" fontAlgn="b" latinLnBrk="0" hangingPunct="1"/>
                      <a:r>
                        <a:rPr lang="en-US" sz="1200" b="1" i="0" u="none" strike="noStrike" kern="1200" dirty="0">
                          <a:solidFill>
                            <a:schemeClr val="tx1"/>
                          </a:solidFill>
                          <a:latin typeface="+mn-lt"/>
                          <a:ea typeface="+mn-ea"/>
                          <a:cs typeface="Arial" pitchFamily="34" charset="0"/>
                        </a:rPr>
                        <a:t>$7,121,324.73</a:t>
                      </a:r>
                    </a:p>
                  </a:txBody>
                  <a:tcPr marL="9525" marR="9525" marT="9525" marB="0" anchor="b"/>
                </a:tc>
                <a:tc>
                  <a:txBody>
                    <a:bodyPr/>
                    <a:lstStyle/>
                    <a:p>
                      <a:pPr marL="0" algn="r" defTabSz="914400" rtl="0" eaLnBrk="1" fontAlgn="b" latinLnBrk="0" hangingPunct="1"/>
                      <a:r>
                        <a:rPr lang="en-US" sz="1200" b="1" i="0" u="none" strike="noStrike" kern="1200" dirty="0">
                          <a:solidFill>
                            <a:schemeClr val="tx1"/>
                          </a:solidFill>
                          <a:latin typeface="+mn-lt"/>
                          <a:ea typeface="+mn-ea"/>
                          <a:cs typeface="Arial" pitchFamily="34" charset="0"/>
                        </a:rPr>
                        <a:t>0.01%</a:t>
                      </a:r>
                    </a:p>
                  </a:txBody>
                  <a:tcPr marL="9525" marR="9525" marT="9525" marB="0" anchor="b"/>
                </a:tc>
                <a:extLst>
                  <a:ext uri="{0D108BD9-81ED-4DB2-BD59-A6C34878D82A}">
                    <a16:rowId xmlns:a16="http://schemas.microsoft.com/office/drawing/2014/main" val="10002"/>
                  </a:ext>
                </a:extLst>
              </a:tr>
              <a:tr h="38307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University </a:t>
                      </a:r>
                    </a:p>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Component Units</a:t>
                      </a:r>
                    </a:p>
                  </a:txBody>
                  <a:tcPr marL="9525" marR="9525" marT="9525" marB="0" anchor="b"/>
                </a:tc>
                <a:tc>
                  <a:txBody>
                    <a:bodyPr/>
                    <a:lstStyle/>
                    <a:p>
                      <a:pPr marL="0" algn="r" defTabSz="914400" rtl="0" eaLnBrk="1" fontAlgn="b" latinLnBrk="0" hangingPunct="1"/>
                      <a:r>
                        <a:rPr lang="en-US" sz="1200" b="1" i="0" u="none" strike="noStrike" kern="1200" dirty="0">
                          <a:solidFill>
                            <a:schemeClr val="tx1"/>
                          </a:solidFill>
                          <a:latin typeface="+mn-lt"/>
                          <a:ea typeface="+mn-ea"/>
                          <a:cs typeface="Arial" pitchFamily="34" charset="0"/>
                        </a:rPr>
                        <a:t>$4,818,223.82</a:t>
                      </a:r>
                    </a:p>
                  </a:txBody>
                  <a:tcPr marL="9525" marR="9525" marT="9525" marB="0" anchor="b"/>
                </a:tc>
                <a:tc>
                  <a:txBody>
                    <a:bodyPr/>
                    <a:lstStyle/>
                    <a:p>
                      <a:pPr marL="0" algn="r" defTabSz="914400" rtl="0" eaLnBrk="1" fontAlgn="b" latinLnBrk="0" hangingPunct="1"/>
                      <a:r>
                        <a:rPr lang="en-US" sz="1200" b="1" i="0" u="none" strike="noStrike" kern="1200" dirty="0">
                          <a:solidFill>
                            <a:schemeClr val="tx1"/>
                          </a:solidFill>
                          <a:latin typeface="+mn-lt"/>
                          <a:ea typeface="+mn-ea"/>
                          <a:cs typeface="Arial" pitchFamily="34" charset="0"/>
                        </a:rPr>
                        <a:t>0.01%</a:t>
                      </a:r>
                    </a:p>
                  </a:txBody>
                  <a:tcPr marL="9525" marR="9525" marT="9525" marB="0" anchor="b"/>
                </a:tc>
                <a:extLst>
                  <a:ext uri="{0D108BD9-81ED-4DB2-BD59-A6C34878D82A}">
                    <a16:rowId xmlns:a16="http://schemas.microsoft.com/office/drawing/2014/main" val="10003"/>
                  </a:ext>
                </a:extLst>
              </a:tr>
              <a:tr h="3830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School Boards</a:t>
                      </a:r>
                    </a:p>
                  </a:txBody>
                  <a:tcPr marL="9525" marR="9525" marT="9525" marB="0" anchor="b"/>
                </a:tc>
                <a:tc>
                  <a:txBody>
                    <a:bodyPr/>
                    <a:lstStyle/>
                    <a:p>
                      <a:pPr marL="0" algn="r" defTabSz="914400" rtl="0" eaLnBrk="1" fontAlgn="b" latinLnBrk="0" hangingPunct="1"/>
                      <a:r>
                        <a:rPr lang="en-US" sz="1200" b="1" i="0" u="none" strike="noStrike" kern="1200" dirty="0">
                          <a:solidFill>
                            <a:schemeClr val="tx1"/>
                          </a:solidFill>
                          <a:latin typeface="+mn-lt"/>
                          <a:ea typeface="+mn-ea"/>
                          <a:cs typeface="Arial" pitchFamily="34" charset="0"/>
                        </a:rPr>
                        <a:t> $565.36 </a:t>
                      </a:r>
                    </a:p>
                  </a:txBody>
                  <a:tcPr marL="9525" marR="9525" marT="9525" marB="0" anchor="b"/>
                </a:tc>
                <a:tc>
                  <a:txBody>
                    <a:bodyPr/>
                    <a:lstStyle/>
                    <a:p>
                      <a:pPr marL="0" algn="r" defTabSz="914400" rtl="0" eaLnBrk="1" fontAlgn="b" latinLnBrk="0" hangingPunct="1"/>
                      <a:r>
                        <a:rPr lang="en-US" sz="1200" b="1" i="0" u="none" strike="noStrike" kern="1200" dirty="0">
                          <a:solidFill>
                            <a:schemeClr val="tx1"/>
                          </a:solidFill>
                          <a:latin typeface="+mn-lt"/>
                          <a:ea typeface="+mn-ea"/>
                          <a:cs typeface="Arial" pitchFamily="34" charset="0"/>
                        </a:rPr>
                        <a:t>0.00%</a:t>
                      </a:r>
                    </a:p>
                  </a:txBody>
                  <a:tcPr marL="9525" marR="9525" marT="9525" marB="0" anchor="b"/>
                </a:tc>
                <a:extLst>
                  <a:ext uri="{0D108BD9-81ED-4DB2-BD59-A6C34878D82A}">
                    <a16:rowId xmlns:a16="http://schemas.microsoft.com/office/drawing/2014/main" val="10004"/>
                  </a:ext>
                </a:extLst>
              </a:tr>
              <a:tr h="285939">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baseline="0" dirty="0">
                        <a:solidFill>
                          <a:srgbClr val="000000"/>
                        </a:solidFill>
                        <a:latin typeface="+mn-lt"/>
                        <a:cs typeface="Arial" pitchFamily="34" charset="0"/>
                      </a:endParaRP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5"/>
                  </a:ext>
                </a:extLst>
              </a:tr>
              <a:tr h="335579">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baseline="0"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a:t>
                      </a: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6"/>
                  </a:ext>
                </a:extLst>
              </a:tr>
              <a:tr h="30400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7"/>
                  </a:ext>
                </a:extLst>
              </a:tr>
              <a:tr h="2861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8"/>
                  </a:ext>
                </a:extLst>
              </a:tr>
              <a:tr h="28613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9"/>
                  </a:ext>
                </a:extLst>
              </a:tr>
              <a:tr h="391982">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$1,544,278,699.67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2.55%</a:t>
                      </a:r>
                    </a:p>
                  </a:txBody>
                  <a:tcPr marL="9525" marR="9525" marT="9525" marB="0" anchor="b"/>
                </a:tc>
                <a:extLst>
                  <a:ext uri="{0D108BD9-81ED-4DB2-BD59-A6C34878D82A}">
                    <a16:rowId xmlns:a16="http://schemas.microsoft.com/office/drawing/2014/main" val="10010"/>
                  </a:ext>
                </a:extLst>
              </a:tr>
            </a:tbl>
          </a:graphicData>
        </a:graphic>
      </p:graphicFrame>
      <p:sp>
        <p:nvSpPr>
          <p:cNvPr id="7" name="TextBox 6">
            <a:extLst>
              <a:ext uri="{FF2B5EF4-FFF2-40B4-BE49-F238E27FC236}">
                <a16:creationId xmlns:a16="http://schemas.microsoft.com/office/drawing/2014/main" id="{3FE0EB64-F263-3510-82A3-218751D0FE2B}"/>
              </a:ext>
            </a:extLst>
          </p:cNvPr>
          <p:cNvSpPr txBox="1"/>
          <p:nvPr/>
        </p:nvSpPr>
        <p:spPr>
          <a:xfrm>
            <a:off x="2314575" y="1764746"/>
            <a:ext cx="23622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Non-State Operating</a:t>
            </a:r>
          </a:p>
        </p:txBody>
      </p:sp>
      <p:sp>
        <p:nvSpPr>
          <p:cNvPr id="8" name="TextBox 7">
            <a:extLst>
              <a:ext uri="{FF2B5EF4-FFF2-40B4-BE49-F238E27FC236}">
                <a16:creationId xmlns:a16="http://schemas.microsoft.com/office/drawing/2014/main" id="{528A9DB5-9E3B-E943-246D-A95349051A3E}"/>
              </a:ext>
            </a:extLst>
          </p:cNvPr>
          <p:cNvSpPr txBox="1"/>
          <p:nvPr/>
        </p:nvSpPr>
        <p:spPr>
          <a:xfrm>
            <a:off x="7962900" y="1837210"/>
            <a:ext cx="23622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Bond</a:t>
            </a:r>
          </a:p>
        </p:txBody>
      </p:sp>
    </p:spTree>
    <p:extLst>
      <p:ext uri="{BB962C8B-B14F-4D97-AF65-F5344CB8AC3E}">
        <p14:creationId xmlns:p14="http://schemas.microsoft.com/office/powerpoint/2010/main" val="150763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99378-741B-2154-B486-5F5E2C86E17E}"/>
            </a:ext>
          </a:extLst>
        </p:cNvPr>
        <p:cNvGrpSpPr/>
        <p:nvPr/>
      </p:nvGrpSpPr>
      <p:grpSpPr>
        <a:xfrm>
          <a:off x="0" y="0"/>
          <a:ext cx="0" cy="0"/>
          <a:chOff x="0" y="0"/>
          <a:chExt cx="0" cy="0"/>
        </a:xfrm>
      </p:grpSpPr>
      <p:sp>
        <p:nvSpPr>
          <p:cNvPr id="2" name="Rectangle 4">
            <a:extLst>
              <a:ext uri="{FF2B5EF4-FFF2-40B4-BE49-F238E27FC236}">
                <a16:creationId xmlns:a16="http://schemas.microsoft.com/office/drawing/2014/main" id="{7BA39EBB-1E5E-6646-4A44-79BB718151D4}"/>
              </a:ext>
            </a:extLst>
          </p:cNvPr>
          <p:cNvSpPr>
            <a:spLocks noGrp="1" noChangeArrowheads="1"/>
          </p:cNvSpPr>
          <p:nvPr>
            <p:ph type="title"/>
          </p:nvPr>
        </p:nvSpPr>
        <p:spPr>
          <a:xfrm>
            <a:off x="2282505" y="742793"/>
            <a:ext cx="8077200" cy="1139825"/>
          </a:xfrm>
        </p:spPr>
        <p:txBody>
          <a:bodyPr>
            <a:noAutofit/>
          </a:bodyPr>
          <a:lstStyle/>
          <a:p>
            <a:pPr algn="ctr" eaLnBrk="1" hangingPunct="1"/>
            <a:r>
              <a:rPr lang="en-US" sz="4400" b="1" dirty="0">
                <a:solidFill>
                  <a:schemeClr val="tx1"/>
                </a:solidFill>
              </a:rPr>
              <a:t>Investment Pool </a:t>
            </a:r>
            <a:br>
              <a:rPr lang="en-US" sz="4400" b="1" dirty="0">
                <a:solidFill>
                  <a:schemeClr val="tx1"/>
                </a:solidFill>
              </a:rPr>
            </a:br>
            <a:r>
              <a:rPr lang="en-US" sz="4400" b="1" dirty="0">
                <a:solidFill>
                  <a:schemeClr val="tx1"/>
                </a:solidFill>
              </a:rPr>
              <a:t>Distributed Income</a:t>
            </a:r>
            <a:endParaRPr lang="en-US" sz="4400" b="1" dirty="0">
              <a:solidFill>
                <a:schemeClr val="tx1"/>
              </a:solidFill>
              <a:latin typeface="+mn-lt"/>
            </a:endParaRPr>
          </a:p>
        </p:txBody>
      </p:sp>
      <p:graphicFrame>
        <p:nvGraphicFramePr>
          <p:cNvPr id="3" name="Content Placeholder 7">
            <a:extLst>
              <a:ext uri="{FF2B5EF4-FFF2-40B4-BE49-F238E27FC236}">
                <a16:creationId xmlns:a16="http://schemas.microsoft.com/office/drawing/2014/main" id="{DEB22936-9681-2C5A-10F9-FDA52FCAC2CB}"/>
              </a:ext>
            </a:extLst>
          </p:cNvPr>
          <p:cNvGraphicFramePr>
            <a:graphicFrameLocks/>
          </p:cNvGraphicFramePr>
          <p:nvPr/>
        </p:nvGraphicFramePr>
        <p:xfrm>
          <a:off x="1125522" y="1714500"/>
          <a:ext cx="9940955"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AC81841A-F36A-A2E8-9414-7C297E2BAB98}"/>
              </a:ext>
            </a:extLst>
          </p:cNvPr>
          <p:cNvGraphicFramePr>
            <a:graphicFrameLocks noGrp="1"/>
          </p:cNvGraphicFramePr>
          <p:nvPr/>
        </p:nvGraphicFramePr>
        <p:xfrm>
          <a:off x="561976" y="5163071"/>
          <a:ext cx="1551730" cy="952136"/>
        </p:xfrm>
        <a:graphic>
          <a:graphicData uri="http://schemas.openxmlformats.org/drawingml/2006/table">
            <a:tbl>
              <a:tblPr firstRow="1" bandRow="1">
                <a:tableStyleId>{F5AB1C69-6EDB-4FF4-983F-18BD219EF322}</a:tableStyleId>
              </a:tblPr>
              <a:tblGrid>
                <a:gridCol w="1551730">
                  <a:extLst>
                    <a:ext uri="{9D8B030D-6E8A-4147-A177-3AD203B41FA5}">
                      <a16:colId xmlns:a16="http://schemas.microsoft.com/office/drawing/2014/main" val="20000"/>
                    </a:ext>
                  </a:extLst>
                </a:gridCol>
              </a:tblGrid>
              <a:tr h="476068">
                <a:tc>
                  <a:txBody>
                    <a:bodyPr/>
                    <a:lstStyle/>
                    <a:p>
                      <a:r>
                        <a:rPr lang="en-US" sz="1200" dirty="0">
                          <a:solidFill>
                            <a:schemeClr val="tx1"/>
                          </a:solidFill>
                          <a:latin typeface="+mn-lt"/>
                          <a:cs typeface="Arial" pitchFamily="34" charset="0"/>
                        </a:rPr>
                        <a:t>Pool Average Balance</a:t>
                      </a:r>
                    </a:p>
                    <a:p>
                      <a:r>
                        <a:rPr lang="en-US" sz="1200" b="0" dirty="0">
                          <a:solidFill>
                            <a:schemeClr val="tx1"/>
                          </a:solidFill>
                          <a:latin typeface="+mn-lt"/>
                          <a:cs typeface="Arial" pitchFamily="34" charset="0"/>
                        </a:rPr>
                        <a:t>(in billions)</a:t>
                      </a:r>
                    </a:p>
                  </a:txBody>
                  <a:tcPr>
                    <a:solidFill>
                      <a:schemeClr val="accent1">
                        <a:lumMod val="20000"/>
                        <a:lumOff val="80000"/>
                      </a:schemeClr>
                    </a:solidFill>
                  </a:tcPr>
                </a:tc>
                <a:extLst>
                  <a:ext uri="{0D108BD9-81ED-4DB2-BD59-A6C34878D82A}">
                    <a16:rowId xmlns:a16="http://schemas.microsoft.com/office/drawing/2014/main" val="10000"/>
                  </a:ext>
                </a:extLst>
              </a:tr>
              <a:tr h="476068">
                <a:tc>
                  <a:txBody>
                    <a:bodyPr/>
                    <a:lstStyle/>
                    <a:p>
                      <a:r>
                        <a:rPr lang="en-US" sz="1200" b="1" dirty="0">
                          <a:solidFill>
                            <a:schemeClr val="tx1"/>
                          </a:solidFill>
                          <a:latin typeface="+mn-lt"/>
                          <a:cs typeface="Arial" pitchFamily="34" charset="0"/>
                        </a:rPr>
                        <a:t>Average Return </a:t>
                      </a:r>
                    </a:p>
                    <a:p>
                      <a:r>
                        <a:rPr lang="en-US" sz="1200" b="0" dirty="0">
                          <a:solidFill>
                            <a:schemeClr val="tx1"/>
                          </a:solidFill>
                          <a:latin typeface="+mn-lt"/>
                          <a:cs typeface="Arial" pitchFamily="34" charset="0"/>
                        </a:rPr>
                        <a:t>(net</a:t>
                      </a:r>
                      <a:r>
                        <a:rPr lang="en-US" sz="1200" b="0" baseline="0" dirty="0">
                          <a:solidFill>
                            <a:schemeClr val="tx1"/>
                          </a:solidFill>
                          <a:latin typeface="+mn-lt"/>
                          <a:cs typeface="Arial" pitchFamily="34" charset="0"/>
                        </a:rPr>
                        <a:t> of fees)</a:t>
                      </a:r>
                      <a:endParaRPr lang="en-US" sz="1200" b="0" dirty="0">
                        <a:solidFill>
                          <a:schemeClr val="tx1"/>
                        </a:solidFill>
                        <a:latin typeface="+mn-lt"/>
                        <a:cs typeface="Arial" pitchFamily="34" charset="0"/>
                      </a:endParaRPr>
                    </a:p>
                  </a:txBody>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905DF73D-A96B-2F6E-6BB8-2A4F559F0225}"/>
              </a:ext>
            </a:extLst>
          </p:cNvPr>
          <p:cNvGraphicFramePr>
            <a:graphicFrameLocks noGrp="1"/>
          </p:cNvGraphicFramePr>
          <p:nvPr>
            <p:extLst>
              <p:ext uri="{D42A27DB-BD31-4B8C-83A1-F6EECF244321}">
                <p14:modId xmlns:p14="http://schemas.microsoft.com/office/powerpoint/2010/main" val="215147015"/>
              </p:ext>
            </p:extLst>
          </p:nvPr>
        </p:nvGraphicFramePr>
        <p:xfrm>
          <a:off x="2191826" y="5144542"/>
          <a:ext cx="8823534" cy="939892"/>
        </p:xfrm>
        <a:graphic>
          <a:graphicData uri="http://schemas.openxmlformats.org/drawingml/2006/table">
            <a:tbl>
              <a:tblPr bandRow="1">
                <a:tableStyleId>{F5AB1C69-6EDB-4FF4-983F-18BD219EF322}</a:tableStyleId>
              </a:tblPr>
              <a:tblGrid>
                <a:gridCol w="1004822">
                  <a:extLst>
                    <a:ext uri="{9D8B030D-6E8A-4147-A177-3AD203B41FA5}">
                      <a16:colId xmlns:a16="http://schemas.microsoft.com/office/drawing/2014/main" val="20001"/>
                    </a:ext>
                  </a:extLst>
                </a:gridCol>
                <a:gridCol w="979054">
                  <a:extLst>
                    <a:ext uri="{9D8B030D-6E8A-4147-A177-3AD203B41FA5}">
                      <a16:colId xmlns:a16="http://schemas.microsoft.com/office/drawing/2014/main" val="20002"/>
                    </a:ext>
                  </a:extLst>
                </a:gridCol>
                <a:gridCol w="951346">
                  <a:extLst>
                    <a:ext uri="{9D8B030D-6E8A-4147-A177-3AD203B41FA5}">
                      <a16:colId xmlns:a16="http://schemas.microsoft.com/office/drawing/2014/main" val="1461628173"/>
                    </a:ext>
                  </a:extLst>
                </a:gridCol>
                <a:gridCol w="988291">
                  <a:extLst>
                    <a:ext uri="{9D8B030D-6E8A-4147-A177-3AD203B41FA5}">
                      <a16:colId xmlns:a16="http://schemas.microsoft.com/office/drawing/2014/main" val="20003"/>
                    </a:ext>
                  </a:extLst>
                </a:gridCol>
                <a:gridCol w="951345">
                  <a:extLst>
                    <a:ext uri="{9D8B030D-6E8A-4147-A177-3AD203B41FA5}">
                      <a16:colId xmlns:a16="http://schemas.microsoft.com/office/drawing/2014/main" val="20004"/>
                    </a:ext>
                  </a:extLst>
                </a:gridCol>
                <a:gridCol w="1006764">
                  <a:extLst>
                    <a:ext uri="{9D8B030D-6E8A-4147-A177-3AD203B41FA5}">
                      <a16:colId xmlns:a16="http://schemas.microsoft.com/office/drawing/2014/main" val="3971306066"/>
                    </a:ext>
                  </a:extLst>
                </a:gridCol>
                <a:gridCol w="960582">
                  <a:extLst>
                    <a:ext uri="{9D8B030D-6E8A-4147-A177-3AD203B41FA5}">
                      <a16:colId xmlns:a16="http://schemas.microsoft.com/office/drawing/2014/main" val="563879008"/>
                    </a:ext>
                  </a:extLst>
                </a:gridCol>
                <a:gridCol w="932872">
                  <a:extLst>
                    <a:ext uri="{9D8B030D-6E8A-4147-A177-3AD203B41FA5}">
                      <a16:colId xmlns:a16="http://schemas.microsoft.com/office/drawing/2014/main" val="809484436"/>
                    </a:ext>
                  </a:extLst>
                </a:gridCol>
                <a:gridCol w="1048458">
                  <a:extLst>
                    <a:ext uri="{9D8B030D-6E8A-4147-A177-3AD203B41FA5}">
                      <a16:colId xmlns:a16="http://schemas.microsoft.com/office/drawing/2014/main" val="95615655"/>
                    </a:ext>
                  </a:extLst>
                </a:gridCol>
              </a:tblGrid>
              <a:tr h="542887">
                <a:tc>
                  <a:txBody>
                    <a:bodyPr/>
                    <a:lstStyle/>
                    <a:p>
                      <a:pPr marL="0" algn="ctr" defTabSz="914400" rtl="0" eaLnBrk="1" latinLnBrk="0" hangingPunct="1"/>
                      <a:r>
                        <a:rPr lang="en-US" sz="1100" kern="1200" dirty="0">
                          <a:solidFill>
                            <a:schemeClr val="tx1"/>
                          </a:solidFill>
                          <a:latin typeface="+mn-lt"/>
                          <a:ea typeface="+mn-ea"/>
                          <a:cs typeface="Arial" pitchFamily="34" charset="0"/>
                        </a:rPr>
                        <a:t>$23.3</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$26.5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$32.8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$48.3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$64.4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$63.8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$62.7</a:t>
                      </a:r>
                    </a:p>
                  </a:txBody>
                  <a:tcPr/>
                </a:tc>
                <a:extLst>
                  <a:ext uri="{0D108BD9-81ED-4DB2-BD59-A6C34878D82A}">
                    <a16:rowId xmlns:a16="http://schemas.microsoft.com/office/drawing/2014/main" val="10000"/>
                  </a:ext>
                </a:extLst>
              </a:tr>
              <a:tr h="397005">
                <a:tc>
                  <a:txBody>
                    <a:bodyPr/>
                    <a:lstStyle/>
                    <a:p>
                      <a:pPr algn="ctr"/>
                      <a:r>
                        <a:rPr lang="en-US" sz="1200" b="1" dirty="0">
                          <a:solidFill>
                            <a:schemeClr val="tx1"/>
                          </a:solidFill>
                          <a:latin typeface="+mn-lt"/>
                          <a:cs typeface="Arial" pitchFamily="34" charset="0"/>
                        </a:rPr>
                        <a:t>1.66%</a:t>
                      </a:r>
                    </a:p>
                  </a:txBody>
                  <a:tcPr/>
                </a:tc>
                <a:tc>
                  <a:txBody>
                    <a:bodyPr/>
                    <a:lstStyle/>
                    <a:p>
                      <a:pPr algn="ctr"/>
                      <a:r>
                        <a:rPr lang="en-US" sz="1200" b="1" dirty="0">
                          <a:solidFill>
                            <a:schemeClr val="tx1"/>
                          </a:solidFill>
                          <a:latin typeface="+mn-lt"/>
                          <a:cs typeface="Arial" pitchFamily="34" charset="0"/>
                        </a:rPr>
                        <a:t>2.32%</a:t>
                      </a:r>
                    </a:p>
                  </a:txBody>
                  <a:tcPr/>
                </a:tc>
                <a:tc>
                  <a:txBody>
                    <a:bodyPr/>
                    <a:lstStyle/>
                    <a:p>
                      <a:pPr algn="ctr"/>
                      <a:r>
                        <a:rPr lang="en-US" sz="1200" b="1" dirty="0">
                          <a:solidFill>
                            <a:schemeClr val="tx1"/>
                          </a:solidFill>
                          <a:latin typeface="+mn-lt"/>
                          <a:cs typeface="Arial" pitchFamily="34" charset="0"/>
                        </a:rPr>
                        <a:t>3.16%</a:t>
                      </a:r>
                    </a:p>
                  </a:txBody>
                  <a:tcPr/>
                </a:tc>
                <a:tc>
                  <a:txBody>
                    <a:bodyPr/>
                    <a:lstStyle/>
                    <a:p>
                      <a:pPr algn="ctr"/>
                      <a:r>
                        <a:rPr lang="en-US" sz="1200" b="1" dirty="0">
                          <a:solidFill>
                            <a:schemeClr val="tx1"/>
                          </a:solidFill>
                          <a:latin typeface="+mn-lt"/>
                          <a:cs typeface="Arial" pitchFamily="34" charset="0"/>
                        </a:rPr>
                        <a:t>1.61%</a:t>
                      </a:r>
                    </a:p>
                  </a:txBody>
                  <a:tcPr/>
                </a:tc>
                <a:tc>
                  <a:txBody>
                    <a:bodyPr/>
                    <a:lstStyle/>
                    <a:p>
                      <a:pPr marL="0" algn="ctr" defTabSz="914400" rtl="0" eaLnBrk="1" latinLnBrk="0" hangingPunct="1"/>
                      <a:r>
                        <a:rPr lang="en-US" sz="1200" b="1" kern="1200" dirty="0">
                          <a:solidFill>
                            <a:schemeClr val="tx1"/>
                          </a:solidFill>
                          <a:latin typeface="+mn-lt"/>
                          <a:ea typeface="+mn-ea"/>
                          <a:cs typeface="Arial" pitchFamily="34" charset="0"/>
                        </a:rPr>
                        <a:t>0.73%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Arial" pitchFamily="34" charset="0"/>
                        </a:rPr>
                        <a:t>1.64%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Arial" pitchFamily="34" charset="0"/>
                        </a:rPr>
                        <a:t>2.90%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Arial" pitchFamily="34" charset="0"/>
                        </a:rPr>
                        <a:t>3.84%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Arial" pitchFamily="34" charset="0"/>
                        </a:rPr>
                        <a:t>4.18%</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007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43100" y="744537"/>
            <a:ext cx="8305800" cy="944417"/>
          </a:xfrm>
        </p:spPr>
        <p:txBody>
          <a:bodyPr>
            <a:noAutofit/>
          </a:bodyPr>
          <a:lstStyle/>
          <a:p>
            <a:r>
              <a:rPr lang="en-US" b="1" dirty="0">
                <a:solidFill>
                  <a:schemeClr val="tx1"/>
                </a:solidFill>
              </a:rPr>
              <a:t>Summary of Macro Risks to the Investment Pool</a:t>
            </a:r>
          </a:p>
        </p:txBody>
      </p:sp>
      <p:graphicFrame>
        <p:nvGraphicFramePr>
          <p:cNvPr id="23" name="Table 22"/>
          <p:cNvGraphicFramePr>
            <a:graphicFrameLocks noGrp="1"/>
          </p:cNvGraphicFramePr>
          <p:nvPr>
            <p:extLst>
              <p:ext uri="{D42A27DB-BD31-4B8C-83A1-F6EECF244321}">
                <p14:modId xmlns:p14="http://schemas.microsoft.com/office/powerpoint/2010/main" val="2500830053"/>
              </p:ext>
            </p:extLst>
          </p:nvPr>
        </p:nvGraphicFramePr>
        <p:xfrm>
          <a:off x="2125651" y="2059359"/>
          <a:ext cx="8153399" cy="4170025"/>
        </p:xfrm>
        <a:graphic>
          <a:graphicData uri="http://schemas.openxmlformats.org/drawingml/2006/table">
            <a:tbl>
              <a:tblPr firstRow="1" bandRow="1">
                <a:tableStyleId>{69CF1AB2-1976-4502-BF36-3FF5EA218861}</a:tableStyleId>
              </a:tblPr>
              <a:tblGrid>
                <a:gridCol w="1978980">
                  <a:extLst>
                    <a:ext uri="{9D8B030D-6E8A-4147-A177-3AD203B41FA5}">
                      <a16:colId xmlns:a16="http://schemas.microsoft.com/office/drawing/2014/main" val="20000"/>
                    </a:ext>
                  </a:extLst>
                </a:gridCol>
                <a:gridCol w="4574219">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31881">
                <a:tc>
                  <a:txBody>
                    <a:bodyPr/>
                    <a:lstStyle/>
                    <a:p>
                      <a:r>
                        <a:rPr lang="en-US" sz="1600" dirty="0">
                          <a:latin typeface="+mn-lt"/>
                          <a:cs typeface="Times New Roman" pitchFamily="18" charset="0"/>
                        </a:rPr>
                        <a:t>Risk</a:t>
                      </a:r>
                    </a:p>
                  </a:txBody>
                  <a:tcPr/>
                </a:tc>
                <a:tc>
                  <a:txBody>
                    <a:bodyPr/>
                    <a:lstStyle/>
                    <a:p>
                      <a:r>
                        <a:rPr lang="en-US" sz="1600" b="1" dirty="0">
                          <a:latin typeface="+mn-lt"/>
                          <a:cs typeface="Times New Roman" pitchFamily="18" charset="0"/>
                        </a:rPr>
                        <a:t>Status</a:t>
                      </a:r>
                    </a:p>
                    <a:p>
                      <a:endParaRPr lang="en-US" sz="1600" b="0" dirty="0">
                        <a:latin typeface="+mn-lt"/>
                        <a:cs typeface="Times New Roman" pitchFamily="18" charset="0"/>
                      </a:endParaRPr>
                    </a:p>
                  </a:txBody>
                  <a:tcPr/>
                </a:tc>
                <a:tc>
                  <a:txBody>
                    <a:bodyPr/>
                    <a:lstStyle/>
                    <a:p>
                      <a:r>
                        <a:rPr lang="en-US" sz="1600" b="1" dirty="0">
                          <a:latin typeface="+mn-lt"/>
                          <a:cs typeface="Times New Roman" pitchFamily="18" charset="0"/>
                        </a:rPr>
                        <a:t>Risk Level</a:t>
                      </a:r>
                    </a:p>
                  </a:txBody>
                  <a:tcPr/>
                </a:tc>
                <a:extLst>
                  <a:ext uri="{0D108BD9-81ED-4DB2-BD59-A6C34878D82A}">
                    <a16:rowId xmlns:a16="http://schemas.microsoft.com/office/drawing/2014/main" val="10000"/>
                  </a:ext>
                </a:extLst>
              </a:tr>
              <a:tr h="824192">
                <a:tc>
                  <a:txBody>
                    <a:bodyPr/>
                    <a:lstStyle/>
                    <a:p>
                      <a:r>
                        <a:rPr lang="en-US" sz="1600" b="1" dirty="0">
                          <a:latin typeface="+mn-lt"/>
                          <a:cs typeface="Times New Roman" pitchFamily="18" charset="0"/>
                        </a:rPr>
                        <a:t>Florida Economy</a:t>
                      </a:r>
                    </a:p>
                  </a:txBody>
                  <a:tcPr/>
                </a:tc>
                <a:tc>
                  <a:txBody>
                    <a:bodyPr/>
                    <a:lstStyle/>
                    <a:p>
                      <a:r>
                        <a:rPr lang="en-US" sz="1600" b="0" dirty="0">
                          <a:latin typeface="+mn-lt"/>
                          <a:cs typeface="Times New Roman" pitchFamily="18" charset="0"/>
                        </a:rPr>
                        <a:t>Unemployment</a:t>
                      </a:r>
                      <a:r>
                        <a:rPr lang="en-US" sz="1600" b="0" baseline="0" dirty="0">
                          <a:latin typeface="+mn-lt"/>
                          <a:cs typeface="Times New Roman" pitchFamily="18" charset="0"/>
                        </a:rPr>
                        <a:t> rate continues to be low</a:t>
                      </a:r>
                    </a:p>
                    <a:p>
                      <a:r>
                        <a:rPr lang="en-US" sz="1600" b="0" baseline="0" dirty="0">
                          <a:latin typeface="+mn-lt"/>
                          <a:cs typeface="Times New Roman" pitchFamily="18" charset="0"/>
                        </a:rPr>
                        <a:t>Population continues to grow, GR is strong but starting to decrease slightly.  Continuing to monitor.</a:t>
                      </a:r>
                    </a:p>
                  </a:txBody>
                  <a:tcPr/>
                </a:tc>
                <a:tc>
                  <a:txBody>
                    <a:bodyPr/>
                    <a:lstStyle/>
                    <a:p>
                      <a:r>
                        <a:rPr lang="en-US" sz="1600" b="0" dirty="0">
                          <a:latin typeface="+mn-lt"/>
                          <a:cs typeface="Times New Roman" pitchFamily="18" charset="0"/>
                        </a:rPr>
                        <a:t>Low</a:t>
                      </a:r>
                    </a:p>
                  </a:txBody>
                  <a:tcPr/>
                </a:tc>
                <a:extLst>
                  <a:ext uri="{0D108BD9-81ED-4DB2-BD59-A6C34878D82A}">
                    <a16:rowId xmlns:a16="http://schemas.microsoft.com/office/drawing/2014/main" val="10001"/>
                  </a:ext>
                </a:extLst>
              </a:tr>
              <a:tr h="579740">
                <a:tc>
                  <a:txBody>
                    <a:bodyPr/>
                    <a:lstStyle/>
                    <a:p>
                      <a:r>
                        <a:rPr lang="en-US" sz="1600" b="1" dirty="0">
                          <a:latin typeface="+mn-lt"/>
                          <a:cs typeface="Times New Roman" pitchFamily="18" charset="0"/>
                        </a:rPr>
                        <a:t>State</a:t>
                      </a:r>
                      <a:r>
                        <a:rPr lang="en-US" sz="1600" b="1" baseline="0" dirty="0">
                          <a:latin typeface="+mn-lt"/>
                          <a:cs typeface="Times New Roman" pitchFamily="18" charset="0"/>
                        </a:rPr>
                        <a:t> Net </a:t>
                      </a:r>
                      <a:r>
                        <a:rPr lang="en-US" sz="1600" b="1" dirty="0">
                          <a:latin typeface="+mn-lt"/>
                          <a:cs typeface="Times New Roman" pitchFamily="18" charset="0"/>
                        </a:rPr>
                        <a:t>Receipts</a:t>
                      </a: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0" dirty="0">
                          <a:latin typeface="+mn-lt"/>
                          <a:cs typeface="Times New Roman" pitchFamily="18" charset="0"/>
                        </a:rPr>
                        <a:t>Beginning to show early signs of stress. Continuing monitoring and allocating assets, as necessary.</a:t>
                      </a:r>
                    </a:p>
                    <a:p>
                      <a:pPr marL="0" marR="0" indent="0" algn="l" defTabSz="913864" rtl="0" eaLnBrk="1" fontAlgn="auto" latinLnBrk="0" hangingPunct="1">
                        <a:lnSpc>
                          <a:spcPct val="100000"/>
                        </a:lnSpc>
                        <a:spcBef>
                          <a:spcPts val="0"/>
                        </a:spcBef>
                        <a:spcAft>
                          <a:spcPts val="0"/>
                        </a:spcAft>
                        <a:buClrTx/>
                        <a:buSzTx/>
                        <a:buFontTx/>
                        <a:buNone/>
                        <a:tabLst/>
                        <a:defRPr/>
                      </a:pP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Medium/Low</a:t>
                      </a:r>
                    </a:p>
                  </a:txBody>
                  <a:tcPr/>
                </a:tc>
                <a:extLst>
                  <a:ext uri="{0D108BD9-81ED-4DB2-BD59-A6C34878D82A}">
                    <a16:rowId xmlns:a16="http://schemas.microsoft.com/office/drawing/2014/main" val="10002"/>
                  </a:ext>
                </a:extLst>
              </a:tr>
              <a:tr h="824192">
                <a:tc>
                  <a:txBody>
                    <a:bodyPr/>
                    <a:lstStyle/>
                    <a:p>
                      <a:r>
                        <a:rPr lang="en-US" sz="1600" b="1" dirty="0">
                          <a:latin typeface="+mn-lt"/>
                          <a:cs typeface="Times New Roman" pitchFamily="18" charset="0"/>
                        </a:rPr>
                        <a:t>Pool Balance</a:t>
                      </a:r>
                    </a:p>
                  </a:txBody>
                  <a:tcPr/>
                </a:tc>
                <a:tc>
                  <a:txBody>
                    <a:bodyPr/>
                    <a:lstStyle/>
                    <a:p>
                      <a:r>
                        <a:rPr lang="en-US" sz="1600" dirty="0">
                          <a:latin typeface="+mn-lt"/>
                          <a:cs typeface="Times New Roman" pitchFamily="18" charset="0"/>
                        </a:rPr>
                        <a:t>The total</a:t>
                      </a:r>
                      <a:r>
                        <a:rPr lang="en-US" sz="1600" baseline="0" dirty="0">
                          <a:latin typeface="+mn-lt"/>
                          <a:cs typeface="Times New Roman" pitchFamily="18" charset="0"/>
                        </a:rPr>
                        <a:t> p</a:t>
                      </a:r>
                      <a:r>
                        <a:rPr lang="en-US" sz="1600" dirty="0">
                          <a:latin typeface="+mn-lt"/>
                          <a:cs typeface="Times New Roman" pitchFamily="18" charset="0"/>
                        </a:rPr>
                        <a:t>ool balance has</a:t>
                      </a:r>
                      <a:r>
                        <a:rPr lang="en-US" sz="1600" baseline="0" dirty="0">
                          <a:latin typeface="+mn-lt"/>
                          <a:cs typeface="Times New Roman" pitchFamily="18" charset="0"/>
                        </a:rPr>
                        <a:t> begun to creep downward. We are seeing a more cyclical spending model and are monitoring for a permanent pattern. Continue to watch legislative spending models.</a:t>
                      </a:r>
                    </a:p>
                  </a:txBody>
                  <a:tcPr/>
                </a:tc>
                <a:tc>
                  <a:txBody>
                    <a:bodyPr/>
                    <a:lstStyle/>
                    <a:p>
                      <a:r>
                        <a:rPr lang="en-US" sz="1600" baseline="0" dirty="0">
                          <a:latin typeface="+mn-lt"/>
                          <a:cs typeface="Times New Roman" pitchFamily="18" charset="0"/>
                        </a:rPr>
                        <a:t>Low</a:t>
                      </a:r>
                    </a:p>
                  </a:txBody>
                  <a:tcPr/>
                </a:tc>
                <a:extLst>
                  <a:ext uri="{0D108BD9-81ED-4DB2-BD59-A6C34878D82A}">
                    <a16:rowId xmlns:a16="http://schemas.microsoft.com/office/drawing/2014/main" val="10003"/>
                  </a:ext>
                </a:extLst>
              </a:tr>
              <a:tr h="824192">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1" dirty="0">
                          <a:latin typeface="+mn-lt"/>
                          <a:cs typeface="Times New Roman" pitchFamily="18" charset="0"/>
                        </a:rPr>
                        <a:t>Non-State</a:t>
                      </a:r>
                      <a:r>
                        <a:rPr lang="en-US" sz="1600" b="1" baseline="0" dirty="0">
                          <a:latin typeface="+mn-lt"/>
                          <a:cs typeface="Times New Roman" pitchFamily="18" charset="0"/>
                        </a:rPr>
                        <a:t> Agency SPIA</a:t>
                      </a:r>
                    </a:p>
                    <a:p>
                      <a:pPr marL="0" marR="0" indent="0" algn="l" defTabSz="913864" rtl="0" eaLnBrk="1" fontAlgn="auto" latinLnBrk="0" hangingPunct="1">
                        <a:lnSpc>
                          <a:spcPct val="100000"/>
                        </a:lnSpc>
                        <a:spcBef>
                          <a:spcPts val="0"/>
                        </a:spcBef>
                        <a:spcAft>
                          <a:spcPts val="0"/>
                        </a:spcAft>
                        <a:buClrTx/>
                        <a:buSzTx/>
                        <a:buFontTx/>
                        <a:buNone/>
                        <a:tabLst/>
                        <a:defRPr/>
                      </a:pPr>
                      <a:endParaRPr lang="en-US" sz="1600" b="1" dirty="0">
                        <a:latin typeface="+mn-lt"/>
                        <a:cs typeface="Times New Roman" pitchFamily="18" charset="0"/>
                      </a:endParaRPr>
                    </a:p>
                  </a:txBody>
                  <a:tcPr/>
                </a:tc>
                <a:tc>
                  <a:txBody>
                    <a:bodyPr/>
                    <a:lstStyle/>
                    <a:p>
                      <a:r>
                        <a:rPr lang="en-US" sz="1600" baseline="0" dirty="0">
                          <a:latin typeface="+mn-lt"/>
                          <a:cs typeface="Times New Roman" pitchFamily="18" charset="0"/>
                        </a:rPr>
                        <a:t>Non-State Agency Operating accounts continues to remain stable at 2.3%. However, we do expect some growth in the near future.</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a:t>
                      </a:r>
                    </a:p>
                  </a:txBody>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DBF58B0-0EFA-4060-AA51-7B3ADDF9F03D}"/>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3" name="Arrow: Up 2">
            <a:extLst>
              <a:ext uri="{FF2B5EF4-FFF2-40B4-BE49-F238E27FC236}">
                <a16:creationId xmlns:a16="http://schemas.microsoft.com/office/drawing/2014/main" id="{0F6E4F0F-563E-504B-A5F9-B634E558B075}"/>
              </a:ext>
            </a:extLst>
          </p:cNvPr>
          <p:cNvSpPr/>
          <p:nvPr/>
        </p:nvSpPr>
        <p:spPr>
          <a:xfrm>
            <a:off x="9409969" y="3931984"/>
            <a:ext cx="156411" cy="264695"/>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843056A-585A-68A1-5EE1-8EEF79847602}"/>
              </a:ext>
            </a:extLst>
          </p:cNvPr>
          <p:cNvPicPr>
            <a:picLocks noChangeAspect="1"/>
          </p:cNvPicPr>
          <p:nvPr/>
        </p:nvPicPr>
        <p:blipFill>
          <a:blip r:embed="rId2"/>
          <a:stretch>
            <a:fillRect/>
          </a:stretch>
        </p:blipFill>
        <p:spPr>
          <a:xfrm>
            <a:off x="9390629" y="4652156"/>
            <a:ext cx="195089" cy="286537"/>
          </a:xfrm>
          <a:prstGeom prst="rect">
            <a:avLst/>
          </a:prstGeom>
        </p:spPr>
      </p:pic>
      <p:sp>
        <p:nvSpPr>
          <p:cNvPr id="5" name="Rectangle 4">
            <a:extLst>
              <a:ext uri="{FF2B5EF4-FFF2-40B4-BE49-F238E27FC236}">
                <a16:creationId xmlns:a16="http://schemas.microsoft.com/office/drawing/2014/main" id="{3805DECC-1F76-BBC3-0A04-0FF73B6A4D82}"/>
              </a:ext>
            </a:extLst>
          </p:cNvPr>
          <p:cNvSpPr/>
          <p:nvPr/>
        </p:nvSpPr>
        <p:spPr>
          <a:xfrm>
            <a:off x="9286511" y="5705776"/>
            <a:ext cx="391027" cy="90237"/>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A8430A4-80FB-8774-0BC8-3E2069D179FC}"/>
              </a:ext>
            </a:extLst>
          </p:cNvPr>
          <p:cNvSpPr/>
          <p:nvPr/>
        </p:nvSpPr>
        <p:spPr>
          <a:xfrm>
            <a:off x="9292662" y="3052822"/>
            <a:ext cx="391027" cy="90237"/>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43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CCD6D-8F5D-D9DD-0607-E021450246F7}"/>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8E1E9264-9E1D-5745-7851-79EC5D8729AB}"/>
              </a:ext>
            </a:extLst>
          </p:cNvPr>
          <p:cNvSpPr>
            <a:spLocks noGrp="1" noChangeArrowheads="1"/>
          </p:cNvSpPr>
          <p:nvPr>
            <p:ph type="ctrTitle"/>
          </p:nvPr>
        </p:nvSpPr>
        <p:spPr/>
        <p:txBody>
          <a:bodyPr>
            <a:normAutofit/>
          </a:bodyPr>
          <a:lstStyle/>
          <a:p>
            <a:pPr eaLnBrk="1" hangingPunct="1"/>
            <a:r>
              <a:rPr lang="en-US" b="1" dirty="0">
                <a:cs typeface="Times New Roman" pitchFamily="18" charset="0"/>
              </a:rPr>
              <a:t>Investment Pool</a:t>
            </a:r>
            <a:br>
              <a:rPr lang="en-US" b="1" dirty="0">
                <a:cs typeface="Times New Roman" pitchFamily="18" charset="0"/>
              </a:rPr>
            </a:br>
            <a:r>
              <a:rPr lang="en-US" b="1" dirty="0">
                <a:cs typeface="Times New Roman" pitchFamily="18" charset="0"/>
              </a:rPr>
              <a:t>Updates</a:t>
            </a:r>
          </a:p>
        </p:txBody>
      </p:sp>
      <p:sp>
        <p:nvSpPr>
          <p:cNvPr id="2" name="Slide Number Placeholder 1">
            <a:extLst>
              <a:ext uri="{FF2B5EF4-FFF2-40B4-BE49-F238E27FC236}">
                <a16:creationId xmlns:a16="http://schemas.microsoft.com/office/drawing/2014/main" id="{3A062F94-49DC-D1CA-5BDB-3B1501C34BCA}"/>
              </a:ext>
            </a:extLst>
          </p:cNvPr>
          <p:cNvSpPr>
            <a:spLocks noGrp="1"/>
          </p:cNvSpPr>
          <p:nvPr>
            <p:ph type="sldNum" sz="quarter" idx="12"/>
          </p:nvPr>
        </p:nvSpPr>
        <p:spPr>
          <a:xfrm>
            <a:off x="9022080"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588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3FC95-7A1C-EFA0-8D3F-710852010EB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D7CA57A-1F12-EAE0-A60D-177E86320106}"/>
              </a:ext>
            </a:extLst>
          </p:cNvPr>
          <p:cNvSpPr>
            <a:spLocks noGrp="1"/>
          </p:cNvSpPr>
          <p:nvPr>
            <p:ph type="title"/>
          </p:nvPr>
        </p:nvSpPr>
        <p:spPr>
          <a:xfrm>
            <a:off x="1333500" y="609600"/>
            <a:ext cx="9753600" cy="685800"/>
          </a:xfrm>
        </p:spPr>
        <p:txBody>
          <a:bodyPr>
            <a:noAutofit/>
          </a:bodyPr>
          <a:lstStyle/>
          <a:p>
            <a:r>
              <a:rPr lang="en-US" sz="4000" b="1" dirty="0">
                <a:cs typeface="Times New Roman" pitchFamily="18" charset="0"/>
              </a:rPr>
              <a:t>Investments Recap / Updates</a:t>
            </a:r>
          </a:p>
        </p:txBody>
      </p:sp>
      <p:sp>
        <p:nvSpPr>
          <p:cNvPr id="2" name="Slide Number Placeholder 1">
            <a:extLst>
              <a:ext uri="{FF2B5EF4-FFF2-40B4-BE49-F238E27FC236}">
                <a16:creationId xmlns:a16="http://schemas.microsoft.com/office/drawing/2014/main" id="{3BD7C056-CF5B-BD2E-DC0E-95EDBA180E0B}"/>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1">
              <a:defRPr/>
            </a:pPr>
            <a:fld id="{939BA12D-66C8-4ADD-AE22-8C591D475314}" type="slidenum">
              <a:rPr lang="en-US" smtClean="0"/>
              <a:pPr defTabSz="914411">
                <a:defRPr/>
              </a:pPr>
              <a:t>14</a:t>
            </a:fld>
            <a:endParaRPr lang="en-US" dirty="0">
              <a:solidFill>
                <a:srgbClr val="15234A">
                  <a:tint val="75000"/>
                </a:srgbClr>
              </a:solidFill>
              <a:latin typeface="Calibri" panose="020F0502020204030204"/>
            </a:endParaRPr>
          </a:p>
        </p:txBody>
      </p:sp>
      <p:sp>
        <p:nvSpPr>
          <p:cNvPr id="7" name="Rectangle 6">
            <a:extLst>
              <a:ext uri="{FF2B5EF4-FFF2-40B4-BE49-F238E27FC236}">
                <a16:creationId xmlns:a16="http://schemas.microsoft.com/office/drawing/2014/main" id="{CEF7733B-1CE5-17BA-6F8D-3E8742B6D8B4}"/>
              </a:ext>
            </a:extLst>
          </p:cNvPr>
          <p:cNvSpPr/>
          <p:nvPr/>
        </p:nvSpPr>
        <p:spPr>
          <a:xfrm>
            <a:off x="723900" y="1295400"/>
            <a:ext cx="10744200" cy="5041326"/>
          </a:xfrm>
          <a:prstGeom prst="rect">
            <a:avLst/>
          </a:prstGeom>
        </p:spPr>
        <p:txBody>
          <a:bodyPr wrap="square" lIns="91385" tIns="45693" rIns="91385" bIns="45693">
            <a:spAutoFit/>
          </a:bodyPr>
          <a:lstStyle/>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15234A"/>
                </a:solidFill>
                <a:latin typeface="Calibri" panose="020F0502020204030204"/>
                <a:cs typeface="Times New Roman" pitchFamily="18" charset="0"/>
              </a:rPr>
              <a:t>On July 25</a:t>
            </a:r>
            <a:r>
              <a:rPr lang="en-US" sz="2400" baseline="30000" dirty="0">
                <a:solidFill>
                  <a:srgbClr val="15234A"/>
                </a:solidFill>
                <a:latin typeface="Calibri" panose="020F0502020204030204"/>
                <a:cs typeface="Times New Roman" pitchFamily="18" charset="0"/>
              </a:rPr>
              <a:t>th</a:t>
            </a:r>
            <a:r>
              <a:rPr lang="en-US" sz="2400" dirty="0">
                <a:solidFill>
                  <a:srgbClr val="15234A"/>
                </a:solidFill>
                <a:latin typeface="Calibri" panose="020F0502020204030204"/>
                <a:cs typeface="Times New Roman" pitchFamily="18" charset="0"/>
              </a:rPr>
              <a:t> signed the new Custody and Securities Lending Contract:</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A better revenue sharing agreement</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Waiving of the cash collateral management fee of 1.5 bp</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Cash Collateral Reinvestment account Investment Policy significantly revised:</a:t>
            </a:r>
          </a:p>
          <a:p>
            <a:pPr marL="1257305" lvl="2" indent="-342905" defTabSz="914411" eaLnBrk="0" fontAlgn="base" hangingPunct="0">
              <a:spcBef>
                <a:spcPct val="20000"/>
              </a:spcBef>
              <a:spcAft>
                <a:spcPct val="0"/>
              </a:spcAft>
              <a:buClr>
                <a:srgbClr val="666600"/>
              </a:buClr>
              <a:buSzPct val="125000"/>
              <a:buFont typeface="Wingdings" panose="05000000000000000000" pitchFamily="2" charset="2"/>
              <a:buChar char="§"/>
              <a:defRPr/>
            </a:pPr>
            <a:r>
              <a:rPr lang="en-US" sz="2400" dirty="0">
                <a:solidFill>
                  <a:srgbClr val="15234A"/>
                </a:solidFill>
                <a:latin typeface="Calibri" panose="020F0502020204030204"/>
                <a:cs typeface="Times New Roman" pitchFamily="18" charset="0"/>
              </a:rPr>
              <a:t>Investments restricted to only: U.S. Government money market funds and Repurchase Agreements collateralized with U.S. Government securities</a:t>
            </a:r>
          </a:p>
          <a:p>
            <a:pPr marL="1257305" lvl="2" indent="-342905" defTabSz="914411" eaLnBrk="0" fontAlgn="base" hangingPunct="0">
              <a:spcBef>
                <a:spcPct val="20000"/>
              </a:spcBef>
              <a:spcAft>
                <a:spcPct val="0"/>
              </a:spcAft>
              <a:buClr>
                <a:srgbClr val="666600"/>
              </a:buClr>
              <a:buSzPct val="125000"/>
              <a:buFont typeface="Wingdings" panose="05000000000000000000" pitchFamily="2" charset="2"/>
              <a:buChar char="§"/>
              <a:defRPr/>
            </a:pPr>
            <a:r>
              <a:rPr lang="en-US" sz="2400" dirty="0">
                <a:solidFill>
                  <a:srgbClr val="15234A"/>
                </a:solidFill>
                <a:latin typeface="Calibri" panose="020F0502020204030204"/>
                <a:cs typeface="Times New Roman" pitchFamily="18" charset="0"/>
              </a:rPr>
              <a:t>All investments will have a maturity of the next business day</a:t>
            </a:r>
          </a:p>
          <a:p>
            <a:pPr marL="1257305" lvl="2" indent="-342905" defTabSz="914411" eaLnBrk="0" fontAlgn="base" hangingPunct="0">
              <a:spcBef>
                <a:spcPct val="20000"/>
              </a:spcBef>
              <a:spcAft>
                <a:spcPct val="0"/>
              </a:spcAft>
              <a:buClr>
                <a:srgbClr val="666600"/>
              </a:buClr>
              <a:buSzPct val="125000"/>
              <a:buFont typeface="Wingdings" panose="05000000000000000000" pitchFamily="2" charset="2"/>
              <a:buChar char="§"/>
              <a:defRPr/>
            </a:pPr>
            <a:r>
              <a:rPr lang="en-US" sz="2400" dirty="0">
                <a:solidFill>
                  <a:srgbClr val="15234A"/>
                </a:solidFill>
                <a:latin typeface="Calibri" panose="020F0502020204030204"/>
                <a:cs typeface="Times New Roman" pitchFamily="18" charset="0"/>
              </a:rPr>
              <a:t>Result is an elimination of duration and credit risk in this account with a small reduction in overall earnings</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For the first three months under new contract (Aug-Oct25) average monthly earnings of $747 thousand vs. $519 thousand for the previous three months (Apr-Jun25).</a:t>
            </a:r>
          </a:p>
        </p:txBody>
      </p:sp>
    </p:spTree>
    <p:extLst>
      <p:ext uri="{BB962C8B-B14F-4D97-AF65-F5344CB8AC3E}">
        <p14:creationId xmlns:p14="http://schemas.microsoft.com/office/powerpoint/2010/main" val="1799387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950AA-ECFC-BBB0-18DF-5AE5C35A4BF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096DB4C4-FEC1-C303-A685-0EC376134FA4}"/>
              </a:ext>
            </a:extLst>
          </p:cNvPr>
          <p:cNvSpPr>
            <a:spLocks noGrp="1"/>
          </p:cNvSpPr>
          <p:nvPr>
            <p:ph type="title"/>
          </p:nvPr>
        </p:nvSpPr>
        <p:spPr>
          <a:xfrm>
            <a:off x="1333500" y="609600"/>
            <a:ext cx="9753600" cy="685800"/>
          </a:xfrm>
        </p:spPr>
        <p:txBody>
          <a:bodyPr>
            <a:noAutofit/>
          </a:bodyPr>
          <a:lstStyle/>
          <a:p>
            <a:r>
              <a:rPr lang="en-US" sz="4000" b="1" dirty="0">
                <a:cs typeface="Times New Roman" pitchFamily="18" charset="0"/>
              </a:rPr>
              <a:t>Investments Recap / Updates (2)</a:t>
            </a:r>
          </a:p>
        </p:txBody>
      </p:sp>
      <p:sp>
        <p:nvSpPr>
          <p:cNvPr id="2" name="Slide Number Placeholder 1">
            <a:extLst>
              <a:ext uri="{FF2B5EF4-FFF2-40B4-BE49-F238E27FC236}">
                <a16:creationId xmlns:a16="http://schemas.microsoft.com/office/drawing/2014/main" id="{0E3CA060-671A-6F33-7F88-5F0CF0599EFA}"/>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1">
              <a:defRPr/>
            </a:pPr>
            <a:fld id="{939BA12D-66C8-4ADD-AE22-8C591D475314}" type="slidenum">
              <a:rPr lang="en-US" smtClean="0"/>
              <a:pPr defTabSz="914411">
                <a:defRPr/>
              </a:pPr>
              <a:t>15</a:t>
            </a:fld>
            <a:endParaRPr lang="en-US" dirty="0">
              <a:solidFill>
                <a:srgbClr val="15234A">
                  <a:tint val="75000"/>
                </a:srgbClr>
              </a:solidFill>
              <a:latin typeface="Calibri" panose="020F0502020204030204"/>
            </a:endParaRPr>
          </a:p>
        </p:txBody>
      </p:sp>
      <p:sp>
        <p:nvSpPr>
          <p:cNvPr id="7" name="Rectangle 6">
            <a:extLst>
              <a:ext uri="{FF2B5EF4-FFF2-40B4-BE49-F238E27FC236}">
                <a16:creationId xmlns:a16="http://schemas.microsoft.com/office/drawing/2014/main" id="{9AA5B120-29C9-4801-0174-53BDC6A14FFB}"/>
              </a:ext>
            </a:extLst>
          </p:cNvPr>
          <p:cNvSpPr/>
          <p:nvPr/>
        </p:nvSpPr>
        <p:spPr>
          <a:xfrm>
            <a:off x="723900" y="1461654"/>
            <a:ext cx="10744200" cy="5484524"/>
          </a:xfrm>
          <a:prstGeom prst="rect">
            <a:avLst/>
          </a:prstGeom>
        </p:spPr>
        <p:txBody>
          <a:bodyPr wrap="square" lIns="91385" tIns="45693" rIns="91385" bIns="45693">
            <a:spAutoFit/>
          </a:bodyPr>
          <a:lstStyle/>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15234A"/>
                </a:solidFill>
                <a:cs typeface="Times New Roman" pitchFamily="18" charset="0"/>
              </a:rPr>
              <a:t>After a record Fiscal Year in 2024-2025, we continue to generate and distribute strong earnings to Pool participants aided by:</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cs typeface="Times New Roman" pitchFamily="18" charset="0"/>
              </a:rPr>
              <a:t>Reallocation decisions (discussed later) that were driven by the need to fund the Liquidity account and declining Pool Balance</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cs typeface="Times New Roman" pitchFamily="18" charset="0"/>
              </a:rPr>
              <a:t>Reallocation of assets within the Intermediate Duration Mandate (discussed later) </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15234A"/>
                </a:solidFill>
                <a:latin typeface="Calibri" panose="020F0502020204030204"/>
                <a:cs typeface="Times New Roman" pitchFamily="18" charset="0"/>
              </a:rPr>
              <a:t>All actively managed portfolios outperforming their respective benchmarks</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15234A"/>
                </a:solidFill>
                <a:cs typeface="Times New Roman" pitchFamily="18" charset="0"/>
              </a:rPr>
              <a:t>Continue negotiations to add new Repo counterparties including the potential use of sponsored repo to diversify away from non-bank entities (FICC)</a:t>
            </a:r>
          </a:p>
          <a:p>
            <a:pPr defTabSz="914411" eaLnBrk="0" fontAlgn="base" hangingPunct="0">
              <a:spcBef>
                <a:spcPct val="20000"/>
              </a:spcBef>
              <a:spcAft>
                <a:spcPct val="0"/>
              </a:spcAft>
              <a:buClr>
                <a:srgbClr val="666600"/>
              </a:buClr>
              <a:buSzPct val="125000"/>
              <a:defRPr/>
            </a:pPr>
            <a:endParaRPr lang="en-US" sz="2400" dirty="0">
              <a:solidFill>
                <a:srgbClr val="15234A"/>
              </a:solidFill>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endParaRPr lang="en-US" sz="2400" dirty="0">
              <a:solidFill>
                <a:srgbClr val="15234A"/>
              </a:solidFill>
              <a:latin typeface="Calibri" panose="020F0502020204030204"/>
              <a:cs typeface="Times New Roman" pitchFamily="18" charset="0"/>
            </a:endParaRPr>
          </a:p>
        </p:txBody>
      </p:sp>
    </p:spTree>
    <p:extLst>
      <p:ext uri="{BB962C8B-B14F-4D97-AF65-F5344CB8AC3E}">
        <p14:creationId xmlns:p14="http://schemas.microsoft.com/office/powerpoint/2010/main" val="1435198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6DC2E-EF61-5AD0-DBBF-243174A0DC4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10AE55C-4D4A-00E1-7F99-94E22AF2585F}"/>
              </a:ext>
            </a:extLst>
          </p:cNvPr>
          <p:cNvSpPr>
            <a:spLocks noGrp="1"/>
          </p:cNvSpPr>
          <p:nvPr>
            <p:ph type="title"/>
          </p:nvPr>
        </p:nvSpPr>
        <p:spPr>
          <a:xfrm>
            <a:off x="1333500" y="609600"/>
            <a:ext cx="9753600" cy="685800"/>
          </a:xfrm>
        </p:spPr>
        <p:txBody>
          <a:bodyPr>
            <a:noAutofit/>
          </a:bodyPr>
          <a:lstStyle/>
          <a:p>
            <a:r>
              <a:rPr lang="en-US" sz="4000" b="1" dirty="0">
                <a:cs typeface="Times New Roman" pitchFamily="18" charset="0"/>
              </a:rPr>
              <a:t>Investments Recap / Updates (3)</a:t>
            </a:r>
          </a:p>
        </p:txBody>
      </p:sp>
      <p:sp>
        <p:nvSpPr>
          <p:cNvPr id="2" name="Slide Number Placeholder 1">
            <a:extLst>
              <a:ext uri="{FF2B5EF4-FFF2-40B4-BE49-F238E27FC236}">
                <a16:creationId xmlns:a16="http://schemas.microsoft.com/office/drawing/2014/main" id="{17917C7C-047F-FA75-7508-9F3318152B0F}"/>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1">
              <a:defRPr/>
            </a:pPr>
            <a:fld id="{939BA12D-66C8-4ADD-AE22-8C591D475314}" type="slidenum">
              <a:rPr lang="en-US" smtClean="0"/>
              <a:pPr defTabSz="914411">
                <a:defRPr/>
              </a:pPr>
              <a:t>16</a:t>
            </a:fld>
            <a:endParaRPr lang="en-US" dirty="0">
              <a:solidFill>
                <a:srgbClr val="15234A">
                  <a:tint val="75000"/>
                </a:srgbClr>
              </a:solidFill>
              <a:latin typeface="Calibri" panose="020F0502020204030204"/>
            </a:endParaRPr>
          </a:p>
        </p:txBody>
      </p:sp>
      <p:sp>
        <p:nvSpPr>
          <p:cNvPr id="7" name="Rectangle 6">
            <a:extLst>
              <a:ext uri="{FF2B5EF4-FFF2-40B4-BE49-F238E27FC236}">
                <a16:creationId xmlns:a16="http://schemas.microsoft.com/office/drawing/2014/main" id="{CC31FB00-D661-4D93-154D-39846B3F974E}"/>
              </a:ext>
            </a:extLst>
          </p:cNvPr>
          <p:cNvSpPr/>
          <p:nvPr/>
        </p:nvSpPr>
        <p:spPr>
          <a:xfrm>
            <a:off x="723900" y="1295400"/>
            <a:ext cx="10744200" cy="4598127"/>
          </a:xfrm>
          <a:prstGeom prst="rect">
            <a:avLst/>
          </a:prstGeom>
        </p:spPr>
        <p:txBody>
          <a:bodyPr wrap="square" lIns="91385" tIns="45693" rIns="91385" bIns="45693">
            <a:spAutoFit/>
          </a:bodyPr>
          <a:lstStyle/>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15234A"/>
                </a:solidFill>
                <a:cs typeface="Times New Roman" pitchFamily="18" charset="0"/>
              </a:rPr>
              <a:t>In the process of moving wires and ACH capability from BNY treasury (bank) side to the Custody side. Terminating DDA accounts with the Bank.</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endParaRPr lang="en-US" sz="2400" dirty="0">
              <a:solidFill>
                <a:srgbClr val="15234A"/>
              </a:solidFill>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15234A"/>
                </a:solidFill>
                <a:cs typeface="Times New Roman" pitchFamily="18" charset="0"/>
              </a:rPr>
              <a:t>Eileen Neil (Verus) has indicated her intention to retire next June.  Her replacement is Mark Brubaker.</a:t>
            </a:r>
          </a:p>
          <a:p>
            <a:pPr defTabSz="914411" eaLnBrk="0" fontAlgn="base" hangingPunct="0">
              <a:spcBef>
                <a:spcPct val="20000"/>
              </a:spcBef>
              <a:spcAft>
                <a:spcPct val="0"/>
              </a:spcAft>
              <a:buClr>
                <a:srgbClr val="666600"/>
              </a:buClr>
              <a:buSzPct val="125000"/>
              <a:defRPr/>
            </a:pPr>
            <a:endParaRPr lang="en-US" sz="2400" dirty="0">
              <a:solidFill>
                <a:srgbClr val="15234A"/>
              </a:solidFill>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15234A"/>
                </a:solidFill>
                <a:latin typeface="Calibri" panose="020F0502020204030204"/>
                <a:cs typeface="Times New Roman" pitchFamily="18" charset="0"/>
              </a:rPr>
              <a:t>Finished annual review with Standard and Poor’s.  Rating expected to be reaffirmed.</a:t>
            </a: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15234A"/>
                </a:solidFill>
                <a:cs typeface="Times New Roman" pitchFamily="18" charset="0"/>
              </a:rPr>
              <a:t>Additional changes to CIP to allow for incremental increase in earnings potential without adding significant risk (see next slide):</a:t>
            </a:r>
            <a:endParaRPr lang="en-US" sz="2400" dirty="0">
              <a:solidFill>
                <a:srgbClr val="15234A"/>
              </a:solidFill>
              <a:latin typeface="Calibri" panose="020F0502020204030204"/>
              <a:cs typeface="Times New Roman" pitchFamily="18" charset="0"/>
            </a:endParaRPr>
          </a:p>
        </p:txBody>
      </p:sp>
    </p:spTree>
    <p:extLst>
      <p:ext uri="{BB962C8B-B14F-4D97-AF65-F5344CB8AC3E}">
        <p14:creationId xmlns:p14="http://schemas.microsoft.com/office/powerpoint/2010/main" val="762141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B883C-AC4B-21A1-A3E0-B53CAE9C6A6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A31AF76A-7F56-1B04-0D2D-D542E3A68C32}"/>
              </a:ext>
            </a:extLst>
          </p:cNvPr>
          <p:cNvSpPr>
            <a:spLocks noGrp="1"/>
          </p:cNvSpPr>
          <p:nvPr>
            <p:ph type="title"/>
          </p:nvPr>
        </p:nvSpPr>
        <p:spPr>
          <a:xfrm>
            <a:off x="1333500" y="609600"/>
            <a:ext cx="9753600" cy="685800"/>
          </a:xfrm>
        </p:spPr>
        <p:txBody>
          <a:bodyPr>
            <a:noAutofit/>
          </a:bodyPr>
          <a:lstStyle/>
          <a:p>
            <a:r>
              <a:rPr lang="en-US" sz="4000" b="1" dirty="0">
                <a:cs typeface="Times New Roman" pitchFamily="18" charset="0"/>
              </a:rPr>
              <a:t>CIP Review - Most Relevant Updates</a:t>
            </a:r>
          </a:p>
        </p:txBody>
      </p:sp>
      <p:sp>
        <p:nvSpPr>
          <p:cNvPr id="2" name="Slide Number Placeholder 1">
            <a:extLst>
              <a:ext uri="{FF2B5EF4-FFF2-40B4-BE49-F238E27FC236}">
                <a16:creationId xmlns:a16="http://schemas.microsoft.com/office/drawing/2014/main" id="{30DFEE9A-0B58-3F83-0D7E-9462891EEC2F}"/>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1">
              <a:defRPr/>
            </a:pPr>
            <a:fld id="{939BA12D-66C8-4ADD-AE22-8C591D475314}" type="slidenum">
              <a:rPr lang="en-US" smtClean="0"/>
              <a:pPr defTabSz="914411">
                <a:defRPr/>
              </a:pPr>
              <a:t>17</a:t>
            </a:fld>
            <a:endParaRPr lang="en-US" dirty="0">
              <a:solidFill>
                <a:srgbClr val="15234A">
                  <a:tint val="75000"/>
                </a:srgbClr>
              </a:solidFill>
              <a:latin typeface="Calibri" panose="020F0502020204030204"/>
            </a:endParaRPr>
          </a:p>
        </p:txBody>
      </p:sp>
      <p:sp>
        <p:nvSpPr>
          <p:cNvPr id="7" name="Rectangle 6">
            <a:extLst>
              <a:ext uri="{FF2B5EF4-FFF2-40B4-BE49-F238E27FC236}">
                <a16:creationId xmlns:a16="http://schemas.microsoft.com/office/drawing/2014/main" id="{9DD3C0BA-1F29-1996-2C71-90A201152E50}"/>
              </a:ext>
            </a:extLst>
          </p:cNvPr>
          <p:cNvSpPr/>
          <p:nvPr/>
        </p:nvSpPr>
        <p:spPr>
          <a:xfrm>
            <a:off x="723900" y="1147618"/>
            <a:ext cx="10744200" cy="6869518"/>
          </a:xfrm>
          <a:prstGeom prst="rect">
            <a:avLst/>
          </a:prstGeom>
        </p:spPr>
        <p:txBody>
          <a:bodyPr wrap="square" lIns="91385" tIns="45693" rIns="91385" bIns="45693">
            <a:spAutoFit/>
          </a:bodyPr>
          <a:lstStyle/>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15234A"/>
                </a:solidFill>
                <a:cs typeface="Times New Roman" pitchFamily="18" charset="0"/>
              </a:rPr>
              <a:t> </a:t>
            </a:r>
            <a:r>
              <a:rPr lang="en-US" sz="2400" dirty="0">
                <a:solidFill>
                  <a:srgbClr val="15234A"/>
                </a:solidFill>
                <a:latin typeface="Calibri" panose="020F0502020204030204"/>
                <a:cs typeface="Times New Roman" pitchFamily="18" charset="0"/>
              </a:rPr>
              <a:t>Eliminated the peer-based Watch List criteria and the use of 1-year metric.  New Watch List criteria are as follows:</a:t>
            </a:r>
          </a:p>
          <a:p>
            <a:pPr marL="1200150" lvl="2" indent="-285750"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dirty="0"/>
              <a:t>Trailing 5-year annualized net performance below the established benchmark for six of the prior twelve months.</a:t>
            </a:r>
          </a:p>
          <a:p>
            <a:pPr marL="1200150" lvl="2" indent="-285750"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dirty="0"/>
              <a:t>Trailing 3-year annualized net performance below the established benchmark for nine out of the prior twelve months.</a:t>
            </a:r>
          </a:p>
          <a:p>
            <a:pPr marL="1200150" lvl="2" indent="-285750"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dirty="0"/>
              <a:t>The Manager’s 3-year Risk-Adjusted return (i.e. Information Ratio) falls below 0.2 for nine out of the prior twelve months.</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15234A"/>
                </a:solidFill>
                <a:cs typeface="Times New Roman" pitchFamily="18" charset="0"/>
              </a:rPr>
              <a:t>For non-securitized spread sectors, if the credit quality of the security required two ratings, from now on, one of the ratings can be from any of the NRSRO and not just from the three major rating agencies (S&amp;P, Moody’s or Fitch). </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endParaRPr lang="en-US" sz="2400" dirty="0">
              <a:solidFill>
                <a:srgbClr val="15234A"/>
              </a:solidFill>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15234A"/>
                </a:solidFill>
                <a:cs typeface="Times New Roman" pitchFamily="18" charset="0"/>
              </a:rPr>
              <a:t>For U.S. Agency Mortgage-Backed (TBA) securities the maximum TBA counterparty exposure restriction was eliminated</a:t>
            </a: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p:txBody>
      </p:sp>
    </p:spTree>
    <p:extLst>
      <p:ext uri="{BB962C8B-B14F-4D97-AF65-F5344CB8AC3E}">
        <p14:creationId xmlns:p14="http://schemas.microsoft.com/office/powerpoint/2010/main" val="2655381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FA423-8EE0-94B9-8E29-222DDDCABFF1}"/>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8230125A-01B6-B9A5-CCC1-F0246D4EFA1C}"/>
              </a:ext>
            </a:extLst>
          </p:cNvPr>
          <p:cNvSpPr>
            <a:spLocks noGrp="1" noChangeArrowheads="1"/>
          </p:cNvSpPr>
          <p:nvPr>
            <p:ph type="ctrTitle"/>
          </p:nvPr>
        </p:nvSpPr>
        <p:spPr/>
        <p:txBody>
          <a:bodyPr>
            <a:normAutofit/>
          </a:bodyPr>
          <a:lstStyle/>
          <a:p>
            <a:pPr eaLnBrk="1" hangingPunct="1"/>
            <a:r>
              <a:rPr lang="en-US" b="1" dirty="0">
                <a:cs typeface="Times New Roman" pitchFamily="18" charset="0"/>
              </a:rPr>
              <a:t>Economic Environment</a:t>
            </a:r>
          </a:p>
        </p:txBody>
      </p:sp>
      <p:sp>
        <p:nvSpPr>
          <p:cNvPr id="2" name="Slide Number Placeholder 1">
            <a:extLst>
              <a:ext uri="{FF2B5EF4-FFF2-40B4-BE49-F238E27FC236}">
                <a16:creationId xmlns:a16="http://schemas.microsoft.com/office/drawing/2014/main" id="{348374EE-B414-F80B-32DB-0A17B1D3323F}"/>
              </a:ext>
            </a:extLst>
          </p:cNvPr>
          <p:cNvSpPr>
            <a:spLocks noGrp="1"/>
          </p:cNvSpPr>
          <p:nvPr>
            <p:ph type="sldNum" sz="quarter" idx="12"/>
          </p:nvPr>
        </p:nvSpPr>
        <p:spPr>
          <a:xfrm>
            <a:off x="9022080"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02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14" y="657316"/>
            <a:ext cx="10515600" cy="938572"/>
          </a:xfrm>
        </p:spPr>
        <p:txBody>
          <a:bodyPr/>
          <a:lstStyle/>
          <a:p>
            <a:r>
              <a:rPr lang="en-US" dirty="0"/>
              <a:t>Shutdown a Drag on 4Q GDP</a:t>
            </a:r>
          </a:p>
        </p:txBody>
      </p:sp>
      <p:sp>
        <p:nvSpPr>
          <p:cNvPr id="3" name="Text Placeholder 2"/>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9AF5405D-48DC-888C-5EF0-5BB786A82D5D}"/>
              </a:ext>
            </a:extLst>
          </p:cNvPr>
          <p:cNvPicPr>
            <a:picLocks noChangeAspect="1"/>
          </p:cNvPicPr>
          <p:nvPr/>
        </p:nvPicPr>
        <p:blipFill>
          <a:blip r:embed="rId2"/>
          <a:stretch>
            <a:fillRect/>
          </a:stretch>
        </p:blipFill>
        <p:spPr>
          <a:xfrm>
            <a:off x="6855028" y="2478608"/>
            <a:ext cx="4492422" cy="2967844"/>
          </a:xfrm>
          <a:prstGeom prst="rect">
            <a:avLst/>
          </a:prstGeom>
        </p:spPr>
      </p:pic>
      <p:sp>
        <p:nvSpPr>
          <p:cNvPr id="6" name="TextBox 5">
            <a:extLst>
              <a:ext uri="{FF2B5EF4-FFF2-40B4-BE49-F238E27FC236}">
                <a16:creationId xmlns:a16="http://schemas.microsoft.com/office/drawing/2014/main" id="{4C3872A4-D952-D647-3268-7C7F522A31E3}"/>
              </a:ext>
            </a:extLst>
          </p:cNvPr>
          <p:cNvSpPr txBox="1"/>
          <p:nvPr/>
        </p:nvSpPr>
        <p:spPr>
          <a:xfrm>
            <a:off x="831850" y="1902046"/>
            <a:ext cx="6035878"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43 Day shutdown expected to result in a 1.3% (ann.) hit to 4Q 2025 GDP. Expected to be recovered in 1Q ’26.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Other concerns: Lack of economic data publication and collection will likely hurt reliability of jobs and inflation data at a critical juncture.</a:t>
            </a:r>
          </a:p>
        </p:txBody>
      </p:sp>
    </p:spTree>
    <p:extLst>
      <p:ext uri="{BB962C8B-B14F-4D97-AF65-F5344CB8AC3E}">
        <p14:creationId xmlns:p14="http://schemas.microsoft.com/office/powerpoint/2010/main" val="51623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Florida Economy &amp;</a:t>
            </a:r>
            <a:br>
              <a:rPr lang="en-US" b="1" dirty="0">
                <a:latin typeface="+mn-lt"/>
              </a:rPr>
            </a:br>
            <a:r>
              <a:rPr lang="en-US" b="1" dirty="0">
                <a:latin typeface="+mn-lt"/>
              </a:rPr>
              <a:t>Pool Balances</a:t>
            </a:r>
          </a:p>
        </p:txBody>
      </p:sp>
    </p:spTree>
    <p:extLst>
      <p:ext uri="{BB962C8B-B14F-4D97-AF65-F5344CB8AC3E}">
        <p14:creationId xmlns:p14="http://schemas.microsoft.com/office/powerpoint/2010/main" val="396644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9172D-C425-F87C-0436-E0BFC9FB6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577C3B-4952-6B3D-58A9-207802FA77AD}"/>
              </a:ext>
            </a:extLst>
          </p:cNvPr>
          <p:cNvSpPr>
            <a:spLocks noGrp="1"/>
          </p:cNvSpPr>
          <p:nvPr>
            <p:ph type="title"/>
          </p:nvPr>
        </p:nvSpPr>
        <p:spPr>
          <a:xfrm>
            <a:off x="460914" y="657316"/>
            <a:ext cx="10515600" cy="938572"/>
          </a:xfrm>
        </p:spPr>
        <p:txBody>
          <a:bodyPr/>
          <a:lstStyle/>
          <a:p>
            <a:r>
              <a:rPr lang="en-US" dirty="0"/>
              <a:t>AI Boom Driving Growth</a:t>
            </a:r>
          </a:p>
        </p:txBody>
      </p:sp>
      <p:sp>
        <p:nvSpPr>
          <p:cNvPr id="3" name="Text Placeholder 2">
            <a:extLst>
              <a:ext uri="{FF2B5EF4-FFF2-40B4-BE49-F238E27FC236}">
                <a16:creationId xmlns:a16="http://schemas.microsoft.com/office/drawing/2014/main" id="{2CA116FD-F407-7124-6F1F-BFAF676336E9}"/>
              </a:ext>
            </a:extLst>
          </p:cNvPr>
          <p:cNvSpPr>
            <a:spLocks noGrp="1"/>
          </p:cNvSpPr>
          <p:nvPr>
            <p:ph type="body" idx="1"/>
          </p:nvPr>
        </p:nvSpPr>
        <p:spPr>
          <a:xfrm>
            <a:off x="693827" y="1595888"/>
            <a:ext cx="6703747" cy="4172614"/>
          </a:xfrm>
        </p:spPr>
        <p:txBody>
          <a:bodyPr>
            <a:normAutofit fontScale="92500" lnSpcReduction="10000"/>
          </a:bodyPr>
          <a:lstStyle/>
          <a:p>
            <a:pPr marL="342900" indent="-342900" algn="l">
              <a:buFont typeface="Arial" panose="020B0604020202020204" pitchFamily="34" charset="0"/>
              <a:buChar char="•"/>
            </a:pPr>
            <a:r>
              <a:rPr lang="en-US" sz="1900" dirty="0">
                <a:solidFill>
                  <a:schemeClr val="tx1"/>
                </a:solidFill>
              </a:rPr>
              <a:t>Investments in data centers have become the single largest driver of GDP growth in the first half of 2025, contributing half a percentage point. (per S&amp;P Global)</a:t>
            </a:r>
          </a:p>
          <a:p>
            <a:pPr marL="342900" indent="-342900" algn="l">
              <a:buFont typeface="Arial" panose="020B0604020202020204" pitchFamily="34" charset="0"/>
              <a:buChar char="•"/>
            </a:pPr>
            <a:endParaRPr lang="en-US" sz="1900" dirty="0">
              <a:solidFill>
                <a:schemeClr val="tx1"/>
              </a:solidFill>
            </a:endParaRPr>
          </a:p>
          <a:p>
            <a:pPr marL="342900" indent="-342900" algn="l">
              <a:buFont typeface="Arial" panose="020B0604020202020204" pitchFamily="34" charset="0"/>
              <a:buChar char="•"/>
            </a:pPr>
            <a:r>
              <a:rPr lang="en-US" sz="1900" dirty="0">
                <a:solidFill>
                  <a:schemeClr val="tx1"/>
                </a:solidFill>
              </a:rPr>
              <a:t>It is currently estimated that 80% of growth in final private domestic demand (GDP less x-m, govt spending, and inventory) came from investment in data centers, and similar high-tech investment.</a:t>
            </a:r>
          </a:p>
          <a:p>
            <a:pPr marL="342900" indent="-342900" algn="l">
              <a:buFont typeface="Arial" panose="020B0604020202020204" pitchFamily="34" charset="0"/>
              <a:buChar char="•"/>
            </a:pPr>
            <a:endParaRPr lang="en-US" sz="1900" dirty="0">
              <a:solidFill>
                <a:schemeClr val="tx1"/>
              </a:solidFill>
            </a:endParaRPr>
          </a:p>
          <a:p>
            <a:pPr marL="342900" indent="-342900" algn="l">
              <a:buFont typeface="Arial" panose="020B0604020202020204" pitchFamily="34" charset="0"/>
              <a:buChar char="•"/>
            </a:pPr>
            <a:r>
              <a:rPr lang="en-US" sz="1900" dirty="0">
                <a:solidFill>
                  <a:schemeClr val="tx1"/>
                </a:solidFill>
              </a:rPr>
              <a:t>Business investment related to AI is offsetting weakness in other investment areas and in the economy at large. </a:t>
            </a:r>
          </a:p>
          <a:p>
            <a:pPr marL="342900" indent="-342900" algn="l">
              <a:buFont typeface="Arial" panose="020B0604020202020204" pitchFamily="34" charset="0"/>
              <a:buChar char="•"/>
            </a:pPr>
            <a:endParaRPr lang="en-US" sz="1900" dirty="0">
              <a:solidFill>
                <a:schemeClr val="tx1"/>
              </a:solidFill>
            </a:endParaRPr>
          </a:p>
          <a:p>
            <a:pPr marL="342900" indent="-342900" algn="l">
              <a:buFont typeface="Arial" panose="020B0604020202020204" pitchFamily="34" charset="0"/>
              <a:buChar char="•"/>
            </a:pPr>
            <a:r>
              <a:rPr lang="en-US" sz="1900" dirty="0">
                <a:solidFill>
                  <a:schemeClr val="tx1"/>
                </a:solidFill>
              </a:rPr>
              <a:t>What happens after the buildout is complete? Labor productivity will determine the answer. </a:t>
            </a:r>
          </a:p>
          <a:p>
            <a:pPr marL="342900" indent="-342900" algn="l">
              <a:buFont typeface="Arial" panose="020B0604020202020204" pitchFamily="34" charset="0"/>
              <a:buChar char="•"/>
            </a:pPr>
            <a:endParaRPr lang="en-US" sz="1800" dirty="0">
              <a:solidFill>
                <a:schemeClr val="tx1"/>
              </a:solidFill>
            </a:endParaRPr>
          </a:p>
          <a:p>
            <a:pPr algn="l"/>
            <a:endParaRPr lang="en-US" sz="1800" dirty="0">
              <a:solidFill>
                <a:schemeClr val="tx1"/>
              </a:solidFill>
            </a:endParaRPr>
          </a:p>
        </p:txBody>
      </p:sp>
      <p:pic>
        <p:nvPicPr>
          <p:cNvPr id="7" name="Picture 6">
            <a:extLst>
              <a:ext uri="{FF2B5EF4-FFF2-40B4-BE49-F238E27FC236}">
                <a16:creationId xmlns:a16="http://schemas.microsoft.com/office/drawing/2014/main" id="{0266E95D-00EE-976E-BD5F-4D53AF974093}"/>
              </a:ext>
            </a:extLst>
          </p:cNvPr>
          <p:cNvPicPr>
            <a:picLocks noChangeAspect="1"/>
          </p:cNvPicPr>
          <p:nvPr/>
        </p:nvPicPr>
        <p:blipFill>
          <a:blip r:embed="rId2"/>
          <a:stretch>
            <a:fillRect/>
          </a:stretch>
        </p:blipFill>
        <p:spPr>
          <a:xfrm>
            <a:off x="7397574" y="1996360"/>
            <a:ext cx="4191459" cy="2865279"/>
          </a:xfrm>
          <a:prstGeom prst="rect">
            <a:avLst/>
          </a:prstGeom>
        </p:spPr>
      </p:pic>
      <p:sp>
        <p:nvSpPr>
          <p:cNvPr id="8" name="TextBox 7">
            <a:extLst>
              <a:ext uri="{FF2B5EF4-FFF2-40B4-BE49-F238E27FC236}">
                <a16:creationId xmlns:a16="http://schemas.microsoft.com/office/drawing/2014/main" id="{358540B2-5A89-36E6-86C1-10EF01271B1A}"/>
              </a:ext>
            </a:extLst>
          </p:cNvPr>
          <p:cNvSpPr txBox="1"/>
          <p:nvPr/>
        </p:nvSpPr>
        <p:spPr>
          <a:xfrm>
            <a:off x="8356060" y="1673157"/>
            <a:ext cx="17217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CAPEX spending</a:t>
            </a:r>
          </a:p>
        </p:txBody>
      </p:sp>
    </p:spTree>
    <p:extLst>
      <p:ext uri="{BB962C8B-B14F-4D97-AF65-F5344CB8AC3E}">
        <p14:creationId xmlns:p14="http://schemas.microsoft.com/office/powerpoint/2010/main" val="1628239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7ACB-4BCD-AAA9-81D9-E14229865DEA}"/>
              </a:ext>
            </a:extLst>
          </p:cNvPr>
          <p:cNvSpPr>
            <a:spLocks noGrp="1"/>
          </p:cNvSpPr>
          <p:nvPr>
            <p:ph type="title"/>
          </p:nvPr>
        </p:nvSpPr>
        <p:spPr>
          <a:xfrm>
            <a:off x="831850" y="768350"/>
            <a:ext cx="10515600" cy="972901"/>
          </a:xfrm>
        </p:spPr>
        <p:txBody>
          <a:bodyPr/>
          <a:lstStyle/>
          <a:p>
            <a:r>
              <a:rPr lang="en-US" dirty="0"/>
              <a:t>Tariffs and Inflation</a:t>
            </a:r>
          </a:p>
        </p:txBody>
      </p:sp>
      <p:sp>
        <p:nvSpPr>
          <p:cNvPr id="3" name="Text Placeholder 2">
            <a:extLst>
              <a:ext uri="{FF2B5EF4-FFF2-40B4-BE49-F238E27FC236}">
                <a16:creationId xmlns:a16="http://schemas.microsoft.com/office/drawing/2014/main" id="{5323C14D-1358-A072-6295-F0D92CFCCEEF}"/>
              </a:ext>
            </a:extLst>
          </p:cNvPr>
          <p:cNvSpPr>
            <a:spLocks noGrp="1"/>
          </p:cNvSpPr>
          <p:nvPr>
            <p:ph type="body" idx="1"/>
          </p:nvPr>
        </p:nvSpPr>
        <p:spPr>
          <a:xfrm>
            <a:off x="831850" y="1855990"/>
            <a:ext cx="10515600" cy="2310568"/>
          </a:xfrm>
        </p:spPr>
        <p:txBody>
          <a:bodyPr>
            <a:normAutofit/>
          </a:bodyPr>
          <a:lstStyle/>
          <a:p>
            <a:pPr marL="342900" indent="-342900" algn="l">
              <a:buFont typeface="Arial" panose="020B0604020202020204" pitchFamily="34" charset="0"/>
              <a:buChar char="•"/>
            </a:pPr>
            <a:r>
              <a:rPr lang="en-US" sz="1800" dirty="0">
                <a:solidFill>
                  <a:schemeClr val="tx1"/>
                </a:solidFill>
              </a:rPr>
              <a:t>The impact of tariffs have not ballooned headline CPI and PCE numbers in the way many economists had projected. </a:t>
            </a:r>
          </a:p>
          <a:p>
            <a:pPr marL="342900" indent="-342900" algn="l">
              <a:buFont typeface="Arial" panose="020B0604020202020204" pitchFamily="34" charset="0"/>
              <a:buChar char="•"/>
            </a:pPr>
            <a:r>
              <a:rPr lang="en-US" sz="1800" dirty="0">
                <a:solidFill>
                  <a:schemeClr val="tx1"/>
                </a:solidFill>
              </a:rPr>
              <a:t>Core goods have bucked their disinflationary trend from prior to ‘liberation day’ and are now increasing at an increasing rate once more. </a:t>
            </a:r>
          </a:p>
          <a:p>
            <a:pPr marL="342900" indent="-342900" algn="l">
              <a:buFont typeface="Arial" panose="020B0604020202020204" pitchFamily="34" charset="0"/>
              <a:buChar char="•"/>
            </a:pPr>
            <a:r>
              <a:rPr lang="en-US" sz="1800" dirty="0">
                <a:solidFill>
                  <a:schemeClr val="tx1"/>
                </a:solidFill>
              </a:rPr>
              <a:t>Disinflation in core services has largely offset the increase in prices of core goods, with services disinflation accelerating. </a:t>
            </a:r>
          </a:p>
        </p:txBody>
      </p:sp>
      <p:graphicFrame>
        <p:nvGraphicFramePr>
          <p:cNvPr id="6" name="Chart 5">
            <a:extLst>
              <a:ext uri="{FF2B5EF4-FFF2-40B4-BE49-F238E27FC236}">
                <a16:creationId xmlns:a16="http://schemas.microsoft.com/office/drawing/2014/main" id="{FE7A39A4-5033-A223-2F03-10BBC295152D}"/>
              </a:ext>
            </a:extLst>
          </p:cNvPr>
          <p:cNvGraphicFramePr/>
          <p:nvPr/>
        </p:nvGraphicFramePr>
        <p:xfrm>
          <a:off x="388188" y="3640348"/>
          <a:ext cx="4675517" cy="2760452"/>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20D817AD-769B-5CD9-968D-A901CAB28DE9}"/>
              </a:ext>
            </a:extLst>
          </p:cNvPr>
          <p:cNvPicPr>
            <a:picLocks noChangeAspect="1"/>
          </p:cNvPicPr>
          <p:nvPr/>
        </p:nvPicPr>
        <p:blipFill>
          <a:blip r:embed="rId3"/>
          <a:stretch>
            <a:fillRect/>
          </a:stretch>
        </p:blipFill>
        <p:spPr>
          <a:xfrm>
            <a:off x="5255933" y="3640348"/>
            <a:ext cx="6294837" cy="2510299"/>
          </a:xfrm>
          <a:prstGeom prst="rect">
            <a:avLst/>
          </a:prstGeom>
        </p:spPr>
      </p:pic>
    </p:spTree>
    <p:extLst>
      <p:ext uri="{BB962C8B-B14F-4D97-AF65-F5344CB8AC3E}">
        <p14:creationId xmlns:p14="http://schemas.microsoft.com/office/powerpoint/2010/main" val="625291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0625-5E8E-EE02-09E8-3862901BD791}"/>
              </a:ext>
            </a:extLst>
          </p:cNvPr>
          <p:cNvSpPr>
            <a:spLocks noGrp="1"/>
          </p:cNvSpPr>
          <p:nvPr>
            <p:ph type="title"/>
          </p:nvPr>
        </p:nvSpPr>
        <p:spPr>
          <a:xfrm>
            <a:off x="838200" y="691821"/>
            <a:ext cx="10515600" cy="921319"/>
          </a:xfrm>
        </p:spPr>
        <p:txBody>
          <a:bodyPr/>
          <a:lstStyle/>
          <a:p>
            <a:r>
              <a:rPr lang="en-US" dirty="0"/>
              <a:t>Labor Market</a:t>
            </a:r>
          </a:p>
        </p:txBody>
      </p:sp>
      <p:sp>
        <p:nvSpPr>
          <p:cNvPr id="3" name="Text Placeholder 2">
            <a:extLst>
              <a:ext uri="{FF2B5EF4-FFF2-40B4-BE49-F238E27FC236}">
                <a16:creationId xmlns:a16="http://schemas.microsoft.com/office/drawing/2014/main" id="{E3A5CEB0-2454-117D-99CE-B9F39429B4E8}"/>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2E66A813-30AE-C73C-EB91-D97B96306D6B}"/>
              </a:ext>
            </a:extLst>
          </p:cNvPr>
          <p:cNvPicPr>
            <a:picLocks noChangeAspect="1"/>
          </p:cNvPicPr>
          <p:nvPr/>
        </p:nvPicPr>
        <p:blipFill>
          <a:blip r:embed="rId2"/>
          <a:stretch>
            <a:fillRect/>
          </a:stretch>
        </p:blipFill>
        <p:spPr>
          <a:xfrm>
            <a:off x="496110" y="3429000"/>
            <a:ext cx="5700409" cy="2741252"/>
          </a:xfrm>
          <a:prstGeom prst="rect">
            <a:avLst/>
          </a:prstGeom>
        </p:spPr>
      </p:pic>
      <p:pic>
        <p:nvPicPr>
          <p:cNvPr id="7" name="Picture 6">
            <a:extLst>
              <a:ext uri="{FF2B5EF4-FFF2-40B4-BE49-F238E27FC236}">
                <a16:creationId xmlns:a16="http://schemas.microsoft.com/office/drawing/2014/main" id="{9C9958CE-B828-2033-5348-F1A2E4BB7092}"/>
              </a:ext>
            </a:extLst>
          </p:cNvPr>
          <p:cNvPicPr>
            <a:picLocks noChangeAspect="1"/>
          </p:cNvPicPr>
          <p:nvPr/>
        </p:nvPicPr>
        <p:blipFill>
          <a:blip r:embed="rId3"/>
          <a:stretch>
            <a:fillRect/>
          </a:stretch>
        </p:blipFill>
        <p:spPr>
          <a:xfrm>
            <a:off x="6196519" y="3428999"/>
            <a:ext cx="5486670" cy="2737180"/>
          </a:xfrm>
          <a:prstGeom prst="rect">
            <a:avLst/>
          </a:prstGeom>
        </p:spPr>
      </p:pic>
      <p:sp>
        <p:nvSpPr>
          <p:cNvPr id="9" name="TextBox 8">
            <a:extLst>
              <a:ext uri="{FF2B5EF4-FFF2-40B4-BE49-F238E27FC236}">
                <a16:creationId xmlns:a16="http://schemas.microsoft.com/office/drawing/2014/main" id="{E586C519-3BA8-0C28-B05F-DA28B983C820}"/>
              </a:ext>
            </a:extLst>
          </p:cNvPr>
          <p:cNvSpPr txBox="1"/>
          <p:nvPr/>
        </p:nvSpPr>
        <p:spPr>
          <a:xfrm>
            <a:off x="1026543" y="1613140"/>
            <a:ext cx="10327257"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No real changes in the labor picture: low hiring, low firing.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Tough job market for new grads, and recent job cuts announcements potential cause for concern.</a:t>
            </a:r>
          </a:p>
        </p:txBody>
      </p:sp>
    </p:spTree>
    <p:extLst>
      <p:ext uri="{BB962C8B-B14F-4D97-AF65-F5344CB8AC3E}">
        <p14:creationId xmlns:p14="http://schemas.microsoft.com/office/powerpoint/2010/main" val="3807235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A3795-76CB-777A-C6D1-08E14B15912D}"/>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9686668E-DBE1-D4BE-8F97-EF23C0D330FE}"/>
              </a:ext>
            </a:extLst>
          </p:cNvPr>
          <p:cNvSpPr>
            <a:spLocks noGrp="1" noChangeArrowheads="1"/>
          </p:cNvSpPr>
          <p:nvPr>
            <p:ph type="ctrTitle"/>
          </p:nvPr>
        </p:nvSpPr>
        <p:spPr/>
        <p:txBody>
          <a:bodyPr>
            <a:normAutofit/>
          </a:bodyPr>
          <a:lstStyle/>
          <a:p>
            <a:pPr eaLnBrk="1" hangingPunct="1"/>
            <a:r>
              <a:rPr lang="en-US" b="1" dirty="0">
                <a:cs typeface="Times New Roman" pitchFamily="18" charset="0"/>
              </a:rPr>
              <a:t>Strategy &amp; </a:t>
            </a:r>
            <a:br>
              <a:rPr lang="en-US" b="1" dirty="0">
                <a:cs typeface="Times New Roman" pitchFamily="18" charset="0"/>
              </a:rPr>
            </a:br>
            <a:r>
              <a:rPr lang="en-US" b="1" dirty="0">
                <a:cs typeface="Times New Roman" pitchFamily="18" charset="0"/>
              </a:rPr>
              <a:t>Portfolio Positioning</a:t>
            </a:r>
          </a:p>
        </p:txBody>
      </p:sp>
      <p:sp>
        <p:nvSpPr>
          <p:cNvPr id="2" name="Slide Number Placeholder 1">
            <a:extLst>
              <a:ext uri="{FF2B5EF4-FFF2-40B4-BE49-F238E27FC236}">
                <a16:creationId xmlns:a16="http://schemas.microsoft.com/office/drawing/2014/main" id="{04A2E74F-22F9-D75B-E697-04B0D2B543FA}"/>
              </a:ext>
            </a:extLst>
          </p:cNvPr>
          <p:cNvSpPr>
            <a:spLocks noGrp="1"/>
          </p:cNvSpPr>
          <p:nvPr>
            <p:ph type="sldNum" sz="quarter" idx="12"/>
          </p:nvPr>
        </p:nvSpPr>
        <p:spPr>
          <a:xfrm>
            <a:off x="9022080"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70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FFEAE-5B81-1A59-0C6A-A0382DB5C8C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B21A8C0-8170-4B99-0D2C-BFCC98BC0C15}"/>
              </a:ext>
            </a:extLst>
          </p:cNvPr>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 Strategy - </a:t>
            </a:r>
            <a:r>
              <a:rPr lang="en-US" sz="2800" b="1" dirty="0">
                <a:cs typeface="Times New Roman" pitchFamily="18" charset="0"/>
              </a:rPr>
              <a:t>Macro level</a:t>
            </a:r>
          </a:p>
        </p:txBody>
      </p:sp>
      <p:sp>
        <p:nvSpPr>
          <p:cNvPr id="2" name="Slide Number Placeholder 1">
            <a:extLst>
              <a:ext uri="{FF2B5EF4-FFF2-40B4-BE49-F238E27FC236}">
                <a16:creationId xmlns:a16="http://schemas.microsoft.com/office/drawing/2014/main" id="{24647888-A5E2-CF79-9B55-9ED511EA229A}"/>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lang="en-US" smtClean="0"/>
              <a:pPr marL="0" marR="0" lvl="0" indent="0" algn="r" defTabSz="914411"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68B583C-30F8-28CD-07D9-95BE49A3E1D0}"/>
              </a:ext>
            </a:extLst>
          </p:cNvPr>
          <p:cNvSpPr/>
          <p:nvPr/>
        </p:nvSpPr>
        <p:spPr>
          <a:xfrm>
            <a:off x="838200" y="1233055"/>
            <a:ext cx="10744200" cy="4825882"/>
          </a:xfrm>
          <a:prstGeom prst="rect">
            <a:avLst/>
          </a:prstGeom>
        </p:spPr>
        <p:txBody>
          <a:bodyPr wrap="square" lIns="91385" tIns="45693" rIns="91385" bIns="45693">
            <a:spAutoFit/>
          </a:bodyPr>
          <a:lstStyle/>
          <a:p>
            <a:pPr marL="342905" indent="-342905" eaLnBrk="0" fontAlgn="base" hangingPunct="0">
              <a:spcBef>
                <a:spcPct val="20000"/>
              </a:spcBef>
              <a:spcAft>
                <a:spcPct val="0"/>
              </a:spcAft>
              <a:buClr>
                <a:srgbClr val="666600"/>
              </a:buClr>
              <a:buSzPct val="125000"/>
              <a:buFont typeface="Wingdings" panose="05000000000000000000" pitchFamily="2" charset="2"/>
              <a:buChar char="q"/>
              <a:defRPr/>
            </a:pPr>
            <a:r>
              <a:rPr lang="en-US" sz="2200" dirty="0">
                <a:solidFill>
                  <a:srgbClr val="15234A"/>
                </a:solidFill>
                <a:latin typeface="Calibri" panose="020F0502020204030204"/>
                <a:cs typeface="Times New Roman" pitchFamily="18" charset="0"/>
              </a:rPr>
              <a:t>Positive environment for bonds</a:t>
            </a:r>
            <a:r>
              <a:rPr lang="en-US" sz="2000" dirty="0">
                <a:solidFill>
                  <a:srgbClr val="15234A"/>
                </a:solidFill>
                <a:latin typeface="Calibri" panose="020F0502020204030204"/>
                <a:cs typeface="Times New Roman" pitchFamily="18" charset="0"/>
              </a:rPr>
              <a:t>:</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dirty="0">
                <a:solidFill>
                  <a:srgbClr val="15234A"/>
                </a:solidFill>
                <a:latin typeface="Calibri" panose="020F0502020204030204"/>
                <a:cs typeface="Times New Roman" pitchFamily="18" charset="0"/>
              </a:rPr>
              <a:t>Federal reserve has been cutting interest rates (150 bps since first cut in Sep. 2024)</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dirty="0">
                <a:solidFill>
                  <a:srgbClr val="15234A"/>
                </a:solidFill>
                <a:latin typeface="Calibri" panose="020F0502020204030204"/>
                <a:cs typeface="Times New Roman" pitchFamily="18" charset="0"/>
              </a:rPr>
              <a:t>Job growth and consumer spending are slowing, keeping hopes of further cuts alive (although in reduced amounts).  Fed policy is now less restrictive and a split between central bank officials have emerged</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dirty="0">
                <a:solidFill>
                  <a:srgbClr val="15234A"/>
                </a:solidFill>
                <a:latin typeface="Calibri" panose="020F0502020204030204"/>
                <a:cs typeface="Times New Roman" pitchFamily="18" charset="0"/>
              </a:rPr>
              <a:t>However, slowdown is still not pointing to an imminent recession that would threaten corporate balance sheets.</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dirty="0">
                <a:solidFill>
                  <a:srgbClr val="15234A"/>
                </a:solidFill>
                <a:latin typeface="Calibri" panose="020F0502020204030204"/>
                <a:cs typeface="Times New Roman" pitchFamily="18" charset="0"/>
              </a:rPr>
              <a:t>Result is the best year for the Bloomberg U.S. Aggregate Bond Index since 2020 (6.7% return YTD), easily outpacing returns of short-term T-bills.</a:t>
            </a:r>
          </a:p>
          <a:p>
            <a:pPr marL="342905" indent="-342905" eaLnBrk="0" fontAlgn="base" hangingPunct="0">
              <a:spcBef>
                <a:spcPct val="20000"/>
              </a:spcBef>
              <a:spcAft>
                <a:spcPct val="0"/>
              </a:spcAft>
              <a:buClr>
                <a:srgbClr val="666600"/>
              </a:buClr>
              <a:buSzPct val="125000"/>
              <a:buFont typeface="Wingdings" panose="05000000000000000000" pitchFamily="2" charset="2"/>
              <a:buChar char="q"/>
              <a:defRPr/>
            </a:pPr>
            <a:r>
              <a:rPr lang="en-US" sz="2200" dirty="0">
                <a:solidFill>
                  <a:srgbClr val="15234A"/>
                </a:solidFill>
                <a:latin typeface="Calibri" panose="020F0502020204030204"/>
                <a:cs typeface="Times New Roman" pitchFamily="18" charset="0"/>
              </a:rPr>
              <a:t>Risks</a:t>
            </a:r>
            <a:r>
              <a:rPr kumimoji="0" lang="en-US" sz="22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dirty="0">
                <a:solidFill>
                  <a:srgbClr val="15234A"/>
                </a:solidFill>
                <a:cs typeface="Times New Roman" pitchFamily="18" charset="0"/>
              </a:rPr>
              <a:t>Deficit and debt dynamics pressuring the long-end of the yield curve and inflation still above Fed target.</a:t>
            </a:r>
            <a:endParaRPr kumimoji="0" lang="en-US"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dirty="0">
                <a:solidFill>
                  <a:srgbClr val="15234A"/>
                </a:solidFill>
                <a:cs typeface="Times New Roman" pitchFamily="18" charset="0"/>
              </a:rPr>
              <a:t>Riskiest borrowers and lower quality loans exposure higher in the private credit sector.  Public debt markets fundamentals remain solid.</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dirty="0">
                <a:solidFill>
                  <a:srgbClr val="15234A"/>
                </a:solidFill>
                <a:cs typeface="Times New Roman" pitchFamily="18" charset="0"/>
              </a:rPr>
              <a:t>Although IG corporate balance sheets remain strong, and earnings / cash flows continue to beat expectations, </a:t>
            </a:r>
            <a:r>
              <a:rPr lang="en-US" dirty="0">
                <a:solidFill>
                  <a:srgbClr val="15234A"/>
                </a:solidFill>
                <a:latin typeface="Calibri" panose="020F0502020204030204"/>
                <a:cs typeface="Times New Roman" pitchFamily="18" charset="0"/>
              </a:rPr>
              <a:t>c</a:t>
            </a:r>
            <a:r>
              <a:rPr lang="en-US" dirty="0">
                <a:solidFill>
                  <a:srgbClr val="15234A"/>
                </a:solidFill>
                <a:cs typeface="Times New Roman" pitchFamily="18" charset="0"/>
              </a:rPr>
              <a:t>redit markets continue to trade at tight levels with reduced compensation for the risks taken.  Need to carefully monitor overall Pool credit risk when making further reallocation decisions</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132632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F0AE2-9108-78CD-71F0-A44FD82FC3D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FF5EC59-045F-F189-B038-ECB8093066DB}"/>
              </a:ext>
            </a:extLst>
          </p:cNvPr>
          <p:cNvSpPr>
            <a:spLocks noGrp="1"/>
          </p:cNvSpPr>
          <p:nvPr>
            <p:ph type="title"/>
          </p:nvPr>
        </p:nvSpPr>
        <p:spPr>
          <a:xfrm>
            <a:off x="1333500" y="609600"/>
            <a:ext cx="9753600" cy="685800"/>
          </a:xfrm>
        </p:spPr>
        <p:txBody>
          <a:bodyPr>
            <a:noAutofit/>
          </a:bodyPr>
          <a:lstStyle/>
          <a:p>
            <a:r>
              <a:rPr lang="en-US" sz="4000" b="1" dirty="0">
                <a:cs typeface="Times New Roman" pitchFamily="18" charset="0"/>
              </a:rPr>
              <a:t>Investment Strategy </a:t>
            </a:r>
            <a:r>
              <a:rPr lang="en-US" sz="2800" b="1" dirty="0">
                <a:cs typeface="Times New Roman" pitchFamily="18" charset="0"/>
              </a:rPr>
              <a:t>– Macro Level (2)</a:t>
            </a:r>
          </a:p>
        </p:txBody>
      </p:sp>
      <p:sp>
        <p:nvSpPr>
          <p:cNvPr id="2" name="Slide Number Placeholder 1">
            <a:extLst>
              <a:ext uri="{FF2B5EF4-FFF2-40B4-BE49-F238E27FC236}">
                <a16:creationId xmlns:a16="http://schemas.microsoft.com/office/drawing/2014/main" id="{9F25F176-4167-9DCC-E7C5-0C7552BA62AD}"/>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lang="en-US" smtClean="0"/>
              <a:pPr marL="0" marR="0" lvl="0" indent="0" algn="r" defTabSz="914411"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34B93D7-62B3-A0E1-CCC2-680AC9C0C3B9}"/>
              </a:ext>
            </a:extLst>
          </p:cNvPr>
          <p:cNvSpPr/>
          <p:nvPr/>
        </p:nvSpPr>
        <p:spPr>
          <a:xfrm>
            <a:off x="838200" y="1371649"/>
            <a:ext cx="10744200" cy="4370373"/>
          </a:xfrm>
          <a:prstGeom prst="rect">
            <a:avLst/>
          </a:prstGeom>
        </p:spPr>
        <p:txBody>
          <a:bodyPr wrap="square" lIns="91385" tIns="45693" rIns="91385" bIns="45693">
            <a:spAutoFit/>
          </a:bodyPr>
          <a:lstStyle/>
          <a:p>
            <a:pPr marL="342905" indent="-342905" eaLnBrk="0" fontAlgn="base" hangingPunct="0">
              <a:spcBef>
                <a:spcPct val="20000"/>
              </a:spcBef>
              <a:spcAft>
                <a:spcPct val="0"/>
              </a:spcAft>
              <a:buClr>
                <a:srgbClr val="666600"/>
              </a:buClr>
              <a:buSzPct val="125000"/>
              <a:buFont typeface="Wingdings" panose="05000000000000000000" pitchFamily="2" charset="2"/>
              <a:buChar char="q"/>
              <a:defRPr/>
            </a:pPr>
            <a:r>
              <a:rPr lang="en-US" sz="2200" dirty="0">
                <a:solidFill>
                  <a:srgbClr val="15234A"/>
                </a:solidFill>
                <a:latin typeface="Calibri" panose="020F0502020204030204"/>
                <a:cs typeface="Times New Roman" pitchFamily="18" charset="0"/>
              </a:rPr>
              <a:t>Rates / Yield curve:</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dirty="0">
                <a:solidFill>
                  <a:srgbClr val="15234A"/>
                </a:solidFill>
                <a:cs typeface="Times New Roman" pitchFamily="18" charset="0"/>
              </a:rPr>
              <a:t>Yield curve is now positively sloped.  Short to Intermediate part of the yield curve offers value</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dirty="0">
                <a:solidFill>
                  <a:srgbClr val="15234A"/>
                </a:solidFill>
                <a:cs typeface="Times New Roman" pitchFamily="18" charset="0"/>
              </a:rPr>
              <a:t>Taking advantage of any dislocations in the short-term funding markets</a:t>
            </a:r>
          </a:p>
          <a:p>
            <a:pPr lvl="1" eaLnBrk="0" fontAlgn="base" hangingPunct="0">
              <a:spcBef>
                <a:spcPct val="20000"/>
              </a:spcBef>
              <a:spcAft>
                <a:spcPct val="0"/>
              </a:spcAft>
              <a:buClr>
                <a:srgbClr val="666600"/>
              </a:buClr>
              <a:buSzPct val="125000"/>
              <a:defRPr/>
            </a:pPr>
            <a:endParaRPr lang="en-US" dirty="0">
              <a:solidFill>
                <a:srgbClr val="15234A"/>
              </a:solidFill>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q"/>
              <a:defRPr/>
            </a:pPr>
            <a:r>
              <a:rPr lang="en-US" sz="2200" dirty="0">
                <a:solidFill>
                  <a:srgbClr val="15234A"/>
                </a:solidFill>
                <a:latin typeface="Calibri" panose="020F0502020204030204"/>
                <a:cs typeface="Times New Roman" pitchFamily="18" charset="0"/>
              </a:rPr>
              <a:t>Spread sectors: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dirty="0">
                <a:solidFill>
                  <a:srgbClr val="15234A"/>
                </a:solidFill>
                <a:cs typeface="Times New Roman" pitchFamily="18" charset="0"/>
              </a:rPr>
              <a:t>Trading at tight levels however, with yields  4%+  (and far above the paltry seen during much of the past decade), there is some degree of protection against adverse rates /credit events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dirty="0">
                <a:solidFill>
                  <a:srgbClr val="15234A"/>
                </a:solidFill>
                <a:cs typeface="Times New Roman" pitchFamily="18" charset="0"/>
              </a:rPr>
              <a:t>Continue to favor securitized sectors (ABS) versus same duration corporate bonds for our internally managed accounts.</a:t>
            </a:r>
          </a:p>
          <a:p>
            <a:pPr lvl="1" eaLnBrk="0" fontAlgn="base" hangingPunct="0">
              <a:spcBef>
                <a:spcPct val="20000"/>
              </a:spcBef>
              <a:spcAft>
                <a:spcPct val="0"/>
              </a:spcAft>
              <a:buClr>
                <a:srgbClr val="666600"/>
              </a:buClr>
              <a:buSzPct val="125000"/>
              <a:defRPr/>
            </a:pPr>
            <a:endParaRPr lang="en-US" dirty="0">
              <a:solidFill>
                <a:srgbClr val="15234A"/>
              </a:solidFill>
              <a:cs typeface="Times New Roman" pitchFamily="18" charset="0"/>
            </a:endParaRPr>
          </a:p>
          <a:p>
            <a:pPr marL="342905" marR="0" lvl="0" indent="-342905"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q"/>
              <a:tabLst/>
              <a:defRPr/>
            </a:pPr>
            <a:r>
              <a:rPr lang="en-US" sz="2000" dirty="0">
                <a:solidFill>
                  <a:srgbClr val="15234A"/>
                </a:solidFill>
                <a:latin typeface="Calibri" panose="020F0502020204030204"/>
                <a:cs typeface="Times New Roman" pitchFamily="18" charset="0"/>
              </a:rPr>
              <a:t>Used recent reallocations to increase Intermediate and Long Duration Portfolio relative exposure and lock in still attractive yields.  Carefully monitoring State </a:t>
            </a:r>
            <a:r>
              <a:rPr kumimoji="0" lang="en-US" sz="20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Pool balances and the overall Pool credit and duration exposures in any future reallocation decisions.</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918519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8E37-8313-EC37-85AD-823BCC3AF7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F20C4A-D57B-CC67-1138-35F09AB93AA1}"/>
              </a:ext>
            </a:extLst>
          </p:cNvPr>
          <p:cNvSpPr>
            <a:spLocks noGrp="1"/>
          </p:cNvSpPr>
          <p:nvPr>
            <p:ph type="title"/>
          </p:nvPr>
        </p:nvSpPr>
        <p:spPr/>
        <p:txBody>
          <a:bodyPr>
            <a:normAutofit/>
          </a:bodyPr>
          <a:lstStyle/>
          <a:p>
            <a:r>
              <a:rPr lang="en-US" sz="5300" b="1" dirty="0"/>
              <a:t>Benchmark Yields</a:t>
            </a:r>
            <a:br>
              <a:rPr lang="en-US" sz="9600" b="1" dirty="0"/>
            </a:br>
            <a:r>
              <a:rPr lang="en-US" sz="1800" b="1" dirty="0"/>
              <a:t>Change between Inv. Council Meetings</a:t>
            </a:r>
            <a:endParaRPr lang="en-US" sz="1800" dirty="0"/>
          </a:p>
        </p:txBody>
      </p:sp>
      <p:graphicFrame>
        <p:nvGraphicFramePr>
          <p:cNvPr id="6" name="Content Placeholder 5">
            <a:extLst>
              <a:ext uri="{FF2B5EF4-FFF2-40B4-BE49-F238E27FC236}">
                <a16:creationId xmlns:a16="http://schemas.microsoft.com/office/drawing/2014/main" id="{CA306B45-3C8B-1F3B-431E-077A48E4E888}"/>
              </a:ext>
            </a:extLst>
          </p:cNvPr>
          <p:cNvGraphicFramePr>
            <a:graphicFrameLocks noGrp="1"/>
          </p:cNvGraphicFramePr>
          <p:nvPr>
            <p:ph idx="1"/>
          </p:nvPr>
        </p:nvGraphicFramePr>
        <p:xfrm>
          <a:off x="838200" y="2146300"/>
          <a:ext cx="10515600" cy="4210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2348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7AAB2-3403-C17D-1B40-D05771471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3D4BD-8D61-EB56-D86E-6247C139B33A}"/>
              </a:ext>
            </a:extLst>
          </p:cNvPr>
          <p:cNvSpPr>
            <a:spLocks noGrp="1"/>
          </p:cNvSpPr>
          <p:nvPr>
            <p:ph type="title"/>
          </p:nvPr>
        </p:nvSpPr>
        <p:spPr>
          <a:xfrm>
            <a:off x="833437" y="561911"/>
            <a:ext cx="10515600" cy="743585"/>
          </a:xfrm>
        </p:spPr>
        <p:txBody>
          <a:bodyPr/>
          <a:lstStyle/>
          <a:p>
            <a:r>
              <a:rPr lang="en-US" dirty="0"/>
              <a:t>Treasury Yield Curve change </a:t>
            </a:r>
            <a:r>
              <a:rPr lang="en-US" sz="2000" dirty="0"/>
              <a:t>(Since first Fed rate cut in Sep 24)</a:t>
            </a:r>
            <a:endParaRPr lang="en-US" dirty="0"/>
          </a:p>
        </p:txBody>
      </p:sp>
      <p:sp>
        <p:nvSpPr>
          <p:cNvPr id="4" name="Slide Number Placeholder 3">
            <a:extLst>
              <a:ext uri="{FF2B5EF4-FFF2-40B4-BE49-F238E27FC236}">
                <a16:creationId xmlns:a16="http://schemas.microsoft.com/office/drawing/2014/main" id="{141AC39F-9210-90D0-94F7-74575DB0CF26}"/>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1">
              <a:defRPr/>
            </a:pPr>
            <a:fld id="{939BA12D-66C8-4ADD-AE22-8C591D475314}" type="slidenum">
              <a:rPr lang="en-US" smtClean="0"/>
              <a:pPr defTabSz="914411">
                <a:defRPr/>
              </a:pPr>
              <a:t>27</a:t>
            </a:fld>
            <a:endParaRPr lang="en-US" dirty="0">
              <a:solidFill>
                <a:srgbClr val="15234A">
                  <a:tint val="75000"/>
                </a:srgbClr>
              </a:solidFill>
              <a:latin typeface="Calibri" panose="020F0502020204030204"/>
            </a:endParaRPr>
          </a:p>
        </p:txBody>
      </p:sp>
      <p:pic>
        <p:nvPicPr>
          <p:cNvPr id="6" name="Content Placeholder 5">
            <a:extLst>
              <a:ext uri="{FF2B5EF4-FFF2-40B4-BE49-F238E27FC236}">
                <a16:creationId xmlns:a16="http://schemas.microsoft.com/office/drawing/2014/main" id="{895E03D5-4349-C9BB-4BA8-0A7DFDFF9A28}"/>
              </a:ext>
            </a:extLst>
          </p:cNvPr>
          <p:cNvPicPr>
            <a:picLocks noGrp="1" noChangeAspect="1"/>
          </p:cNvPicPr>
          <p:nvPr>
            <p:ph idx="1"/>
          </p:nvPr>
        </p:nvPicPr>
        <p:blipFill>
          <a:blip r:embed="rId2"/>
          <a:stretch>
            <a:fillRect/>
          </a:stretch>
        </p:blipFill>
        <p:spPr>
          <a:xfrm>
            <a:off x="692727" y="1305496"/>
            <a:ext cx="10656310" cy="4604767"/>
          </a:xfrm>
        </p:spPr>
      </p:pic>
    </p:spTree>
    <p:extLst>
      <p:ext uri="{BB962C8B-B14F-4D97-AF65-F5344CB8AC3E}">
        <p14:creationId xmlns:p14="http://schemas.microsoft.com/office/powerpoint/2010/main" val="3674751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4F9F5-996E-CE31-0FE3-6C5E1604E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0F1AC-0620-0008-08C2-5B56451C0FF5}"/>
              </a:ext>
            </a:extLst>
          </p:cNvPr>
          <p:cNvSpPr>
            <a:spLocks noGrp="1"/>
          </p:cNvSpPr>
          <p:nvPr>
            <p:ph type="title"/>
          </p:nvPr>
        </p:nvSpPr>
        <p:spPr>
          <a:xfrm>
            <a:off x="966827" y="685165"/>
            <a:ext cx="10515600" cy="1006763"/>
          </a:xfrm>
        </p:spPr>
        <p:txBody>
          <a:bodyPr>
            <a:noAutofit/>
          </a:bodyPr>
          <a:lstStyle/>
          <a:p>
            <a:r>
              <a:rPr lang="en-US" sz="4800" b="1" dirty="0"/>
              <a:t>Fixed Income Yields and Spreads</a:t>
            </a:r>
            <a:br>
              <a:rPr lang="en-US" sz="4800" b="1" dirty="0"/>
            </a:br>
            <a:r>
              <a:rPr lang="en-US" sz="1600" b="1" dirty="0"/>
              <a:t>Change between Inv. Council Meetings</a:t>
            </a:r>
            <a:endParaRPr lang="en-US" sz="4800" dirty="0"/>
          </a:p>
        </p:txBody>
      </p:sp>
      <p:graphicFrame>
        <p:nvGraphicFramePr>
          <p:cNvPr id="4" name="Content Placeholder 4">
            <a:extLst>
              <a:ext uri="{FF2B5EF4-FFF2-40B4-BE49-F238E27FC236}">
                <a16:creationId xmlns:a16="http://schemas.microsoft.com/office/drawing/2014/main" id="{07E76574-37EF-467C-C1A3-D3705DD7D177}"/>
              </a:ext>
            </a:extLst>
          </p:cNvPr>
          <p:cNvGraphicFramePr>
            <a:graphicFrameLocks noGrp="1"/>
          </p:cNvGraphicFramePr>
          <p:nvPr>
            <p:ph idx="1"/>
          </p:nvPr>
        </p:nvGraphicFramePr>
        <p:xfrm>
          <a:off x="838200" y="1691928"/>
          <a:ext cx="10515600" cy="448090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B8BAA42F-AC77-09B8-AAA8-80DE3526466D}"/>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A7C1D3E-4DD3-75B4-B47A-0D261D8F06B3}"/>
              </a:ext>
            </a:extLst>
          </p:cNvPr>
          <p:cNvSpPr txBox="1"/>
          <p:nvPr/>
        </p:nvSpPr>
        <p:spPr>
          <a:xfrm>
            <a:off x="766772" y="3103417"/>
            <a:ext cx="400110" cy="1237673"/>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mn-cs"/>
              </a:rPr>
              <a:t>Yield (%)</a:t>
            </a:r>
          </a:p>
        </p:txBody>
      </p:sp>
    </p:spTree>
    <p:extLst>
      <p:ext uri="{BB962C8B-B14F-4D97-AF65-F5344CB8AC3E}">
        <p14:creationId xmlns:p14="http://schemas.microsoft.com/office/powerpoint/2010/main" val="124113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9B1B4-305F-13E7-47BB-2AEB5C4F87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1E672-C979-5F5E-350A-4EE067E38E2C}"/>
              </a:ext>
            </a:extLst>
          </p:cNvPr>
          <p:cNvSpPr>
            <a:spLocks noGrp="1"/>
          </p:cNvSpPr>
          <p:nvPr>
            <p:ph type="title"/>
          </p:nvPr>
        </p:nvSpPr>
        <p:spPr>
          <a:xfrm>
            <a:off x="819150" y="404754"/>
            <a:ext cx="10515600" cy="868193"/>
          </a:xfrm>
        </p:spPr>
        <p:txBody>
          <a:bodyPr>
            <a:normAutofit/>
          </a:bodyPr>
          <a:lstStyle/>
          <a:p>
            <a:r>
              <a:rPr lang="en-US" sz="3200" b="1" dirty="0">
                <a:solidFill>
                  <a:schemeClr val="tx1"/>
                </a:solidFill>
              </a:rPr>
              <a:t>Bloomberg U.S. Corporate Investment Grade Index</a:t>
            </a:r>
          </a:p>
        </p:txBody>
      </p:sp>
      <p:sp>
        <p:nvSpPr>
          <p:cNvPr id="6" name="TextBox 5">
            <a:extLst>
              <a:ext uri="{FF2B5EF4-FFF2-40B4-BE49-F238E27FC236}">
                <a16:creationId xmlns:a16="http://schemas.microsoft.com/office/drawing/2014/main" id="{0A61CD69-92AC-D55A-B615-CDFA82A36732}"/>
              </a:ext>
            </a:extLst>
          </p:cNvPr>
          <p:cNvSpPr txBox="1"/>
          <p:nvPr/>
        </p:nvSpPr>
        <p:spPr>
          <a:xfrm>
            <a:off x="9715503" y="6104777"/>
            <a:ext cx="1906291" cy="21544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mn-cs"/>
              </a:rPr>
              <a:t>*Chart Obtained from Bloomberg</a:t>
            </a:r>
          </a:p>
        </p:txBody>
      </p:sp>
      <p:sp>
        <p:nvSpPr>
          <p:cNvPr id="3" name="Slide Number Placeholder 2">
            <a:extLst>
              <a:ext uri="{FF2B5EF4-FFF2-40B4-BE49-F238E27FC236}">
                <a16:creationId xmlns:a16="http://schemas.microsoft.com/office/drawing/2014/main" id="{E2D1B739-258A-BE71-A19E-B042C960011A}"/>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4942AE0-4323-F5D3-170F-AD916118A495}"/>
              </a:ext>
            </a:extLst>
          </p:cNvPr>
          <p:cNvPicPr>
            <a:picLocks noChangeAspect="1"/>
          </p:cNvPicPr>
          <p:nvPr/>
        </p:nvPicPr>
        <p:blipFill>
          <a:blip r:embed="rId2"/>
          <a:stretch>
            <a:fillRect/>
          </a:stretch>
        </p:blipFill>
        <p:spPr>
          <a:xfrm>
            <a:off x="819150" y="1305187"/>
            <a:ext cx="10639425" cy="4907312"/>
          </a:xfrm>
          <a:prstGeom prst="rect">
            <a:avLst/>
          </a:prstGeom>
        </p:spPr>
      </p:pic>
    </p:spTree>
    <p:extLst>
      <p:ext uri="{BB962C8B-B14F-4D97-AF65-F5344CB8AC3E}">
        <p14:creationId xmlns:p14="http://schemas.microsoft.com/office/powerpoint/2010/main" val="335359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9878"/>
            <a:ext cx="10515600" cy="1013451"/>
          </a:xfrm>
        </p:spPr>
        <p:txBody>
          <a:bodyPr>
            <a:normAutofit/>
          </a:bodyPr>
          <a:lstStyle/>
          <a:p>
            <a:pPr algn="ctr"/>
            <a:r>
              <a:rPr lang="en-US" b="1" dirty="0">
                <a:solidFill>
                  <a:schemeClr val="tx1"/>
                </a:solidFill>
              </a:rPr>
              <a:t>Florida Economy </a:t>
            </a:r>
          </a:p>
        </p:txBody>
      </p:sp>
      <p:sp>
        <p:nvSpPr>
          <p:cNvPr id="3" name="Content Placeholder 2"/>
          <p:cNvSpPr>
            <a:spLocks noGrp="1"/>
          </p:cNvSpPr>
          <p:nvPr>
            <p:ph idx="1"/>
          </p:nvPr>
        </p:nvSpPr>
        <p:spPr>
          <a:xfrm>
            <a:off x="762000" y="1473329"/>
            <a:ext cx="10515600" cy="4277927"/>
          </a:xfrm>
        </p:spPr>
        <p:txBody>
          <a:bodyPr>
            <a:noAutofit/>
          </a:bodyPr>
          <a:lstStyle/>
          <a:p>
            <a:r>
              <a:rPr lang="en-US" sz="1800" b="1" dirty="0"/>
              <a:t>July 2025 unemployment rate</a:t>
            </a:r>
            <a:r>
              <a:rPr lang="en-US" sz="1800" dirty="0"/>
              <a:t>:</a:t>
            </a:r>
          </a:p>
          <a:p>
            <a:pPr lvl="1"/>
            <a:r>
              <a:rPr lang="en-US" sz="1600" dirty="0"/>
              <a:t>U.S.  4.2%</a:t>
            </a:r>
          </a:p>
          <a:p>
            <a:pPr lvl="1"/>
            <a:r>
              <a:rPr lang="en-US" sz="1600" dirty="0"/>
              <a:t>FL:    3.7%</a:t>
            </a:r>
          </a:p>
          <a:p>
            <a:pPr marL="457200" lvl="1" indent="0">
              <a:buNone/>
            </a:pPr>
            <a:endParaRPr lang="en-US" sz="1800" dirty="0"/>
          </a:p>
          <a:p>
            <a:r>
              <a:rPr lang="en-US" sz="1800" b="1" dirty="0"/>
              <a:t>General Revenue Forecast</a:t>
            </a:r>
            <a:r>
              <a:rPr lang="en-US" sz="1800" dirty="0"/>
              <a:t>-- Total revenue collections for FY 2024-25 exceeded expectations since the last conference by $391.8 million (or 0.8 percent). After analyzing this year-to-date performance by source, the Conference increased the estimate for FY 2025-26 by $176.7 million and added $265.8 million to the estimate for FY 2026-27, yielding a two-year combined increase of just $442.5 million.</a:t>
            </a:r>
          </a:p>
          <a:p>
            <a:pPr marL="0" indent="0">
              <a:buNone/>
            </a:pPr>
            <a:endParaRPr lang="en-US" sz="1800" dirty="0"/>
          </a:p>
          <a:p>
            <a:r>
              <a:rPr lang="en-US" sz="1800" b="1" dirty="0"/>
              <a:t>Population -- </a:t>
            </a:r>
            <a:r>
              <a:rPr lang="en-US" sz="1800" dirty="0"/>
              <a:t>Florida’s population is expected to break the 24 million mark in calendar year 2027—and sometime during 2030, the state’s population is expected to reach almost 25 million residents.</a:t>
            </a:r>
            <a:endParaRPr lang="en-US" sz="1800" b="1" dirty="0"/>
          </a:p>
        </p:txBody>
      </p:sp>
    </p:spTree>
    <p:extLst>
      <p:ext uri="{BB962C8B-B14F-4D97-AF65-F5344CB8AC3E}">
        <p14:creationId xmlns:p14="http://schemas.microsoft.com/office/powerpoint/2010/main" val="4122625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sz="4000" b="1" dirty="0">
                <a:cs typeface="Times New Roman" pitchFamily="18" charset="0"/>
              </a:rPr>
              <a:t>Update on Portfolio Rebalancing Decisions</a:t>
            </a:r>
          </a:p>
        </p:txBody>
      </p:sp>
      <p:sp>
        <p:nvSpPr>
          <p:cNvPr id="484355" name="Rectangle 3"/>
          <p:cNvSpPr>
            <a:spLocks noChangeArrowheads="1"/>
          </p:cNvSpPr>
          <p:nvPr/>
        </p:nvSpPr>
        <p:spPr bwMode="auto">
          <a:xfrm>
            <a:off x="1981200" y="1524001"/>
            <a:ext cx="9220200" cy="4038600"/>
          </a:xfrm>
          <a:prstGeom prst="rect">
            <a:avLst/>
          </a:prstGeom>
          <a:noFill/>
          <a:ln w="9525">
            <a:noFill/>
            <a:miter lim="800000"/>
            <a:headEnd/>
            <a:tailEnd/>
          </a:ln>
          <a:effectLst/>
        </p:spPr>
        <p:txBody>
          <a:bodyPr lIns="91385" tIns="45693" rIns="91385" bIns="45693"/>
          <a:lstStyle/>
          <a:p>
            <a:pPr marL="742525" lvl="1" indent="-285587" algn="ctr" defTabSz="914411" eaLnBrk="0" fontAlgn="base" hangingPunct="0">
              <a:spcBef>
                <a:spcPct val="20000"/>
              </a:spcBef>
              <a:spcAft>
                <a:spcPct val="0"/>
              </a:spcAft>
              <a:buClr>
                <a:srgbClr val="999900"/>
              </a:buClr>
              <a:buSzPct val="125000"/>
              <a:defRPr/>
            </a:pPr>
            <a:endParaRPr lang="en-US" sz="1600" dirty="0">
              <a:solidFill>
                <a:srgbClr val="000000"/>
              </a:solidFill>
              <a:latin typeface="Verdana" pitchFamily="34" charset="0"/>
            </a:endParaRPr>
          </a:p>
          <a:p>
            <a:pPr marL="742525" lvl="1" indent="-285587" algn="ctr" defTabSz="914411" eaLnBrk="0" fontAlgn="base" hangingPunct="0">
              <a:spcBef>
                <a:spcPct val="20000"/>
              </a:spcBef>
              <a:spcAft>
                <a:spcPct val="0"/>
              </a:spcAft>
              <a:buClr>
                <a:srgbClr val="999900"/>
              </a:buClr>
              <a:buSzPct val="125000"/>
              <a:buFont typeface="Wingdings" pitchFamily="2" charset="2"/>
              <a:buChar char="§"/>
              <a:defRPr/>
            </a:pPr>
            <a:endParaRPr lang="en-US" sz="1600" b="1" i="1" dirty="0">
              <a:solidFill>
                <a:srgbClr val="000000"/>
              </a:solidFill>
              <a:latin typeface="Verdana" pitchFamily="34"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1">
              <a:defRPr/>
            </a:pPr>
            <a:fld id="{939BA12D-66C8-4ADD-AE22-8C591D475314}" type="slidenum">
              <a:rPr lang="en-US" smtClean="0"/>
              <a:pPr defTabSz="914411">
                <a:defRPr/>
              </a:pPr>
              <a:t>30</a:t>
            </a:fld>
            <a:endParaRPr lang="en-US">
              <a:solidFill>
                <a:srgbClr val="15234A">
                  <a:tint val="75000"/>
                </a:srgbClr>
              </a:solidFill>
              <a:latin typeface="Calibri" panose="020F0502020204030204"/>
            </a:endParaRPr>
          </a:p>
        </p:txBody>
      </p:sp>
      <p:graphicFrame>
        <p:nvGraphicFramePr>
          <p:cNvPr id="3" name="Table 3">
            <a:extLst>
              <a:ext uri="{FF2B5EF4-FFF2-40B4-BE49-F238E27FC236}">
                <a16:creationId xmlns:a16="http://schemas.microsoft.com/office/drawing/2014/main" id="{67C0F6C7-6DB2-40C0-BC74-2D4C2D86C0C0}"/>
              </a:ext>
            </a:extLst>
          </p:cNvPr>
          <p:cNvGraphicFramePr>
            <a:graphicFrameLocks noGrp="1"/>
          </p:cNvGraphicFramePr>
          <p:nvPr>
            <p:extLst>
              <p:ext uri="{D42A27DB-BD31-4B8C-83A1-F6EECF244321}">
                <p14:modId xmlns:p14="http://schemas.microsoft.com/office/powerpoint/2010/main" val="3886416070"/>
              </p:ext>
            </p:extLst>
          </p:nvPr>
        </p:nvGraphicFramePr>
        <p:xfrm>
          <a:off x="1116445" y="1613235"/>
          <a:ext cx="10456720" cy="1328120"/>
        </p:xfrm>
        <a:graphic>
          <a:graphicData uri="http://schemas.openxmlformats.org/drawingml/2006/table">
            <a:tbl>
              <a:tblPr firstRow="1" bandRow="1">
                <a:tableStyleId>{5C22544A-7EE6-4342-B048-85BDC9FD1C3A}</a:tableStyleId>
              </a:tblPr>
              <a:tblGrid>
                <a:gridCol w="2651991">
                  <a:extLst>
                    <a:ext uri="{9D8B030D-6E8A-4147-A177-3AD203B41FA5}">
                      <a16:colId xmlns:a16="http://schemas.microsoft.com/office/drawing/2014/main" val="4097026133"/>
                    </a:ext>
                  </a:extLst>
                </a:gridCol>
                <a:gridCol w="2512291">
                  <a:extLst>
                    <a:ext uri="{9D8B030D-6E8A-4147-A177-3AD203B41FA5}">
                      <a16:colId xmlns:a16="http://schemas.microsoft.com/office/drawing/2014/main" val="1267022079"/>
                    </a:ext>
                  </a:extLst>
                </a:gridCol>
                <a:gridCol w="3035503">
                  <a:extLst>
                    <a:ext uri="{9D8B030D-6E8A-4147-A177-3AD203B41FA5}">
                      <a16:colId xmlns:a16="http://schemas.microsoft.com/office/drawing/2014/main" val="657329484"/>
                    </a:ext>
                  </a:extLst>
                </a:gridCol>
                <a:gridCol w="2256935">
                  <a:extLst>
                    <a:ext uri="{9D8B030D-6E8A-4147-A177-3AD203B41FA5}">
                      <a16:colId xmlns:a16="http://schemas.microsoft.com/office/drawing/2014/main" val="4223617583"/>
                    </a:ext>
                  </a:extLst>
                </a:gridCol>
              </a:tblGrid>
              <a:tr h="625691">
                <a:tc>
                  <a:txBody>
                    <a:bodyPr/>
                    <a:lstStyle/>
                    <a:p>
                      <a:pPr algn="ctr"/>
                      <a:r>
                        <a:rPr lang="en-US" sz="1800" dirty="0"/>
                        <a:t>From</a:t>
                      </a:r>
                    </a:p>
                  </a:txBody>
                  <a:tcPr/>
                </a:tc>
                <a:tc>
                  <a:txBody>
                    <a:bodyPr/>
                    <a:lstStyle/>
                    <a:p>
                      <a:pPr algn="ctr"/>
                      <a:r>
                        <a:rPr lang="en-US" sz="1800" dirty="0"/>
                        <a:t>To</a:t>
                      </a:r>
                    </a:p>
                  </a:txBody>
                  <a:tcPr/>
                </a:tc>
                <a:tc>
                  <a:txBody>
                    <a:bodyPr/>
                    <a:lstStyle/>
                    <a:p>
                      <a:pPr algn="ctr"/>
                      <a:r>
                        <a:rPr lang="en-US" sz="1800" dirty="0"/>
                        <a:t>When</a:t>
                      </a:r>
                    </a:p>
                  </a:txBody>
                  <a:tcPr/>
                </a:tc>
                <a:tc>
                  <a:txBody>
                    <a:bodyPr/>
                    <a:lstStyle/>
                    <a:p>
                      <a:pPr algn="ctr"/>
                      <a:r>
                        <a:rPr lang="en-US" sz="1800" b="1" kern="1200" dirty="0">
                          <a:solidFill>
                            <a:schemeClr val="lt1"/>
                          </a:solidFill>
                          <a:latin typeface="+mn-lt"/>
                          <a:ea typeface="+mn-ea"/>
                          <a:cs typeface="+mn-cs"/>
                        </a:rPr>
                        <a:t>Total</a:t>
                      </a:r>
                    </a:p>
                  </a:txBody>
                  <a:tcPr/>
                </a:tc>
                <a:extLst>
                  <a:ext uri="{0D108BD9-81ED-4DB2-BD59-A6C34878D82A}">
                    <a16:rowId xmlns:a16="http://schemas.microsoft.com/office/drawing/2014/main" val="1524269049"/>
                  </a:ext>
                </a:extLst>
              </a:tr>
              <a:tr h="702429">
                <a:tc>
                  <a:txBody>
                    <a:bodyPr/>
                    <a:lstStyle/>
                    <a:p>
                      <a:pPr marL="0" algn="ctr" defTabSz="914400" rtl="0" eaLnBrk="1" latinLnBrk="0" hangingPunct="1"/>
                      <a:r>
                        <a:rPr lang="en-US" sz="1800" kern="1200" dirty="0">
                          <a:solidFill>
                            <a:schemeClr val="dk1"/>
                          </a:solidFill>
                          <a:latin typeface="+mn-lt"/>
                          <a:ea typeface="+mn-ea"/>
                          <a:cs typeface="+mn-cs"/>
                        </a:rPr>
                        <a:t>Liquidity Portfolio </a:t>
                      </a:r>
                    </a:p>
                  </a:txBody>
                  <a:tcPr/>
                </a:tc>
                <a:tc>
                  <a:txBody>
                    <a:bodyPr/>
                    <a:lstStyle/>
                    <a:p>
                      <a:pPr marL="0" algn="ctr" defTabSz="914400" rtl="0" eaLnBrk="1" latinLnBrk="0" hangingPunct="1"/>
                      <a:r>
                        <a:rPr lang="en-US" sz="1800" kern="1200" dirty="0">
                          <a:solidFill>
                            <a:schemeClr val="dk1"/>
                          </a:solidFill>
                          <a:latin typeface="+mn-lt"/>
                          <a:ea typeface="+mn-ea"/>
                          <a:cs typeface="+mn-cs"/>
                        </a:rPr>
                        <a:t>All</a:t>
                      </a:r>
                    </a:p>
                  </a:txBody>
                  <a:tcPr/>
                </a:tc>
                <a:tc>
                  <a:txBody>
                    <a:bodyPr/>
                    <a:lstStyle/>
                    <a:p>
                      <a:pPr algn="ctr"/>
                      <a:r>
                        <a:rPr lang="en-US" sz="1800" dirty="0"/>
                        <a:t>2021, 2022 and 2023</a:t>
                      </a:r>
                    </a:p>
                  </a:txBody>
                  <a:tcPr/>
                </a:tc>
                <a:tc>
                  <a:txBody>
                    <a:bodyPr/>
                    <a:lstStyle/>
                    <a:p>
                      <a:pPr algn="ctr"/>
                      <a:r>
                        <a:rPr lang="en-US" sz="1800" dirty="0"/>
                        <a:t>$34.0 billion</a:t>
                      </a:r>
                    </a:p>
                  </a:txBody>
                  <a:tcPr/>
                </a:tc>
                <a:extLst>
                  <a:ext uri="{0D108BD9-81ED-4DB2-BD59-A6C34878D82A}">
                    <a16:rowId xmlns:a16="http://schemas.microsoft.com/office/drawing/2014/main" val="2494103289"/>
                  </a:ext>
                </a:extLst>
              </a:tr>
            </a:tbl>
          </a:graphicData>
        </a:graphic>
      </p:graphicFrame>
      <p:graphicFrame>
        <p:nvGraphicFramePr>
          <p:cNvPr id="4" name="Table 3">
            <a:extLst>
              <a:ext uri="{FF2B5EF4-FFF2-40B4-BE49-F238E27FC236}">
                <a16:creationId xmlns:a16="http://schemas.microsoft.com/office/drawing/2014/main" id="{6945186C-B172-AB06-D119-BA1426FF4483}"/>
              </a:ext>
            </a:extLst>
          </p:cNvPr>
          <p:cNvGraphicFramePr>
            <a:graphicFrameLocks noGrp="1"/>
          </p:cNvGraphicFramePr>
          <p:nvPr>
            <p:extLst>
              <p:ext uri="{D42A27DB-BD31-4B8C-83A1-F6EECF244321}">
                <p14:modId xmlns:p14="http://schemas.microsoft.com/office/powerpoint/2010/main" val="4125705256"/>
              </p:ext>
            </p:extLst>
          </p:nvPr>
        </p:nvGraphicFramePr>
        <p:xfrm>
          <a:off x="1116444" y="3276117"/>
          <a:ext cx="10483271" cy="2574385"/>
        </p:xfrm>
        <a:graphic>
          <a:graphicData uri="http://schemas.openxmlformats.org/drawingml/2006/table">
            <a:tbl>
              <a:tblPr firstRow="1" bandRow="1">
                <a:tableStyleId>{5C22544A-7EE6-4342-B048-85BDC9FD1C3A}</a:tableStyleId>
              </a:tblPr>
              <a:tblGrid>
                <a:gridCol w="2636611">
                  <a:extLst>
                    <a:ext uri="{9D8B030D-6E8A-4147-A177-3AD203B41FA5}">
                      <a16:colId xmlns:a16="http://schemas.microsoft.com/office/drawing/2014/main" val="4097026133"/>
                    </a:ext>
                  </a:extLst>
                </a:gridCol>
                <a:gridCol w="2520743">
                  <a:extLst>
                    <a:ext uri="{9D8B030D-6E8A-4147-A177-3AD203B41FA5}">
                      <a16:colId xmlns:a16="http://schemas.microsoft.com/office/drawing/2014/main" val="1267022079"/>
                    </a:ext>
                  </a:extLst>
                </a:gridCol>
                <a:gridCol w="3211947">
                  <a:extLst>
                    <a:ext uri="{9D8B030D-6E8A-4147-A177-3AD203B41FA5}">
                      <a16:colId xmlns:a16="http://schemas.microsoft.com/office/drawing/2014/main" val="2086534277"/>
                    </a:ext>
                  </a:extLst>
                </a:gridCol>
                <a:gridCol w="2113970">
                  <a:extLst>
                    <a:ext uri="{9D8B030D-6E8A-4147-A177-3AD203B41FA5}">
                      <a16:colId xmlns:a16="http://schemas.microsoft.com/office/drawing/2014/main" val="4223617583"/>
                    </a:ext>
                  </a:extLst>
                </a:gridCol>
              </a:tblGrid>
              <a:tr h="467098">
                <a:tc>
                  <a:txBody>
                    <a:bodyPr/>
                    <a:lstStyle/>
                    <a:p>
                      <a:pPr algn="ctr"/>
                      <a:r>
                        <a:rPr lang="en-US" sz="1800" dirty="0"/>
                        <a:t>From</a:t>
                      </a:r>
                    </a:p>
                  </a:txBody>
                  <a:tcPr/>
                </a:tc>
                <a:tc>
                  <a:txBody>
                    <a:bodyPr/>
                    <a:lstStyle/>
                    <a:p>
                      <a:pPr algn="ctr"/>
                      <a:r>
                        <a:rPr lang="en-US" sz="1800" dirty="0"/>
                        <a:t>To</a:t>
                      </a:r>
                    </a:p>
                  </a:txBody>
                  <a:tcPr/>
                </a:tc>
                <a:tc>
                  <a:txBody>
                    <a:bodyPr/>
                    <a:lstStyle/>
                    <a:p>
                      <a:pPr marL="0" algn="ctr" defTabSz="914400" rtl="0" eaLnBrk="1" latinLnBrk="0" hangingPunct="1"/>
                      <a:r>
                        <a:rPr lang="en-US" sz="1800" b="1" kern="1200" dirty="0">
                          <a:solidFill>
                            <a:schemeClr val="lt1"/>
                          </a:solidFill>
                          <a:latin typeface="+mn-lt"/>
                          <a:ea typeface="+mn-ea"/>
                          <a:cs typeface="+mn-cs"/>
                        </a:rPr>
                        <a:t>When</a:t>
                      </a:r>
                    </a:p>
                  </a:txBody>
                  <a:tcPr/>
                </a:tc>
                <a:tc>
                  <a:txBody>
                    <a:bodyPr/>
                    <a:lstStyle/>
                    <a:p>
                      <a:pPr algn="ctr"/>
                      <a:r>
                        <a:rPr lang="en-US" sz="1800" b="1" kern="1200" dirty="0">
                          <a:solidFill>
                            <a:schemeClr val="lt1"/>
                          </a:solidFill>
                          <a:latin typeface="+mn-lt"/>
                          <a:ea typeface="+mn-ea"/>
                          <a:cs typeface="+mn-cs"/>
                        </a:rPr>
                        <a:t>Total</a:t>
                      </a:r>
                    </a:p>
                  </a:txBody>
                  <a:tcPr/>
                </a:tc>
                <a:extLst>
                  <a:ext uri="{0D108BD9-81ED-4DB2-BD59-A6C34878D82A}">
                    <a16:rowId xmlns:a16="http://schemas.microsoft.com/office/drawing/2014/main" val="1524269049"/>
                  </a:ext>
                </a:extLst>
              </a:tr>
              <a:tr h="702429">
                <a:tc>
                  <a:txBody>
                    <a:bodyPr/>
                    <a:lstStyle/>
                    <a:p>
                      <a:pPr marL="0" algn="ctr" defTabSz="914400" rtl="0" eaLnBrk="1" latinLnBrk="0" hangingPunct="1"/>
                      <a:r>
                        <a:rPr lang="en-US" sz="1800" kern="1200" dirty="0">
                          <a:solidFill>
                            <a:schemeClr val="dk1"/>
                          </a:solidFill>
                          <a:latin typeface="+mn-lt"/>
                          <a:ea typeface="+mn-ea"/>
                          <a:cs typeface="+mn-cs"/>
                        </a:rPr>
                        <a:t>Ultra Short Portfolio</a:t>
                      </a:r>
                    </a:p>
                  </a:txBody>
                  <a:tcPr/>
                </a:tc>
                <a:tc>
                  <a:txBody>
                    <a:bodyPr/>
                    <a:lstStyle/>
                    <a:p>
                      <a:pPr algn="ctr"/>
                      <a:r>
                        <a:rPr lang="en-US" sz="1800" dirty="0"/>
                        <a:t>Liquidity Portfolio</a:t>
                      </a:r>
                    </a:p>
                    <a:p>
                      <a:pPr algn="ctr"/>
                      <a:endParaRPr lang="en-US" sz="1800" dirty="0"/>
                    </a:p>
                  </a:txBody>
                  <a:tcPr/>
                </a:tc>
                <a:tc>
                  <a:txBody>
                    <a:bodyPr/>
                    <a:lstStyle/>
                    <a:p>
                      <a:pPr algn="ctr"/>
                      <a:r>
                        <a:rPr lang="en-US" sz="1800" dirty="0"/>
                        <a:t>April, Sep, Oct and Nov 2025</a:t>
                      </a:r>
                    </a:p>
                  </a:txBody>
                  <a:tcPr/>
                </a:tc>
                <a:tc>
                  <a:txBody>
                    <a:bodyPr/>
                    <a:lstStyle/>
                    <a:p>
                      <a:pPr algn="ctr"/>
                      <a:r>
                        <a:rPr lang="en-US" sz="1800" dirty="0"/>
                        <a:t>$2.5 billion</a:t>
                      </a:r>
                    </a:p>
                  </a:txBody>
                  <a:tcPr/>
                </a:tc>
                <a:extLst>
                  <a:ext uri="{0D108BD9-81ED-4DB2-BD59-A6C34878D82A}">
                    <a16:rowId xmlns:a16="http://schemas.microsoft.com/office/drawing/2014/main" val="2494103289"/>
                  </a:ext>
                </a:extLst>
              </a:tr>
              <a:tr h="702429">
                <a:tc>
                  <a:txBody>
                    <a:bodyPr/>
                    <a:lstStyle/>
                    <a:p>
                      <a:pPr marL="0" algn="ctr" defTabSz="914400" rtl="0" eaLnBrk="1" latinLnBrk="0" hangingPunct="1"/>
                      <a:r>
                        <a:rPr lang="en-US" sz="1800" kern="1200" dirty="0">
                          <a:solidFill>
                            <a:schemeClr val="dk1"/>
                          </a:solidFill>
                          <a:latin typeface="+mn-lt"/>
                          <a:ea typeface="+mn-ea"/>
                          <a:cs typeface="+mn-cs"/>
                        </a:rPr>
                        <a:t>Short Duration Portfolio</a:t>
                      </a:r>
                    </a:p>
                    <a:p>
                      <a:pPr marL="0" algn="ctr" defTabSz="914400" rtl="0" eaLnBrk="1" latinLnBrk="0" hangingPunct="1"/>
                      <a:endParaRPr lang="en-US" sz="1800" kern="1200" dirty="0">
                        <a:solidFill>
                          <a:schemeClr val="dk1"/>
                        </a:solidFill>
                        <a:latin typeface="+mn-lt"/>
                        <a:ea typeface="+mn-ea"/>
                        <a:cs typeface="+mn-cs"/>
                      </a:endParaRPr>
                    </a:p>
                  </a:txBody>
                  <a:tcPr/>
                </a:tc>
                <a:tc>
                  <a:txBody>
                    <a:bodyPr/>
                    <a:lstStyle/>
                    <a:p>
                      <a:pPr algn="ctr"/>
                      <a:r>
                        <a:rPr lang="en-US" sz="1800" dirty="0"/>
                        <a:t>Liquidity Portfolio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Sep, Oct and Nov 2025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$1.2 billion</a:t>
                      </a:r>
                    </a:p>
                  </a:txBody>
                  <a:tcPr/>
                </a:tc>
                <a:extLst>
                  <a:ext uri="{0D108BD9-81ED-4DB2-BD59-A6C34878D82A}">
                    <a16:rowId xmlns:a16="http://schemas.microsoft.com/office/drawing/2014/main" val="4031935197"/>
                  </a:ext>
                </a:extLst>
              </a:tr>
              <a:tr h="702429">
                <a:tc>
                  <a:txBody>
                    <a:bodyPr/>
                    <a:lstStyle/>
                    <a:p>
                      <a:pPr algn="r"/>
                      <a:endParaRPr lang="en-US" sz="1800" dirty="0"/>
                    </a:p>
                  </a:txBody>
                  <a:tcPr>
                    <a:lnB w="12700" cap="flat" cmpd="sng" algn="ctr">
                      <a:solidFill>
                        <a:schemeClr val="tx1"/>
                      </a:solidFill>
                      <a:prstDash val="solid"/>
                      <a:round/>
                      <a:headEnd type="none" w="med" len="med"/>
                      <a:tailEnd type="none" w="med" len="med"/>
                    </a:lnB>
                  </a:tcPr>
                </a:tc>
                <a:tc>
                  <a:txBody>
                    <a:bodyPr/>
                    <a:lstStyle/>
                    <a:p>
                      <a:pPr algn="ctr"/>
                      <a:endParaRPr lang="en-US" sz="1800" b="0" dirty="0"/>
                    </a:p>
                  </a:txBody>
                  <a:tcPr>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0" dirty="0"/>
                        <a:t>Total</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t>$3.7 billion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7923978"/>
                  </a:ext>
                </a:extLst>
              </a:tr>
            </a:tbl>
          </a:graphicData>
        </a:graphic>
      </p:graphicFrame>
    </p:spTree>
    <p:extLst>
      <p:ext uri="{BB962C8B-B14F-4D97-AF65-F5344CB8AC3E}">
        <p14:creationId xmlns:p14="http://schemas.microsoft.com/office/powerpoint/2010/main" val="488137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8E6A2-F661-3EDF-EFCA-E3561134C27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E672E5-198D-BCDE-C044-5FFCFBB2ABD0}"/>
              </a:ext>
            </a:extLst>
          </p:cNvPr>
          <p:cNvSpPr>
            <a:spLocks noGrp="1"/>
          </p:cNvSpPr>
          <p:nvPr>
            <p:ph type="sldNum" sz="quarter" idx="12"/>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BA12D-66C8-4ADD-AE22-8C591D475314}" type="slidenum">
              <a:rPr lang="en-US" smtClean="0"/>
              <a:pPr/>
              <a:t>31</a:t>
            </a:fld>
            <a:endParaRPr lang="en-US" dirty="0"/>
          </a:p>
        </p:txBody>
      </p:sp>
      <p:graphicFrame>
        <p:nvGraphicFramePr>
          <p:cNvPr id="6" name="Chart 5">
            <a:extLst>
              <a:ext uri="{FF2B5EF4-FFF2-40B4-BE49-F238E27FC236}">
                <a16:creationId xmlns:a16="http://schemas.microsoft.com/office/drawing/2014/main" id="{E79615B5-40D8-4B7E-EC76-89CFDE22A41A}"/>
              </a:ext>
            </a:extLst>
          </p:cNvPr>
          <p:cNvGraphicFramePr/>
          <p:nvPr>
            <p:extLst>
              <p:ext uri="{D42A27DB-BD31-4B8C-83A1-F6EECF244321}">
                <p14:modId xmlns:p14="http://schemas.microsoft.com/office/powerpoint/2010/main" val="152991142"/>
              </p:ext>
            </p:extLst>
          </p:nvPr>
        </p:nvGraphicFramePr>
        <p:xfrm>
          <a:off x="590551" y="1524339"/>
          <a:ext cx="11058524" cy="4654932"/>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267C8BAC-6257-975F-BC9A-53560FE55F78}"/>
              </a:ext>
            </a:extLst>
          </p:cNvPr>
          <p:cNvSpPr txBox="1">
            <a:spLocks/>
          </p:cNvSpPr>
          <p:nvPr/>
        </p:nvSpPr>
        <p:spPr>
          <a:xfrm>
            <a:off x="590550" y="689610"/>
            <a:ext cx="10896600" cy="834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cs typeface="Times New Roman" pitchFamily="18" charset="0"/>
              </a:rPr>
              <a:t>Investment Pool Allocation</a:t>
            </a:r>
            <a:endParaRPr lang="en-US" sz="3200" b="1" dirty="0">
              <a:cs typeface="Times New Roman" pitchFamily="18" charset="0"/>
            </a:endParaRPr>
          </a:p>
        </p:txBody>
      </p:sp>
    </p:spTree>
    <p:extLst>
      <p:ext uri="{BB962C8B-B14F-4D97-AF65-F5344CB8AC3E}">
        <p14:creationId xmlns:p14="http://schemas.microsoft.com/office/powerpoint/2010/main" val="3643914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6B42F-BDE1-2DEC-0E60-DE7F0FE0F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2DFF0-4870-F6BA-7B7D-E5A50C3E964A}"/>
              </a:ext>
            </a:extLst>
          </p:cNvPr>
          <p:cNvSpPr>
            <a:spLocks noGrp="1"/>
          </p:cNvSpPr>
          <p:nvPr>
            <p:ph type="title"/>
          </p:nvPr>
        </p:nvSpPr>
        <p:spPr>
          <a:xfrm>
            <a:off x="1981200" y="592139"/>
            <a:ext cx="8229600" cy="996414"/>
          </a:xfrm>
        </p:spPr>
        <p:txBody>
          <a:bodyPr>
            <a:noAutofit/>
          </a:bodyPr>
          <a:lstStyle/>
          <a:p>
            <a:pPr algn="ctr"/>
            <a:r>
              <a:rPr lang="en-US" sz="3600" b="1" dirty="0">
                <a:cs typeface="Times New Roman" pitchFamily="18" charset="0"/>
              </a:rPr>
              <a:t>Portfolio % vs. Allocation Ranges</a:t>
            </a:r>
            <a:br>
              <a:rPr lang="en-US" sz="3600" b="1" dirty="0">
                <a:cs typeface="Times New Roman" pitchFamily="18" charset="0"/>
              </a:rPr>
            </a:br>
            <a:r>
              <a:rPr lang="en-US" sz="3600" b="1" dirty="0">
                <a:cs typeface="Times New Roman" pitchFamily="18" charset="0"/>
              </a:rPr>
              <a:t>as of Sept. 30, 2025</a:t>
            </a:r>
          </a:p>
        </p:txBody>
      </p:sp>
      <p:graphicFrame>
        <p:nvGraphicFramePr>
          <p:cNvPr id="5" name="Content Placeholder 4">
            <a:extLst>
              <a:ext uri="{FF2B5EF4-FFF2-40B4-BE49-F238E27FC236}">
                <a16:creationId xmlns:a16="http://schemas.microsoft.com/office/drawing/2014/main" id="{F9864A26-7D3C-C91A-DDB0-357DC4DD5281}"/>
              </a:ext>
            </a:extLst>
          </p:cNvPr>
          <p:cNvGraphicFramePr>
            <a:graphicFrameLocks noGrp="1"/>
          </p:cNvGraphicFramePr>
          <p:nvPr>
            <p:ph idx="1"/>
            <p:extLst>
              <p:ext uri="{D42A27DB-BD31-4B8C-83A1-F6EECF244321}">
                <p14:modId xmlns:p14="http://schemas.microsoft.com/office/powerpoint/2010/main" val="1703711451"/>
              </p:ext>
            </p:extLst>
          </p:nvPr>
        </p:nvGraphicFramePr>
        <p:xfrm>
          <a:off x="1383527" y="1504950"/>
          <a:ext cx="9199659" cy="4347209"/>
        </p:xfrm>
        <a:graphic>
          <a:graphicData uri="http://schemas.openxmlformats.org/drawingml/2006/chart">
            <c:chart xmlns:c="http://schemas.openxmlformats.org/drawingml/2006/chart" xmlns:r="http://schemas.openxmlformats.org/officeDocument/2006/relationships" r:id="rId2"/>
          </a:graphicData>
        </a:graphic>
      </p:graphicFrame>
      <p:sp>
        <p:nvSpPr>
          <p:cNvPr id="8" name="Flowchart: Process 7">
            <a:extLst>
              <a:ext uri="{FF2B5EF4-FFF2-40B4-BE49-F238E27FC236}">
                <a16:creationId xmlns:a16="http://schemas.microsoft.com/office/drawing/2014/main" id="{5BD8092D-0914-0C6C-ABE5-51710D9D5FD0}"/>
              </a:ext>
            </a:extLst>
          </p:cNvPr>
          <p:cNvSpPr/>
          <p:nvPr/>
        </p:nvSpPr>
        <p:spPr bwMode="auto">
          <a:xfrm>
            <a:off x="2321443" y="4876617"/>
            <a:ext cx="304800" cy="762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en-US" dirty="0">
              <a:solidFill>
                <a:srgbClr val="000000"/>
              </a:solidFill>
              <a:latin typeface="Verdana" pitchFamily="34" charset="0"/>
            </a:endParaRPr>
          </a:p>
        </p:txBody>
      </p:sp>
      <p:sp>
        <p:nvSpPr>
          <p:cNvPr id="3" name="Slide Number Placeholder 2">
            <a:extLst>
              <a:ext uri="{FF2B5EF4-FFF2-40B4-BE49-F238E27FC236}">
                <a16:creationId xmlns:a16="http://schemas.microsoft.com/office/drawing/2014/main" id="{78D8B310-9DBA-9675-2B36-6A5FEBCA215F}"/>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BA12D-66C8-4ADD-AE22-8C591D475314}" type="slidenum">
              <a:rPr lang="en-US" smtClean="0"/>
              <a:pPr/>
              <a:t>32</a:t>
            </a:fld>
            <a:endParaRPr lang="en-US"/>
          </a:p>
        </p:txBody>
      </p:sp>
    </p:spTree>
    <p:extLst>
      <p:ext uri="{BB962C8B-B14F-4D97-AF65-F5344CB8AC3E}">
        <p14:creationId xmlns:p14="http://schemas.microsoft.com/office/powerpoint/2010/main" val="2000146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7C0C3-E724-3AA4-58DA-DEFFAFA0B7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9B2C2-0D81-9609-C4F6-30F59EE9C050}"/>
              </a:ext>
            </a:extLst>
          </p:cNvPr>
          <p:cNvSpPr>
            <a:spLocks noGrp="1"/>
          </p:cNvSpPr>
          <p:nvPr>
            <p:ph type="title"/>
          </p:nvPr>
        </p:nvSpPr>
        <p:spPr>
          <a:xfrm>
            <a:off x="1901929" y="669445"/>
            <a:ext cx="8820003" cy="268925"/>
          </a:xfrm>
        </p:spPr>
        <p:txBody>
          <a:bodyPr>
            <a:noAutofit/>
          </a:bodyPr>
          <a:lstStyle/>
          <a:p>
            <a:r>
              <a:rPr lang="en-US" sz="3600" b="1" dirty="0">
                <a:solidFill>
                  <a:schemeClr val="accent1"/>
                </a:solidFill>
                <a:cs typeface="Times New Roman" pitchFamily="18" charset="0"/>
              </a:rPr>
              <a:t>Total Pool Characteristics</a:t>
            </a:r>
            <a:endParaRPr lang="en-US" sz="3600" b="1" dirty="0">
              <a:solidFill>
                <a:schemeClr val="accent1"/>
              </a:solidFill>
            </a:endParaRPr>
          </a:p>
        </p:txBody>
      </p:sp>
      <p:graphicFrame>
        <p:nvGraphicFramePr>
          <p:cNvPr id="5" name="Content Placeholder 4">
            <a:extLst>
              <a:ext uri="{FF2B5EF4-FFF2-40B4-BE49-F238E27FC236}">
                <a16:creationId xmlns:a16="http://schemas.microsoft.com/office/drawing/2014/main" id="{8B70C3F7-D8EC-D5AC-CEA4-123CCA2CCA43}"/>
              </a:ext>
            </a:extLst>
          </p:cNvPr>
          <p:cNvGraphicFramePr>
            <a:graphicFrameLocks noGrp="1"/>
          </p:cNvGraphicFramePr>
          <p:nvPr>
            <p:ph idx="1"/>
            <p:extLst>
              <p:ext uri="{D42A27DB-BD31-4B8C-83A1-F6EECF244321}">
                <p14:modId xmlns:p14="http://schemas.microsoft.com/office/powerpoint/2010/main" val="2365309292"/>
              </p:ext>
            </p:extLst>
          </p:nvPr>
        </p:nvGraphicFramePr>
        <p:xfrm>
          <a:off x="828674" y="3958630"/>
          <a:ext cx="10621315" cy="271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4">
            <a:extLst>
              <a:ext uri="{FF2B5EF4-FFF2-40B4-BE49-F238E27FC236}">
                <a16:creationId xmlns:a16="http://schemas.microsoft.com/office/drawing/2014/main" id="{5F4BB7F5-1EC4-7391-A8CA-F4FEA2115A1A}"/>
              </a:ext>
            </a:extLst>
          </p:cNvPr>
          <p:cNvGraphicFramePr>
            <a:graphicFrameLocks/>
          </p:cNvGraphicFramePr>
          <p:nvPr>
            <p:extLst>
              <p:ext uri="{D42A27DB-BD31-4B8C-83A1-F6EECF244321}">
                <p14:modId xmlns:p14="http://schemas.microsoft.com/office/powerpoint/2010/main" val="1956409501"/>
              </p:ext>
            </p:extLst>
          </p:nvPr>
        </p:nvGraphicFramePr>
        <p:xfrm>
          <a:off x="5754256" y="973910"/>
          <a:ext cx="5695733" cy="314519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36C0641-DAAC-753D-77B7-BF6CF758E58C}"/>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1">
              <a:defRPr/>
            </a:pPr>
            <a:fld id="{939BA12D-66C8-4ADD-AE22-8C591D475314}" type="slidenum">
              <a:rPr lang="en-US" smtClean="0"/>
              <a:pPr defTabSz="914411">
                <a:defRPr/>
              </a:pPr>
              <a:t>33</a:t>
            </a:fld>
            <a:endParaRPr lang="en-US" dirty="0">
              <a:solidFill>
                <a:srgbClr val="15234A">
                  <a:tint val="75000"/>
                </a:srgbClr>
              </a:solidFill>
              <a:latin typeface="Calibri" panose="020F0502020204030204"/>
            </a:endParaRPr>
          </a:p>
        </p:txBody>
      </p:sp>
      <p:graphicFrame>
        <p:nvGraphicFramePr>
          <p:cNvPr id="9" name="Chart 8">
            <a:extLst>
              <a:ext uri="{FF2B5EF4-FFF2-40B4-BE49-F238E27FC236}">
                <a16:creationId xmlns:a16="http://schemas.microsoft.com/office/drawing/2014/main" id="{78A4C6A7-A165-0FD3-EA3B-6849585E26A5}"/>
              </a:ext>
            </a:extLst>
          </p:cNvPr>
          <p:cNvGraphicFramePr/>
          <p:nvPr>
            <p:extLst>
              <p:ext uri="{D42A27DB-BD31-4B8C-83A1-F6EECF244321}">
                <p14:modId xmlns:p14="http://schemas.microsoft.com/office/powerpoint/2010/main" val="3605208344"/>
              </p:ext>
            </p:extLst>
          </p:nvPr>
        </p:nvGraphicFramePr>
        <p:xfrm>
          <a:off x="581600" y="1141554"/>
          <a:ext cx="2438401" cy="26138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EF91CF93-6A14-2587-B5C1-B904DFF37E74}"/>
              </a:ext>
            </a:extLst>
          </p:cNvPr>
          <p:cNvGraphicFramePr/>
          <p:nvPr>
            <p:extLst>
              <p:ext uri="{D42A27DB-BD31-4B8C-83A1-F6EECF244321}">
                <p14:modId xmlns:p14="http://schemas.microsoft.com/office/powerpoint/2010/main" val="172762285"/>
              </p:ext>
            </p:extLst>
          </p:nvPr>
        </p:nvGraphicFramePr>
        <p:xfrm>
          <a:off x="3123911" y="1141554"/>
          <a:ext cx="2422526" cy="26138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4580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C3877-C26B-0B5A-7057-E8DB1475C44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0502886-CC68-AB3D-07D3-339C68C502C2}"/>
              </a:ext>
            </a:extLst>
          </p:cNvPr>
          <p:cNvSpPr>
            <a:spLocks noGrp="1"/>
          </p:cNvSpPr>
          <p:nvPr>
            <p:ph type="title"/>
          </p:nvPr>
        </p:nvSpPr>
        <p:spPr>
          <a:xfrm>
            <a:off x="3714750" y="609600"/>
            <a:ext cx="4762500" cy="477663"/>
          </a:xfrm>
        </p:spPr>
        <p:txBody>
          <a:bodyPr>
            <a:noAutofit/>
          </a:bodyPr>
          <a:lstStyle/>
          <a:p>
            <a:r>
              <a:rPr lang="en-US" sz="2400" b="1" dirty="0">
                <a:cs typeface="Times New Roman" pitchFamily="18" charset="0"/>
              </a:rPr>
              <a:t>BBB &amp; Lower Exposure</a:t>
            </a:r>
          </a:p>
        </p:txBody>
      </p:sp>
      <p:sp>
        <p:nvSpPr>
          <p:cNvPr id="2" name="Slide Number Placeholder 1">
            <a:extLst>
              <a:ext uri="{FF2B5EF4-FFF2-40B4-BE49-F238E27FC236}">
                <a16:creationId xmlns:a16="http://schemas.microsoft.com/office/drawing/2014/main" id="{DDC84A8C-7506-6BAA-7D79-AB135E5971C8}"/>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1">
              <a:defRPr/>
            </a:pPr>
            <a:fld id="{939BA12D-66C8-4ADD-AE22-8C591D475314}" type="slidenum">
              <a:rPr lang="en-US" smtClean="0"/>
              <a:pPr defTabSz="914411">
                <a:defRPr/>
              </a:pPr>
              <a:t>34</a:t>
            </a:fld>
            <a:endParaRPr lang="en-US" dirty="0">
              <a:solidFill>
                <a:srgbClr val="15234A">
                  <a:tint val="75000"/>
                </a:srgbClr>
              </a:solidFill>
              <a:latin typeface="Calibri" panose="020F0502020204030204"/>
            </a:endParaRPr>
          </a:p>
        </p:txBody>
      </p:sp>
      <p:graphicFrame>
        <p:nvGraphicFramePr>
          <p:cNvPr id="3" name="Table 3">
            <a:extLst>
              <a:ext uri="{FF2B5EF4-FFF2-40B4-BE49-F238E27FC236}">
                <a16:creationId xmlns:a16="http://schemas.microsoft.com/office/drawing/2014/main" id="{834D8D11-3A33-2D4C-3F5D-F07BB1838994}"/>
              </a:ext>
            </a:extLst>
          </p:cNvPr>
          <p:cNvGraphicFramePr>
            <a:graphicFrameLocks noGrp="1"/>
          </p:cNvGraphicFramePr>
          <p:nvPr>
            <p:extLst>
              <p:ext uri="{D42A27DB-BD31-4B8C-83A1-F6EECF244321}">
                <p14:modId xmlns:p14="http://schemas.microsoft.com/office/powerpoint/2010/main" val="3134584590"/>
              </p:ext>
            </p:extLst>
          </p:nvPr>
        </p:nvGraphicFramePr>
        <p:xfrm>
          <a:off x="7238015" y="1155481"/>
          <a:ext cx="3946660" cy="2243684"/>
        </p:xfrm>
        <a:graphic>
          <a:graphicData uri="http://schemas.openxmlformats.org/drawingml/2006/table">
            <a:tbl>
              <a:tblPr firstRow="1" bandRow="1">
                <a:tableStyleId>{5C22544A-7EE6-4342-B048-85BDC9FD1C3A}</a:tableStyleId>
              </a:tblPr>
              <a:tblGrid>
                <a:gridCol w="1202841">
                  <a:extLst>
                    <a:ext uri="{9D8B030D-6E8A-4147-A177-3AD203B41FA5}">
                      <a16:colId xmlns:a16="http://schemas.microsoft.com/office/drawing/2014/main" val="967878321"/>
                    </a:ext>
                  </a:extLst>
                </a:gridCol>
                <a:gridCol w="933061">
                  <a:extLst>
                    <a:ext uri="{9D8B030D-6E8A-4147-A177-3AD203B41FA5}">
                      <a16:colId xmlns:a16="http://schemas.microsoft.com/office/drawing/2014/main" val="3075332401"/>
                    </a:ext>
                  </a:extLst>
                </a:gridCol>
                <a:gridCol w="858416">
                  <a:extLst>
                    <a:ext uri="{9D8B030D-6E8A-4147-A177-3AD203B41FA5}">
                      <a16:colId xmlns:a16="http://schemas.microsoft.com/office/drawing/2014/main" val="2324236206"/>
                    </a:ext>
                  </a:extLst>
                </a:gridCol>
                <a:gridCol w="952342">
                  <a:extLst>
                    <a:ext uri="{9D8B030D-6E8A-4147-A177-3AD203B41FA5}">
                      <a16:colId xmlns:a16="http://schemas.microsoft.com/office/drawing/2014/main" val="823960470"/>
                    </a:ext>
                  </a:extLst>
                </a:gridCol>
              </a:tblGrid>
              <a:tr h="592699">
                <a:tc>
                  <a:txBody>
                    <a:bodyPr/>
                    <a:lstStyle/>
                    <a:p>
                      <a:pPr algn="ctr"/>
                      <a:endParaRPr lang="en-US" sz="1200" dirty="0"/>
                    </a:p>
                  </a:txBody>
                  <a:tcPr/>
                </a:tc>
                <a:tc>
                  <a:txBody>
                    <a:bodyPr/>
                    <a:lstStyle/>
                    <a:p>
                      <a:pPr algn="ctr"/>
                      <a:r>
                        <a:rPr lang="en-US" sz="1200" dirty="0"/>
                        <a:t>Exposure</a:t>
                      </a:r>
                    </a:p>
                    <a:p>
                      <a:pPr algn="ctr"/>
                      <a:r>
                        <a:rPr lang="en-US" sz="1200" dirty="0"/>
                        <a:t>3/31/2025</a:t>
                      </a:r>
                    </a:p>
                  </a:txBody>
                  <a:tcPr/>
                </a:tc>
                <a:tc>
                  <a:txBody>
                    <a:bodyPr/>
                    <a:lstStyle/>
                    <a:p>
                      <a:pPr algn="ctr"/>
                      <a:r>
                        <a:rPr lang="en-US" sz="1200" dirty="0"/>
                        <a:t>Exposure</a:t>
                      </a:r>
                    </a:p>
                    <a:p>
                      <a:pPr algn="ctr"/>
                      <a:r>
                        <a:rPr lang="en-US" sz="1200" dirty="0"/>
                        <a:t>9/30/2025</a:t>
                      </a:r>
                    </a:p>
                  </a:txBody>
                  <a:tcPr/>
                </a:tc>
                <a:tc>
                  <a:txBody>
                    <a:bodyPr/>
                    <a:lstStyle/>
                    <a:p>
                      <a:pPr algn="ctr"/>
                      <a:endParaRPr lang="en-US" sz="1200" dirty="0"/>
                    </a:p>
                    <a:p>
                      <a:pPr algn="ctr"/>
                      <a:r>
                        <a:rPr lang="en-US" sz="1200" dirty="0"/>
                        <a:t>Limit</a:t>
                      </a:r>
                    </a:p>
                  </a:txBody>
                  <a:tcPr/>
                </a:tc>
                <a:extLst>
                  <a:ext uri="{0D108BD9-81ED-4DB2-BD59-A6C34878D82A}">
                    <a16:rowId xmlns:a16="http://schemas.microsoft.com/office/drawing/2014/main" val="2615934256"/>
                  </a:ext>
                </a:extLst>
              </a:tr>
              <a:tr h="409763">
                <a:tc>
                  <a:txBody>
                    <a:bodyPr/>
                    <a:lstStyle/>
                    <a:p>
                      <a:pPr algn="l"/>
                      <a:r>
                        <a:rPr lang="en-US" sz="1200" dirty="0"/>
                        <a:t>Ultra Short Duration</a:t>
                      </a:r>
                    </a:p>
                  </a:txBody>
                  <a:tcPr/>
                </a:tc>
                <a:tc>
                  <a:txBody>
                    <a:bodyPr/>
                    <a:lstStyle/>
                    <a:p>
                      <a:pPr algn="ctr"/>
                      <a:r>
                        <a:rPr lang="en-US" sz="1200" dirty="0"/>
                        <a:t>0.3%</a:t>
                      </a:r>
                    </a:p>
                  </a:txBody>
                  <a:tcPr/>
                </a:tc>
                <a:tc>
                  <a:txBody>
                    <a:bodyPr/>
                    <a:lstStyle/>
                    <a:p>
                      <a:pPr algn="ctr"/>
                      <a:r>
                        <a:rPr lang="en-US" sz="1200" dirty="0"/>
                        <a:t>0.5%</a:t>
                      </a:r>
                    </a:p>
                  </a:txBody>
                  <a:tcPr/>
                </a:tc>
                <a:tc>
                  <a:txBody>
                    <a:bodyPr/>
                    <a:lstStyle/>
                    <a:p>
                      <a:pPr algn="ctr"/>
                      <a:r>
                        <a:rPr lang="en-US" sz="1200" dirty="0"/>
                        <a:t>3%</a:t>
                      </a:r>
                    </a:p>
                  </a:txBody>
                  <a:tcPr/>
                </a:tc>
                <a:extLst>
                  <a:ext uri="{0D108BD9-81ED-4DB2-BD59-A6C34878D82A}">
                    <a16:rowId xmlns:a16="http://schemas.microsoft.com/office/drawing/2014/main" val="3265130706"/>
                  </a:ext>
                </a:extLst>
              </a:tr>
              <a:tr h="356897">
                <a:tc>
                  <a:txBody>
                    <a:bodyPr/>
                    <a:lstStyle/>
                    <a:p>
                      <a:pPr algn="l"/>
                      <a:r>
                        <a:rPr lang="en-US" sz="1200" dirty="0"/>
                        <a:t>Short Duration </a:t>
                      </a:r>
                    </a:p>
                  </a:txBody>
                  <a:tcPr/>
                </a:tc>
                <a:tc>
                  <a:txBody>
                    <a:bodyPr/>
                    <a:lstStyle/>
                    <a:p>
                      <a:pPr algn="ctr"/>
                      <a:r>
                        <a:rPr lang="en-US" sz="1200" dirty="0"/>
                        <a:t>2.6%</a:t>
                      </a:r>
                    </a:p>
                  </a:txBody>
                  <a:tcPr/>
                </a:tc>
                <a:tc>
                  <a:txBody>
                    <a:bodyPr/>
                    <a:lstStyle/>
                    <a:p>
                      <a:pPr algn="ctr"/>
                      <a:r>
                        <a:rPr lang="en-US" sz="1200" dirty="0"/>
                        <a:t>3.2%</a:t>
                      </a:r>
                    </a:p>
                  </a:txBody>
                  <a:tcPr/>
                </a:tc>
                <a:tc>
                  <a:txBody>
                    <a:bodyPr/>
                    <a:lstStyle/>
                    <a:p>
                      <a:pPr algn="ctr"/>
                      <a:r>
                        <a:rPr lang="en-US" sz="1200" dirty="0"/>
                        <a:t>7.5%</a:t>
                      </a:r>
                    </a:p>
                  </a:txBody>
                  <a:tcPr/>
                </a:tc>
                <a:extLst>
                  <a:ext uri="{0D108BD9-81ED-4DB2-BD59-A6C34878D82A}">
                    <a16:rowId xmlns:a16="http://schemas.microsoft.com/office/drawing/2014/main" val="3003750227"/>
                  </a:ext>
                </a:extLst>
              </a:tr>
              <a:tr h="408945">
                <a:tc>
                  <a:txBody>
                    <a:bodyPr/>
                    <a:lstStyle/>
                    <a:p>
                      <a:pPr algn="l"/>
                      <a:r>
                        <a:rPr lang="en-US" sz="1200" dirty="0"/>
                        <a:t>Intermediate Duration</a:t>
                      </a:r>
                    </a:p>
                  </a:txBody>
                  <a:tcPr/>
                </a:tc>
                <a:tc>
                  <a:txBody>
                    <a:bodyPr/>
                    <a:lstStyle/>
                    <a:p>
                      <a:pPr algn="ctr"/>
                      <a:r>
                        <a:rPr lang="en-US" sz="1200" dirty="0"/>
                        <a:t>8.5%</a:t>
                      </a:r>
                    </a:p>
                  </a:txBody>
                  <a:tcPr/>
                </a:tc>
                <a:tc>
                  <a:txBody>
                    <a:bodyPr/>
                    <a:lstStyle/>
                    <a:p>
                      <a:pPr algn="ctr"/>
                      <a:r>
                        <a:rPr lang="en-US" sz="1200" dirty="0"/>
                        <a:t>8.5%</a:t>
                      </a:r>
                    </a:p>
                  </a:txBody>
                  <a:tcPr/>
                </a:tc>
                <a:tc>
                  <a:txBody>
                    <a:bodyPr/>
                    <a:lstStyle/>
                    <a:p>
                      <a:pPr algn="ctr"/>
                      <a:r>
                        <a:rPr lang="en-US" sz="1200" dirty="0">
                          <a:solidFill>
                            <a:schemeClr val="tx1"/>
                          </a:solidFill>
                        </a:rPr>
                        <a:t>13%</a:t>
                      </a:r>
                    </a:p>
                  </a:txBody>
                  <a:tcPr/>
                </a:tc>
                <a:extLst>
                  <a:ext uri="{0D108BD9-81ED-4DB2-BD59-A6C34878D82A}">
                    <a16:rowId xmlns:a16="http://schemas.microsoft.com/office/drawing/2014/main" val="965759265"/>
                  </a:ext>
                </a:extLst>
              </a:tr>
              <a:tr h="379688">
                <a:tc>
                  <a:txBody>
                    <a:bodyPr/>
                    <a:lstStyle/>
                    <a:p>
                      <a:pPr algn="l"/>
                      <a:r>
                        <a:rPr lang="en-US" sz="1200" dirty="0"/>
                        <a:t>Long Duration</a:t>
                      </a:r>
                    </a:p>
                  </a:txBody>
                  <a:tcPr/>
                </a:tc>
                <a:tc>
                  <a:txBody>
                    <a:bodyPr/>
                    <a:lstStyle/>
                    <a:p>
                      <a:pPr algn="ctr"/>
                      <a:r>
                        <a:rPr lang="en-US" sz="1200" dirty="0"/>
                        <a:t>13.4%</a:t>
                      </a:r>
                    </a:p>
                  </a:txBody>
                  <a:tcPr/>
                </a:tc>
                <a:tc>
                  <a:txBody>
                    <a:bodyPr/>
                    <a:lstStyle/>
                    <a:p>
                      <a:pPr algn="ctr"/>
                      <a:r>
                        <a:rPr lang="en-US" sz="1200" dirty="0"/>
                        <a:t>13.8%</a:t>
                      </a:r>
                    </a:p>
                  </a:txBody>
                  <a:tcPr/>
                </a:tc>
                <a:tc>
                  <a:txBody>
                    <a:bodyPr/>
                    <a:lstStyle/>
                    <a:p>
                      <a:pPr algn="ctr"/>
                      <a:r>
                        <a:rPr lang="en-US" sz="1200" dirty="0"/>
                        <a:t>15%</a:t>
                      </a:r>
                    </a:p>
                  </a:txBody>
                  <a:tcPr/>
                </a:tc>
                <a:extLst>
                  <a:ext uri="{0D108BD9-81ED-4DB2-BD59-A6C34878D82A}">
                    <a16:rowId xmlns:a16="http://schemas.microsoft.com/office/drawing/2014/main" val="90976055"/>
                  </a:ext>
                </a:extLst>
              </a:tr>
            </a:tbl>
          </a:graphicData>
        </a:graphic>
      </p:graphicFrame>
      <p:graphicFrame>
        <p:nvGraphicFramePr>
          <p:cNvPr id="7" name="Chart 6">
            <a:extLst>
              <a:ext uri="{FF2B5EF4-FFF2-40B4-BE49-F238E27FC236}">
                <a16:creationId xmlns:a16="http://schemas.microsoft.com/office/drawing/2014/main" id="{6AA85CFA-4A1F-863A-3C5A-CF79CFD404AA}"/>
              </a:ext>
            </a:extLst>
          </p:cNvPr>
          <p:cNvGraphicFramePr/>
          <p:nvPr>
            <p:extLst>
              <p:ext uri="{D42A27DB-BD31-4B8C-83A1-F6EECF244321}">
                <p14:modId xmlns:p14="http://schemas.microsoft.com/office/powerpoint/2010/main" val="124132395"/>
              </p:ext>
            </p:extLst>
          </p:nvPr>
        </p:nvGraphicFramePr>
        <p:xfrm>
          <a:off x="866052" y="1018310"/>
          <a:ext cx="5229948" cy="241069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0">
            <a:extLst>
              <a:ext uri="{FF2B5EF4-FFF2-40B4-BE49-F238E27FC236}">
                <a16:creationId xmlns:a16="http://schemas.microsoft.com/office/drawing/2014/main" id="{9E9119FC-39F0-79EC-6192-DC8614F94A38}"/>
              </a:ext>
            </a:extLst>
          </p:cNvPr>
          <p:cNvSpPr txBox="1">
            <a:spLocks/>
          </p:cNvSpPr>
          <p:nvPr/>
        </p:nvSpPr>
        <p:spPr>
          <a:xfrm>
            <a:off x="3714750" y="3542146"/>
            <a:ext cx="4762500" cy="685800"/>
          </a:xfrm>
          <a:prstGeom prst="rect">
            <a:avLst/>
          </a:prstGeom>
        </p:spPr>
        <p:txBody>
          <a:bodyPr vert="horz" lIns="91440" tIns="45720" rIns="91440" bIns="45720" rtlCol="0" anchor="ctr">
            <a:noAutofit/>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cs typeface="Times New Roman" pitchFamily="18" charset="0"/>
              </a:rPr>
              <a:t>Basket Clause</a:t>
            </a:r>
          </a:p>
        </p:txBody>
      </p:sp>
      <p:sp>
        <p:nvSpPr>
          <p:cNvPr id="14" name="TextBox 13">
            <a:extLst>
              <a:ext uri="{FF2B5EF4-FFF2-40B4-BE49-F238E27FC236}">
                <a16:creationId xmlns:a16="http://schemas.microsoft.com/office/drawing/2014/main" id="{E406F970-FF18-AA3D-F0E0-F2B2AA149EF5}"/>
              </a:ext>
            </a:extLst>
          </p:cNvPr>
          <p:cNvSpPr txBox="1"/>
          <p:nvPr/>
        </p:nvSpPr>
        <p:spPr>
          <a:xfrm>
            <a:off x="4842867" y="5638114"/>
            <a:ext cx="2506266" cy="430887"/>
          </a:xfrm>
          <a:prstGeom prst="rect">
            <a:avLst/>
          </a:prstGeom>
          <a:noFill/>
        </p:spPr>
        <p:txBody>
          <a:bodyPr wrap="square" rtlCol="0">
            <a:spAutoFit/>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Statutes allow for 3% in </a:t>
            </a:r>
          </a:p>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basket clause items</a:t>
            </a:r>
          </a:p>
        </p:txBody>
      </p:sp>
      <p:graphicFrame>
        <p:nvGraphicFramePr>
          <p:cNvPr id="4" name="Chart 3">
            <a:extLst>
              <a:ext uri="{FF2B5EF4-FFF2-40B4-BE49-F238E27FC236}">
                <a16:creationId xmlns:a16="http://schemas.microsoft.com/office/drawing/2014/main" id="{8D9A9B77-A36A-C65B-F737-11ADA9D21BAC}"/>
              </a:ext>
            </a:extLst>
          </p:cNvPr>
          <p:cNvGraphicFramePr/>
          <p:nvPr>
            <p:extLst>
              <p:ext uri="{D42A27DB-BD31-4B8C-83A1-F6EECF244321}">
                <p14:modId xmlns:p14="http://schemas.microsoft.com/office/powerpoint/2010/main" val="3308197409"/>
              </p:ext>
            </p:extLst>
          </p:nvPr>
        </p:nvGraphicFramePr>
        <p:xfrm>
          <a:off x="1133476" y="3643573"/>
          <a:ext cx="4186669" cy="2425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2A730DFA-4D92-4888-D7D8-2201F9C84FB7}"/>
              </a:ext>
            </a:extLst>
          </p:cNvPr>
          <p:cNvGraphicFramePr/>
          <p:nvPr>
            <p:extLst>
              <p:ext uri="{D42A27DB-BD31-4B8C-83A1-F6EECF244321}">
                <p14:modId xmlns:p14="http://schemas.microsoft.com/office/powerpoint/2010/main" val="1634301561"/>
              </p:ext>
            </p:extLst>
          </p:nvPr>
        </p:nvGraphicFramePr>
        <p:xfrm>
          <a:off x="7469206" y="3693436"/>
          <a:ext cx="3835542" cy="24254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4840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4705" y="380366"/>
            <a:ext cx="10515600" cy="1325563"/>
          </a:xfrm>
        </p:spPr>
        <p:txBody>
          <a:bodyPr>
            <a:normAutofit/>
          </a:bodyPr>
          <a:lstStyle/>
          <a:p>
            <a:pPr algn="ctr"/>
            <a:r>
              <a:rPr lang="en-US" b="1" dirty="0">
                <a:solidFill>
                  <a:schemeClr val="accent1"/>
                </a:solidFill>
              </a:rPr>
              <a:t>SASBs Exposure</a:t>
            </a:r>
            <a:endParaRPr lang="en-US" dirty="0">
              <a:solidFill>
                <a:schemeClr val="accent1"/>
              </a:solidFill>
            </a:endParaRPr>
          </a:p>
        </p:txBody>
      </p:sp>
      <p:sp>
        <p:nvSpPr>
          <p:cNvPr id="2" name="Slide Number Placeholder 1">
            <a:extLst>
              <a:ext uri="{FF2B5EF4-FFF2-40B4-BE49-F238E27FC236}">
                <a16:creationId xmlns:a16="http://schemas.microsoft.com/office/drawing/2014/main" id="{EC39C421-46A3-48EE-BA1A-D473DA02ABFB}"/>
              </a:ext>
            </a:extLst>
          </p:cNvPr>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lang="en-US" smtClean="0"/>
              <a:pPr marL="0" marR="0" lvl="0" indent="0" algn="r" defTabSz="914411"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6EF28E2F-97BE-44B7-9382-70DDCB084280}"/>
              </a:ext>
            </a:extLst>
          </p:cNvPr>
          <p:cNvSpPr txBox="1">
            <a:spLocks/>
          </p:cNvSpPr>
          <p:nvPr/>
        </p:nvSpPr>
        <p:spPr>
          <a:xfrm>
            <a:off x="640078" y="1243013"/>
            <a:ext cx="10923849" cy="3947823"/>
          </a:xfrm>
          <a:prstGeom prst="rect">
            <a:avLst/>
          </a:prstGeom>
        </p:spPr>
        <p:txBody>
          <a:bodyPr vert="horz" lIns="91440" tIns="45720" rIns="91440" bIns="45720" rtlCol="0" anchor="ctr">
            <a:normAutofit/>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CMBS backed by individual mortgages or borrowers – known as single asset, single borrower bonds or SASBs.</a:t>
            </a:r>
            <a:br>
              <a:rPr lang="en-US" sz="2800" dirty="0">
                <a:solidFill>
                  <a:schemeClr val="tx2"/>
                </a:solidFill>
              </a:rPr>
            </a:br>
            <a:endParaRPr lang="en-US" sz="2800" dirty="0">
              <a:solidFill>
                <a:schemeClr val="tx2"/>
              </a:solidFill>
            </a:endParaRPr>
          </a:p>
          <a:p>
            <a:r>
              <a:rPr lang="en-US" sz="1800" dirty="0">
                <a:solidFill>
                  <a:schemeClr val="tx2"/>
                </a:solidFill>
              </a:rPr>
              <a:t>The table below displays a summary of the holdings within SASBs </a:t>
            </a:r>
          </a:p>
          <a:p>
            <a:r>
              <a:rPr lang="en-US" sz="1800" dirty="0">
                <a:solidFill>
                  <a:schemeClr val="tx2"/>
                </a:solidFill>
              </a:rPr>
              <a:t>that are held within our pool as of Sep. 30,2025</a:t>
            </a:r>
            <a:br>
              <a:rPr lang="en-US" sz="3600" dirty="0">
                <a:solidFill>
                  <a:schemeClr val="tx2"/>
                </a:solidFill>
              </a:rPr>
            </a:br>
            <a:br>
              <a:rPr lang="en-US" sz="3600" dirty="0">
                <a:solidFill>
                  <a:schemeClr val="tx2"/>
                </a:solidFill>
              </a:rPr>
            </a:br>
            <a:br>
              <a:rPr lang="en-US" sz="3600" dirty="0">
                <a:solidFill>
                  <a:schemeClr val="tx2"/>
                </a:solidFill>
              </a:rPr>
            </a:br>
            <a:endParaRPr lang="en-US" sz="3600" dirty="0">
              <a:solidFill>
                <a:schemeClr val="tx2"/>
              </a:solidFill>
            </a:endParaRPr>
          </a:p>
        </p:txBody>
      </p:sp>
      <p:graphicFrame>
        <p:nvGraphicFramePr>
          <p:cNvPr id="9" name="Table 8">
            <a:extLst>
              <a:ext uri="{FF2B5EF4-FFF2-40B4-BE49-F238E27FC236}">
                <a16:creationId xmlns:a16="http://schemas.microsoft.com/office/drawing/2014/main" id="{15DD00D7-42DF-4288-8349-8C82D81CD3C9}"/>
              </a:ext>
            </a:extLst>
          </p:cNvPr>
          <p:cNvGraphicFramePr>
            <a:graphicFrameLocks noGrp="1"/>
          </p:cNvGraphicFramePr>
          <p:nvPr>
            <p:extLst>
              <p:ext uri="{D42A27DB-BD31-4B8C-83A1-F6EECF244321}">
                <p14:modId xmlns:p14="http://schemas.microsoft.com/office/powerpoint/2010/main" val="2507011154"/>
              </p:ext>
            </p:extLst>
          </p:nvPr>
        </p:nvGraphicFramePr>
        <p:xfrm>
          <a:off x="1794294" y="3430212"/>
          <a:ext cx="8057071" cy="2828925"/>
        </p:xfrm>
        <a:graphic>
          <a:graphicData uri="http://schemas.openxmlformats.org/drawingml/2006/table">
            <a:tbl>
              <a:tblPr/>
              <a:tblGrid>
                <a:gridCol w="2821788">
                  <a:extLst>
                    <a:ext uri="{9D8B030D-6E8A-4147-A177-3AD203B41FA5}">
                      <a16:colId xmlns:a16="http://schemas.microsoft.com/office/drawing/2014/main" val="2555616574"/>
                    </a:ext>
                  </a:extLst>
                </a:gridCol>
                <a:gridCol w="2721984">
                  <a:extLst>
                    <a:ext uri="{9D8B030D-6E8A-4147-A177-3AD203B41FA5}">
                      <a16:colId xmlns:a16="http://schemas.microsoft.com/office/drawing/2014/main" val="3629709935"/>
                    </a:ext>
                  </a:extLst>
                </a:gridCol>
                <a:gridCol w="2513299">
                  <a:extLst>
                    <a:ext uri="{9D8B030D-6E8A-4147-A177-3AD203B41FA5}">
                      <a16:colId xmlns:a16="http://schemas.microsoft.com/office/drawing/2014/main" val="309556660"/>
                    </a:ext>
                  </a:extLst>
                </a:gridCol>
              </a:tblGrid>
              <a:tr h="287278">
                <a:tc>
                  <a:txBody>
                    <a:bodyPr/>
                    <a:lstStyle/>
                    <a:p>
                      <a:pPr algn="ctr" fontAlgn="b"/>
                      <a:r>
                        <a:rPr lang="en-US" sz="2000" b="1" i="0" u="none" strike="noStrike" dirty="0">
                          <a:solidFill>
                            <a:srgbClr val="FFFFFF"/>
                          </a:solidFill>
                          <a:effectLst/>
                          <a:latin typeface="Calibri" panose="020F0502020204030204" pitchFamily="34" charset="0"/>
                        </a:rPr>
                        <a:t>Property Type</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fontAlgn="b"/>
                      <a:r>
                        <a:rPr lang="en-US" sz="2000" b="1" i="0" u="none" strike="noStrike" dirty="0">
                          <a:solidFill>
                            <a:srgbClr val="FFFFFF"/>
                          </a:solidFill>
                          <a:effectLst/>
                          <a:latin typeface="Calibri" panose="020F0502020204030204" pitchFamily="34" charset="0"/>
                        </a:rPr>
                        <a:t>Market Value</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fontAlgn="b"/>
                      <a:r>
                        <a:rPr lang="en-US" sz="2000" b="1" i="0" u="none" strike="noStrike" dirty="0">
                          <a:solidFill>
                            <a:srgbClr val="FFFFFF"/>
                          </a:solidFill>
                          <a:effectLst/>
                          <a:latin typeface="Calibri" panose="020F0502020204030204" pitchFamily="34" charset="0"/>
                        </a:rPr>
                        <a:t>% of Pool</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284973979"/>
                  </a:ext>
                </a:extLst>
              </a:tr>
              <a:tr h="287278">
                <a:tc>
                  <a:txBody>
                    <a:bodyPr/>
                    <a:lstStyle/>
                    <a:p>
                      <a:pPr algn="l" fontAlgn="b"/>
                      <a:r>
                        <a:rPr lang="en-US" sz="2000" b="0" i="0" u="none" strike="noStrike" dirty="0">
                          <a:solidFill>
                            <a:srgbClr val="000000"/>
                          </a:solidFill>
                          <a:effectLst/>
                          <a:latin typeface="Calibri" panose="020F0502020204030204" pitchFamily="34" charset="0"/>
                        </a:rPr>
                        <a:t>Industrial</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2000" b="0" i="0" u="none" strike="noStrike" dirty="0">
                          <a:solidFill>
                            <a:srgbClr val="000000"/>
                          </a:solidFill>
                          <a:effectLst/>
                          <a:latin typeface="Calibri" panose="020F0502020204030204" pitchFamily="34" charset="0"/>
                        </a:rPr>
                        <a:t>243,707,758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2000" b="0" i="0" u="none" strike="noStrike" dirty="0">
                          <a:solidFill>
                            <a:srgbClr val="000000"/>
                          </a:solidFill>
                          <a:effectLst/>
                          <a:latin typeface="Calibri" panose="020F0502020204030204" pitchFamily="34" charset="0"/>
                        </a:rPr>
                        <a:t>0.42%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452925634"/>
                  </a:ext>
                </a:extLst>
              </a:tr>
              <a:tr h="287278">
                <a:tc>
                  <a:txBody>
                    <a:bodyPr/>
                    <a:lstStyle/>
                    <a:p>
                      <a:pPr algn="l" fontAlgn="b"/>
                      <a:r>
                        <a:rPr lang="en-US" sz="2000" b="0" i="0" u="none" strike="noStrike" dirty="0">
                          <a:solidFill>
                            <a:srgbClr val="FF0000"/>
                          </a:solidFill>
                          <a:effectLst/>
                          <a:latin typeface="Calibri" panose="020F0502020204030204" pitchFamily="34" charset="0"/>
                        </a:rPr>
                        <a:t>Office</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175,999,979</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0.30%</a:t>
                      </a:r>
                    </a:p>
                  </a:txBody>
                  <a:tcPr marL="9525" marR="9525" marT="9525" marB="0" anchor="b">
                    <a:lnL>
                      <a:noFill/>
                    </a:lnL>
                    <a:lnR>
                      <a:noFill/>
                    </a:lnR>
                    <a:lnT>
                      <a:noFill/>
                    </a:lnT>
                    <a:lnB>
                      <a:noFill/>
                    </a:lnB>
                  </a:tcPr>
                </a:tc>
                <a:extLst>
                  <a:ext uri="{0D108BD9-81ED-4DB2-BD59-A6C34878D82A}">
                    <a16:rowId xmlns:a16="http://schemas.microsoft.com/office/drawing/2014/main" val="1047521610"/>
                  </a:ext>
                </a:extLst>
              </a:tr>
              <a:tr h="287278">
                <a:tc>
                  <a:txBody>
                    <a:bodyPr/>
                    <a:lstStyle/>
                    <a:p>
                      <a:pPr algn="l" fontAlgn="b"/>
                      <a:r>
                        <a:rPr lang="en-US" sz="2000" b="0" i="0" u="none" strike="noStrike" dirty="0">
                          <a:solidFill>
                            <a:srgbClr val="FF0000"/>
                          </a:solidFill>
                          <a:effectLst/>
                          <a:latin typeface="Calibri" panose="020F0502020204030204" pitchFamily="34" charset="0"/>
                        </a:rPr>
                        <a:t>Retail</a:t>
                      </a:r>
                    </a:p>
                  </a:txBody>
                  <a:tcPr marL="9525" marR="9525" marT="9525" marB="0" anchor="b">
                    <a:lnL>
                      <a:noFill/>
                    </a:lnL>
                    <a:lnR>
                      <a:noFill/>
                    </a:lnR>
                    <a:lnT>
                      <a:noFill/>
                    </a:lnT>
                    <a:lnB>
                      <a:noFill/>
                    </a:lnB>
                    <a:solidFill>
                      <a:srgbClr val="D9D9D9"/>
                    </a:solidFill>
                  </a:tcPr>
                </a:tc>
                <a:tc>
                  <a:txBody>
                    <a:bodyPr/>
                    <a:lstStyle/>
                    <a:p>
                      <a:pPr algn="r" fontAlgn="b"/>
                      <a:r>
                        <a:rPr lang="en-US" sz="2000" b="0" i="0" u="none" strike="noStrike" dirty="0">
                          <a:solidFill>
                            <a:srgbClr val="000000"/>
                          </a:solidFill>
                          <a:effectLst/>
                          <a:latin typeface="Calibri" panose="020F0502020204030204" pitchFamily="34" charset="0"/>
                        </a:rPr>
                        <a:t>120,114,456 </a:t>
                      </a:r>
                    </a:p>
                  </a:txBody>
                  <a:tcPr marL="9525" marR="9525" marT="9525" marB="0" anchor="b">
                    <a:lnL>
                      <a:noFill/>
                    </a:lnL>
                    <a:lnR>
                      <a:noFill/>
                    </a:lnR>
                    <a:lnT>
                      <a:noFill/>
                    </a:lnT>
                    <a:lnB>
                      <a:noFill/>
                    </a:lnB>
                    <a:solidFill>
                      <a:srgbClr val="D9D9D9"/>
                    </a:solidFill>
                  </a:tcPr>
                </a:tc>
                <a:tc>
                  <a:txBody>
                    <a:bodyPr/>
                    <a:lstStyle/>
                    <a:p>
                      <a:pPr algn="r" fontAlgn="b"/>
                      <a:r>
                        <a:rPr lang="en-US" sz="2000" b="0" i="0" u="none" strike="noStrike" dirty="0">
                          <a:solidFill>
                            <a:srgbClr val="000000"/>
                          </a:solidFill>
                          <a:effectLst/>
                          <a:latin typeface="Calibri" panose="020F0502020204030204" pitchFamily="34" charset="0"/>
                        </a:rPr>
                        <a:t>0.21%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203687902"/>
                  </a:ext>
                </a:extLst>
              </a:tr>
              <a:tr h="287278">
                <a:tc>
                  <a:txBody>
                    <a:bodyPr/>
                    <a:lstStyle/>
                    <a:p>
                      <a:pPr algn="l" fontAlgn="b"/>
                      <a:r>
                        <a:rPr lang="en-US" sz="2000" b="0" i="0" u="none" strike="noStrike" dirty="0">
                          <a:solidFill>
                            <a:srgbClr val="000000"/>
                          </a:solidFill>
                          <a:effectLst/>
                          <a:latin typeface="Calibri" panose="020F0502020204030204" pitchFamily="34" charset="0"/>
                        </a:rPr>
                        <a:t>Multi Family Housing</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 111,633,571 </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0.19%</a:t>
                      </a:r>
                    </a:p>
                  </a:txBody>
                  <a:tcPr marL="9525" marR="9525" marT="9525" marB="0" anchor="b">
                    <a:lnL>
                      <a:noFill/>
                    </a:lnL>
                    <a:lnR>
                      <a:noFill/>
                    </a:lnR>
                    <a:lnT>
                      <a:noFill/>
                    </a:lnT>
                    <a:lnB>
                      <a:noFill/>
                    </a:lnB>
                  </a:tcPr>
                </a:tc>
                <a:extLst>
                  <a:ext uri="{0D108BD9-81ED-4DB2-BD59-A6C34878D82A}">
                    <a16:rowId xmlns:a16="http://schemas.microsoft.com/office/drawing/2014/main" val="2476321686"/>
                  </a:ext>
                </a:extLst>
              </a:tr>
              <a:tr h="287278">
                <a:tc>
                  <a:txBody>
                    <a:bodyPr/>
                    <a:lstStyle/>
                    <a:p>
                      <a:pPr algn="l" fontAlgn="b"/>
                      <a:r>
                        <a:rPr lang="en-US" sz="2000" b="0" i="0" u="none" strike="noStrike" dirty="0">
                          <a:solidFill>
                            <a:srgbClr val="000000"/>
                          </a:solidFill>
                          <a:effectLst/>
                          <a:latin typeface="Calibri" panose="020F0502020204030204" pitchFamily="34" charset="0"/>
                        </a:rPr>
                        <a:t>Hospitality</a:t>
                      </a:r>
                    </a:p>
                  </a:txBody>
                  <a:tcPr marL="9525" marR="9525" marT="9525" marB="0" anchor="b">
                    <a:lnL>
                      <a:noFill/>
                    </a:lnL>
                    <a:lnR>
                      <a:noFill/>
                    </a:lnR>
                    <a:lnT>
                      <a:noFill/>
                    </a:lnT>
                    <a:lnB>
                      <a:noFill/>
                    </a:lnB>
                    <a:solidFill>
                      <a:srgbClr val="D9D9D9"/>
                    </a:solidFill>
                  </a:tcPr>
                </a:tc>
                <a:tc>
                  <a:txBody>
                    <a:bodyPr/>
                    <a:lstStyle/>
                    <a:p>
                      <a:pPr algn="r" fontAlgn="b"/>
                      <a:r>
                        <a:rPr lang="en-US" sz="2000" b="0" i="0" u="none" strike="noStrike" dirty="0">
                          <a:solidFill>
                            <a:srgbClr val="000000"/>
                          </a:solidFill>
                          <a:effectLst/>
                          <a:latin typeface="Calibri" panose="020F0502020204030204" pitchFamily="34" charset="0"/>
                        </a:rPr>
                        <a:t>84,484,136</a:t>
                      </a:r>
                    </a:p>
                  </a:txBody>
                  <a:tcPr marL="9525" marR="9525" marT="9525" marB="0" anchor="b">
                    <a:lnL>
                      <a:noFill/>
                    </a:lnL>
                    <a:lnR>
                      <a:noFill/>
                    </a:lnR>
                    <a:lnT>
                      <a:noFill/>
                    </a:lnT>
                    <a:lnB>
                      <a:noFill/>
                    </a:lnB>
                    <a:solidFill>
                      <a:srgbClr val="D9D9D9"/>
                    </a:solidFill>
                  </a:tcPr>
                </a:tc>
                <a:tc>
                  <a:txBody>
                    <a:bodyPr/>
                    <a:lstStyle/>
                    <a:p>
                      <a:pPr algn="r" fontAlgn="b"/>
                      <a:r>
                        <a:rPr lang="en-US" sz="2000" b="0" i="0" u="none" strike="noStrike" dirty="0">
                          <a:solidFill>
                            <a:srgbClr val="000000"/>
                          </a:solidFill>
                          <a:effectLst/>
                          <a:latin typeface="Calibri" panose="020F0502020204030204" pitchFamily="34" charset="0"/>
                        </a:rPr>
                        <a:t>0.15%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485799793"/>
                  </a:ext>
                </a:extLst>
              </a:tr>
              <a:tr h="287278">
                <a:tc>
                  <a:txBody>
                    <a:bodyPr/>
                    <a:lstStyle/>
                    <a:p>
                      <a:pPr algn="l" fontAlgn="b"/>
                      <a:r>
                        <a:rPr lang="en-US" sz="2000" b="0" i="0" u="none" strike="noStrike" dirty="0">
                          <a:solidFill>
                            <a:srgbClr val="000000"/>
                          </a:solidFill>
                          <a:effectLst/>
                          <a:latin typeface="Calibri" panose="020F0502020204030204" pitchFamily="34" charset="0"/>
                        </a:rPr>
                        <a:t>Other</a:t>
                      </a:r>
                    </a:p>
                  </a:txBody>
                  <a:tcPr marL="9525" marR="9525" marT="9525" marB="0" anchor="b">
                    <a:lnL>
                      <a:noFill/>
                    </a:lnL>
                    <a:lnR>
                      <a:noFill/>
                    </a:lnR>
                    <a:lnT>
                      <a:noFill/>
                    </a:lnT>
                    <a:lnB>
                      <a:noFill/>
                    </a:lnB>
                    <a:solidFill>
                      <a:srgbClr val="D9D9D9"/>
                    </a:solidFill>
                  </a:tcPr>
                </a:tc>
                <a:tc>
                  <a:txBody>
                    <a:bodyPr/>
                    <a:lstStyle/>
                    <a:p>
                      <a:pPr algn="r" fontAlgn="b"/>
                      <a:r>
                        <a:rPr lang="en-US" sz="2000" b="0" i="0" u="none" strike="noStrike" dirty="0">
                          <a:solidFill>
                            <a:srgbClr val="000000"/>
                          </a:solidFill>
                          <a:effectLst/>
                          <a:latin typeface="Calibri" panose="020F0502020204030204" pitchFamily="34" charset="0"/>
                        </a:rPr>
                        <a:t>59,239,498</a:t>
                      </a:r>
                    </a:p>
                  </a:txBody>
                  <a:tcPr marL="9525" marR="9525" marT="9525" marB="0" anchor="b">
                    <a:lnL>
                      <a:noFill/>
                    </a:lnL>
                    <a:lnR>
                      <a:noFill/>
                    </a:lnR>
                    <a:lnT>
                      <a:noFill/>
                    </a:lnT>
                    <a:lnB>
                      <a:noFill/>
                    </a:lnB>
                    <a:solidFill>
                      <a:srgbClr val="D9D9D9"/>
                    </a:solidFill>
                  </a:tcPr>
                </a:tc>
                <a:tc>
                  <a:txBody>
                    <a:bodyPr/>
                    <a:lstStyle/>
                    <a:p>
                      <a:pPr algn="r" fontAlgn="b"/>
                      <a:r>
                        <a:rPr lang="en-US" sz="2000" b="0" i="0" u="none" strike="noStrike" dirty="0">
                          <a:solidFill>
                            <a:srgbClr val="000000"/>
                          </a:solidFill>
                          <a:effectLst/>
                          <a:latin typeface="Calibri" panose="020F0502020204030204" pitchFamily="34" charset="0"/>
                        </a:rPr>
                        <a:t>0.10%</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613840"/>
                  </a:ext>
                </a:extLst>
              </a:tr>
              <a:tr h="306164">
                <a:tc>
                  <a:txBody>
                    <a:bodyPr/>
                    <a:lstStyle/>
                    <a:p>
                      <a:pPr algn="l" fontAlgn="b"/>
                      <a:r>
                        <a:rPr lang="en-US" sz="2000" b="1" i="0" u="none" strike="noStrike" dirty="0">
                          <a:solidFill>
                            <a:srgbClr val="000000"/>
                          </a:solidFill>
                          <a:effectLst/>
                          <a:latin typeface="Calibri" panose="020F0502020204030204" pitchFamily="34" charset="0"/>
                        </a:rPr>
                        <a:t>TOTAL</a:t>
                      </a:r>
                    </a:p>
                  </a:txBody>
                  <a:tcPr marL="9525" marR="9525" marT="9525" marB="0" anchor="b">
                    <a:lnL>
                      <a:noFill/>
                    </a:lnL>
                    <a:lnR>
                      <a:noFill/>
                    </a:lnR>
                    <a:lnT>
                      <a:noFill/>
                    </a:lnT>
                    <a:lnB w="12700" cap="flat" cmpd="sng" algn="ctr">
                      <a:noFill/>
                      <a:prstDash val="solid"/>
                      <a:round/>
                      <a:headEnd type="none" w="med" len="med"/>
                      <a:tailEnd type="none" w="med" len="med"/>
                    </a:lnB>
                  </a:tcPr>
                </a:tc>
                <a:tc>
                  <a:txBody>
                    <a:bodyPr/>
                    <a:lstStyle/>
                    <a:p>
                      <a:pPr algn="r" fontAlgn="b"/>
                      <a:r>
                        <a:rPr lang="en-US" sz="2000" b="1" i="0" u="none" strike="noStrike" dirty="0">
                          <a:solidFill>
                            <a:srgbClr val="000000"/>
                          </a:solidFill>
                          <a:effectLst/>
                          <a:latin typeface="Calibri" panose="020F0502020204030204" pitchFamily="34" charset="0"/>
                        </a:rPr>
                        <a:t> 795,179,398</a:t>
                      </a:r>
                    </a:p>
                  </a:txBody>
                  <a:tcPr marL="9525" marR="9525" marT="9525" marB="0" anchor="b">
                    <a:lnL>
                      <a:noFill/>
                    </a:lnL>
                    <a:lnR>
                      <a:noFill/>
                    </a:lnR>
                    <a:lnT>
                      <a:noFill/>
                    </a:lnT>
                    <a:lnB w="12700" cap="flat" cmpd="sng" algn="ctr">
                      <a:noFill/>
                      <a:prstDash val="solid"/>
                      <a:round/>
                      <a:headEnd type="none" w="med" len="med"/>
                      <a:tailEnd type="none" w="med" len="med"/>
                    </a:lnB>
                  </a:tcPr>
                </a:tc>
                <a:tc>
                  <a:txBody>
                    <a:bodyPr/>
                    <a:lstStyle/>
                    <a:p>
                      <a:pPr algn="r" fontAlgn="b"/>
                      <a:r>
                        <a:rPr lang="en-US" sz="2000" b="1" i="0" u="none" strike="noStrike" dirty="0">
                          <a:solidFill>
                            <a:srgbClr val="000000"/>
                          </a:solidFill>
                          <a:effectLst/>
                          <a:latin typeface="Calibri" panose="020F0502020204030204" pitchFamily="34" charset="0"/>
                        </a:rPr>
                        <a:t>               1.37%</a:t>
                      </a:r>
                    </a:p>
                  </a:txBody>
                  <a:tcPr marL="9525" marR="9525" marT="9525" marB="0" anchor="b">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2239440174"/>
                  </a:ext>
                </a:extLst>
              </a:tr>
              <a:tr h="306164">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20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002406"/>
                  </a:ext>
                </a:extLst>
              </a:tr>
            </a:tbl>
          </a:graphicData>
        </a:graphic>
      </p:graphicFrame>
    </p:spTree>
    <p:extLst>
      <p:ext uri="{BB962C8B-B14F-4D97-AF65-F5344CB8AC3E}">
        <p14:creationId xmlns:p14="http://schemas.microsoft.com/office/powerpoint/2010/main" val="3087697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327563" y="1391385"/>
            <a:ext cx="7887851" cy="477663"/>
          </a:xfrm>
        </p:spPr>
        <p:txBody>
          <a:bodyPr>
            <a:noAutofit/>
          </a:bodyPr>
          <a:lstStyle/>
          <a:p>
            <a:r>
              <a:rPr lang="en-US" sz="3200" b="1" dirty="0">
                <a:cs typeface="Times New Roman" pitchFamily="18" charset="0"/>
              </a:rPr>
              <a:t>Unrealized Gains / (Losses) and</a:t>
            </a:r>
            <a:br>
              <a:rPr lang="en-US" sz="3200" b="1" dirty="0">
                <a:cs typeface="Times New Roman" pitchFamily="18" charset="0"/>
              </a:rPr>
            </a:br>
            <a:r>
              <a:rPr lang="en-US" sz="3200" b="1" dirty="0">
                <a:cs typeface="Times New Roman" pitchFamily="18" charset="0"/>
              </a:rPr>
              <a:t> Net Asset Value</a:t>
            </a:r>
            <a:br>
              <a:rPr lang="en-US" sz="2400" b="1" dirty="0">
                <a:cs typeface="Times New Roman" pitchFamily="18" charset="0"/>
              </a:rPr>
            </a:br>
            <a:endParaRPr lang="en-US" sz="2400" b="1" dirty="0">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lang="en-US" smtClean="0"/>
              <a:pPr marL="0" marR="0" lvl="0" indent="0" algn="r" defTabSz="914411"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C86CA9A5-4FA8-4CD3-8C41-A6CCECE33741}"/>
              </a:ext>
            </a:extLst>
          </p:cNvPr>
          <p:cNvGraphicFramePr>
            <a:graphicFrameLocks noGrp="1"/>
          </p:cNvGraphicFramePr>
          <p:nvPr>
            <p:extLst>
              <p:ext uri="{D42A27DB-BD31-4B8C-83A1-F6EECF244321}">
                <p14:modId xmlns:p14="http://schemas.microsoft.com/office/powerpoint/2010/main" val="2137742766"/>
              </p:ext>
            </p:extLst>
          </p:nvPr>
        </p:nvGraphicFramePr>
        <p:xfrm>
          <a:off x="2456873" y="2329148"/>
          <a:ext cx="7758542" cy="2898635"/>
        </p:xfrm>
        <a:graphic>
          <a:graphicData uri="http://schemas.openxmlformats.org/drawingml/2006/table">
            <a:tbl>
              <a:tblPr firstRow="1" bandRow="1">
                <a:tableStyleId>{5C22544A-7EE6-4342-B048-85BDC9FD1C3A}</a:tableStyleId>
              </a:tblPr>
              <a:tblGrid>
                <a:gridCol w="2364606">
                  <a:extLst>
                    <a:ext uri="{9D8B030D-6E8A-4147-A177-3AD203B41FA5}">
                      <a16:colId xmlns:a16="http://schemas.microsoft.com/office/drawing/2014/main" val="967878321"/>
                    </a:ext>
                  </a:extLst>
                </a:gridCol>
                <a:gridCol w="1834258">
                  <a:extLst>
                    <a:ext uri="{9D8B030D-6E8A-4147-A177-3AD203B41FA5}">
                      <a16:colId xmlns:a16="http://schemas.microsoft.com/office/drawing/2014/main" val="3075332401"/>
                    </a:ext>
                  </a:extLst>
                </a:gridCol>
                <a:gridCol w="1687516">
                  <a:extLst>
                    <a:ext uri="{9D8B030D-6E8A-4147-A177-3AD203B41FA5}">
                      <a16:colId xmlns:a16="http://schemas.microsoft.com/office/drawing/2014/main" val="2324236206"/>
                    </a:ext>
                  </a:extLst>
                </a:gridCol>
                <a:gridCol w="1872162">
                  <a:extLst>
                    <a:ext uri="{9D8B030D-6E8A-4147-A177-3AD203B41FA5}">
                      <a16:colId xmlns:a16="http://schemas.microsoft.com/office/drawing/2014/main" val="823960470"/>
                    </a:ext>
                  </a:extLst>
                </a:gridCol>
              </a:tblGrid>
              <a:tr h="1001451">
                <a:tc>
                  <a:txBody>
                    <a:bodyPr/>
                    <a:lstStyle/>
                    <a:p>
                      <a:pPr algn="ctr"/>
                      <a:endParaRPr lang="en-US" sz="1200" dirty="0"/>
                    </a:p>
                  </a:txBody>
                  <a:tcPr/>
                </a:tc>
                <a:tc>
                  <a:txBody>
                    <a:bodyPr/>
                    <a:lstStyle/>
                    <a:p>
                      <a:pPr algn="ctr"/>
                      <a:r>
                        <a:rPr lang="en-US" sz="1200" dirty="0"/>
                        <a:t>U.S. Treasury</a:t>
                      </a:r>
                    </a:p>
                    <a:p>
                      <a:pPr algn="ctr"/>
                      <a:r>
                        <a:rPr lang="en-US" sz="1200" dirty="0"/>
                        <a:t>10 Year Yield</a:t>
                      </a:r>
                    </a:p>
                  </a:txBody>
                  <a:tcPr/>
                </a:tc>
                <a:tc>
                  <a:txBody>
                    <a:bodyPr/>
                    <a:lstStyle/>
                    <a:p>
                      <a:pPr algn="ctr"/>
                      <a:r>
                        <a:rPr lang="en-US" sz="1200" dirty="0"/>
                        <a:t>Total Amount of Unrealized Gains / (Losses)</a:t>
                      </a:r>
                    </a:p>
                    <a:p>
                      <a:pPr algn="ctr"/>
                      <a:endParaRPr lang="en-US" sz="1200" dirty="0"/>
                    </a:p>
                  </a:txBody>
                  <a:tcPr/>
                </a:tc>
                <a:tc>
                  <a:txBody>
                    <a:bodyPr/>
                    <a:lstStyle/>
                    <a:p>
                      <a:pPr algn="ctr"/>
                      <a:r>
                        <a:rPr lang="en-US" sz="1200" dirty="0"/>
                        <a:t>Net Asset Value</a:t>
                      </a:r>
                    </a:p>
                  </a:txBody>
                  <a:tcPr/>
                </a:tc>
                <a:extLst>
                  <a:ext uri="{0D108BD9-81ED-4DB2-BD59-A6C34878D82A}">
                    <a16:rowId xmlns:a16="http://schemas.microsoft.com/office/drawing/2014/main" val="2615934256"/>
                  </a:ext>
                </a:extLst>
              </a:tr>
              <a:tr h="648697">
                <a:tc>
                  <a:txBody>
                    <a:bodyPr/>
                    <a:lstStyle/>
                    <a:p>
                      <a:pPr algn="ctr"/>
                      <a:r>
                        <a:rPr lang="en-US" sz="1800" b="1" dirty="0"/>
                        <a:t>9/30/2021</a:t>
                      </a:r>
                    </a:p>
                  </a:txBody>
                  <a:tcPr/>
                </a:tc>
                <a:tc>
                  <a:txBody>
                    <a:bodyPr/>
                    <a:lstStyle/>
                    <a:p>
                      <a:pPr algn="ctr"/>
                      <a:r>
                        <a:rPr lang="en-US" sz="1800" dirty="0"/>
                        <a:t>1.49%</a:t>
                      </a:r>
                    </a:p>
                  </a:txBody>
                  <a:tcPr/>
                </a:tc>
                <a:tc>
                  <a:txBody>
                    <a:bodyPr/>
                    <a:lstStyle/>
                    <a:p>
                      <a:pPr algn="ctr"/>
                      <a:r>
                        <a:rPr lang="en-US" sz="1800" dirty="0"/>
                        <a:t>$320 million</a:t>
                      </a:r>
                    </a:p>
                  </a:txBody>
                  <a:tcPr/>
                </a:tc>
                <a:tc>
                  <a:txBody>
                    <a:bodyPr/>
                    <a:lstStyle/>
                    <a:p>
                      <a:pPr algn="ctr"/>
                      <a:r>
                        <a:rPr lang="en-US" sz="1800" b="1" dirty="0"/>
                        <a:t>1.01</a:t>
                      </a:r>
                    </a:p>
                  </a:txBody>
                  <a:tcPr/>
                </a:tc>
                <a:extLst>
                  <a:ext uri="{0D108BD9-81ED-4DB2-BD59-A6C34878D82A}">
                    <a16:rowId xmlns:a16="http://schemas.microsoft.com/office/drawing/2014/main" val="3265130706"/>
                  </a:ext>
                </a:extLst>
              </a:tr>
              <a:tr h="647402">
                <a:tc>
                  <a:txBody>
                    <a:bodyPr/>
                    <a:lstStyle/>
                    <a:p>
                      <a:pPr algn="ctr"/>
                      <a:r>
                        <a:rPr lang="en-US" sz="1800" b="1" dirty="0"/>
                        <a:t>9/30/2023</a:t>
                      </a:r>
                    </a:p>
                  </a:txBody>
                  <a:tcPr/>
                </a:tc>
                <a:tc>
                  <a:txBody>
                    <a:bodyPr/>
                    <a:lstStyle/>
                    <a:p>
                      <a:pPr algn="ctr"/>
                      <a:r>
                        <a:rPr lang="en-US" sz="1800" dirty="0"/>
                        <a:t>4.57%</a:t>
                      </a:r>
                    </a:p>
                  </a:txBody>
                  <a:tcPr/>
                </a:tc>
                <a:tc>
                  <a:txBody>
                    <a:bodyPr/>
                    <a:lstStyle/>
                    <a:p>
                      <a:pPr algn="ctr"/>
                      <a:r>
                        <a:rPr lang="en-US" sz="1800" dirty="0"/>
                        <a:t>($3.4 billion)</a:t>
                      </a:r>
                    </a:p>
                  </a:txBody>
                  <a:tcPr/>
                </a:tc>
                <a:tc>
                  <a:txBody>
                    <a:bodyPr/>
                    <a:lstStyle/>
                    <a:p>
                      <a:pPr algn="ctr"/>
                      <a:r>
                        <a:rPr lang="en-US" sz="1800" b="1" dirty="0"/>
                        <a:t>0.94</a:t>
                      </a:r>
                    </a:p>
                  </a:txBody>
                  <a:tcPr/>
                </a:tc>
                <a:extLst>
                  <a:ext uri="{0D108BD9-81ED-4DB2-BD59-A6C34878D82A}">
                    <a16:rowId xmlns:a16="http://schemas.microsoft.com/office/drawing/2014/main" val="965759265"/>
                  </a:ext>
                </a:extLst>
              </a:tr>
              <a:tr h="601085">
                <a:tc>
                  <a:txBody>
                    <a:bodyPr/>
                    <a:lstStyle/>
                    <a:p>
                      <a:pPr algn="ctr"/>
                      <a:r>
                        <a:rPr lang="en-US" sz="1800" b="1" dirty="0"/>
                        <a:t>9/30/2025</a:t>
                      </a:r>
                    </a:p>
                  </a:txBody>
                  <a:tcPr/>
                </a:tc>
                <a:tc>
                  <a:txBody>
                    <a:bodyPr/>
                    <a:lstStyle/>
                    <a:p>
                      <a:pPr algn="ctr"/>
                      <a:r>
                        <a:rPr lang="en-US" sz="1800" dirty="0"/>
                        <a:t>4.15%</a:t>
                      </a:r>
                    </a:p>
                  </a:txBody>
                  <a:tcPr/>
                </a:tc>
                <a:tc>
                  <a:txBody>
                    <a:bodyPr/>
                    <a:lstStyle/>
                    <a:p>
                      <a:pPr algn="ctr"/>
                      <a:r>
                        <a:rPr lang="en-US" sz="1800" dirty="0"/>
                        <a:t>($58 million)</a:t>
                      </a:r>
                    </a:p>
                  </a:txBody>
                  <a:tcPr/>
                </a:tc>
                <a:tc>
                  <a:txBody>
                    <a:bodyPr/>
                    <a:lstStyle/>
                    <a:p>
                      <a:pPr algn="ctr"/>
                      <a:r>
                        <a:rPr lang="en-US" sz="1800" b="1" dirty="0"/>
                        <a:t>1.01</a:t>
                      </a:r>
                    </a:p>
                  </a:txBody>
                  <a:tcPr/>
                </a:tc>
                <a:extLst>
                  <a:ext uri="{0D108BD9-81ED-4DB2-BD59-A6C34878D82A}">
                    <a16:rowId xmlns:a16="http://schemas.microsoft.com/office/drawing/2014/main" val="90976055"/>
                  </a:ext>
                </a:extLst>
              </a:tr>
            </a:tbl>
          </a:graphicData>
        </a:graphic>
      </p:graphicFrame>
    </p:spTree>
    <p:extLst>
      <p:ext uri="{BB962C8B-B14F-4D97-AF65-F5344CB8AC3E}">
        <p14:creationId xmlns:p14="http://schemas.microsoft.com/office/powerpoint/2010/main" val="4143911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22145-77F5-0731-51E6-0A3819F4C4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54EB9-A7C1-E0C4-64D6-009A9833F4DB}"/>
              </a:ext>
            </a:extLst>
          </p:cNvPr>
          <p:cNvSpPr>
            <a:spLocks noGrp="1"/>
          </p:cNvSpPr>
          <p:nvPr>
            <p:ph type="title" idx="4294967295"/>
          </p:nvPr>
        </p:nvSpPr>
        <p:spPr>
          <a:xfrm>
            <a:off x="1828800" y="407109"/>
            <a:ext cx="8229600" cy="904872"/>
          </a:xfrm>
          <a:noFill/>
        </p:spPr>
        <p:txBody>
          <a:bodyPr>
            <a:normAutofit/>
          </a:bodyPr>
          <a:lstStyle/>
          <a:p>
            <a:pPr algn="ctr"/>
            <a:r>
              <a:rPr lang="en-US" b="1" dirty="0">
                <a:cs typeface="Times New Roman" pitchFamily="18" charset="0"/>
              </a:rPr>
              <a:t>Pool Rating</a:t>
            </a:r>
          </a:p>
        </p:txBody>
      </p:sp>
      <p:graphicFrame>
        <p:nvGraphicFramePr>
          <p:cNvPr id="7" name="Table 6">
            <a:extLst>
              <a:ext uri="{FF2B5EF4-FFF2-40B4-BE49-F238E27FC236}">
                <a16:creationId xmlns:a16="http://schemas.microsoft.com/office/drawing/2014/main" id="{3AAC0B76-A1DD-433C-AF78-A825E2EDC1DB}"/>
              </a:ext>
            </a:extLst>
          </p:cNvPr>
          <p:cNvGraphicFramePr>
            <a:graphicFrameLocks noGrp="1"/>
          </p:cNvGraphicFramePr>
          <p:nvPr/>
        </p:nvGraphicFramePr>
        <p:xfrm>
          <a:off x="9053322" y="3054176"/>
          <a:ext cx="2286000" cy="1702147"/>
        </p:xfrm>
        <a:graphic>
          <a:graphicData uri="http://schemas.openxmlformats.org/drawingml/2006/table">
            <a:tbl>
              <a:tblPr/>
              <a:tblGrid>
                <a:gridCol w="1389530">
                  <a:extLst>
                    <a:ext uri="{9D8B030D-6E8A-4147-A177-3AD203B41FA5}">
                      <a16:colId xmlns:a16="http://schemas.microsoft.com/office/drawing/2014/main" val="20000"/>
                    </a:ext>
                  </a:extLst>
                </a:gridCol>
                <a:gridCol w="896470">
                  <a:extLst>
                    <a:ext uri="{9D8B030D-6E8A-4147-A177-3AD203B41FA5}">
                      <a16:colId xmlns:a16="http://schemas.microsoft.com/office/drawing/2014/main" val="20001"/>
                    </a:ext>
                  </a:extLst>
                </a:gridCol>
              </a:tblGrid>
              <a:tr h="206619">
                <a:tc>
                  <a:txBody>
                    <a:bodyPr/>
                    <a:lstStyle/>
                    <a:p>
                      <a:pPr algn="ctr" fontAlgn="b"/>
                      <a:r>
                        <a:rPr lang="en-US" sz="1100" b="1" i="0" u="none" strike="noStrike" dirty="0">
                          <a:solidFill>
                            <a:srgbClr val="000000"/>
                          </a:solidFill>
                          <a:latin typeface="Arial"/>
                        </a:rPr>
                        <a:t>Maximum Score</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100" b="1" i="0" u="none" strike="noStrike" dirty="0">
                          <a:solidFill>
                            <a:srgbClr val="000000"/>
                          </a:solidFill>
                          <a:latin typeface="Arial"/>
                        </a:rPr>
                        <a:t>Rating</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86941">
                <a:tc>
                  <a:txBody>
                    <a:bodyPr/>
                    <a:lstStyle/>
                    <a:p>
                      <a:pPr algn="ctr" fontAlgn="b"/>
                      <a:r>
                        <a:rPr lang="en-US" sz="1000" b="0" i="0" u="none" strike="noStrike" dirty="0">
                          <a:solidFill>
                            <a:srgbClr val="000000"/>
                          </a:solidFill>
                          <a:latin typeface="Arial"/>
                        </a:rPr>
                        <a:t>18.49</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AAAf</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86941">
                <a:tc>
                  <a:txBody>
                    <a:bodyPr/>
                    <a:lstStyle/>
                    <a:p>
                      <a:pPr algn="ctr" fontAlgn="b"/>
                      <a:r>
                        <a:rPr lang="en-US" sz="1000" b="0" i="0" u="none" strike="noStrike" dirty="0">
                          <a:solidFill>
                            <a:srgbClr val="000000"/>
                          </a:solidFill>
                          <a:latin typeface="Arial"/>
                        </a:rPr>
                        <a:t> 37.49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86941">
                <a:tc>
                  <a:txBody>
                    <a:bodyPr/>
                    <a:lstStyle/>
                    <a:p>
                      <a:pPr algn="ctr" fontAlgn="b"/>
                      <a:r>
                        <a:rPr lang="en-US" sz="1000" b="0" i="0" u="none" strike="noStrike" dirty="0">
                          <a:solidFill>
                            <a:srgbClr val="000000"/>
                          </a:solidFill>
                          <a:latin typeface="Arial"/>
                        </a:rPr>
                        <a:t>58.49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86941">
                <a:tc>
                  <a:txBody>
                    <a:bodyPr/>
                    <a:lstStyle/>
                    <a:p>
                      <a:pPr algn="ctr" fontAlgn="b"/>
                      <a:r>
                        <a:rPr lang="en-US" sz="1000" b="1" i="0" u="none" strike="noStrike" dirty="0">
                          <a:solidFill>
                            <a:srgbClr val="FF0000"/>
                          </a:solidFill>
                          <a:latin typeface="Arial"/>
                        </a:rPr>
                        <a:t>91.49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FF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86941">
                <a:tc>
                  <a:txBody>
                    <a:bodyPr/>
                    <a:lstStyle/>
                    <a:p>
                      <a:pPr algn="ctr" fontAlgn="b"/>
                      <a:r>
                        <a:rPr lang="en-US" sz="1000" b="0" i="0" u="none" strike="noStrike" dirty="0">
                          <a:solidFill>
                            <a:srgbClr val="000000"/>
                          </a:solidFill>
                          <a:latin typeface="Arial"/>
                        </a:rPr>
                        <a:t>120.49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86941">
                <a:tc>
                  <a:txBody>
                    <a:bodyPr/>
                    <a:lstStyle/>
                    <a:p>
                      <a:pPr algn="ctr" fontAlgn="b"/>
                      <a:r>
                        <a:rPr lang="en-US" sz="1000" b="0" i="0" u="none" strike="noStrike" dirty="0">
                          <a:solidFill>
                            <a:srgbClr val="000000"/>
                          </a:solidFill>
                          <a:latin typeface="Arial"/>
                        </a:rPr>
                        <a:t>184.49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86941">
                <a:tc>
                  <a:txBody>
                    <a:bodyPr/>
                    <a:lstStyle/>
                    <a:p>
                      <a:pPr algn="ctr" fontAlgn="b"/>
                      <a:r>
                        <a:rPr lang="en-US" sz="1000" b="0" i="0" u="none" strike="noStrike" dirty="0">
                          <a:solidFill>
                            <a:srgbClr val="000000"/>
                          </a:solidFill>
                          <a:latin typeface="Arial"/>
                        </a:rPr>
                        <a:t>290.49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86941">
                <a:tc>
                  <a:txBody>
                    <a:bodyPr/>
                    <a:lstStyle/>
                    <a:p>
                      <a:pPr algn="ctr" fontAlgn="b"/>
                      <a:r>
                        <a:rPr lang="en-US" sz="1000" b="0" i="0" u="none" strike="noStrike" dirty="0">
                          <a:solidFill>
                            <a:srgbClr val="000000"/>
                          </a:solidFill>
                          <a:latin typeface="Arial"/>
                        </a:rPr>
                        <a:t>360.49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BBB+f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bl>
          </a:graphicData>
        </a:graphic>
      </p:graphicFrame>
      <p:sp>
        <p:nvSpPr>
          <p:cNvPr id="8" name="Rectangle 7">
            <a:extLst>
              <a:ext uri="{FF2B5EF4-FFF2-40B4-BE49-F238E27FC236}">
                <a16:creationId xmlns:a16="http://schemas.microsoft.com/office/drawing/2014/main" id="{606A3020-136B-2B79-4F30-73EE6D0E0D8B}"/>
              </a:ext>
            </a:extLst>
          </p:cNvPr>
          <p:cNvSpPr/>
          <p:nvPr/>
        </p:nvSpPr>
        <p:spPr>
          <a:xfrm>
            <a:off x="822763" y="1233380"/>
            <a:ext cx="9561773" cy="1754326"/>
          </a:xfrm>
          <a:prstGeom prst="rect">
            <a:avLst/>
          </a:prstGeom>
        </p:spPr>
        <p:txBody>
          <a:bodyPr wrap="square">
            <a:spAutoFit/>
          </a:bodyPr>
          <a:lstStyle/>
          <a:p>
            <a:pPr defTabSz="914411" eaLnBrk="0" fontAlgn="base" hangingPunct="0">
              <a:spcBef>
                <a:spcPct val="0"/>
              </a:spcBef>
              <a:spcAft>
                <a:spcPct val="0"/>
              </a:spcAft>
              <a:buFont typeface="Arial" pitchFamily="34" charset="0"/>
              <a:buChar char="•"/>
              <a:defRPr/>
            </a:pPr>
            <a:r>
              <a:rPr lang="en-US" dirty="0">
                <a:solidFill>
                  <a:srgbClr val="000000"/>
                </a:solidFill>
                <a:latin typeface="Calibri" panose="020F0502020204030204"/>
                <a:cs typeface="Arial" pitchFamily="34" charset="0"/>
              </a:rPr>
              <a:t>  Policy requirement:  A+ or better using S&amp;P rating matrix</a:t>
            </a:r>
          </a:p>
          <a:p>
            <a:pPr defTabSz="914411" eaLnBrk="0" fontAlgn="base" hangingPunct="0">
              <a:spcBef>
                <a:spcPct val="0"/>
              </a:spcBef>
              <a:spcAft>
                <a:spcPct val="0"/>
              </a:spcAft>
              <a:buFont typeface="Arial" pitchFamily="34" charset="0"/>
              <a:buChar char="•"/>
              <a:defRPr/>
            </a:pPr>
            <a:endParaRPr lang="en-US" dirty="0">
              <a:solidFill>
                <a:srgbClr val="000000"/>
              </a:solidFill>
              <a:latin typeface="Calibri" panose="020F0502020204030204"/>
              <a:cs typeface="Arial" pitchFamily="34" charset="0"/>
            </a:endParaRPr>
          </a:p>
          <a:p>
            <a:pPr defTabSz="914411" eaLnBrk="0" fontAlgn="base" hangingPunct="0">
              <a:spcBef>
                <a:spcPct val="0"/>
              </a:spcBef>
              <a:spcAft>
                <a:spcPct val="0"/>
              </a:spcAft>
              <a:buFont typeface="Arial" pitchFamily="34" charset="0"/>
              <a:buChar char="•"/>
              <a:defRPr/>
            </a:pPr>
            <a:r>
              <a:rPr lang="en-US" dirty="0">
                <a:solidFill>
                  <a:srgbClr val="000000"/>
                </a:solidFill>
                <a:latin typeface="Arial" pitchFamily="34" charset="0"/>
                <a:cs typeface="Arial" pitchFamily="34" charset="0"/>
              </a:rPr>
              <a:t>  </a:t>
            </a:r>
            <a:r>
              <a:rPr lang="en-US" dirty="0">
                <a:solidFill>
                  <a:srgbClr val="000000"/>
                </a:solidFill>
                <a:latin typeface="Calibri" panose="020F0502020204030204"/>
                <a:cs typeface="Arial" pitchFamily="34" charset="0"/>
              </a:rPr>
              <a:t>S&amp;P Rating as of September 30, 2025 = AA-f</a:t>
            </a:r>
          </a:p>
          <a:p>
            <a:pPr defTabSz="914411" eaLnBrk="0" fontAlgn="base" hangingPunct="0">
              <a:spcBef>
                <a:spcPct val="0"/>
              </a:spcBef>
              <a:spcAft>
                <a:spcPct val="0"/>
              </a:spcAft>
              <a:buFont typeface="Arial" pitchFamily="34" charset="0"/>
              <a:buChar char="•"/>
              <a:defRPr/>
            </a:pPr>
            <a:endParaRPr lang="en-US" dirty="0">
              <a:solidFill>
                <a:srgbClr val="000000"/>
              </a:solidFill>
              <a:latin typeface="Calibri" panose="020F0502020204030204"/>
              <a:cs typeface="Arial" pitchFamily="34" charset="0"/>
            </a:endParaRPr>
          </a:p>
          <a:p>
            <a:pPr defTabSz="914411" eaLnBrk="0" fontAlgn="base" hangingPunct="0">
              <a:spcBef>
                <a:spcPct val="0"/>
              </a:spcBef>
              <a:spcAft>
                <a:spcPct val="0"/>
              </a:spcAft>
              <a:buFont typeface="Arial" pitchFamily="34" charset="0"/>
              <a:buChar char="•"/>
              <a:defRPr/>
            </a:pPr>
            <a:r>
              <a:rPr lang="en-US" dirty="0">
                <a:solidFill>
                  <a:srgbClr val="000000"/>
                </a:solidFill>
                <a:latin typeface="Calibri" panose="020F0502020204030204"/>
                <a:cs typeface="Arial" pitchFamily="34" charset="0"/>
              </a:rPr>
              <a:t>  Credit Score as of September 30, 2025 = 61.55  (AA-f)  </a:t>
            </a:r>
          </a:p>
          <a:p>
            <a:pPr defTabSz="914411" eaLnBrk="0" fontAlgn="base" hangingPunct="0">
              <a:spcBef>
                <a:spcPct val="0"/>
              </a:spcBef>
              <a:spcAft>
                <a:spcPct val="0"/>
              </a:spcAft>
              <a:defRPr/>
            </a:pPr>
            <a:endParaRPr lang="en-US" dirty="0">
              <a:solidFill>
                <a:srgbClr val="000000"/>
              </a:solidFill>
              <a:latin typeface="Calibri" panose="020F0502020204030204"/>
              <a:cs typeface="Arial" pitchFamily="34" charset="0"/>
            </a:endParaRPr>
          </a:p>
        </p:txBody>
      </p:sp>
      <p:sp>
        <p:nvSpPr>
          <p:cNvPr id="10" name="TextBox 9">
            <a:extLst>
              <a:ext uri="{FF2B5EF4-FFF2-40B4-BE49-F238E27FC236}">
                <a16:creationId xmlns:a16="http://schemas.microsoft.com/office/drawing/2014/main" id="{ED418AE4-841F-6235-2BDA-6057B1B029D4}"/>
              </a:ext>
            </a:extLst>
          </p:cNvPr>
          <p:cNvSpPr txBox="1"/>
          <p:nvPr/>
        </p:nvSpPr>
        <p:spPr>
          <a:xfrm>
            <a:off x="9263856" y="2539773"/>
            <a:ext cx="1864933" cy="369332"/>
          </a:xfrm>
          <a:prstGeom prst="rect">
            <a:avLst/>
          </a:prstGeom>
          <a:noFill/>
        </p:spPr>
        <p:txBody>
          <a:bodyPr wrap="none" rtlCol="0">
            <a:spAutoFit/>
          </a:bodyPr>
          <a:lstStyle/>
          <a:p>
            <a:pPr algn="ctr" defTabSz="914411" eaLnBrk="0" fontAlgn="base" hangingPunct="0">
              <a:spcBef>
                <a:spcPct val="0"/>
              </a:spcBef>
              <a:spcAft>
                <a:spcPct val="0"/>
              </a:spcAft>
              <a:defRPr/>
            </a:pPr>
            <a:r>
              <a:rPr lang="en-US" b="1" dirty="0">
                <a:solidFill>
                  <a:srgbClr val="000000"/>
                </a:solidFill>
                <a:latin typeface="Calibri" panose="020F0502020204030204"/>
              </a:rPr>
              <a:t>S&amp;P rating matrix</a:t>
            </a:r>
          </a:p>
        </p:txBody>
      </p:sp>
      <p:sp>
        <p:nvSpPr>
          <p:cNvPr id="3" name="Slide Number Placeholder 2">
            <a:extLst>
              <a:ext uri="{FF2B5EF4-FFF2-40B4-BE49-F238E27FC236}">
                <a16:creationId xmlns:a16="http://schemas.microsoft.com/office/drawing/2014/main" id="{68CBBD98-B539-FC56-632C-E4E088C82D65}"/>
              </a:ext>
            </a:extLst>
          </p:cNvPr>
          <p:cNvSpPr>
            <a:spLocks noGrp="1"/>
          </p:cNvSpPr>
          <p:nvPr>
            <p:ph type="sldNum" sz="quarter" idx="12"/>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1">
              <a:defRPr/>
            </a:pPr>
            <a:fld id="{939BA12D-66C8-4ADD-AE22-8C591D475314}" type="slidenum">
              <a:rPr lang="en-US" smtClean="0"/>
              <a:pPr defTabSz="914411">
                <a:defRPr/>
              </a:pPr>
              <a:t>37</a:t>
            </a:fld>
            <a:endParaRPr lang="en-US">
              <a:solidFill>
                <a:srgbClr val="15234A">
                  <a:tint val="75000"/>
                </a:srgbClr>
              </a:solidFill>
              <a:latin typeface="Calibri" panose="020F0502020204030204"/>
            </a:endParaRPr>
          </a:p>
        </p:txBody>
      </p:sp>
      <p:graphicFrame>
        <p:nvGraphicFramePr>
          <p:cNvPr id="11" name="Chart 10">
            <a:extLst>
              <a:ext uri="{FF2B5EF4-FFF2-40B4-BE49-F238E27FC236}">
                <a16:creationId xmlns:a16="http://schemas.microsoft.com/office/drawing/2014/main" id="{7097BD9B-53D6-557D-DCAD-259112F98889}"/>
              </a:ext>
            </a:extLst>
          </p:cNvPr>
          <p:cNvGraphicFramePr/>
          <p:nvPr>
            <p:extLst>
              <p:ext uri="{D42A27DB-BD31-4B8C-83A1-F6EECF244321}">
                <p14:modId xmlns:p14="http://schemas.microsoft.com/office/powerpoint/2010/main" val="4072883062"/>
              </p:ext>
            </p:extLst>
          </p:nvPr>
        </p:nvGraphicFramePr>
        <p:xfrm>
          <a:off x="657225" y="2909105"/>
          <a:ext cx="8229600" cy="3188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9506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210A4-E942-9548-BDE2-E1DA5587D3A1}"/>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A9BB0ED1-43BD-9732-693D-F14D9717E365}"/>
              </a:ext>
            </a:extLst>
          </p:cNvPr>
          <p:cNvSpPr>
            <a:spLocks noGrp="1" noChangeArrowheads="1"/>
          </p:cNvSpPr>
          <p:nvPr>
            <p:ph type="ctrTitle"/>
          </p:nvPr>
        </p:nvSpPr>
        <p:spPr/>
        <p:txBody>
          <a:bodyPr>
            <a:normAutofit/>
          </a:bodyPr>
          <a:lstStyle/>
          <a:p>
            <a:pPr eaLnBrk="1" hangingPunct="1"/>
            <a:r>
              <a:rPr lang="en-US" b="1" dirty="0">
                <a:cs typeface="Times New Roman" pitchFamily="18" charset="0"/>
              </a:rPr>
              <a:t>Performance Review</a:t>
            </a:r>
          </a:p>
        </p:txBody>
      </p:sp>
      <p:sp>
        <p:nvSpPr>
          <p:cNvPr id="2" name="Slide Number Placeholder 1">
            <a:extLst>
              <a:ext uri="{FF2B5EF4-FFF2-40B4-BE49-F238E27FC236}">
                <a16:creationId xmlns:a16="http://schemas.microsoft.com/office/drawing/2014/main" id="{735970F3-0CF5-A1A9-682A-C0F0195EDC23}"/>
              </a:ext>
            </a:extLst>
          </p:cNvPr>
          <p:cNvSpPr>
            <a:spLocks noGrp="1"/>
          </p:cNvSpPr>
          <p:nvPr>
            <p:ph type="sldNum" sz="quarter" idx="12"/>
          </p:nvPr>
        </p:nvSpPr>
        <p:spPr>
          <a:xfrm>
            <a:off x="9022080"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236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70F4C-E6A7-3B1C-CE8F-3DBCBF4FD4F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DF5EC82-469B-CB4F-BD7F-5D6E755EF6AB}"/>
              </a:ext>
            </a:extLst>
          </p:cNvPr>
          <p:cNvSpPr>
            <a:spLocks noGrp="1"/>
          </p:cNvSpPr>
          <p:nvPr>
            <p:ph type="title"/>
          </p:nvPr>
        </p:nvSpPr>
        <p:spPr>
          <a:xfrm>
            <a:off x="1943100" y="778094"/>
            <a:ext cx="8305800" cy="457200"/>
          </a:xfrm>
        </p:spPr>
        <p:txBody>
          <a:bodyPr>
            <a:noAutofit/>
          </a:bodyPr>
          <a:lstStyle/>
          <a:p>
            <a:r>
              <a:rPr lang="en-US" sz="3200" b="1" dirty="0">
                <a:solidFill>
                  <a:schemeClr val="accent1"/>
                </a:solidFill>
                <a:cs typeface="Times New Roman" pitchFamily="18" charset="0"/>
              </a:rPr>
              <a:t>U.S. Fixed Income Markets Returns</a:t>
            </a:r>
          </a:p>
        </p:txBody>
      </p:sp>
      <p:sp>
        <p:nvSpPr>
          <p:cNvPr id="12" name="TextBox 11">
            <a:extLst>
              <a:ext uri="{FF2B5EF4-FFF2-40B4-BE49-F238E27FC236}">
                <a16:creationId xmlns:a16="http://schemas.microsoft.com/office/drawing/2014/main" id="{954AA4FE-05C3-E7FF-0F9C-27461DFB8755}"/>
              </a:ext>
            </a:extLst>
          </p:cNvPr>
          <p:cNvSpPr txBox="1"/>
          <p:nvPr/>
        </p:nvSpPr>
        <p:spPr>
          <a:xfrm>
            <a:off x="4533900" y="1434177"/>
            <a:ext cx="31242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Q2 &amp; Q3 - 2025</a:t>
            </a:r>
          </a:p>
        </p:txBody>
      </p:sp>
      <p:graphicFrame>
        <p:nvGraphicFramePr>
          <p:cNvPr id="8" name="Table 7">
            <a:extLst>
              <a:ext uri="{FF2B5EF4-FFF2-40B4-BE49-F238E27FC236}">
                <a16:creationId xmlns:a16="http://schemas.microsoft.com/office/drawing/2014/main" id="{38D61FCD-4B62-D215-046D-DEA53E3ED71B}"/>
              </a:ext>
            </a:extLst>
          </p:cNvPr>
          <p:cNvGraphicFramePr>
            <a:graphicFrameLocks noGrp="1"/>
          </p:cNvGraphicFramePr>
          <p:nvPr>
            <p:extLst>
              <p:ext uri="{D42A27DB-BD31-4B8C-83A1-F6EECF244321}">
                <p14:modId xmlns:p14="http://schemas.microsoft.com/office/powerpoint/2010/main" val="1728438115"/>
              </p:ext>
            </p:extLst>
          </p:nvPr>
        </p:nvGraphicFramePr>
        <p:xfrm>
          <a:off x="6626687" y="2586652"/>
          <a:ext cx="4102210" cy="3041748"/>
        </p:xfrm>
        <a:graphic>
          <a:graphicData uri="http://schemas.openxmlformats.org/drawingml/2006/table">
            <a:tbl>
              <a:tblPr firstRow="1" bandRow="1">
                <a:tableStyleId>{5C22544A-7EE6-4342-B048-85BDC9FD1C3A}</a:tableStyleId>
              </a:tblPr>
              <a:tblGrid>
                <a:gridCol w="1146210">
                  <a:extLst>
                    <a:ext uri="{9D8B030D-6E8A-4147-A177-3AD203B41FA5}">
                      <a16:colId xmlns:a16="http://schemas.microsoft.com/office/drawing/2014/main" val="20000"/>
                    </a:ext>
                  </a:extLst>
                </a:gridCol>
                <a:gridCol w="1035817">
                  <a:extLst>
                    <a:ext uri="{9D8B030D-6E8A-4147-A177-3AD203B41FA5}">
                      <a16:colId xmlns:a16="http://schemas.microsoft.com/office/drawing/2014/main" val="20001"/>
                    </a:ext>
                  </a:extLst>
                </a:gridCol>
                <a:gridCol w="1035817">
                  <a:extLst>
                    <a:ext uri="{9D8B030D-6E8A-4147-A177-3AD203B41FA5}">
                      <a16:colId xmlns:a16="http://schemas.microsoft.com/office/drawing/2014/main" val="20002"/>
                    </a:ext>
                  </a:extLst>
                </a:gridCol>
                <a:gridCol w="884366">
                  <a:extLst>
                    <a:ext uri="{9D8B030D-6E8A-4147-A177-3AD203B41FA5}">
                      <a16:colId xmlns:a16="http://schemas.microsoft.com/office/drawing/2014/main" val="20003"/>
                    </a:ext>
                  </a:extLst>
                </a:gridCol>
              </a:tblGrid>
              <a:tr h="572353">
                <a:tc>
                  <a:txBody>
                    <a:bodyPr/>
                    <a:lstStyle/>
                    <a:p>
                      <a:pPr algn="ctr"/>
                      <a:endParaRPr lang="en-US" sz="1200" dirty="0">
                        <a:solidFill>
                          <a:schemeClr val="bg1"/>
                        </a:solidFill>
                        <a:latin typeface="+mj-lt"/>
                        <a:cs typeface="Times New Roman" pitchFamily="18" charset="0"/>
                      </a:endParaRPr>
                    </a:p>
                  </a:txBody>
                  <a:tcPr/>
                </a:tc>
                <a:tc>
                  <a:txBody>
                    <a:bodyPr/>
                    <a:lstStyle/>
                    <a:p>
                      <a:pPr algn="ctr"/>
                      <a:r>
                        <a:rPr lang="en-US" sz="1200" dirty="0">
                          <a:solidFill>
                            <a:schemeClr val="bg1"/>
                          </a:solidFill>
                          <a:latin typeface="+mj-lt"/>
                          <a:cs typeface="Times New Roman" pitchFamily="18" charset="0"/>
                        </a:rPr>
                        <a:t>03/31/2025</a:t>
                      </a:r>
                    </a:p>
                  </a:txBody>
                  <a:tcPr/>
                </a:tc>
                <a:tc>
                  <a:txBody>
                    <a:bodyPr/>
                    <a:lstStyle/>
                    <a:p>
                      <a:pPr algn="ctr"/>
                      <a:r>
                        <a:rPr lang="en-US" sz="1200" dirty="0">
                          <a:solidFill>
                            <a:schemeClr val="bg1"/>
                          </a:solidFill>
                          <a:latin typeface="+mj-lt"/>
                          <a:cs typeface="Times New Roman" pitchFamily="18" charset="0"/>
                        </a:rPr>
                        <a:t>09/30/2025</a:t>
                      </a:r>
                    </a:p>
                  </a:txBody>
                  <a:tcPr/>
                </a:tc>
                <a:tc>
                  <a:txBody>
                    <a:bodyPr/>
                    <a:lstStyle/>
                    <a:p>
                      <a:pPr algn="ctr"/>
                      <a:r>
                        <a:rPr lang="en-US" sz="1200" dirty="0">
                          <a:solidFill>
                            <a:schemeClr val="bg1"/>
                          </a:solidFill>
                          <a:latin typeface="+mj-lt"/>
                          <a:cs typeface="Times New Roman" pitchFamily="18" charset="0"/>
                        </a:rPr>
                        <a:t>Period</a:t>
                      </a:r>
                    </a:p>
                    <a:p>
                      <a:pPr algn="ctr"/>
                      <a:r>
                        <a:rPr lang="en-US" sz="1200" dirty="0">
                          <a:solidFill>
                            <a:schemeClr val="bg1"/>
                          </a:solidFill>
                          <a:latin typeface="+mj-lt"/>
                          <a:cs typeface="Times New Roman" pitchFamily="18" charset="0"/>
                        </a:rPr>
                        <a:t>Change</a:t>
                      </a:r>
                    </a:p>
                  </a:txBody>
                  <a:tcPr/>
                </a:tc>
                <a:extLst>
                  <a:ext uri="{0D108BD9-81ED-4DB2-BD59-A6C34878D82A}">
                    <a16:rowId xmlns:a16="http://schemas.microsoft.com/office/drawing/2014/main" val="10000"/>
                  </a:ext>
                </a:extLst>
              </a:tr>
              <a:tr h="381568">
                <a:tc>
                  <a:txBody>
                    <a:bodyPr/>
                    <a:lstStyle/>
                    <a:p>
                      <a:pPr algn="ctr"/>
                      <a:r>
                        <a:rPr lang="en-US" sz="1200" b="1" dirty="0">
                          <a:latin typeface="+mj-lt"/>
                          <a:cs typeface="Times New Roman" pitchFamily="18" charset="0"/>
                        </a:rPr>
                        <a:t>Agency</a:t>
                      </a:r>
                    </a:p>
                  </a:txBody>
                  <a:tcPr/>
                </a:tc>
                <a:tc>
                  <a:txBody>
                    <a:bodyPr/>
                    <a:lstStyle/>
                    <a:p>
                      <a:pPr algn="ctr"/>
                      <a:r>
                        <a:rPr lang="en-US" sz="1200" dirty="0">
                          <a:latin typeface="+mj-lt"/>
                          <a:cs typeface="Times New Roman" pitchFamily="18" charset="0"/>
                        </a:rPr>
                        <a:t>16</a:t>
                      </a:r>
                    </a:p>
                  </a:txBody>
                  <a:tcPr/>
                </a:tc>
                <a:tc>
                  <a:txBody>
                    <a:bodyPr/>
                    <a:lstStyle/>
                    <a:p>
                      <a:pPr algn="ctr"/>
                      <a:r>
                        <a:rPr lang="en-US" sz="1200" dirty="0">
                          <a:latin typeface="+mj-lt"/>
                          <a:cs typeface="Times New Roman" pitchFamily="18" charset="0"/>
                        </a:rPr>
                        <a:t>14</a:t>
                      </a:r>
                    </a:p>
                  </a:txBody>
                  <a:tcPr/>
                </a:tc>
                <a:tc>
                  <a:txBody>
                    <a:bodyPr/>
                    <a:lstStyle/>
                    <a:p>
                      <a:pPr algn="ctr"/>
                      <a:r>
                        <a:rPr lang="en-US" sz="1200" b="1" dirty="0">
                          <a:latin typeface="+mj-lt"/>
                          <a:cs typeface="Times New Roman" pitchFamily="18" charset="0"/>
                        </a:rPr>
                        <a:t>-2</a:t>
                      </a:r>
                    </a:p>
                  </a:txBody>
                  <a:tcPr/>
                </a:tc>
                <a:extLst>
                  <a:ext uri="{0D108BD9-81ED-4DB2-BD59-A6C34878D82A}">
                    <a16:rowId xmlns:a16="http://schemas.microsoft.com/office/drawing/2014/main" val="10001"/>
                  </a:ext>
                </a:extLst>
              </a:tr>
              <a:tr h="444914">
                <a:tc>
                  <a:txBody>
                    <a:bodyPr/>
                    <a:lstStyle/>
                    <a:p>
                      <a:pPr algn="ctr"/>
                      <a:r>
                        <a:rPr lang="en-US" sz="1200" b="1" dirty="0">
                          <a:latin typeface="+mj-lt"/>
                          <a:cs typeface="Times New Roman" pitchFamily="18" charset="0"/>
                        </a:rPr>
                        <a:t>Corp</a:t>
                      </a:r>
                      <a:r>
                        <a:rPr lang="en-US" sz="1200" b="1" baseline="0" dirty="0">
                          <a:latin typeface="+mj-lt"/>
                          <a:cs typeface="Times New Roman" pitchFamily="18" charset="0"/>
                        </a:rPr>
                        <a:t> – IG</a:t>
                      </a:r>
                      <a:endParaRPr lang="en-US" sz="1200" b="1" dirty="0">
                        <a:latin typeface="+mj-lt"/>
                        <a:cs typeface="Times New Roman" pitchFamily="18" charset="0"/>
                      </a:endParaRPr>
                    </a:p>
                  </a:txBody>
                  <a:tcPr/>
                </a:tc>
                <a:tc>
                  <a:txBody>
                    <a:bodyPr/>
                    <a:lstStyle/>
                    <a:p>
                      <a:pPr algn="ctr"/>
                      <a:r>
                        <a:rPr lang="en-US" sz="1200" dirty="0">
                          <a:latin typeface="+mj-lt"/>
                          <a:cs typeface="Times New Roman" pitchFamily="18" charset="0"/>
                        </a:rPr>
                        <a:t>94</a:t>
                      </a:r>
                    </a:p>
                  </a:txBody>
                  <a:tcPr/>
                </a:tc>
                <a:tc>
                  <a:txBody>
                    <a:bodyPr/>
                    <a:lstStyle/>
                    <a:p>
                      <a:pPr algn="ctr"/>
                      <a:r>
                        <a:rPr lang="en-US" sz="1200" dirty="0">
                          <a:latin typeface="+mj-lt"/>
                          <a:cs typeface="Times New Roman" pitchFamily="18" charset="0"/>
                        </a:rPr>
                        <a:t>74</a:t>
                      </a:r>
                    </a:p>
                  </a:txBody>
                  <a:tcPr/>
                </a:tc>
                <a:tc>
                  <a:txBody>
                    <a:bodyPr/>
                    <a:lstStyle/>
                    <a:p>
                      <a:pPr algn="ctr"/>
                      <a:r>
                        <a:rPr lang="en-US" sz="1200" b="1" dirty="0">
                          <a:latin typeface="+mj-lt"/>
                          <a:cs typeface="Times New Roman" pitchFamily="18" charset="0"/>
                        </a:rPr>
                        <a:t>-20</a:t>
                      </a:r>
                    </a:p>
                  </a:txBody>
                  <a:tcPr/>
                </a:tc>
                <a:extLst>
                  <a:ext uri="{0D108BD9-81ED-4DB2-BD59-A6C34878D82A}">
                    <a16:rowId xmlns:a16="http://schemas.microsoft.com/office/drawing/2014/main" val="10002"/>
                  </a:ext>
                </a:extLst>
              </a:tr>
              <a:tr h="401267">
                <a:tc>
                  <a:txBody>
                    <a:bodyPr/>
                    <a:lstStyle/>
                    <a:p>
                      <a:pPr algn="ctr"/>
                      <a:r>
                        <a:rPr lang="en-US" sz="1200" b="1" dirty="0">
                          <a:latin typeface="+mj-lt"/>
                          <a:cs typeface="Times New Roman" pitchFamily="18" charset="0"/>
                        </a:rPr>
                        <a:t>Corp</a:t>
                      </a:r>
                      <a:r>
                        <a:rPr lang="en-US" sz="1200" b="1" baseline="0" dirty="0">
                          <a:latin typeface="+mj-lt"/>
                          <a:cs typeface="Times New Roman" pitchFamily="18" charset="0"/>
                        </a:rPr>
                        <a:t> – </a:t>
                      </a:r>
                      <a:r>
                        <a:rPr lang="en-US" sz="1200" b="1" dirty="0">
                          <a:latin typeface="+mj-lt"/>
                          <a:cs typeface="Times New Roman" pitchFamily="18" charset="0"/>
                        </a:rPr>
                        <a:t>HY</a:t>
                      </a:r>
                    </a:p>
                  </a:txBody>
                  <a:tcPr/>
                </a:tc>
                <a:tc>
                  <a:txBody>
                    <a:bodyPr/>
                    <a:lstStyle/>
                    <a:p>
                      <a:pPr marL="0" algn="ctr" defTabSz="914411" rtl="0" eaLnBrk="1" latinLnBrk="0" hangingPunct="1"/>
                      <a:r>
                        <a:rPr lang="en-US" sz="1200" kern="1200" dirty="0">
                          <a:solidFill>
                            <a:schemeClr val="dk1"/>
                          </a:solidFill>
                          <a:latin typeface="+mj-lt"/>
                          <a:ea typeface="+mn-ea"/>
                          <a:cs typeface="Times New Roman" pitchFamily="18" charset="0"/>
                        </a:rPr>
                        <a:t>347</a:t>
                      </a:r>
                    </a:p>
                  </a:txBody>
                  <a:tcPr/>
                </a:tc>
                <a:tc>
                  <a:txBody>
                    <a:bodyPr/>
                    <a:lstStyle/>
                    <a:p>
                      <a:pPr marL="0" algn="ctr" defTabSz="914411" rtl="0" eaLnBrk="1" latinLnBrk="0" hangingPunct="1"/>
                      <a:r>
                        <a:rPr lang="en-US" sz="1200" kern="1200" dirty="0">
                          <a:solidFill>
                            <a:schemeClr val="dk1"/>
                          </a:solidFill>
                          <a:latin typeface="+mj-lt"/>
                          <a:ea typeface="+mn-ea"/>
                          <a:cs typeface="Times New Roman" pitchFamily="18" charset="0"/>
                        </a:rPr>
                        <a:t>267</a:t>
                      </a:r>
                    </a:p>
                  </a:txBody>
                  <a:tcPr/>
                </a:tc>
                <a:tc>
                  <a:txBody>
                    <a:bodyPr/>
                    <a:lstStyle/>
                    <a:p>
                      <a:pPr algn="ctr"/>
                      <a:r>
                        <a:rPr lang="en-US" sz="1200" b="1" dirty="0">
                          <a:latin typeface="+mj-lt"/>
                          <a:cs typeface="Times New Roman" pitchFamily="18" charset="0"/>
                        </a:rPr>
                        <a:t>-80</a:t>
                      </a:r>
                    </a:p>
                  </a:txBody>
                  <a:tcPr/>
                </a:tc>
                <a:extLst>
                  <a:ext uri="{0D108BD9-81ED-4DB2-BD59-A6C34878D82A}">
                    <a16:rowId xmlns:a16="http://schemas.microsoft.com/office/drawing/2014/main" val="10003"/>
                  </a:ext>
                </a:extLst>
              </a:tr>
              <a:tr h="413882">
                <a:tc>
                  <a:txBody>
                    <a:bodyPr/>
                    <a:lstStyle/>
                    <a:p>
                      <a:pPr algn="ctr"/>
                      <a:r>
                        <a:rPr lang="en-US" sz="1200" b="1" dirty="0">
                          <a:latin typeface="+mj-lt"/>
                          <a:cs typeface="Times New Roman" pitchFamily="18" charset="0"/>
                        </a:rPr>
                        <a:t>MBS</a:t>
                      </a:r>
                    </a:p>
                  </a:txBody>
                  <a:tcPr/>
                </a:tc>
                <a:tc>
                  <a:txBody>
                    <a:bodyPr/>
                    <a:lstStyle/>
                    <a:p>
                      <a:pPr algn="ctr"/>
                      <a:r>
                        <a:rPr lang="en-US" sz="1200" dirty="0">
                          <a:latin typeface="+mj-lt"/>
                          <a:cs typeface="Times New Roman" pitchFamily="18" charset="0"/>
                        </a:rPr>
                        <a:t>36</a:t>
                      </a:r>
                    </a:p>
                  </a:txBody>
                  <a:tcPr/>
                </a:tc>
                <a:tc>
                  <a:txBody>
                    <a:bodyPr/>
                    <a:lstStyle/>
                    <a:p>
                      <a:pPr algn="ctr"/>
                      <a:r>
                        <a:rPr lang="en-US" sz="1200" dirty="0">
                          <a:latin typeface="+mj-lt"/>
                          <a:cs typeface="Times New Roman" pitchFamily="18" charset="0"/>
                        </a:rPr>
                        <a:t>31</a:t>
                      </a:r>
                    </a:p>
                  </a:txBody>
                  <a:tcPr/>
                </a:tc>
                <a:tc>
                  <a:txBody>
                    <a:bodyPr/>
                    <a:lstStyle/>
                    <a:p>
                      <a:pPr algn="ctr"/>
                      <a:r>
                        <a:rPr lang="en-US" sz="1200" b="1" dirty="0">
                          <a:latin typeface="+mj-lt"/>
                          <a:cs typeface="Times New Roman" pitchFamily="18" charset="0"/>
                        </a:rPr>
                        <a:t>-5</a:t>
                      </a:r>
                    </a:p>
                  </a:txBody>
                  <a:tcPr/>
                </a:tc>
                <a:extLst>
                  <a:ext uri="{0D108BD9-81ED-4DB2-BD59-A6C34878D82A}">
                    <a16:rowId xmlns:a16="http://schemas.microsoft.com/office/drawing/2014/main" val="10004"/>
                  </a:ext>
                </a:extLst>
              </a:tr>
              <a:tr h="413882">
                <a:tc>
                  <a:txBody>
                    <a:bodyPr/>
                    <a:lstStyle/>
                    <a:p>
                      <a:pPr algn="ctr"/>
                      <a:r>
                        <a:rPr lang="en-US" sz="1200" b="1" dirty="0">
                          <a:latin typeface="+mj-lt"/>
                          <a:cs typeface="Times New Roman" pitchFamily="18" charset="0"/>
                        </a:rPr>
                        <a:t>ABS</a:t>
                      </a:r>
                    </a:p>
                  </a:txBody>
                  <a:tcPr/>
                </a:tc>
                <a:tc>
                  <a:txBody>
                    <a:bodyPr/>
                    <a:lstStyle/>
                    <a:p>
                      <a:pPr algn="ctr"/>
                      <a:r>
                        <a:rPr lang="en-US" sz="1200" dirty="0">
                          <a:latin typeface="+mj-lt"/>
                          <a:cs typeface="Times New Roman" pitchFamily="18" charset="0"/>
                        </a:rPr>
                        <a:t>60</a:t>
                      </a:r>
                    </a:p>
                  </a:txBody>
                  <a:tcPr/>
                </a:tc>
                <a:tc>
                  <a:txBody>
                    <a:bodyPr/>
                    <a:lstStyle/>
                    <a:p>
                      <a:pPr algn="ctr"/>
                      <a:r>
                        <a:rPr lang="en-US" sz="1200" dirty="0">
                          <a:latin typeface="+mj-lt"/>
                          <a:cs typeface="Times New Roman" pitchFamily="18" charset="0"/>
                        </a:rPr>
                        <a:t>49</a:t>
                      </a:r>
                    </a:p>
                  </a:txBody>
                  <a:tcPr/>
                </a:tc>
                <a:tc>
                  <a:txBody>
                    <a:bodyPr/>
                    <a:lstStyle/>
                    <a:p>
                      <a:pPr algn="ctr"/>
                      <a:r>
                        <a:rPr lang="en-US" sz="1200" b="1" dirty="0">
                          <a:latin typeface="+mj-lt"/>
                          <a:cs typeface="Times New Roman" pitchFamily="18" charset="0"/>
                        </a:rPr>
                        <a:t>-11</a:t>
                      </a:r>
                    </a:p>
                  </a:txBody>
                  <a:tcPr/>
                </a:tc>
                <a:extLst>
                  <a:ext uri="{0D108BD9-81ED-4DB2-BD59-A6C34878D82A}">
                    <a16:rowId xmlns:a16="http://schemas.microsoft.com/office/drawing/2014/main" val="10005"/>
                  </a:ext>
                </a:extLst>
              </a:tr>
              <a:tr h="413882">
                <a:tc>
                  <a:txBody>
                    <a:bodyPr/>
                    <a:lstStyle/>
                    <a:p>
                      <a:pPr algn="ctr"/>
                      <a:r>
                        <a:rPr lang="en-US" sz="1200" b="1" dirty="0">
                          <a:latin typeface="+mj-lt"/>
                          <a:cs typeface="Times New Roman" pitchFamily="18" charset="0"/>
                        </a:rPr>
                        <a:t>CMBS</a:t>
                      </a:r>
                    </a:p>
                  </a:txBody>
                  <a:tcPr/>
                </a:tc>
                <a:tc>
                  <a:txBody>
                    <a:bodyPr/>
                    <a:lstStyle/>
                    <a:p>
                      <a:pPr algn="ctr"/>
                      <a:r>
                        <a:rPr lang="en-US" sz="1200" dirty="0">
                          <a:latin typeface="+mj-lt"/>
                          <a:cs typeface="Times New Roman" pitchFamily="18" charset="0"/>
                        </a:rPr>
                        <a:t>88</a:t>
                      </a:r>
                    </a:p>
                  </a:txBody>
                  <a:tcPr/>
                </a:tc>
                <a:tc>
                  <a:txBody>
                    <a:bodyPr/>
                    <a:lstStyle/>
                    <a:p>
                      <a:pPr algn="ctr"/>
                      <a:r>
                        <a:rPr lang="en-US" sz="1200" dirty="0">
                          <a:latin typeface="+mj-lt"/>
                          <a:cs typeface="Times New Roman" pitchFamily="18" charset="0"/>
                        </a:rPr>
                        <a:t>75</a:t>
                      </a:r>
                    </a:p>
                  </a:txBody>
                  <a:tcPr/>
                </a:tc>
                <a:tc>
                  <a:txBody>
                    <a:bodyPr/>
                    <a:lstStyle/>
                    <a:p>
                      <a:pPr algn="ctr"/>
                      <a:r>
                        <a:rPr lang="en-US" sz="1200" b="1" dirty="0">
                          <a:latin typeface="+mj-lt"/>
                          <a:cs typeface="Times New Roman" pitchFamily="18" charset="0"/>
                        </a:rPr>
                        <a:t>-13</a:t>
                      </a:r>
                    </a:p>
                  </a:txBody>
                  <a:tcPr/>
                </a:tc>
                <a:extLst>
                  <a:ext uri="{0D108BD9-81ED-4DB2-BD59-A6C34878D82A}">
                    <a16:rowId xmlns:a16="http://schemas.microsoft.com/office/drawing/2014/main" val="10006"/>
                  </a:ext>
                </a:extLst>
              </a:tr>
            </a:tbl>
          </a:graphicData>
        </a:graphic>
      </p:graphicFrame>
      <p:graphicFrame>
        <p:nvGraphicFramePr>
          <p:cNvPr id="9" name="Table 8">
            <a:extLst>
              <a:ext uri="{FF2B5EF4-FFF2-40B4-BE49-F238E27FC236}">
                <a16:creationId xmlns:a16="http://schemas.microsoft.com/office/drawing/2014/main" id="{6D6BED13-F8E0-1D96-3B9A-EEFE9FF2CFC0}"/>
              </a:ext>
            </a:extLst>
          </p:cNvPr>
          <p:cNvGraphicFramePr>
            <a:graphicFrameLocks noGrp="1"/>
          </p:cNvGraphicFramePr>
          <p:nvPr>
            <p:extLst>
              <p:ext uri="{D42A27DB-BD31-4B8C-83A1-F6EECF244321}">
                <p14:modId xmlns:p14="http://schemas.microsoft.com/office/powerpoint/2010/main" val="2852250233"/>
              </p:ext>
            </p:extLst>
          </p:nvPr>
        </p:nvGraphicFramePr>
        <p:xfrm>
          <a:off x="838200" y="2574643"/>
          <a:ext cx="3962400" cy="3142665"/>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0000"/>
                    </a:ext>
                  </a:extLst>
                </a:gridCol>
                <a:gridCol w="918940">
                  <a:extLst>
                    <a:ext uri="{9D8B030D-6E8A-4147-A177-3AD203B41FA5}">
                      <a16:colId xmlns:a16="http://schemas.microsoft.com/office/drawing/2014/main" val="20001"/>
                    </a:ext>
                  </a:extLst>
                </a:gridCol>
                <a:gridCol w="1000514">
                  <a:extLst>
                    <a:ext uri="{9D8B030D-6E8A-4147-A177-3AD203B41FA5}">
                      <a16:colId xmlns:a16="http://schemas.microsoft.com/office/drawing/2014/main" val="20002"/>
                    </a:ext>
                  </a:extLst>
                </a:gridCol>
                <a:gridCol w="854226">
                  <a:extLst>
                    <a:ext uri="{9D8B030D-6E8A-4147-A177-3AD203B41FA5}">
                      <a16:colId xmlns:a16="http://schemas.microsoft.com/office/drawing/2014/main" val="20003"/>
                    </a:ext>
                  </a:extLst>
                </a:gridCol>
              </a:tblGrid>
              <a:tr h="591488">
                <a:tc>
                  <a:txBody>
                    <a:bodyPr/>
                    <a:lstStyle/>
                    <a:p>
                      <a:pPr algn="ctr"/>
                      <a:endParaRPr lang="en-US" sz="1200" dirty="0">
                        <a:solidFill>
                          <a:schemeClr val="bg1"/>
                        </a:solidFill>
                        <a:latin typeface="+mj-lt"/>
                        <a:cs typeface="Times New Roman" pitchFamily="18" charset="0"/>
                      </a:endParaRPr>
                    </a:p>
                  </a:txBody>
                  <a:tcPr/>
                </a:tc>
                <a:tc>
                  <a:txBody>
                    <a:bodyPr/>
                    <a:lstStyle/>
                    <a:p>
                      <a:pPr algn="ctr"/>
                      <a:r>
                        <a:rPr lang="en-US" sz="1200" dirty="0">
                          <a:solidFill>
                            <a:schemeClr val="bg1"/>
                          </a:solidFill>
                          <a:latin typeface="+mj-lt"/>
                          <a:cs typeface="Times New Roman" pitchFamily="18" charset="0"/>
                        </a:rPr>
                        <a:t>3/31/2025</a:t>
                      </a:r>
                    </a:p>
                  </a:txBody>
                  <a:tcPr/>
                </a:tc>
                <a:tc>
                  <a:txBody>
                    <a:bodyPr/>
                    <a:lstStyle/>
                    <a:p>
                      <a:pPr algn="ctr"/>
                      <a:r>
                        <a:rPr lang="en-US" sz="1200" dirty="0">
                          <a:solidFill>
                            <a:schemeClr val="bg1"/>
                          </a:solidFill>
                          <a:latin typeface="+mj-lt"/>
                          <a:cs typeface="Times New Roman" pitchFamily="18" charset="0"/>
                        </a:rPr>
                        <a:t>9/30/2025</a:t>
                      </a:r>
                    </a:p>
                  </a:txBody>
                  <a:tcPr/>
                </a:tc>
                <a:tc>
                  <a:txBody>
                    <a:bodyPr/>
                    <a:lstStyle/>
                    <a:p>
                      <a:pPr algn="ctr"/>
                      <a:r>
                        <a:rPr lang="en-US" sz="1200" dirty="0">
                          <a:solidFill>
                            <a:schemeClr val="bg1"/>
                          </a:solidFill>
                          <a:latin typeface="+mj-lt"/>
                          <a:cs typeface="Times New Roman" pitchFamily="18" charset="0"/>
                        </a:rPr>
                        <a:t>Period Change</a:t>
                      </a:r>
                    </a:p>
                  </a:txBody>
                  <a:tcPr/>
                </a:tc>
                <a:extLst>
                  <a:ext uri="{0D108BD9-81ED-4DB2-BD59-A6C34878D82A}">
                    <a16:rowId xmlns:a16="http://schemas.microsoft.com/office/drawing/2014/main" val="10000"/>
                  </a:ext>
                </a:extLst>
              </a:tr>
              <a:tr h="535205">
                <a:tc>
                  <a:txBody>
                    <a:bodyPr/>
                    <a:lstStyle/>
                    <a:p>
                      <a:pPr algn="ctr"/>
                      <a:r>
                        <a:rPr lang="en-US" sz="1200" b="1" dirty="0">
                          <a:latin typeface="+mj-lt"/>
                          <a:cs typeface="Times New Roman" pitchFamily="18" charset="0"/>
                        </a:rPr>
                        <a:t>3-month T-Bill</a:t>
                      </a:r>
                    </a:p>
                  </a:txBody>
                  <a:tcPr/>
                </a:tc>
                <a:tc>
                  <a:txBody>
                    <a:bodyPr/>
                    <a:lstStyle/>
                    <a:p>
                      <a:pPr algn="ctr"/>
                      <a:r>
                        <a:rPr lang="en-US" sz="1200" kern="1200" dirty="0">
                          <a:solidFill>
                            <a:schemeClr val="dk1"/>
                          </a:solidFill>
                          <a:latin typeface="+mn-lt"/>
                          <a:ea typeface="+mn-ea"/>
                          <a:cs typeface="Times New Roman" pitchFamily="18" charset="0"/>
                        </a:rPr>
                        <a:t>4.299%</a:t>
                      </a:r>
                    </a:p>
                  </a:txBody>
                  <a:tcPr/>
                </a:tc>
                <a:tc>
                  <a:txBody>
                    <a:bodyPr/>
                    <a:lstStyle/>
                    <a:p>
                      <a:pPr algn="ctr"/>
                      <a:r>
                        <a:rPr lang="en-US" sz="1200" kern="1200" dirty="0">
                          <a:solidFill>
                            <a:schemeClr val="dk1"/>
                          </a:solidFill>
                          <a:latin typeface="+mn-lt"/>
                          <a:ea typeface="+mn-ea"/>
                          <a:cs typeface="Times New Roman" pitchFamily="18" charset="0"/>
                        </a:rPr>
                        <a:t>3.939%</a:t>
                      </a:r>
                    </a:p>
                  </a:txBody>
                  <a:tcPr/>
                </a:tc>
                <a:tc>
                  <a:txBody>
                    <a:bodyPr/>
                    <a:lstStyle/>
                    <a:p>
                      <a:pPr algn="ctr"/>
                      <a:r>
                        <a:rPr lang="en-US" sz="1200" b="1" dirty="0">
                          <a:latin typeface="+mj-lt"/>
                          <a:cs typeface="Times New Roman" pitchFamily="18" charset="0"/>
                        </a:rPr>
                        <a:t>-36.0</a:t>
                      </a:r>
                      <a:r>
                        <a:rPr lang="en-US" sz="1200" b="1" baseline="0" dirty="0">
                          <a:latin typeface="+mj-lt"/>
                          <a:cs typeface="Times New Roman" pitchFamily="18" charset="0"/>
                        </a:rPr>
                        <a:t> b.p.</a:t>
                      </a:r>
                      <a:endParaRPr lang="en-US" sz="1200" b="1" dirty="0">
                        <a:latin typeface="+mj-lt"/>
                        <a:cs typeface="Times New Roman" pitchFamily="18" charset="0"/>
                      </a:endParaRPr>
                    </a:p>
                  </a:txBody>
                  <a:tcPr/>
                </a:tc>
                <a:extLst>
                  <a:ext uri="{0D108BD9-81ED-4DB2-BD59-A6C34878D82A}">
                    <a16:rowId xmlns:a16="http://schemas.microsoft.com/office/drawing/2014/main" val="10001"/>
                  </a:ext>
                </a:extLst>
              </a:tr>
              <a:tr h="563347">
                <a:tc>
                  <a:txBody>
                    <a:bodyPr/>
                    <a:lstStyle/>
                    <a:p>
                      <a:pPr algn="ctr"/>
                      <a:r>
                        <a:rPr lang="en-US" sz="1200" b="1" dirty="0">
                          <a:latin typeface="+mj-lt"/>
                          <a:cs typeface="Times New Roman" pitchFamily="18" charset="0"/>
                        </a:rPr>
                        <a:t>2</a:t>
                      </a:r>
                      <a:r>
                        <a:rPr lang="en-US" sz="1200" b="1" baseline="0" dirty="0">
                          <a:latin typeface="+mj-lt"/>
                          <a:cs typeface="Times New Roman" pitchFamily="18" charset="0"/>
                        </a:rPr>
                        <a:t> Year T-Note</a:t>
                      </a:r>
                      <a:endParaRPr lang="en-US" sz="1200" b="1" dirty="0">
                        <a:latin typeface="+mj-lt"/>
                        <a:cs typeface="Times New Roman" pitchFamily="18" charset="0"/>
                      </a:endParaRPr>
                    </a:p>
                  </a:txBody>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Times New Roman" pitchFamily="18" charset="0"/>
                        </a:rPr>
                        <a:t>3.885%</a:t>
                      </a:r>
                    </a:p>
                  </a:txBody>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Times New Roman" pitchFamily="18" charset="0"/>
                        </a:rPr>
                        <a:t>3.609%</a:t>
                      </a:r>
                    </a:p>
                    <a:p>
                      <a:pPr algn="ctr"/>
                      <a:endParaRPr lang="en-US" sz="1200" dirty="0">
                        <a:latin typeface="+mj-lt"/>
                        <a:cs typeface="Times New Roman" pitchFamily="18" charset="0"/>
                      </a:endParaRPr>
                    </a:p>
                  </a:txBody>
                  <a:tcPr/>
                </a:tc>
                <a:tc>
                  <a:txBody>
                    <a:bodyPr/>
                    <a:lstStyle/>
                    <a:p>
                      <a:pPr algn="ctr"/>
                      <a:r>
                        <a:rPr lang="en-US" sz="1200" b="1" dirty="0">
                          <a:latin typeface="+mj-lt"/>
                          <a:cs typeface="Times New Roman" pitchFamily="18" charset="0"/>
                        </a:rPr>
                        <a:t>-27.6 b.p.</a:t>
                      </a:r>
                    </a:p>
                  </a:txBody>
                  <a:tcPr/>
                </a:tc>
                <a:extLst>
                  <a:ext uri="{0D108BD9-81ED-4DB2-BD59-A6C34878D82A}">
                    <a16:rowId xmlns:a16="http://schemas.microsoft.com/office/drawing/2014/main" val="10002"/>
                  </a:ext>
                </a:extLst>
              </a:tr>
              <a:tr h="527700">
                <a:tc>
                  <a:txBody>
                    <a:bodyPr/>
                    <a:lstStyle/>
                    <a:p>
                      <a:pPr algn="ctr"/>
                      <a:r>
                        <a:rPr lang="en-US" sz="1200" b="1" dirty="0">
                          <a:latin typeface="+mj-lt"/>
                          <a:cs typeface="Times New Roman" pitchFamily="18" charset="0"/>
                        </a:rPr>
                        <a:t>5 Year T-Note</a:t>
                      </a:r>
                    </a:p>
                  </a:txBody>
                  <a:tcPr/>
                </a:tc>
                <a:tc>
                  <a:txBody>
                    <a:bodyPr/>
                    <a:lstStyle/>
                    <a:p>
                      <a:pPr algn="ctr"/>
                      <a:r>
                        <a:rPr lang="en-US" sz="1200" dirty="0">
                          <a:latin typeface="+mj-lt"/>
                          <a:cs typeface="Times New Roman" pitchFamily="18" charset="0"/>
                        </a:rPr>
                        <a:t>3.950%</a:t>
                      </a:r>
                    </a:p>
                  </a:txBody>
                  <a:tcPr/>
                </a:tc>
                <a:tc>
                  <a:txBody>
                    <a:bodyPr/>
                    <a:lstStyle/>
                    <a:p>
                      <a:pPr algn="ctr"/>
                      <a:r>
                        <a:rPr lang="en-US" sz="1200" dirty="0">
                          <a:latin typeface="+mj-lt"/>
                          <a:cs typeface="Times New Roman" pitchFamily="18" charset="0"/>
                        </a:rPr>
                        <a:t>3.742%</a:t>
                      </a:r>
                    </a:p>
                  </a:txBody>
                  <a:tcPr/>
                </a:tc>
                <a:tc>
                  <a:txBody>
                    <a:bodyPr/>
                    <a:lstStyle/>
                    <a:p>
                      <a:pPr algn="ctr"/>
                      <a:r>
                        <a:rPr lang="en-US" sz="1200" b="1" dirty="0">
                          <a:latin typeface="+mj-lt"/>
                          <a:cs typeface="Times New Roman" pitchFamily="18" charset="0"/>
                        </a:rPr>
                        <a:t>-20.9 b.p.</a:t>
                      </a:r>
                    </a:p>
                  </a:txBody>
                  <a:tcPr/>
                </a:tc>
                <a:extLst>
                  <a:ext uri="{0D108BD9-81ED-4DB2-BD59-A6C34878D82A}">
                    <a16:rowId xmlns:a16="http://schemas.microsoft.com/office/drawing/2014/main" val="10003"/>
                  </a:ext>
                </a:extLst>
              </a:tr>
              <a:tr h="446515">
                <a:tc>
                  <a:txBody>
                    <a:bodyPr/>
                    <a:lstStyle/>
                    <a:p>
                      <a:pPr algn="ctr"/>
                      <a:r>
                        <a:rPr lang="en-US" sz="1200" b="1" dirty="0">
                          <a:latin typeface="+mj-lt"/>
                          <a:cs typeface="Times New Roman" pitchFamily="18" charset="0"/>
                        </a:rPr>
                        <a:t>10 Year T-Note</a:t>
                      </a:r>
                    </a:p>
                  </a:txBody>
                  <a:tcPr/>
                </a:tc>
                <a:tc>
                  <a:txBody>
                    <a:bodyPr/>
                    <a:lstStyle/>
                    <a:p>
                      <a:pPr algn="ctr"/>
                      <a:r>
                        <a:rPr lang="en-US" sz="1200" dirty="0">
                          <a:latin typeface="+mj-lt"/>
                          <a:cs typeface="Times New Roman" pitchFamily="18" charset="0"/>
                        </a:rPr>
                        <a:t>4.207%</a:t>
                      </a:r>
                    </a:p>
                  </a:txBody>
                  <a:tcPr/>
                </a:tc>
                <a:tc>
                  <a:txBody>
                    <a:bodyPr/>
                    <a:lstStyle/>
                    <a:p>
                      <a:pPr algn="ctr"/>
                      <a:r>
                        <a:rPr lang="en-US" sz="1200" dirty="0">
                          <a:latin typeface="+mj-lt"/>
                          <a:cs typeface="Times New Roman" pitchFamily="18" charset="0"/>
                        </a:rPr>
                        <a:t>4.151%</a:t>
                      </a:r>
                    </a:p>
                  </a:txBody>
                  <a:tcPr/>
                </a:tc>
                <a:tc>
                  <a:txBody>
                    <a:bodyPr/>
                    <a:lstStyle/>
                    <a:p>
                      <a:pPr algn="ctr"/>
                      <a:r>
                        <a:rPr lang="en-US" sz="1200" b="1" dirty="0">
                          <a:latin typeface="+mj-lt"/>
                          <a:cs typeface="Times New Roman" pitchFamily="18" charset="0"/>
                        </a:rPr>
                        <a:t>-5.6 b.p.</a:t>
                      </a:r>
                    </a:p>
                  </a:txBody>
                  <a:tcPr/>
                </a:tc>
                <a:extLst>
                  <a:ext uri="{0D108BD9-81ED-4DB2-BD59-A6C34878D82A}">
                    <a16:rowId xmlns:a16="http://schemas.microsoft.com/office/drawing/2014/main" val="10004"/>
                  </a:ext>
                </a:extLst>
              </a:tr>
              <a:tr h="478410">
                <a:tc>
                  <a:txBody>
                    <a:bodyPr/>
                    <a:lstStyle/>
                    <a:p>
                      <a:pPr algn="ctr"/>
                      <a:r>
                        <a:rPr lang="en-US" sz="1200" b="1" dirty="0">
                          <a:latin typeface="+mj-lt"/>
                          <a:cs typeface="Times New Roman" pitchFamily="18" charset="0"/>
                        </a:rPr>
                        <a:t>30 Year T-Note</a:t>
                      </a:r>
                    </a:p>
                  </a:txBody>
                  <a:tcPr/>
                </a:tc>
                <a:tc>
                  <a:txBody>
                    <a:bodyPr/>
                    <a:lstStyle/>
                    <a:p>
                      <a:pPr algn="ctr"/>
                      <a:r>
                        <a:rPr lang="en-US" sz="1200" dirty="0">
                          <a:latin typeface="+mj-lt"/>
                          <a:cs typeface="Times New Roman" pitchFamily="18" charset="0"/>
                        </a:rPr>
                        <a:t>4.572%</a:t>
                      </a:r>
                    </a:p>
                  </a:txBody>
                  <a:tcPr/>
                </a:tc>
                <a:tc>
                  <a:txBody>
                    <a:bodyPr/>
                    <a:lstStyle/>
                    <a:p>
                      <a:pPr algn="ctr"/>
                      <a:r>
                        <a:rPr lang="en-US" sz="1200" dirty="0">
                          <a:latin typeface="+mj-lt"/>
                          <a:cs typeface="Times New Roman" pitchFamily="18" charset="0"/>
                        </a:rPr>
                        <a:t>4.732%</a:t>
                      </a:r>
                    </a:p>
                  </a:txBody>
                  <a:tcPr/>
                </a:tc>
                <a:tc>
                  <a:txBody>
                    <a:bodyPr/>
                    <a:lstStyle/>
                    <a:p>
                      <a:pPr algn="ctr"/>
                      <a:r>
                        <a:rPr lang="en-US" sz="1200" b="1" dirty="0">
                          <a:latin typeface="+mj-lt"/>
                          <a:cs typeface="Times New Roman" pitchFamily="18" charset="0"/>
                        </a:rPr>
                        <a:t>+16.0 b.p.</a:t>
                      </a:r>
                    </a:p>
                  </a:txBody>
                  <a:tcPr/>
                </a:tc>
                <a:extLst>
                  <a:ext uri="{0D108BD9-81ED-4DB2-BD59-A6C34878D82A}">
                    <a16:rowId xmlns:a16="http://schemas.microsoft.com/office/drawing/2014/main" val="10005"/>
                  </a:ext>
                </a:extLst>
              </a:tr>
            </a:tbl>
          </a:graphicData>
        </a:graphic>
      </p:graphicFrame>
      <p:sp>
        <p:nvSpPr>
          <p:cNvPr id="10" name="Rectangle 9">
            <a:extLst>
              <a:ext uri="{FF2B5EF4-FFF2-40B4-BE49-F238E27FC236}">
                <a16:creationId xmlns:a16="http://schemas.microsoft.com/office/drawing/2014/main" id="{DFFB909C-87B0-77D1-0E14-899DD9E64E6E}"/>
              </a:ext>
            </a:extLst>
          </p:cNvPr>
          <p:cNvSpPr/>
          <p:nvPr/>
        </p:nvSpPr>
        <p:spPr>
          <a:xfrm>
            <a:off x="9799992" y="5925578"/>
            <a:ext cx="1353255" cy="2616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Source:  Bloomberg</a:t>
            </a:r>
          </a:p>
        </p:txBody>
      </p:sp>
      <p:sp>
        <p:nvSpPr>
          <p:cNvPr id="13" name="TextBox 12">
            <a:extLst>
              <a:ext uri="{FF2B5EF4-FFF2-40B4-BE49-F238E27FC236}">
                <a16:creationId xmlns:a16="http://schemas.microsoft.com/office/drawing/2014/main" id="{6FEC3E1F-A719-ECC2-1F20-AD37833F8B6F}"/>
              </a:ext>
            </a:extLst>
          </p:cNvPr>
          <p:cNvSpPr txBox="1"/>
          <p:nvPr/>
        </p:nvSpPr>
        <p:spPr>
          <a:xfrm>
            <a:off x="1257300" y="2004410"/>
            <a:ext cx="31242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Treasuries</a:t>
            </a:r>
          </a:p>
        </p:txBody>
      </p:sp>
      <p:sp>
        <p:nvSpPr>
          <p:cNvPr id="15" name="TextBox 14">
            <a:extLst>
              <a:ext uri="{FF2B5EF4-FFF2-40B4-BE49-F238E27FC236}">
                <a16:creationId xmlns:a16="http://schemas.microsoft.com/office/drawing/2014/main" id="{A1FD1890-30EF-9F05-34D6-344B6B1B4FC4}"/>
              </a:ext>
            </a:extLst>
          </p:cNvPr>
          <p:cNvSpPr txBox="1"/>
          <p:nvPr/>
        </p:nvSpPr>
        <p:spPr>
          <a:xfrm>
            <a:off x="7193939" y="1975457"/>
            <a:ext cx="31242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Spread Sectors</a:t>
            </a:r>
          </a:p>
        </p:txBody>
      </p:sp>
      <p:sp>
        <p:nvSpPr>
          <p:cNvPr id="2" name="Slide Number Placeholder 1">
            <a:extLst>
              <a:ext uri="{FF2B5EF4-FFF2-40B4-BE49-F238E27FC236}">
                <a16:creationId xmlns:a16="http://schemas.microsoft.com/office/drawing/2014/main" id="{089F252C-6B76-B765-672D-ABF556D869A7}"/>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888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5D3E-2A73-4AF0-B760-B4B508981A10}"/>
              </a:ext>
            </a:extLst>
          </p:cNvPr>
          <p:cNvSpPr>
            <a:spLocks noGrp="1"/>
          </p:cNvSpPr>
          <p:nvPr>
            <p:ph type="title"/>
          </p:nvPr>
        </p:nvSpPr>
        <p:spPr/>
        <p:txBody>
          <a:bodyPr>
            <a:normAutofit/>
          </a:bodyPr>
          <a:lstStyle/>
          <a:p>
            <a:r>
              <a:rPr lang="en-US" b="1" dirty="0">
                <a:solidFill>
                  <a:schemeClr val="tx1"/>
                </a:solidFill>
              </a:rPr>
              <a:t>FL Treasury Investment Pool Size</a:t>
            </a:r>
            <a:br>
              <a:rPr lang="en-US" dirty="0">
                <a:solidFill>
                  <a:schemeClr val="tx1"/>
                </a:solidFill>
              </a:rPr>
            </a:br>
            <a:r>
              <a:rPr lang="en-US" sz="3200" dirty="0">
                <a:solidFill>
                  <a:schemeClr val="tx1"/>
                </a:solidFill>
              </a:rPr>
              <a:t>(total mkt. value)</a:t>
            </a:r>
          </a:p>
        </p:txBody>
      </p:sp>
      <p:graphicFrame>
        <p:nvGraphicFramePr>
          <p:cNvPr id="7" name="Content Placeholder 6">
            <a:extLst>
              <a:ext uri="{FF2B5EF4-FFF2-40B4-BE49-F238E27FC236}">
                <a16:creationId xmlns:a16="http://schemas.microsoft.com/office/drawing/2014/main" id="{D900C39B-892B-4359-AFD6-D57AB7A92D8C}"/>
              </a:ext>
            </a:extLst>
          </p:cNvPr>
          <p:cNvGraphicFramePr>
            <a:graphicFrameLocks noGrp="1"/>
          </p:cNvGraphicFramePr>
          <p:nvPr>
            <p:ph idx="1"/>
            <p:extLst>
              <p:ext uri="{D42A27DB-BD31-4B8C-83A1-F6EECF244321}">
                <p14:modId xmlns:p14="http://schemas.microsoft.com/office/powerpoint/2010/main" val="2113609278"/>
              </p:ext>
            </p:extLst>
          </p:nvPr>
        </p:nvGraphicFramePr>
        <p:xfrm>
          <a:off x="676275" y="1847850"/>
          <a:ext cx="10915649" cy="45085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3B8B4B0-3AA6-49BB-9581-605BA4792812}"/>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1">
              <a:defRPr/>
            </a:pPr>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2126183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C9383-5716-355E-2A0E-88C2457BF95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3CBC82-BB91-F46D-7A36-615B0F835839}"/>
              </a:ext>
            </a:extLst>
          </p:cNvPr>
          <p:cNvSpPr>
            <a:spLocks noGrp="1"/>
          </p:cNvSpPr>
          <p:nvPr>
            <p:ph type="sldNum" sz="quarter" idx="12"/>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1"/>
            <a:fld id="{939BA12D-66C8-4ADD-AE22-8C591D475314}" type="slidenum">
              <a:rPr lang="en-US" smtClean="0"/>
              <a:pPr defTabSz="914411"/>
              <a:t>40</a:t>
            </a:fld>
            <a:endParaRPr lang="en-US" dirty="0">
              <a:solidFill>
                <a:srgbClr val="15234A">
                  <a:tint val="75000"/>
                </a:srgbClr>
              </a:solidFill>
              <a:latin typeface="Calibri" panose="020F0502020204030204"/>
            </a:endParaRPr>
          </a:p>
        </p:txBody>
      </p:sp>
      <p:graphicFrame>
        <p:nvGraphicFramePr>
          <p:cNvPr id="6" name="Chart 5">
            <a:extLst>
              <a:ext uri="{FF2B5EF4-FFF2-40B4-BE49-F238E27FC236}">
                <a16:creationId xmlns:a16="http://schemas.microsoft.com/office/drawing/2014/main" id="{CB7786B6-6B74-47E0-727E-1DF2032D3DF2}"/>
              </a:ext>
            </a:extLst>
          </p:cNvPr>
          <p:cNvGraphicFramePr/>
          <p:nvPr>
            <p:extLst>
              <p:ext uri="{D42A27DB-BD31-4B8C-83A1-F6EECF244321}">
                <p14:modId xmlns:p14="http://schemas.microsoft.com/office/powerpoint/2010/main" val="3022409038"/>
              </p:ext>
            </p:extLst>
          </p:nvPr>
        </p:nvGraphicFramePr>
        <p:xfrm>
          <a:off x="923926" y="1829435"/>
          <a:ext cx="10325100" cy="434983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A4346B50-EA41-EF93-7E0A-C6AAE80AA5AE}"/>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411"/>
            <a:r>
              <a:rPr lang="en-US" sz="3200" b="1" dirty="0">
                <a:solidFill>
                  <a:srgbClr val="15234A"/>
                </a:solidFill>
                <a:latin typeface="Calibri" panose="020F0502020204030204"/>
                <a:cs typeface="Times New Roman" pitchFamily="18" charset="0"/>
              </a:rPr>
              <a:t>Investment Pool Q2 &amp; Q3 2025 Total Returns vs Benchmarks (excl. Time Deposits)</a:t>
            </a:r>
          </a:p>
        </p:txBody>
      </p:sp>
    </p:spTree>
    <p:extLst>
      <p:ext uri="{BB962C8B-B14F-4D97-AF65-F5344CB8AC3E}">
        <p14:creationId xmlns:p14="http://schemas.microsoft.com/office/powerpoint/2010/main" val="2676109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B0C14-16A2-729A-CD4D-96515C422B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80C2C-0009-B976-EAB8-6798A66C2F9E}"/>
              </a:ext>
            </a:extLst>
          </p:cNvPr>
          <p:cNvSpPr>
            <a:spLocks noGrp="1"/>
          </p:cNvSpPr>
          <p:nvPr>
            <p:ph type="title" idx="4294967295"/>
          </p:nvPr>
        </p:nvSpPr>
        <p:spPr>
          <a:xfrm>
            <a:off x="1943098" y="539643"/>
            <a:ext cx="8229600" cy="1139825"/>
          </a:xfrm>
        </p:spPr>
        <p:txBody>
          <a:bodyPr>
            <a:noAutofit/>
          </a:bodyPr>
          <a:lstStyle/>
          <a:p>
            <a:pPr algn="ctr"/>
            <a:r>
              <a:rPr lang="en-US" sz="3600" b="1" dirty="0">
                <a:cs typeface="Times New Roman" pitchFamily="18" charset="0"/>
              </a:rPr>
              <a:t>Investment Pool Total Return </a:t>
            </a:r>
            <a:br>
              <a:rPr lang="en-US" sz="3600" b="1" dirty="0">
                <a:cs typeface="Times New Roman" pitchFamily="18" charset="0"/>
              </a:rPr>
            </a:br>
            <a:r>
              <a:rPr lang="en-US" sz="3600" b="1" dirty="0">
                <a:cs typeface="Times New Roman" pitchFamily="18" charset="0"/>
              </a:rPr>
              <a:t>(excl. Time Deposits)</a:t>
            </a:r>
          </a:p>
        </p:txBody>
      </p:sp>
      <p:graphicFrame>
        <p:nvGraphicFramePr>
          <p:cNvPr id="9" name="Chart 8">
            <a:extLst>
              <a:ext uri="{FF2B5EF4-FFF2-40B4-BE49-F238E27FC236}">
                <a16:creationId xmlns:a16="http://schemas.microsoft.com/office/drawing/2014/main" id="{53D9BE92-AD1F-64F6-DF3F-75D708AA0015}"/>
              </a:ext>
            </a:extLst>
          </p:cNvPr>
          <p:cNvGraphicFramePr/>
          <p:nvPr>
            <p:extLst>
              <p:ext uri="{D42A27DB-BD31-4B8C-83A1-F6EECF244321}">
                <p14:modId xmlns:p14="http://schemas.microsoft.com/office/powerpoint/2010/main" val="4235690907"/>
              </p:ext>
            </p:extLst>
          </p:nvPr>
        </p:nvGraphicFramePr>
        <p:xfrm>
          <a:off x="1235378" y="1741118"/>
          <a:ext cx="9645041" cy="42655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694B65F-C682-0DBA-7153-A5113ABB68CC}"/>
              </a:ext>
            </a:extLst>
          </p:cNvPr>
          <p:cNvSpPr txBox="1"/>
          <p:nvPr/>
        </p:nvSpPr>
        <p:spPr>
          <a:xfrm>
            <a:off x="8071720" y="5586842"/>
            <a:ext cx="3200400"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Annualized</a:t>
            </a:r>
          </a:p>
        </p:txBody>
      </p:sp>
      <p:sp>
        <p:nvSpPr>
          <p:cNvPr id="3" name="Slide Number Placeholder 2">
            <a:extLst>
              <a:ext uri="{FF2B5EF4-FFF2-40B4-BE49-F238E27FC236}">
                <a16:creationId xmlns:a16="http://schemas.microsoft.com/office/drawing/2014/main" id="{D71AAED0-7F49-E553-C9EC-FA387B89257E}"/>
              </a:ext>
            </a:extLst>
          </p:cNvPr>
          <p:cNvSpPr>
            <a:spLocks noGrp="1"/>
          </p:cNvSpPr>
          <p:nvPr>
            <p:ph type="sldNum" sz="quarter" idx="12"/>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524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65BB4-5B06-6210-374A-276BC3F66A12}"/>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EC05B8C2-F911-4A81-3984-8B52FF83B66F}"/>
              </a:ext>
            </a:extLst>
          </p:cNvPr>
          <p:cNvSpPr>
            <a:spLocks noGrp="1" noChangeArrowheads="1"/>
          </p:cNvSpPr>
          <p:nvPr>
            <p:ph type="ctrTitle"/>
          </p:nvPr>
        </p:nvSpPr>
        <p:spPr/>
        <p:txBody>
          <a:bodyPr>
            <a:normAutofit/>
          </a:bodyPr>
          <a:lstStyle/>
          <a:p>
            <a:pPr eaLnBrk="1" hangingPunct="1"/>
            <a:r>
              <a:rPr lang="en-US" b="1" dirty="0">
                <a:cs typeface="Times New Roman" pitchFamily="18" charset="0"/>
              </a:rPr>
              <a:t>Individual Mandates Review</a:t>
            </a:r>
          </a:p>
        </p:txBody>
      </p:sp>
      <p:sp>
        <p:nvSpPr>
          <p:cNvPr id="2" name="Slide Number Placeholder 1">
            <a:extLst>
              <a:ext uri="{FF2B5EF4-FFF2-40B4-BE49-F238E27FC236}">
                <a16:creationId xmlns:a16="http://schemas.microsoft.com/office/drawing/2014/main" id="{FDE022DD-8588-6952-1D07-17D961845D29}"/>
              </a:ext>
            </a:extLst>
          </p:cNvPr>
          <p:cNvSpPr>
            <a:spLocks noGrp="1"/>
          </p:cNvSpPr>
          <p:nvPr>
            <p:ph type="sldNum" sz="quarter" idx="12"/>
          </p:nvPr>
        </p:nvSpPr>
        <p:spPr>
          <a:xfrm>
            <a:off x="9022080"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633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28CE3-BFDA-4E59-1A30-6218A754B7A8}"/>
            </a:ext>
          </a:extLst>
        </p:cNvPr>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5D766516-8E4B-2198-98FC-ADFE807C7DEA}"/>
              </a:ext>
            </a:extLst>
          </p:cNvPr>
          <p:cNvGraphicFramePr>
            <a:graphicFrameLocks/>
          </p:cNvGraphicFramePr>
          <p:nvPr/>
        </p:nvGraphicFramePr>
        <p:xfrm>
          <a:off x="822959" y="1583831"/>
          <a:ext cx="3984665" cy="1716777"/>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2.22</a:t>
                      </a:r>
                    </a:p>
                  </a:txBody>
                  <a:tcPr/>
                </a:tc>
                <a:tc>
                  <a:txBody>
                    <a:bodyPr/>
                    <a:lstStyle/>
                    <a:p>
                      <a:pPr algn="ctr"/>
                      <a:r>
                        <a:rPr lang="en-US" sz="1400" dirty="0">
                          <a:latin typeface="+mj-lt"/>
                          <a:cs typeface="Times New Roman" pitchFamily="18" charset="0"/>
                        </a:rPr>
                        <a:t>4.50</a:t>
                      </a:r>
                    </a:p>
                  </a:txBody>
                  <a:tcPr/>
                </a:tc>
                <a:tc>
                  <a:txBody>
                    <a:bodyPr/>
                    <a:lstStyle/>
                    <a:p>
                      <a:pPr algn="ctr"/>
                      <a:r>
                        <a:rPr lang="en-US" sz="1400" dirty="0">
                          <a:latin typeface="+mj-lt"/>
                          <a:cs typeface="Times New Roman" pitchFamily="18" charset="0"/>
                        </a:rPr>
                        <a:t>4.89</a:t>
                      </a:r>
                    </a:p>
                  </a:txBody>
                  <a:tcPr/>
                </a:tc>
                <a:tc>
                  <a:txBody>
                    <a:bodyPr/>
                    <a:lstStyle/>
                    <a:p>
                      <a:pPr algn="ctr"/>
                      <a:r>
                        <a:rPr lang="en-US" sz="1400" dirty="0">
                          <a:latin typeface="+mj-lt"/>
                          <a:cs typeface="Times New Roman" pitchFamily="18" charset="0"/>
                        </a:rPr>
                        <a:t>2.98</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2.17</a:t>
                      </a:r>
                    </a:p>
                  </a:txBody>
                  <a:tcPr/>
                </a:tc>
                <a:tc>
                  <a:txBody>
                    <a:bodyPr/>
                    <a:lstStyle/>
                    <a:p>
                      <a:pPr algn="ctr"/>
                      <a:r>
                        <a:rPr lang="en-US" sz="1400" u="none" dirty="0">
                          <a:latin typeface="+mj-lt"/>
                          <a:cs typeface="Times New Roman" pitchFamily="18" charset="0"/>
                        </a:rPr>
                        <a:t>4.46</a:t>
                      </a:r>
                    </a:p>
                  </a:txBody>
                  <a:tcPr/>
                </a:tc>
                <a:tc>
                  <a:txBody>
                    <a:bodyPr/>
                    <a:lstStyle/>
                    <a:p>
                      <a:pPr algn="ctr"/>
                      <a:r>
                        <a:rPr lang="en-US" sz="1400" u="none" dirty="0">
                          <a:latin typeface="+mj-lt"/>
                          <a:cs typeface="Times New Roman" pitchFamily="18" charset="0"/>
                        </a:rPr>
                        <a:t>4.85</a:t>
                      </a:r>
                    </a:p>
                  </a:txBody>
                  <a:tcPr/>
                </a:tc>
                <a:tc>
                  <a:txBody>
                    <a:bodyPr/>
                    <a:lstStyle/>
                    <a:p>
                      <a:pPr algn="ctr"/>
                      <a:r>
                        <a:rPr lang="en-US" sz="1400" u="none" dirty="0">
                          <a:latin typeface="+mj-lt"/>
                          <a:cs typeface="Times New Roman" pitchFamily="18" charset="0"/>
                        </a:rPr>
                        <a:t>3.03</a:t>
                      </a:r>
                    </a:p>
                  </a:txBody>
                  <a:tcPr/>
                </a:tc>
                <a:extLst>
                  <a:ext uri="{0D108BD9-81ED-4DB2-BD59-A6C34878D82A}">
                    <a16:rowId xmlns:a16="http://schemas.microsoft.com/office/drawing/2014/main" val="10002"/>
                  </a:ext>
                </a:extLst>
              </a:tr>
              <a:tr h="52006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0.05</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0.04</a:t>
                      </a:r>
                    </a:p>
                  </a:txBody>
                  <a:tcPr/>
                </a:tc>
                <a:tc>
                  <a:txBody>
                    <a:bodyPr/>
                    <a:lstStyle/>
                    <a:p>
                      <a:pPr algn="ctr"/>
                      <a:r>
                        <a:rPr lang="en-US" sz="1400" b="1" dirty="0">
                          <a:solidFill>
                            <a:schemeClr val="tx1"/>
                          </a:solidFill>
                          <a:latin typeface="+mj-lt"/>
                          <a:cs typeface="Times New Roman" pitchFamily="18" charset="0"/>
                        </a:rPr>
                        <a:t>0.04</a:t>
                      </a:r>
                    </a:p>
                  </a:txBody>
                  <a:tcPr/>
                </a:tc>
                <a:tc>
                  <a:txBody>
                    <a:bodyPr/>
                    <a:lstStyle/>
                    <a:p>
                      <a:pPr algn="ctr"/>
                      <a:r>
                        <a:rPr lang="en-US" sz="1400" b="1" dirty="0">
                          <a:solidFill>
                            <a:schemeClr val="tx1"/>
                          </a:solidFill>
                          <a:latin typeface="+mj-lt"/>
                          <a:cs typeface="Times New Roman" pitchFamily="18" charset="0"/>
                        </a:rPr>
                        <a:t>-0.05</a:t>
                      </a:r>
                    </a:p>
                  </a:txBody>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887FE544-5290-8AB9-E05C-183D8ABBC921}"/>
              </a:ext>
            </a:extLst>
          </p:cNvPr>
          <p:cNvSpPr txBox="1"/>
          <p:nvPr/>
        </p:nvSpPr>
        <p:spPr>
          <a:xfrm>
            <a:off x="2551099" y="5965439"/>
            <a:ext cx="3276600" cy="261610"/>
          </a:xfrm>
          <a:prstGeom prst="rect">
            <a:avLst/>
          </a:prstGeom>
          <a:noFill/>
        </p:spPr>
        <p:txBody>
          <a:bodyPr wrap="square" rtlCol="0">
            <a:spAutoFit/>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not annualized</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4" name="Title 10">
            <a:extLst>
              <a:ext uri="{FF2B5EF4-FFF2-40B4-BE49-F238E27FC236}">
                <a16:creationId xmlns:a16="http://schemas.microsoft.com/office/drawing/2014/main" id="{1BDA824F-BD90-C78D-6AEE-F53BB7534532}"/>
              </a:ext>
            </a:extLst>
          </p:cNvPr>
          <p:cNvSpPr>
            <a:spLocks noGrp="1"/>
          </p:cNvSpPr>
          <p:nvPr>
            <p:ph type="title"/>
          </p:nvPr>
        </p:nvSpPr>
        <p:spPr>
          <a:xfrm>
            <a:off x="620671" y="708004"/>
            <a:ext cx="10765597" cy="457200"/>
          </a:xfrm>
        </p:spPr>
        <p:txBody>
          <a:bodyPr>
            <a:noAutofit/>
          </a:bodyPr>
          <a:lstStyle/>
          <a:p>
            <a:r>
              <a:rPr lang="en-US" sz="3400" b="1" dirty="0">
                <a:cs typeface="Times New Roman" pitchFamily="18" charset="0"/>
              </a:rPr>
              <a:t>Liquidity &amp; STIF Portfolios</a:t>
            </a:r>
            <a:r>
              <a:rPr lang="en-US" sz="1400" b="1" dirty="0">
                <a:cs typeface="Times New Roman" pitchFamily="18" charset="0"/>
              </a:rPr>
              <a:t> (as of September 30, 2025)</a:t>
            </a:r>
            <a:endParaRPr lang="en-US" sz="3400" b="1" dirty="0">
              <a:cs typeface="Times New Roman" pitchFamily="18" charset="0"/>
            </a:endParaRPr>
          </a:p>
        </p:txBody>
      </p:sp>
      <p:sp>
        <p:nvSpPr>
          <p:cNvPr id="5" name="Rectangle 4">
            <a:extLst>
              <a:ext uri="{FF2B5EF4-FFF2-40B4-BE49-F238E27FC236}">
                <a16:creationId xmlns:a16="http://schemas.microsoft.com/office/drawing/2014/main" id="{19241E31-8DD0-759D-8539-B80BFD8B7A1B}"/>
              </a:ext>
            </a:extLst>
          </p:cNvPr>
          <p:cNvSpPr/>
          <p:nvPr/>
        </p:nvSpPr>
        <p:spPr>
          <a:xfrm>
            <a:off x="5446023" y="1583831"/>
            <a:ext cx="6123708" cy="5115192"/>
          </a:xfrm>
          <a:prstGeom prst="rect">
            <a:avLst/>
          </a:prstGeom>
        </p:spPr>
        <p:txBody>
          <a:bodyPr wrap="square" lIns="91385" tIns="45693" rIns="91385" bIns="45693">
            <a:spAutoFit/>
          </a:bodyPr>
          <a:lstStyle/>
          <a:p>
            <a:pPr marL="342905" marR="0" lvl="0" indent="-342905"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Primary goal is to provide funds to cover disbursements and help the entire pool maximize income.  Performance versus benchmark is sometimes a secondary concern. Maintaining liquidity to sufficiently cover outflows while choosing the highest yielding investment mix within IP constraints to maintain a slight yield advantage. </a:t>
            </a: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5" marR="0" lvl="0" indent="-342905"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Due to a combination of IP, portfolio size, and a still inverted </a:t>
            </a:r>
            <a:r>
              <a:rPr kumimoji="0" lang="en-US" sz="1600" b="0" i="0" u="none" strike="noStrike" kern="1200" cap="none" spc="0" normalizeH="0" baseline="0" noProof="0" dirty="0" err="1">
                <a:ln>
                  <a:noFill/>
                </a:ln>
                <a:solidFill>
                  <a:srgbClr val="15234A"/>
                </a:solidFill>
                <a:effectLst/>
                <a:uLnTx/>
                <a:uFillTx/>
                <a:latin typeface="Calibri" panose="020F0502020204030204"/>
                <a:ea typeface="+mn-ea"/>
                <a:cs typeface="Times New Roman" pitchFamily="18" charset="0"/>
              </a:rPr>
              <a:t>ver</a:t>
            </a: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y-front end,</a:t>
            </a:r>
            <a:r>
              <a:rPr kumimoji="0" lang="en-US" sz="1600" b="0" i="0" u="none" strike="noStrike" kern="1200" cap="none" spc="0" normalizeH="0" baseline="0" noProof="0">
                <a:ln>
                  <a:noFill/>
                </a:ln>
                <a:solidFill>
                  <a:srgbClr val="15234A"/>
                </a:solidFill>
                <a:effectLst/>
                <a:uLnTx/>
                <a:uFillTx/>
                <a:latin typeface="Calibri" panose="020F0502020204030204"/>
                <a:ea typeface="+mn-ea"/>
                <a:cs typeface="Times New Roman" pitchFamily="18" charset="0"/>
              </a:rPr>
              <a:t> investments </a:t>
            </a: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have been predominantly overnight to one week, which creates a duration gap vs the benchmark index (two months). </a:t>
            </a: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p>
          <a:p>
            <a:pPr marL="342905" marR="0" lvl="0" indent="-342905"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We have primarily relied upon repo market to provide carry, with the FED in late stages of QT, and the Treasury upping their issuance of T-Bills this has led to increased borrowing costs. Creating the opportunity for short term picks of as much as 25bps over EFFR. </a:t>
            </a:r>
          </a:p>
          <a:p>
            <a:pPr marL="342905" marR="0" lvl="0" indent="-342905"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graphicFrame>
        <p:nvGraphicFramePr>
          <p:cNvPr id="6" name="Content Placeholder 5">
            <a:extLst>
              <a:ext uri="{FF2B5EF4-FFF2-40B4-BE49-F238E27FC236}">
                <a16:creationId xmlns:a16="http://schemas.microsoft.com/office/drawing/2014/main" id="{17BF66CA-5848-EAC9-F762-3AD09A6ED55E}"/>
              </a:ext>
            </a:extLst>
          </p:cNvPr>
          <p:cNvGraphicFramePr>
            <a:graphicFrameLocks/>
          </p:cNvGraphicFramePr>
          <p:nvPr/>
        </p:nvGraphicFramePr>
        <p:xfrm>
          <a:off x="822958" y="4003612"/>
          <a:ext cx="3984665" cy="1716777"/>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2.19</a:t>
                      </a:r>
                    </a:p>
                  </a:txBody>
                  <a:tcPr/>
                </a:tc>
                <a:tc>
                  <a:txBody>
                    <a:bodyPr/>
                    <a:lstStyle/>
                    <a:p>
                      <a:pPr algn="ctr"/>
                      <a:r>
                        <a:rPr lang="en-US" sz="1400" dirty="0">
                          <a:latin typeface="+mj-lt"/>
                          <a:cs typeface="Times New Roman" pitchFamily="18" charset="0"/>
                        </a:rPr>
                        <a:t>4.57</a:t>
                      </a:r>
                    </a:p>
                  </a:txBody>
                  <a:tcPr/>
                </a:tc>
                <a:tc>
                  <a:txBody>
                    <a:bodyPr/>
                    <a:lstStyle/>
                    <a:p>
                      <a:pPr algn="ctr"/>
                      <a:r>
                        <a:rPr lang="en-US" sz="1400" dirty="0">
                          <a:latin typeface="+mj-lt"/>
                          <a:cs typeface="Times New Roman" pitchFamily="18" charset="0"/>
                        </a:rPr>
                        <a:t>5.12</a:t>
                      </a:r>
                    </a:p>
                  </a:txBody>
                  <a:tcPr/>
                </a:tc>
                <a:tc>
                  <a:txBody>
                    <a:bodyPr/>
                    <a:lstStyle/>
                    <a:p>
                      <a:pPr algn="ctr"/>
                      <a:r>
                        <a:rPr lang="en-US" sz="1400" dirty="0">
                          <a:latin typeface="+mj-lt"/>
                          <a:cs typeface="Times New Roman" pitchFamily="18" charset="0"/>
                        </a:rPr>
                        <a:t>3.14</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2.17</a:t>
                      </a:r>
                    </a:p>
                  </a:txBody>
                  <a:tcPr/>
                </a:tc>
                <a:tc>
                  <a:txBody>
                    <a:bodyPr/>
                    <a:lstStyle/>
                    <a:p>
                      <a:pPr algn="ctr"/>
                      <a:r>
                        <a:rPr lang="en-US" sz="1400" u="none" dirty="0">
                          <a:latin typeface="+mj-lt"/>
                          <a:cs typeface="Times New Roman" pitchFamily="18" charset="0"/>
                        </a:rPr>
                        <a:t>4.46</a:t>
                      </a:r>
                    </a:p>
                  </a:txBody>
                  <a:tcPr/>
                </a:tc>
                <a:tc>
                  <a:txBody>
                    <a:bodyPr/>
                    <a:lstStyle/>
                    <a:p>
                      <a:pPr algn="ctr"/>
                      <a:r>
                        <a:rPr lang="en-US" sz="1400" u="none" dirty="0">
                          <a:latin typeface="+mj-lt"/>
                          <a:cs typeface="Times New Roman" pitchFamily="18" charset="0"/>
                        </a:rPr>
                        <a:t>4.85</a:t>
                      </a:r>
                    </a:p>
                  </a:txBody>
                  <a:tcPr/>
                </a:tc>
                <a:tc>
                  <a:txBody>
                    <a:bodyPr/>
                    <a:lstStyle/>
                    <a:p>
                      <a:pPr algn="ctr"/>
                      <a:r>
                        <a:rPr lang="en-US" sz="1400" u="none" dirty="0">
                          <a:latin typeface="+mj-lt"/>
                          <a:cs typeface="Times New Roman" pitchFamily="18" charset="0"/>
                        </a:rPr>
                        <a:t>3.03</a:t>
                      </a:r>
                    </a:p>
                  </a:txBody>
                  <a:tcPr/>
                </a:tc>
                <a:extLst>
                  <a:ext uri="{0D108BD9-81ED-4DB2-BD59-A6C34878D82A}">
                    <a16:rowId xmlns:a16="http://schemas.microsoft.com/office/drawing/2014/main" val="10002"/>
                  </a:ext>
                </a:extLst>
              </a:tr>
              <a:tr h="52006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0.02</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0.11</a:t>
                      </a:r>
                    </a:p>
                  </a:txBody>
                  <a:tcPr/>
                </a:tc>
                <a:tc>
                  <a:txBody>
                    <a:bodyPr/>
                    <a:lstStyle/>
                    <a:p>
                      <a:pPr algn="ctr"/>
                      <a:r>
                        <a:rPr lang="en-US" sz="1400" b="1" dirty="0">
                          <a:solidFill>
                            <a:schemeClr val="tx1"/>
                          </a:solidFill>
                          <a:latin typeface="+mj-lt"/>
                          <a:cs typeface="Times New Roman" pitchFamily="18" charset="0"/>
                        </a:rPr>
                        <a:t>0.27</a:t>
                      </a:r>
                    </a:p>
                  </a:txBody>
                  <a:tcPr/>
                </a:tc>
                <a:tc>
                  <a:txBody>
                    <a:bodyPr/>
                    <a:lstStyle/>
                    <a:p>
                      <a:pPr algn="ctr"/>
                      <a:r>
                        <a:rPr lang="en-US" sz="1400" b="1" dirty="0">
                          <a:solidFill>
                            <a:schemeClr val="tx1"/>
                          </a:solidFill>
                          <a:latin typeface="+mj-lt"/>
                          <a:cs typeface="Times New Roman" pitchFamily="18" charset="0"/>
                        </a:rPr>
                        <a:t>0.11</a:t>
                      </a: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FFD6E346-F70C-177F-AB0D-8FBBD4E29A96}"/>
              </a:ext>
            </a:extLst>
          </p:cNvPr>
          <p:cNvSpPr txBox="1"/>
          <p:nvPr/>
        </p:nvSpPr>
        <p:spPr>
          <a:xfrm>
            <a:off x="1873414" y="1185673"/>
            <a:ext cx="25409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LIQUIDITY (total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D1596EB-5A84-5E63-D3F3-8E3CD9F47EF5}"/>
              </a:ext>
            </a:extLst>
          </p:cNvPr>
          <p:cNvSpPr txBox="1"/>
          <p:nvPr/>
        </p:nvSpPr>
        <p:spPr>
          <a:xfrm>
            <a:off x="1958751" y="3558786"/>
            <a:ext cx="1994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STIF (total returns)</a:t>
            </a:r>
          </a:p>
        </p:txBody>
      </p:sp>
      <p:sp>
        <p:nvSpPr>
          <p:cNvPr id="9" name="TextBox 8">
            <a:extLst>
              <a:ext uri="{FF2B5EF4-FFF2-40B4-BE49-F238E27FC236}">
                <a16:creationId xmlns:a16="http://schemas.microsoft.com/office/drawing/2014/main" id="{54AD0BBC-C98E-8A49-350F-C5686832F4E1}"/>
              </a:ext>
            </a:extLst>
          </p:cNvPr>
          <p:cNvSpPr txBox="1"/>
          <p:nvPr/>
        </p:nvSpPr>
        <p:spPr>
          <a:xfrm>
            <a:off x="434751" y="5944970"/>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provided by BNY Mellon.</a:t>
            </a:r>
          </a:p>
        </p:txBody>
      </p:sp>
    </p:spTree>
    <p:extLst>
      <p:ext uri="{BB962C8B-B14F-4D97-AF65-F5344CB8AC3E}">
        <p14:creationId xmlns:p14="http://schemas.microsoft.com/office/powerpoint/2010/main" val="2630181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3BB29-0367-58D7-A89B-F063B9B59CA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77A40C90-65D7-6C46-7C32-BAB07F704057}"/>
              </a:ext>
            </a:extLst>
          </p:cNvPr>
          <p:cNvSpPr txBox="1"/>
          <p:nvPr/>
        </p:nvSpPr>
        <p:spPr>
          <a:xfrm>
            <a:off x="1367251" y="1696088"/>
            <a:ext cx="26670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TOTAL RETURNS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as of September 30, 2025</a:t>
            </a:r>
          </a:p>
        </p:txBody>
      </p:sp>
      <p:sp>
        <p:nvSpPr>
          <p:cNvPr id="16" name="TextBox 15">
            <a:extLst>
              <a:ext uri="{FF2B5EF4-FFF2-40B4-BE49-F238E27FC236}">
                <a16:creationId xmlns:a16="http://schemas.microsoft.com/office/drawing/2014/main" id="{B40D9C7C-05C8-EAFE-EBCC-22C365C9A5F2}"/>
              </a:ext>
            </a:extLst>
          </p:cNvPr>
          <p:cNvSpPr txBox="1"/>
          <p:nvPr/>
        </p:nvSpPr>
        <p:spPr>
          <a:xfrm>
            <a:off x="2190750" y="4828499"/>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not annualized.</a:t>
            </a:r>
          </a:p>
        </p:txBody>
      </p:sp>
      <p:sp>
        <p:nvSpPr>
          <p:cNvPr id="11" name="Title 10">
            <a:extLst>
              <a:ext uri="{FF2B5EF4-FFF2-40B4-BE49-F238E27FC236}">
                <a16:creationId xmlns:a16="http://schemas.microsoft.com/office/drawing/2014/main" id="{BC159B5A-0BDE-33E4-3101-93C1BA19CBD5}"/>
              </a:ext>
            </a:extLst>
          </p:cNvPr>
          <p:cNvSpPr>
            <a:spLocks noGrp="1"/>
          </p:cNvSpPr>
          <p:nvPr>
            <p:ph type="title"/>
          </p:nvPr>
        </p:nvSpPr>
        <p:spPr>
          <a:xfrm>
            <a:off x="832084" y="645863"/>
            <a:ext cx="10601324" cy="457200"/>
          </a:xfrm>
        </p:spPr>
        <p:txBody>
          <a:bodyPr>
            <a:noAutofit/>
          </a:bodyPr>
          <a:lstStyle/>
          <a:p>
            <a:r>
              <a:rPr lang="en-US" sz="3200" b="1" dirty="0">
                <a:solidFill>
                  <a:schemeClr val="tx1"/>
                </a:solidFill>
                <a:latin typeface="+mn-lt"/>
                <a:cs typeface="Times New Roman" pitchFamily="18" charset="0"/>
              </a:rPr>
              <a:t>Ultra Short Duration Portfolio - Performance and Attribution</a:t>
            </a:r>
          </a:p>
        </p:txBody>
      </p:sp>
      <p:sp>
        <p:nvSpPr>
          <p:cNvPr id="13" name="TextBox 12">
            <a:extLst>
              <a:ext uri="{FF2B5EF4-FFF2-40B4-BE49-F238E27FC236}">
                <a16:creationId xmlns:a16="http://schemas.microsoft.com/office/drawing/2014/main" id="{9EF8795C-8DAF-F78D-AE3C-F23E286A9F46}"/>
              </a:ext>
            </a:extLst>
          </p:cNvPr>
          <p:cNvSpPr txBox="1"/>
          <p:nvPr/>
        </p:nvSpPr>
        <p:spPr>
          <a:xfrm>
            <a:off x="257174" y="4845199"/>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provided by BNY Mellon.</a:t>
            </a:r>
          </a:p>
        </p:txBody>
      </p:sp>
      <p:sp>
        <p:nvSpPr>
          <p:cNvPr id="14" name="Slide Number Placeholder 13">
            <a:extLst>
              <a:ext uri="{FF2B5EF4-FFF2-40B4-BE49-F238E27FC236}">
                <a16:creationId xmlns:a16="http://schemas.microsoft.com/office/drawing/2014/main" id="{27106667-05C9-8286-B28F-13EA89F249CB}"/>
              </a:ext>
            </a:extLst>
          </p:cNvPr>
          <p:cNvSpPr>
            <a:spLocks noGrp="1"/>
          </p:cNvSpPr>
          <p:nvPr>
            <p:ph type="sldNum" sz="quarter" idx="12"/>
          </p:nvPr>
        </p:nvSpPr>
        <p:spPr>
          <a:xfrm>
            <a:off x="9906000" y="6400800"/>
            <a:ext cx="609600" cy="3048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3C3E94-8862-4467-8F19-CD52EB0E932F}" type="slidenum">
              <a:rPr kumimoji="0" lang="en-US" sz="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0" name="TextBox 19">
            <a:extLst>
              <a:ext uri="{FF2B5EF4-FFF2-40B4-BE49-F238E27FC236}">
                <a16:creationId xmlns:a16="http://schemas.microsoft.com/office/drawing/2014/main" id="{4E3D19B6-6336-9160-AFA6-22C61199248F}"/>
              </a:ext>
            </a:extLst>
          </p:cNvPr>
          <p:cNvSpPr txBox="1"/>
          <p:nvPr/>
        </p:nvSpPr>
        <p:spPr>
          <a:xfrm>
            <a:off x="4975894" y="1843544"/>
            <a:ext cx="6534150" cy="232371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2</a:t>
            </a:r>
            <a:r>
              <a:rPr kumimoji="0" lang="en-US" sz="1400" b="1"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nd</a:t>
            </a: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Quarter and 3</a:t>
            </a:r>
            <a:r>
              <a:rPr kumimoji="0" lang="en-US" sz="1400" b="1"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rd</a:t>
            </a: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Quarter of 2025 ( +9.2 b.p.)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Yield: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The portfolio has increased its yield/carry advantage versus the benchmark during the period due to an increased focus on the very short portion of the curve, along with the continued exposure to the ABS sector.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Cross-Sector: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Spreads tightened slightly for both IG corporates as well as for ABS during the period which added slightly to performance.</a:t>
            </a:r>
            <a:endPar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Duration / Yield Curve: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We maintained an overall neutral duration stance during the period. </a:t>
            </a:r>
          </a:p>
        </p:txBody>
      </p:sp>
      <p:sp>
        <p:nvSpPr>
          <p:cNvPr id="23" name="TextBox 22">
            <a:extLst>
              <a:ext uri="{FF2B5EF4-FFF2-40B4-BE49-F238E27FC236}">
                <a16:creationId xmlns:a16="http://schemas.microsoft.com/office/drawing/2014/main" id="{2EE0D7D3-AD1E-4AB1-FAC5-A66ED62D43DF}"/>
              </a:ext>
            </a:extLst>
          </p:cNvPr>
          <p:cNvSpPr txBox="1"/>
          <p:nvPr/>
        </p:nvSpPr>
        <p:spPr>
          <a:xfrm>
            <a:off x="6376069" y="1504990"/>
            <a:ext cx="37338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ATTRIBUTION NOTES</a:t>
            </a:r>
          </a:p>
        </p:txBody>
      </p:sp>
      <p:graphicFrame>
        <p:nvGraphicFramePr>
          <p:cNvPr id="2" name="Table 2">
            <a:extLst>
              <a:ext uri="{FF2B5EF4-FFF2-40B4-BE49-F238E27FC236}">
                <a16:creationId xmlns:a16="http://schemas.microsoft.com/office/drawing/2014/main" id="{E3789488-99FE-E0A8-FFE7-295DE0EDBFBE}"/>
              </a:ext>
            </a:extLst>
          </p:cNvPr>
          <p:cNvGraphicFramePr>
            <a:graphicFrameLocks noGrp="1"/>
          </p:cNvGraphicFramePr>
          <p:nvPr/>
        </p:nvGraphicFramePr>
        <p:xfrm>
          <a:off x="572655" y="2383463"/>
          <a:ext cx="4146890" cy="2428336"/>
        </p:xfrm>
        <a:graphic>
          <a:graphicData uri="http://schemas.openxmlformats.org/drawingml/2006/table">
            <a:tbl>
              <a:tblPr firstRow="1" bandRow="1">
                <a:tableStyleId>{5C22544A-7EE6-4342-B048-85BDC9FD1C3A}</a:tableStyleId>
              </a:tblPr>
              <a:tblGrid>
                <a:gridCol w="1089890">
                  <a:extLst>
                    <a:ext uri="{9D8B030D-6E8A-4147-A177-3AD203B41FA5}">
                      <a16:colId xmlns:a16="http://schemas.microsoft.com/office/drawing/2014/main" val="2551370124"/>
                    </a:ext>
                  </a:extLst>
                </a:gridCol>
                <a:gridCol w="692728">
                  <a:extLst>
                    <a:ext uri="{9D8B030D-6E8A-4147-A177-3AD203B41FA5}">
                      <a16:colId xmlns:a16="http://schemas.microsoft.com/office/drawing/2014/main" val="1809392851"/>
                    </a:ext>
                  </a:extLst>
                </a:gridCol>
                <a:gridCol w="705516">
                  <a:extLst>
                    <a:ext uri="{9D8B030D-6E8A-4147-A177-3AD203B41FA5}">
                      <a16:colId xmlns:a16="http://schemas.microsoft.com/office/drawing/2014/main" val="3408272680"/>
                    </a:ext>
                  </a:extLst>
                </a:gridCol>
                <a:gridCol w="829378">
                  <a:extLst>
                    <a:ext uri="{9D8B030D-6E8A-4147-A177-3AD203B41FA5}">
                      <a16:colId xmlns:a16="http://schemas.microsoft.com/office/drawing/2014/main" val="3163391939"/>
                    </a:ext>
                  </a:extLst>
                </a:gridCol>
                <a:gridCol w="829378">
                  <a:extLst>
                    <a:ext uri="{9D8B030D-6E8A-4147-A177-3AD203B41FA5}">
                      <a16:colId xmlns:a16="http://schemas.microsoft.com/office/drawing/2014/main" val="2248722927"/>
                    </a:ext>
                  </a:extLst>
                </a:gridCol>
              </a:tblGrid>
              <a:tr h="607084">
                <a:tc>
                  <a:txBody>
                    <a:bodyPr/>
                    <a:lstStyle/>
                    <a:p>
                      <a:pPr algn="ctr"/>
                      <a:endParaRPr lang="en-US" sz="1050" dirty="0">
                        <a:latin typeface="Times New Roman" panose="02020603050405020304" pitchFamily="18" charset="0"/>
                        <a:cs typeface="Times New Roman" panose="02020603050405020304" pitchFamily="18" charset="0"/>
                      </a:endParaRPr>
                    </a:p>
                  </a:txBody>
                  <a:tcPr/>
                </a:tc>
                <a:tc>
                  <a:txBody>
                    <a:bodyPr/>
                    <a:lstStyle/>
                    <a:p>
                      <a:pPr algn="ctr"/>
                      <a:r>
                        <a:rPr lang="en-US" sz="1200" dirty="0">
                          <a:latin typeface="Times New Roman" panose="02020603050405020304" pitchFamily="18" charset="0"/>
                          <a:cs typeface="Times New Roman" panose="02020603050405020304" pitchFamily="18" charset="0"/>
                        </a:rPr>
                        <a:t>6 Mo*</a:t>
                      </a:r>
                    </a:p>
                  </a:txBody>
                  <a:tcPr/>
                </a:tc>
                <a:tc>
                  <a:txBody>
                    <a:bodyPr/>
                    <a:lstStyle/>
                    <a:p>
                      <a:pPr algn="ctr"/>
                      <a:r>
                        <a:rPr lang="en-US" sz="1200" dirty="0">
                          <a:latin typeface="Times New Roman" panose="02020603050405020304" pitchFamily="18" charset="0"/>
                          <a:cs typeface="Times New Roman" panose="02020603050405020304" pitchFamily="18" charset="0"/>
                        </a:rPr>
                        <a:t>1 Year</a:t>
                      </a:r>
                    </a:p>
                  </a:txBody>
                  <a:tcPr/>
                </a:tc>
                <a:tc>
                  <a:txBody>
                    <a:bodyPr/>
                    <a:lstStyle/>
                    <a:p>
                      <a:pPr algn="ctr"/>
                      <a:r>
                        <a:rPr lang="en-US" sz="1200" dirty="0">
                          <a:latin typeface="Times New Roman" panose="02020603050405020304" pitchFamily="18" charset="0"/>
                          <a:cs typeface="Times New Roman" panose="02020603050405020304" pitchFamily="18" charset="0"/>
                        </a:rPr>
                        <a:t>3 Year</a:t>
                      </a:r>
                    </a:p>
                  </a:txBody>
                  <a:tcPr/>
                </a:tc>
                <a:tc>
                  <a:txBody>
                    <a:bodyPr/>
                    <a:lstStyle/>
                    <a:p>
                      <a:pPr algn="ctr"/>
                      <a:r>
                        <a:rPr lang="en-US" sz="1200" dirty="0">
                          <a:latin typeface="Times New Roman" panose="02020603050405020304" pitchFamily="18" charset="0"/>
                          <a:cs typeface="Times New Roman" panose="02020603050405020304" pitchFamily="18" charset="0"/>
                        </a:rPr>
                        <a:t>5 Year</a:t>
                      </a:r>
                    </a:p>
                  </a:txBody>
                  <a:tcPr/>
                </a:tc>
                <a:extLst>
                  <a:ext uri="{0D108BD9-81ED-4DB2-BD59-A6C34878D82A}">
                    <a16:rowId xmlns:a16="http://schemas.microsoft.com/office/drawing/2014/main" val="2721652440"/>
                  </a:ext>
                </a:extLst>
              </a:tr>
              <a:tr h="607084">
                <a:tc>
                  <a:txBody>
                    <a:bodyPr/>
                    <a:lstStyle/>
                    <a:p>
                      <a:pPr algn="l"/>
                      <a:r>
                        <a:rPr lang="en-US" sz="1400" dirty="0">
                          <a:latin typeface="Times New Roman" panose="02020603050405020304" pitchFamily="18" charset="0"/>
                          <a:cs typeface="Times New Roman" panose="02020603050405020304" pitchFamily="18" charset="0"/>
                        </a:rPr>
                        <a:t>Portfolio</a:t>
                      </a:r>
                    </a:p>
                  </a:txBody>
                  <a:tcPr/>
                </a:tc>
                <a:tc>
                  <a:txBody>
                    <a:bodyPr/>
                    <a:lstStyle/>
                    <a:p>
                      <a:pPr algn="ctr"/>
                      <a:r>
                        <a:rPr lang="en-US" sz="1400" dirty="0">
                          <a:latin typeface="Times New Roman" panose="02020603050405020304" pitchFamily="18" charset="0"/>
                          <a:cs typeface="Times New Roman" panose="02020603050405020304" pitchFamily="18" charset="0"/>
                        </a:rPr>
                        <a:t>2.26</a:t>
                      </a:r>
                    </a:p>
                  </a:txBody>
                  <a:tcPr/>
                </a:tc>
                <a:tc>
                  <a:txBody>
                    <a:bodyPr/>
                    <a:lstStyle/>
                    <a:p>
                      <a:pPr algn="ctr"/>
                      <a:r>
                        <a:rPr lang="en-US" sz="1400" dirty="0">
                          <a:latin typeface="Times New Roman" panose="02020603050405020304" pitchFamily="18" charset="0"/>
                          <a:cs typeface="Times New Roman" panose="02020603050405020304" pitchFamily="18" charset="0"/>
                        </a:rPr>
                        <a:t>4.29</a:t>
                      </a:r>
                    </a:p>
                  </a:txBody>
                  <a:tcPr/>
                </a:tc>
                <a:tc>
                  <a:txBody>
                    <a:bodyPr/>
                    <a:lstStyle/>
                    <a:p>
                      <a:pPr algn="ctr"/>
                      <a:r>
                        <a:rPr lang="en-US" sz="1400" dirty="0">
                          <a:latin typeface="Times New Roman" panose="02020603050405020304" pitchFamily="18" charset="0"/>
                          <a:cs typeface="Times New Roman" panose="02020603050405020304" pitchFamily="18" charset="0"/>
                        </a:rPr>
                        <a:t>4.70</a:t>
                      </a:r>
                    </a:p>
                  </a:txBody>
                  <a:tcPr/>
                </a:tc>
                <a:tc>
                  <a:txBody>
                    <a:bodyPr/>
                    <a:lstStyle/>
                    <a:p>
                      <a:pPr algn="ctr"/>
                      <a:r>
                        <a:rPr lang="en-US" sz="1400" dirty="0">
                          <a:latin typeface="Times New Roman" panose="02020603050405020304" pitchFamily="18" charset="0"/>
                          <a:cs typeface="Times New Roman" panose="02020603050405020304" pitchFamily="18" charset="0"/>
                        </a:rPr>
                        <a:t>2.41</a:t>
                      </a:r>
                    </a:p>
                  </a:txBody>
                  <a:tcPr/>
                </a:tc>
                <a:extLst>
                  <a:ext uri="{0D108BD9-81ED-4DB2-BD59-A6C34878D82A}">
                    <a16:rowId xmlns:a16="http://schemas.microsoft.com/office/drawing/2014/main" val="4122159973"/>
                  </a:ext>
                </a:extLst>
              </a:tr>
              <a:tr h="607084">
                <a:tc>
                  <a:txBody>
                    <a:bodyPr/>
                    <a:lstStyle/>
                    <a:p>
                      <a:pPr algn="l"/>
                      <a:r>
                        <a:rPr lang="en-US" sz="1400" dirty="0">
                          <a:latin typeface="Times New Roman" panose="02020603050405020304" pitchFamily="18" charset="0"/>
                          <a:cs typeface="Times New Roman" panose="02020603050405020304" pitchFamily="18" charset="0"/>
                        </a:rPr>
                        <a:t>Benchmark</a:t>
                      </a:r>
                    </a:p>
                  </a:txBody>
                  <a:tcPr/>
                </a:tc>
                <a:tc>
                  <a:txBody>
                    <a:bodyPr/>
                    <a:lstStyle/>
                    <a:p>
                      <a:pPr algn="ctr"/>
                      <a:r>
                        <a:rPr lang="en-US" sz="1400" dirty="0">
                          <a:latin typeface="Times New Roman" panose="02020603050405020304" pitchFamily="18" charset="0"/>
                          <a:cs typeface="Times New Roman" panose="02020603050405020304" pitchFamily="18" charset="0"/>
                        </a:rPr>
                        <a:t>2.17</a:t>
                      </a:r>
                    </a:p>
                  </a:txBody>
                  <a:tcPr/>
                </a:tc>
                <a:tc>
                  <a:txBody>
                    <a:bodyPr/>
                    <a:lstStyle/>
                    <a:p>
                      <a:pPr algn="ctr"/>
                      <a:r>
                        <a:rPr lang="en-US" sz="1400" dirty="0">
                          <a:latin typeface="Times New Roman" panose="02020603050405020304" pitchFamily="18" charset="0"/>
                          <a:cs typeface="Times New Roman" panose="02020603050405020304" pitchFamily="18" charset="0"/>
                        </a:rPr>
                        <a:t>4.12</a:t>
                      </a:r>
                    </a:p>
                  </a:txBody>
                  <a:tcPr/>
                </a:tc>
                <a:tc>
                  <a:txBody>
                    <a:bodyPr/>
                    <a:lstStyle/>
                    <a:p>
                      <a:pPr algn="ctr"/>
                      <a:r>
                        <a:rPr lang="en-US" sz="1400" dirty="0">
                          <a:latin typeface="Times New Roman" panose="02020603050405020304" pitchFamily="18" charset="0"/>
                          <a:cs typeface="Times New Roman" panose="02020603050405020304" pitchFamily="18" charset="0"/>
                        </a:rPr>
                        <a:t>4.56</a:t>
                      </a:r>
                    </a:p>
                  </a:txBody>
                  <a:tcPr/>
                </a:tc>
                <a:tc>
                  <a:txBody>
                    <a:bodyPr/>
                    <a:lstStyle/>
                    <a:p>
                      <a:pPr algn="ctr"/>
                      <a:r>
                        <a:rPr lang="en-US" sz="1400" dirty="0">
                          <a:latin typeface="Times New Roman" panose="02020603050405020304" pitchFamily="18" charset="0"/>
                          <a:cs typeface="Times New Roman" panose="02020603050405020304" pitchFamily="18" charset="0"/>
                        </a:rPr>
                        <a:t>2.31</a:t>
                      </a:r>
                    </a:p>
                    <a:p>
                      <a:pPr algn="ct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4746190"/>
                  </a:ext>
                </a:extLst>
              </a:tr>
              <a:tr h="607084">
                <a:tc>
                  <a:txBody>
                    <a:bodyPr/>
                    <a:lstStyle/>
                    <a:p>
                      <a:pPr algn="l"/>
                      <a:r>
                        <a:rPr lang="en-US" sz="1400" b="1" dirty="0">
                          <a:latin typeface="Times New Roman" panose="02020603050405020304" pitchFamily="18" charset="0"/>
                          <a:cs typeface="Times New Roman" panose="02020603050405020304" pitchFamily="18" charset="0"/>
                        </a:rPr>
                        <a:t>Excess Return</a:t>
                      </a:r>
                    </a:p>
                  </a:txBody>
                  <a:tcPr/>
                </a:tc>
                <a:tc>
                  <a:txBody>
                    <a:bodyPr/>
                    <a:lstStyle/>
                    <a:p>
                      <a:pPr algn="ctr"/>
                      <a:r>
                        <a:rPr lang="en-US" sz="1400" b="1" dirty="0">
                          <a:latin typeface="Times New Roman" panose="02020603050405020304" pitchFamily="18" charset="0"/>
                          <a:cs typeface="Times New Roman" panose="02020603050405020304" pitchFamily="18" charset="0"/>
                        </a:rPr>
                        <a:t>0.09</a:t>
                      </a:r>
                    </a:p>
                  </a:txBody>
                  <a:tcPr/>
                </a:tc>
                <a:tc>
                  <a:txBody>
                    <a:bodyPr/>
                    <a:lstStyle/>
                    <a:p>
                      <a:pPr algn="ctr"/>
                      <a:r>
                        <a:rPr lang="en-US" sz="1400" b="1" dirty="0">
                          <a:latin typeface="Times New Roman" panose="02020603050405020304" pitchFamily="18" charset="0"/>
                          <a:cs typeface="Times New Roman" panose="02020603050405020304" pitchFamily="18" charset="0"/>
                        </a:rPr>
                        <a:t>0.17</a:t>
                      </a:r>
                    </a:p>
                  </a:txBody>
                  <a:tcPr/>
                </a:tc>
                <a:tc>
                  <a:txBody>
                    <a:bodyPr/>
                    <a:lstStyle/>
                    <a:p>
                      <a:pPr algn="ctr"/>
                      <a:r>
                        <a:rPr lang="en-US" sz="1400" b="1" dirty="0">
                          <a:latin typeface="Times New Roman" panose="02020603050405020304" pitchFamily="18" charset="0"/>
                          <a:cs typeface="Times New Roman" panose="02020603050405020304" pitchFamily="18" charset="0"/>
                        </a:rPr>
                        <a:t>0.14</a:t>
                      </a:r>
                    </a:p>
                  </a:txBody>
                  <a:tcPr/>
                </a:tc>
                <a:tc>
                  <a:txBody>
                    <a:bodyPr/>
                    <a:lstStyle/>
                    <a:p>
                      <a:pPr algn="ctr"/>
                      <a:r>
                        <a:rPr lang="en-US" sz="1400" b="1" dirty="0">
                          <a:latin typeface="Times New Roman" panose="02020603050405020304" pitchFamily="18" charset="0"/>
                          <a:cs typeface="Times New Roman" panose="02020603050405020304" pitchFamily="18" charset="0"/>
                        </a:rPr>
                        <a:t>0.10</a:t>
                      </a:r>
                    </a:p>
                  </a:txBody>
                  <a:tcPr/>
                </a:tc>
                <a:extLst>
                  <a:ext uri="{0D108BD9-81ED-4DB2-BD59-A6C34878D82A}">
                    <a16:rowId xmlns:a16="http://schemas.microsoft.com/office/drawing/2014/main" val="702469800"/>
                  </a:ext>
                </a:extLst>
              </a:tr>
            </a:tbl>
          </a:graphicData>
        </a:graphic>
      </p:graphicFrame>
    </p:spTree>
    <p:extLst>
      <p:ext uri="{BB962C8B-B14F-4D97-AF65-F5344CB8AC3E}">
        <p14:creationId xmlns:p14="http://schemas.microsoft.com/office/powerpoint/2010/main" val="4277828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FD942-7E4A-820A-0915-90C3727BEE0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4F385CA-2BBA-C295-28C4-F899C697C454}"/>
              </a:ext>
            </a:extLst>
          </p:cNvPr>
          <p:cNvSpPr>
            <a:spLocks noGrp="1"/>
          </p:cNvSpPr>
          <p:nvPr>
            <p:ph type="title"/>
          </p:nvPr>
        </p:nvSpPr>
        <p:spPr>
          <a:xfrm>
            <a:off x="714375" y="974636"/>
            <a:ext cx="10668000" cy="457200"/>
          </a:xfrm>
        </p:spPr>
        <p:txBody>
          <a:bodyPr>
            <a:noAutofit/>
          </a:bodyPr>
          <a:lstStyle/>
          <a:p>
            <a:r>
              <a:rPr lang="en-US" sz="3000" b="1" dirty="0">
                <a:solidFill>
                  <a:schemeClr val="tx1"/>
                </a:solidFill>
                <a:cs typeface="Times New Roman" pitchFamily="18" charset="0"/>
              </a:rPr>
              <a:t>Ultra Short Duration Portfolio -</a:t>
            </a:r>
            <a:r>
              <a:rPr lang="en-US" sz="3000" b="1" dirty="0">
                <a:cs typeface="Times New Roman" pitchFamily="18" charset="0"/>
              </a:rPr>
              <a:t> </a:t>
            </a:r>
            <a:r>
              <a:rPr lang="en-US" sz="3000" b="1" dirty="0">
                <a:solidFill>
                  <a:schemeClr val="tx1"/>
                </a:solidFill>
                <a:cs typeface="Times New Roman" pitchFamily="18" charset="0"/>
              </a:rPr>
              <a:t>Current Strategy / Characteristics</a:t>
            </a:r>
          </a:p>
        </p:txBody>
      </p:sp>
      <p:sp>
        <p:nvSpPr>
          <p:cNvPr id="13" name="TextBox 12">
            <a:extLst>
              <a:ext uri="{FF2B5EF4-FFF2-40B4-BE49-F238E27FC236}">
                <a16:creationId xmlns:a16="http://schemas.microsoft.com/office/drawing/2014/main" id="{94FB4E34-DB3B-0FE2-75E6-913E33091B14}"/>
              </a:ext>
            </a:extLst>
          </p:cNvPr>
          <p:cNvSpPr txBox="1"/>
          <p:nvPr/>
        </p:nvSpPr>
        <p:spPr>
          <a:xfrm>
            <a:off x="8201025" y="6043668"/>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Data obtained from BNYM / Wilshire / Bloomberg</a:t>
            </a:r>
          </a:p>
        </p:txBody>
      </p:sp>
      <p:sp>
        <p:nvSpPr>
          <p:cNvPr id="20" name="TextBox 19">
            <a:extLst>
              <a:ext uri="{FF2B5EF4-FFF2-40B4-BE49-F238E27FC236}">
                <a16:creationId xmlns:a16="http://schemas.microsoft.com/office/drawing/2014/main" id="{3CE53479-6E69-6AF1-37ED-54D21825445C}"/>
              </a:ext>
            </a:extLst>
          </p:cNvPr>
          <p:cNvSpPr txBox="1"/>
          <p:nvPr/>
        </p:nvSpPr>
        <p:spPr>
          <a:xfrm>
            <a:off x="2071687" y="1748158"/>
            <a:ext cx="26670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Current Strategy</a:t>
            </a:r>
          </a:p>
        </p:txBody>
      </p:sp>
      <p:graphicFrame>
        <p:nvGraphicFramePr>
          <p:cNvPr id="23" name="Table 22">
            <a:extLst>
              <a:ext uri="{FF2B5EF4-FFF2-40B4-BE49-F238E27FC236}">
                <a16:creationId xmlns:a16="http://schemas.microsoft.com/office/drawing/2014/main" id="{A4749FF4-1D97-91C6-CFDC-D6923F6AA4B6}"/>
              </a:ext>
            </a:extLst>
          </p:cNvPr>
          <p:cNvGraphicFramePr>
            <a:graphicFrameLocks noGrp="1"/>
          </p:cNvGraphicFramePr>
          <p:nvPr/>
        </p:nvGraphicFramePr>
        <p:xfrm>
          <a:off x="666750" y="2433557"/>
          <a:ext cx="5381625" cy="2942121"/>
        </p:xfrm>
        <a:graphic>
          <a:graphicData uri="http://schemas.openxmlformats.org/drawingml/2006/table">
            <a:tbl>
              <a:tblPr firstRow="1" bandRow="1">
                <a:tableStyleId>{69CF1AB2-1976-4502-BF36-3FF5EA218861}</a:tableStyleId>
              </a:tblPr>
              <a:tblGrid>
                <a:gridCol w="2047917">
                  <a:extLst>
                    <a:ext uri="{9D8B030D-6E8A-4147-A177-3AD203B41FA5}">
                      <a16:colId xmlns:a16="http://schemas.microsoft.com/office/drawing/2014/main" val="20000"/>
                    </a:ext>
                  </a:extLst>
                </a:gridCol>
                <a:gridCol w="3333708">
                  <a:extLst>
                    <a:ext uri="{9D8B030D-6E8A-4147-A177-3AD203B41FA5}">
                      <a16:colId xmlns:a16="http://schemas.microsoft.com/office/drawing/2014/main" val="20001"/>
                    </a:ext>
                  </a:extLst>
                </a:gridCol>
              </a:tblGrid>
              <a:tr h="559966">
                <a:tc>
                  <a:txBody>
                    <a:bodyPr/>
                    <a:lstStyle/>
                    <a:p>
                      <a:r>
                        <a:rPr lang="en-US" sz="1400" b="1" dirty="0">
                          <a:latin typeface="Times New Roman" pitchFamily="18" charset="0"/>
                          <a:cs typeface="Times New Roman" pitchFamily="18" charset="0"/>
                        </a:rPr>
                        <a:t>Duration</a:t>
                      </a:r>
                      <a:r>
                        <a:rPr lang="en-US" sz="1400" b="1" baseline="0" dirty="0">
                          <a:latin typeface="Times New Roman" pitchFamily="18" charset="0"/>
                          <a:cs typeface="Times New Roman" pitchFamily="18" charset="0"/>
                        </a:rPr>
                        <a:t> / Yield Curve</a:t>
                      </a:r>
                      <a:endParaRPr lang="en-US" sz="1400" b="1"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imes New Roman" pitchFamily="18" charset="0"/>
                          <a:cs typeface="Times New Roman" pitchFamily="18" charset="0"/>
                        </a:rPr>
                        <a:t>We will continue to manage duration mostly from a tactical point of view.  Regarding yield curve positioning, we expect to gradually reduce the barbell structure. </a:t>
                      </a:r>
                    </a:p>
                  </a:txBody>
                  <a:tcPr/>
                </a:tc>
                <a:extLst>
                  <a:ext uri="{0D108BD9-81ED-4DB2-BD59-A6C34878D82A}">
                    <a16:rowId xmlns:a16="http://schemas.microsoft.com/office/drawing/2014/main" val="10000"/>
                  </a:ext>
                </a:extLst>
              </a:tr>
              <a:tr h="643192">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Times New Roman" pitchFamily="18" charset="0"/>
                          <a:cs typeface="Times New Roman" pitchFamily="18" charset="0"/>
                        </a:rPr>
                        <a:t>Credit / Other</a:t>
                      </a:r>
                      <a:r>
                        <a:rPr lang="en-US" sz="1400" b="1" baseline="0" dirty="0">
                          <a:latin typeface="Times New Roman" pitchFamily="18" charset="0"/>
                          <a:cs typeface="Times New Roman" pitchFamily="18" charset="0"/>
                        </a:rPr>
                        <a:t> Spread </a:t>
                      </a:r>
                    </a:p>
                    <a:p>
                      <a:pPr marL="0" marR="0" indent="0" algn="l" defTabSz="913864" rtl="0" eaLnBrk="1" fontAlgn="auto" latinLnBrk="0" hangingPunct="1">
                        <a:lnSpc>
                          <a:spcPct val="100000"/>
                        </a:lnSpc>
                        <a:spcBef>
                          <a:spcPts val="0"/>
                        </a:spcBef>
                        <a:spcAft>
                          <a:spcPts val="0"/>
                        </a:spcAft>
                        <a:buClrTx/>
                        <a:buSzTx/>
                        <a:buFontTx/>
                        <a:buNone/>
                        <a:tabLst/>
                        <a:defRPr/>
                      </a:pPr>
                      <a:r>
                        <a:rPr lang="en-US" sz="1400" b="1" baseline="0" dirty="0">
                          <a:latin typeface="Times New Roman" pitchFamily="18" charset="0"/>
                          <a:cs typeface="Times New Roman" pitchFamily="18" charset="0"/>
                        </a:rPr>
                        <a:t>Sectors</a:t>
                      </a:r>
                      <a:endParaRPr lang="en-US" sz="1400" dirty="0">
                        <a:latin typeface="Times New Roman" pitchFamily="18" charset="0"/>
                        <a:cs typeface="Times New Roman" pitchFamily="18" charset="0"/>
                      </a:endParaRPr>
                    </a:p>
                  </a:txBody>
                  <a:tcPr/>
                </a:tc>
                <a:tc>
                  <a:txBody>
                    <a:bodyPr/>
                    <a:lstStyle/>
                    <a:p>
                      <a:pPr marL="0" marR="0" lvl="0" indent="0" algn="l" defTabSz="91386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We look for more favorable levels to add to corporate exposure. Continue to favor financials over industrials, maintain an up in quality bias and to prefer ABS versus corporates. </a:t>
                      </a:r>
                    </a:p>
                  </a:txBody>
                  <a:tcPr/>
                </a:tc>
                <a:extLst>
                  <a:ext uri="{0D108BD9-81ED-4DB2-BD59-A6C34878D82A}">
                    <a16:rowId xmlns:a16="http://schemas.microsoft.com/office/drawing/2014/main" val="10001"/>
                  </a:ext>
                </a:extLst>
              </a:tr>
              <a:tr h="625641">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Times New Roman" pitchFamily="18" charset="0"/>
                          <a:cs typeface="Times New Roman" pitchFamily="18" charset="0"/>
                        </a:rPr>
                        <a:t>Other</a:t>
                      </a:r>
                      <a:endParaRPr lang="en-US" sz="1400" dirty="0">
                        <a:latin typeface="Times New Roman" pitchFamily="18" charset="0"/>
                        <a:cs typeface="Times New Roman" pitchFamily="18" charset="0"/>
                      </a:endParaRPr>
                    </a:p>
                  </a:txBody>
                  <a:tcPr/>
                </a:tc>
                <a:tc>
                  <a:txBody>
                    <a:bodyPr/>
                    <a:lstStyle/>
                    <a:p>
                      <a:pPr marL="0" marR="0" lvl="0" indent="0" algn="l"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Times New Roman" pitchFamily="18" charset="0"/>
                          <a:cs typeface="Times New Roman" pitchFamily="18" charset="0"/>
                        </a:rPr>
                        <a:t>Maximize the use of “swing trades” to save on trading costs.</a:t>
                      </a:r>
                      <a:endParaRPr lang="en-US" sz="14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21" name="TextBox 20">
            <a:extLst>
              <a:ext uri="{FF2B5EF4-FFF2-40B4-BE49-F238E27FC236}">
                <a16:creationId xmlns:a16="http://schemas.microsoft.com/office/drawing/2014/main" id="{7DE01510-7061-34B2-237E-8BDDD2928728}"/>
              </a:ext>
            </a:extLst>
          </p:cNvPr>
          <p:cNvSpPr txBox="1"/>
          <p:nvPr/>
        </p:nvSpPr>
        <p:spPr>
          <a:xfrm>
            <a:off x="6995064" y="1795032"/>
            <a:ext cx="41148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 Characteristics Summary</a:t>
            </a:r>
          </a:p>
        </p:txBody>
      </p:sp>
      <p:graphicFrame>
        <p:nvGraphicFramePr>
          <p:cNvPr id="27" name="Content Placeholder 5">
            <a:extLst>
              <a:ext uri="{FF2B5EF4-FFF2-40B4-BE49-F238E27FC236}">
                <a16:creationId xmlns:a16="http://schemas.microsoft.com/office/drawing/2014/main" id="{34F8D691-48FD-37B9-750B-345209C90783}"/>
              </a:ext>
            </a:extLst>
          </p:cNvPr>
          <p:cNvGraphicFramePr>
            <a:graphicFrameLocks/>
          </p:cNvGraphicFramePr>
          <p:nvPr/>
        </p:nvGraphicFramePr>
        <p:xfrm>
          <a:off x="6408229" y="2433559"/>
          <a:ext cx="5088446" cy="3575300"/>
        </p:xfrm>
        <a:graphic>
          <a:graphicData uri="http://schemas.openxmlformats.org/drawingml/2006/table">
            <a:tbl>
              <a:tblPr firstRow="1" bandRow="1">
                <a:tableStyleId>{5C22544A-7EE6-4342-B048-85BDC9FD1C3A}</a:tableStyleId>
              </a:tblPr>
              <a:tblGrid>
                <a:gridCol w="1943885">
                  <a:extLst>
                    <a:ext uri="{9D8B030D-6E8A-4147-A177-3AD203B41FA5}">
                      <a16:colId xmlns:a16="http://schemas.microsoft.com/office/drawing/2014/main" val="20000"/>
                    </a:ext>
                  </a:extLst>
                </a:gridCol>
                <a:gridCol w="636611">
                  <a:extLst>
                    <a:ext uri="{9D8B030D-6E8A-4147-A177-3AD203B41FA5}">
                      <a16:colId xmlns:a16="http://schemas.microsoft.com/office/drawing/2014/main" val="20001"/>
                    </a:ext>
                  </a:extLst>
                </a:gridCol>
                <a:gridCol w="911030">
                  <a:extLst>
                    <a:ext uri="{9D8B030D-6E8A-4147-A177-3AD203B41FA5}">
                      <a16:colId xmlns:a16="http://schemas.microsoft.com/office/drawing/2014/main" val="20002"/>
                    </a:ext>
                  </a:extLst>
                </a:gridCol>
                <a:gridCol w="959295">
                  <a:extLst>
                    <a:ext uri="{9D8B030D-6E8A-4147-A177-3AD203B41FA5}">
                      <a16:colId xmlns:a16="http://schemas.microsoft.com/office/drawing/2014/main" val="20003"/>
                    </a:ext>
                  </a:extLst>
                </a:gridCol>
                <a:gridCol w="637625">
                  <a:extLst>
                    <a:ext uri="{9D8B030D-6E8A-4147-A177-3AD203B41FA5}">
                      <a16:colId xmlns:a16="http://schemas.microsoft.com/office/drawing/2014/main" val="20004"/>
                    </a:ext>
                  </a:extLst>
                </a:gridCol>
              </a:tblGrid>
              <a:tr h="655258">
                <a:tc>
                  <a:txBody>
                    <a:bodyPr/>
                    <a:lstStyle/>
                    <a:p>
                      <a:pPr algn="ctr"/>
                      <a:endParaRPr lang="en-US" sz="1400" dirty="0">
                        <a:solidFill>
                          <a:schemeClr val="bg1"/>
                        </a:solidFill>
                        <a:latin typeface="+mj-lt"/>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Yield</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Spread Sectors</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 </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endParaRPr lang="en-US" sz="1400" baseline="0" dirty="0">
                        <a:solidFill>
                          <a:schemeClr val="bg1"/>
                        </a:solidFill>
                        <a:latin typeface="+mj-lt"/>
                        <a:cs typeface="Times New Roman" pitchFamily="18" charset="0"/>
                      </a:endParaRP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BBB</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a:t>
                      </a:r>
                      <a:endParaRPr lang="en-US" sz="1400" dirty="0">
                        <a:solidFill>
                          <a:schemeClr val="bg1"/>
                        </a:solidFill>
                        <a:latin typeface="+mj-lt"/>
                        <a:cs typeface="Times New Roman" pitchFamily="18" charset="0"/>
                      </a:endParaRPr>
                    </a:p>
                  </a:txBody>
                  <a:tcPr/>
                </a:tc>
                <a:extLst>
                  <a:ext uri="{0D108BD9-81ED-4DB2-BD59-A6C34878D82A}">
                    <a16:rowId xmlns:a16="http://schemas.microsoft.com/office/drawing/2014/main" val="10000"/>
                  </a:ext>
                </a:extLst>
              </a:tr>
              <a:tr h="655258">
                <a:tc>
                  <a:txBody>
                    <a:bodyPr/>
                    <a:lstStyle/>
                    <a:p>
                      <a:pPr algn="ctr"/>
                      <a:r>
                        <a:rPr lang="en-US" sz="1400" b="1" dirty="0">
                          <a:latin typeface="+mj-lt"/>
                          <a:cs typeface="Times New Roman" pitchFamily="18" charset="0"/>
                        </a:rPr>
                        <a:t>ICEML 0-2 </a:t>
                      </a:r>
                      <a:r>
                        <a:rPr lang="en-US" sz="1400" b="1" dirty="0" err="1">
                          <a:latin typeface="+mj-lt"/>
                          <a:cs typeface="Times New Roman" pitchFamily="18" charset="0"/>
                        </a:rPr>
                        <a:t>Yr</a:t>
                      </a:r>
                      <a:r>
                        <a:rPr lang="en-US" sz="1400" b="1" dirty="0">
                          <a:latin typeface="+mj-lt"/>
                          <a:cs typeface="Times New Roman" pitchFamily="18" charset="0"/>
                        </a:rPr>
                        <a:t> </a:t>
                      </a:r>
                    </a:p>
                    <a:p>
                      <a:pPr algn="ctr"/>
                      <a:r>
                        <a:rPr lang="en-US" sz="1400" b="1" dirty="0">
                          <a:latin typeface="+mj-lt"/>
                          <a:cs typeface="Times New Roman" pitchFamily="18" charset="0"/>
                        </a:rPr>
                        <a:t>US Treasuries Index</a:t>
                      </a:r>
                      <a:endParaRPr lang="en-US" sz="1400" b="0" dirty="0">
                        <a:latin typeface="+mj-lt"/>
                        <a:cs typeface="Times New Roman" pitchFamily="18" charset="0"/>
                      </a:endParaRPr>
                    </a:p>
                    <a:p>
                      <a:pPr algn="ctr"/>
                      <a:r>
                        <a:rPr lang="en-US" sz="1400" b="0" dirty="0">
                          <a:latin typeface="+mj-lt"/>
                          <a:cs typeface="Times New Roman" pitchFamily="18" charset="0"/>
                        </a:rPr>
                        <a:t>9/30/2025</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3.76</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1.01</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0.0</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0.0</a:t>
                      </a:r>
                    </a:p>
                  </a:txBody>
                  <a:tcPr/>
                </a:tc>
                <a:extLst>
                  <a:ext uri="{0D108BD9-81ED-4DB2-BD59-A6C34878D82A}">
                    <a16:rowId xmlns:a16="http://schemas.microsoft.com/office/drawing/2014/main" val="278158920"/>
                  </a:ext>
                </a:extLst>
              </a:tr>
              <a:tr h="557780">
                <a:tc>
                  <a:txBody>
                    <a:bodyPr/>
                    <a:lstStyle/>
                    <a:p>
                      <a:pPr algn="ctr"/>
                      <a:endParaRPr lang="en-US" sz="1400" b="1" u="none" dirty="0">
                        <a:latin typeface="+mj-lt"/>
                        <a:cs typeface="Times New Roman" pitchFamily="18" charset="0"/>
                      </a:endParaRPr>
                    </a:p>
                    <a:p>
                      <a:pPr algn="ctr"/>
                      <a:r>
                        <a:rPr lang="en-US" sz="1400" b="1" u="none" dirty="0">
                          <a:latin typeface="+mj-lt"/>
                          <a:cs typeface="Times New Roman" pitchFamily="18" charset="0"/>
                        </a:rPr>
                        <a:t>PORTFOLIO:</a:t>
                      </a: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extLst>
                  <a:ext uri="{0D108BD9-81ED-4DB2-BD59-A6C34878D82A}">
                    <a16:rowId xmlns:a16="http://schemas.microsoft.com/office/drawing/2014/main" val="10001"/>
                  </a:ext>
                </a:extLst>
              </a:tr>
              <a:tr h="464141">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9/30/2025</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3.81</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1.02</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11.50</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0.50</a:t>
                      </a:r>
                    </a:p>
                  </a:txBody>
                  <a:tcPr/>
                </a:tc>
                <a:extLst>
                  <a:ext uri="{0D108BD9-81ED-4DB2-BD59-A6C34878D82A}">
                    <a16:rowId xmlns:a16="http://schemas.microsoft.com/office/drawing/2014/main" val="10002"/>
                  </a:ext>
                </a:extLst>
              </a:tr>
              <a:tr h="499156">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3/31/2025</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4.26</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0.94</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10.72</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0.33</a:t>
                      </a:r>
                    </a:p>
                  </a:txBody>
                  <a:tcPr/>
                </a:tc>
                <a:extLst>
                  <a:ext uri="{0D108BD9-81ED-4DB2-BD59-A6C34878D82A}">
                    <a16:rowId xmlns:a16="http://schemas.microsoft.com/office/drawing/2014/main" val="10003"/>
                  </a:ext>
                </a:extLst>
              </a:tr>
              <a:tr h="499156">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9/30/2024</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4.29</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1.01</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9.40</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0.28</a:t>
                      </a:r>
                    </a:p>
                  </a:txBody>
                  <a:tcPr/>
                </a:tc>
                <a:extLst>
                  <a:ext uri="{0D108BD9-81ED-4DB2-BD59-A6C34878D82A}">
                    <a16:rowId xmlns:a16="http://schemas.microsoft.com/office/drawing/2014/main" val="1656441757"/>
                  </a:ext>
                </a:extLst>
              </a:tr>
            </a:tbl>
          </a:graphicData>
        </a:graphic>
      </p:graphicFrame>
      <p:sp>
        <p:nvSpPr>
          <p:cNvPr id="2" name="Slide Number Placeholder 1">
            <a:extLst>
              <a:ext uri="{FF2B5EF4-FFF2-40B4-BE49-F238E27FC236}">
                <a16:creationId xmlns:a16="http://schemas.microsoft.com/office/drawing/2014/main" id="{D25071A4-0F18-255F-2A5D-0E8957D25D94}"/>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615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A4817-1A0E-F64D-F113-F56FE4C26884}"/>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366B4DEF-B041-7377-F02C-EAA2B4AE8AC6}"/>
              </a:ext>
            </a:extLst>
          </p:cNvPr>
          <p:cNvSpPr>
            <a:spLocks noGrp="1" noChangeArrowheads="1"/>
          </p:cNvSpPr>
          <p:nvPr>
            <p:ph type="title" idx="4294967295"/>
          </p:nvPr>
        </p:nvSpPr>
        <p:spPr>
          <a:xfrm>
            <a:off x="588397" y="533400"/>
            <a:ext cx="10988701" cy="457200"/>
          </a:xfrm>
        </p:spPr>
        <p:txBody>
          <a:bodyPr>
            <a:noAutofit/>
          </a:bodyPr>
          <a:lstStyle/>
          <a:p>
            <a:pPr algn="ctr"/>
            <a:r>
              <a:rPr lang="en-US" sz="2800" b="1" dirty="0">
                <a:cs typeface="Times New Roman" pitchFamily="18" charset="0"/>
              </a:rPr>
              <a:t>Ultra </a:t>
            </a:r>
            <a:r>
              <a:rPr lang="en-US" sz="2800" b="1" dirty="0">
                <a:solidFill>
                  <a:schemeClr val="tx1"/>
                </a:solidFill>
                <a:cs typeface="Times New Roman" pitchFamily="18" charset="0"/>
              </a:rPr>
              <a:t>Short Duration Portfolio – Portfolio Characteristics (continued)</a:t>
            </a:r>
          </a:p>
        </p:txBody>
      </p:sp>
      <p:graphicFrame>
        <p:nvGraphicFramePr>
          <p:cNvPr id="7" name="Object 27">
            <a:extLst>
              <a:ext uri="{FF2B5EF4-FFF2-40B4-BE49-F238E27FC236}">
                <a16:creationId xmlns:a16="http://schemas.microsoft.com/office/drawing/2014/main" id="{789931FB-B023-2944-1A2D-FD54B042680C}"/>
              </a:ext>
            </a:extLst>
          </p:cNvPr>
          <p:cNvGraphicFramePr>
            <a:graphicFrameLocks noChangeAspect="1"/>
          </p:cNvGraphicFramePr>
          <p:nvPr/>
        </p:nvGraphicFramePr>
        <p:xfrm>
          <a:off x="1047751" y="2933700"/>
          <a:ext cx="9782174" cy="1733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27">
            <a:extLst>
              <a:ext uri="{FF2B5EF4-FFF2-40B4-BE49-F238E27FC236}">
                <a16:creationId xmlns:a16="http://schemas.microsoft.com/office/drawing/2014/main" id="{135256AA-B4A4-9E1E-04F3-A37AD1A04180}"/>
              </a:ext>
            </a:extLst>
          </p:cNvPr>
          <p:cNvGraphicFramePr>
            <a:graphicFrameLocks noChangeAspect="1"/>
          </p:cNvGraphicFramePr>
          <p:nvPr/>
        </p:nvGraphicFramePr>
        <p:xfrm>
          <a:off x="1047750" y="1129084"/>
          <a:ext cx="10000206" cy="1804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Object 27">
            <a:extLst>
              <a:ext uri="{FF2B5EF4-FFF2-40B4-BE49-F238E27FC236}">
                <a16:creationId xmlns:a16="http://schemas.microsoft.com/office/drawing/2014/main" id="{179DD505-6F44-F637-B354-D19A40E03DD9}"/>
              </a:ext>
            </a:extLst>
          </p:cNvPr>
          <p:cNvGraphicFramePr>
            <a:graphicFrameLocks noChangeAspect="1"/>
          </p:cNvGraphicFramePr>
          <p:nvPr/>
        </p:nvGraphicFramePr>
        <p:xfrm>
          <a:off x="1047750" y="4667416"/>
          <a:ext cx="9874946" cy="1661821"/>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a:extLst>
              <a:ext uri="{FF2B5EF4-FFF2-40B4-BE49-F238E27FC236}">
                <a16:creationId xmlns:a16="http://schemas.microsoft.com/office/drawing/2014/main" id="{859E5251-22D5-B024-E243-D4F5B6DF2E95}"/>
              </a:ext>
            </a:extLst>
          </p:cNvPr>
          <p:cNvSpPr>
            <a:spLocks noGrp="1"/>
          </p:cNvSpPr>
          <p:nvPr>
            <p:ph type="sldNum" sz="quarter" idx="12"/>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9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799B3-FE0A-D9F6-700A-330A2463743C}"/>
            </a:ext>
          </a:extLst>
        </p:cNvPr>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FDE0127D-43A1-3518-8B8C-4F9F38BF8F32}"/>
              </a:ext>
            </a:extLst>
          </p:cNvPr>
          <p:cNvGraphicFramePr>
            <a:graphicFrameLocks/>
          </p:cNvGraphicFramePr>
          <p:nvPr/>
        </p:nvGraphicFramePr>
        <p:xfrm>
          <a:off x="631126" y="2400300"/>
          <a:ext cx="3984665" cy="2057400"/>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464690">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50508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2.52</a:t>
                      </a:r>
                    </a:p>
                  </a:txBody>
                  <a:tcPr/>
                </a:tc>
                <a:tc>
                  <a:txBody>
                    <a:bodyPr/>
                    <a:lstStyle/>
                    <a:p>
                      <a:pPr algn="ctr"/>
                      <a:r>
                        <a:rPr lang="en-US" sz="1400" dirty="0">
                          <a:latin typeface="+mj-lt"/>
                          <a:cs typeface="Times New Roman" pitchFamily="18" charset="0"/>
                        </a:rPr>
                        <a:t>4.24</a:t>
                      </a:r>
                    </a:p>
                  </a:txBody>
                  <a:tcPr/>
                </a:tc>
                <a:tc>
                  <a:txBody>
                    <a:bodyPr/>
                    <a:lstStyle/>
                    <a:p>
                      <a:pPr algn="ctr"/>
                      <a:r>
                        <a:rPr lang="en-US" sz="1400" dirty="0">
                          <a:latin typeface="+mj-lt"/>
                          <a:cs typeface="Times New Roman" pitchFamily="18" charset="0"/>
                        </a:rPr>
                        <a:t>4.74</a:t>
                      </a:r>
                    </a:p>
                  </a:txBody>
                  <a:tcPr/>
                </a:tc>
                <a:tc>
                  <a:txBody>
                    <a:bodyPr/>
                    <a:lstStyle/>
                    <a:p>
                      <a:pPr algn="ctr"/>
                      <a:r>
                        <a:rPr lang="en-US" sz="1400" dirty="0">
                          <a:latin typeface="+mj-lt"/>
                          <a:cs typeface="Times New Roman" pitchFamily="18" charset="0"/>
                        </a:rPr>
                        <a:t>1.85</a:t>
                      </a:r>
                    </a:p>
                  </a:txBody>
                  <a:tcPr/>
                </a:tc>
                <a:extLst>
                  <a:ext uri="{0D108BD9-81ED-4DB2-BD59-A6C34878D82A}">
                    <a16:rowId xmlns:a16="http://schemas.microsoft.com/office/drawing/2014/main" val="10001"/>
                  </a:ext>
                </a:extLst>
              </a:tr>
              <a:tr h="558654">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2.40</a:t>
                      </a:r>
                    </a:p>
                  </a:txBody>
                  <a:tcPr/>
                </a:tc>
                <a:tc>
                  <a:txBody>
                    <a:bodyPr/>
                    <a:lstStyle/>
                    <a:p>
                      <a:pPr algn="ctr"/>
                      <a:r>
                        <a:rPr lang="en-US" sz="1400" u="none" dirty="0">
                          <a:latin typeface="+mj-lt"/>
                          <a:cs typeface="Times New Roman" pitchFamily="18" charset="0"/>
                        </a:rPr>
                        <a:t>4.02</a:t>
                      </a:r>
                    </a:p>
                  </a:txBody>
                  <a:tcPr/>
                </a:tc>
                <a:tc>
                  <a:txBody>
                    <a:bodyPr/>
                    <a:lstStyle/>
                    <a:p>
                      <a:pPr algn="ctr"/>
                      <a:r>
                        <a:rPr lang="en-US" sz="1400" u="none" dirty="0">
                          <a:latin typeface="+mj-lt"/>
                          <a:cs typeface="Times New Roman" pitchFamily="18" charset="0"/>
                        </a:rPr>
                        <a:t>4.55</a:t>
                      </a:r>
                    </a:p>
                  </a:txBody>
                  <a:tcPr/>
                </a:tc>
                <a:tc>
                  <a:txBody>
                    <a:bodyPr/>
                    <a:lstStyle/>
                    <a:p>
                      <a:pPr algn="ctr"/>
                      <a:r>
                        <a:rPr lang="en-US" sz="1400" u="none" dirty="0">
                          <a:latin typeface="+mj-lt"/>
                          <a:cs typeface="Times New Roman" pitchFamily="18" charset="0"/>
                        </a:rPr>
                        <a:t>1.71</a:t>
                      </a:r>
                    </a:p>
                  </a:txBody>
                  <a:tcPr/>
                </a:tc>
                <a:extLst>
                  <a:ext uri="{0D108BD9-81ED-4DB2-BD59-A6C34878D82A}">
                    <a16:rowId xmlns:a16="http://schemas.microsoft.com/office/drawing/2014/main" val="10002"/>
                  </a:ext>
                </a:extLst>
              </a:tr>
              <a:tr h="528969">
                <a:tc>
                  <a:txBody>
                    <a:bodyPr/>
                    <a:lstStyle/>
                    <a:p>
                      <a:r>
                        <a:rPr lang="en-US" sz="1400" b="1" dirty="0">
                          <a:latin typeface="+mj-lt"/>
                          <a:cs typeface="Times New Roman" pitchFamily="18" charset="0"/>
                        </a:rPr>
                        <a:t>Excess Return</a:t>
                      </a:r>
                    </a:p>
                  </a:txBody>
                  <a:tcPr/>
                </a:tc>
                <a:tc>
                  <a:txBody>
                    <a:bodyPr/>
                    <a:lstStyle/>
                    <a:p>
                      <a:pPr marL="0" algn="ctr" defTabSz="913864" rtl="0" eaLnBrk="1" latinLnBrk="0" hangingPunct="1"/>
                      <a:r>
                        <a:rPr lang="en-US" sz="1400" b="1" kern="1200" dirty="0">
                          <a:solidFill>
                            <a:schemeClr val="tx1"/>
                          </a:solidFill>
                          <a:latin typeface="+mj-lt"/>
                          <a:ea typeface="+mn-ea"/>
                          <a:cs typeface="Times New Roman" pitchFamily="18" charset="0"/>
                        </a:rPr>
                        <a:t>0.12</a:t>
                      </a:r>
                    </a:p>
                  </a:txBody>
                  <a:tcPr/>
                </a:tc>
                <a:tc>
                  <a:txBody>
                    <a:bodyPr/>
                    <a:lstStyle/>
                    <a:p>
                      <a:pPr algn="ctr"/>
                      <a:r>
                        <a:rPr lang="en-US" sz="1400" b="1" dirty="0">
                          <a:solidFill>
                            <a:schemeClr val="tx1"/>
                          </a:solidFill>
                          <a:latin typeface="+mj-lt"/>
                          <a:cs typeface="Times New Roman" pitchFamily="18" charset="0"/>
                        </a:rPr>
                        <a:t>0.22</a:t>
                      </a:r>
                    </a:p>
                  </a:txBody>
                  <a:tcPr/>
                </a:tc>
                <a:tc>
                  <a:txBody>
                    <a:bodyPr/>
                    <a:lstStyle/>
                    <a:p>
                      <a:pPr algn="ctr"/>
                      <a:r>
                        <a:rPr lang="en-US" sz="1400" b="1" dirty="0">
                          <a:solidFill>
                            <a:schemeClr val="tx1"/>
                          </a:solidFill>
                          <a:latin typeface="+mj-lt"/>
                          <a:cs typeface="Times New Roman" pitchFamily="18" charset="0"/>
                        </a:rPr>
                        <a:t>0.19</a:t>
                      </a:r>
                    </a:p>
                  </a:txBody>
                  <a:tcPr/>
                </a:tc>
                <a:tc>
                  <a:txBody>
                    <a:bodyPr/>
                    <a:lstStyle/>
                    <a:p>
                      <a:pPr algn="ctr"/>
                      <a:r>
                        <a:rPr lang="en-US" sz="1400" b="1" dirty="0">
                          <a:solidFill>
                            <a:schemeClr val="tx1"/>
                          </a:solidFill>
                          <a:latin typeface="+mj-lt"/>
                          <a:cs typeface="Times New Roman" pitchFamily="18" charset="0"/>
                        </a:rPr>
                        <a:t>0.14</a:t>
                      </a:r>
                    </a:p>
                  </a:txBody>
                  <a:tcPr/>
                </a:tc>
                <a:extLst>
                  <a:ext uri="{0D108BD9-81ED-4DB2-BD59-A6C34878D82A}">
                    <a16:rowId xmlns:a16="http://schemas.microsoft.com/office/drawing/2014/main" val="10003"/>
                  </a:ext>
                </a:extLst>
              </a:tr>
            </a:tbl>
          </a:graphicData>
        </a:graphic>
      </p:graphicFrame>
      <p:sp>
        <p:nvSpPr>
          <p:cNvPr id="10" name="TextBox 9">
            <a:extLst>
              <a:ext uri="{FF2B5EF4-FFF2-40B4-BE49-F238E27FC236}">
                <a16:creationId xmlns:a16="http://schemas.microsoft.com/office/drawing/2014/main" id="{C57059C9-7DCE-4EDE-F421-CD9DA6C6D379}"/>
              </a:ext>
            </a:extLst>
          </p:cNvPr>
          <p:cNvSpPr txBox="1"/>
          <p:nvPr/>
        </p:nvSpPr>
        <p:spPr>
          <a:xfrm>
            <a:off x="1279503" y="1595174"/>
            <a:ext cx="26670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TOTAL RETURNS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as of Sep. 30, 2025</a:t>
            </a:r>
          </a:p>
        </p:txBody>
      </p:sp>
      <p:sp>
        <p:nvSpPr>
          <p:cNvPr id="16" name="TextBox 15">
            <a:extLst>
              <a:ext uri="{FF2B5EF4-FFF2-40B4-BE49-F238E27FC236}">
                <a16:creationId xmlns:a16="http://schemas.microsoft.com/office/drawing/2014/main" id="{9813B82A-76CA-AE2F-8389-23A14A6BA391}"/>
              </a:ext>
            </a:extLst>
          </p:cNvPr>
          <p:cNvSpPr txBox="1"/>
          <p:nvPr/>
        </p:nvSpPr>
        <p:spPr>
          <a:xfrm>
            <a:off x="2240913" y="4684891"/>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not annualized</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1" name="Title 10">
            <a:extLst>
              <a:ext uri="{FF2B5EF4-FFF2-40B4-BE49-F238E27FC236}">
                <a16:creationId xmlns:a16="http://schemas.microsoft.com/office/drawing/2014/main" id="{ADDEF4DC-65FA-5B2B-8C41-9B918740B702}"/>
              </a:ext>
            </a:extLst>
          </p:cNvPr>
          <p:cNvSpPr>
            <a:spLocks noGrp="1"/>
          </p:cNvSpPr>
          <p:nvPr>
            <p:ph type="title"/>
          </p:nvPr>
        </p:nvSpPr>
        <p:spPr>
          <a:xfrm>
            <a:off x="620671" y="825961"/>
            <a:ext cx="10765597" cy="457200"/>
          </a:xfrm>
        </p:spPr>
        <p:txBody>
          <a:bodyPr>
            <a:noAutofit/>
          </a:bodyPr>
          <a:lstStyle/>
          <a:p>
            <a:r>
              <a:rPr lang="en-US" sz="3400" b="1" dirty="0">
                <a:cs typeface="Times New Roman" pitchFamily="18" charset="0"/>
              </a:rPr>
              <a:t>Short Duration</a:t>
            </a:r>
            <a:r>
              <a:rPr lang="en-US" sz="3400" b="1" dirty="0">
                <a:solidFill>
                  <a:schemeClr val="tx1"/>
                </a:solidFill>
                <a:cs typeface="Times New Roman" pitchFamily="18" charset="0"/>
              </a:rPr>
              <a:t> Portfolio - Performance and Attribution</a:t>
            </a:r>
          </a:p>
        </p:txBody>
      </p:sp>
      <p:sp>
        <p:nvSpPr>
          <p:cNvPr id="13" name="TextBox 12">
            <a:extLst>
              <a:ext uri="{FF2B5EF4-FFF2-40B4-BE49-F238E27FC236}">
                <a16:creationId xmlns:a16="http://schemas.microsoft.com/office/drawing/2014/main" id="{91BD83DE-66AD-A933-70D9-B982FCDC3057}"/>
              </a:ext>
            </a:extLst>
          </p:cNvPr>
          <p:cNvSpPr txBox="1"/>
          <p:nvPr/>
        </p:nvSpPr>
        <p:spPr>
          <a:xfrm>
            <a:off x="161924" y="4684891"/>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provided by BNY Mellon.</a:t>
            </a:r>
          </a:p>
        </p:txBody>
      </p:sp>
      <p:sp>
        <p:nvSpPr>
          <p:cNvPr id="20" name="TextBox 19">
            <a:extLst>
              <a:ext uri="{FF2B5EF4-FFF2-40B4-BE49-F238E27FC236}">
                <a16:creationId xmlns:a16="http://schemas.microsoft.com/office/drawing/2014/main" id="{36A0E60F-3F66-CF14-BC2F-A50E0A78FA5D}"/>
              </a:ext>
            </a:extLst>
          </p:cNvPr>
          <p:cNvSpPr txBox="1"/>
          <p:nvPr/>
        </p:nvSpPr>
        <p:spPr>
          <a:xfrm>
            <a:off x="5412486" y="1927834"/>
            <a:ext cx="6343650" cy="38164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2nd</a:t>
            </a:r>
            <a:r>
              <a:rPr kumimoji="0" lang="en-US" sz="14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and </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3rd</a:t>
            </a:r>
            <a:r>
              <a:rPr kumimoji="0" lang="en-US" sz="14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Quarter 2025 (+12 b.p.)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Yield: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We preserved our benchmark-relative yield advantage through the period driven by curve positioning (specifically our strategic allocation to the very short end of the yield curve) and the continued overweight positioning within the ABS sector.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Spread-Sector: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The portfolio held a 6% overweight to spread sectors, which benefitted performance as the risk-on environment persisted.  We maintained a neutral contribution to duration from corporate bonds, while our overweight positioning in ABS added to performance as spreads tightened over the period.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Duration / Yield Curve: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For most of the period, the portfolio maintained a neutral overall duration position and a slight barbell structure. As opportunities arose, we capitalized on the dislocations in the short-term funding market by increasing our exposure to cash instruments.  </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3" name="TextBox 22">
            <a:extLst>
              <a:ext uri="{FF2B5EF4-FFF2-40B4-BE49-F238E27FC236}">
                <a16:creationId xmlns:a16="http://schemas.microsoft.com/office/drawing/2014/main" id="{DD817B8E-80F2-6D3B-DF5C-EF2E59A67E1D}"/>
              </a:ext>
            </a:extLst>
          </p:cNvPr>
          <p:cNvSpPr txBox="1"/>
          <p:nvPr/>
        </p:nvSpPr>
        <p:spPr>
          <a:xfrm>
            <a:off x="6811241" y="1589280"/>
            <a:ext cx="37338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ATTRIBUTION NOTES</a:t>
            </a:r>
          </a:p>
        </p:txBody>
      </p:sp>
      <p:sp>
        <p:nvSpPr>
          <p:cNvPr id="2" name="Slide Number Placeholder 1">
            <a:extLst>
              <a:ext uri="{FF2B5EF4-FFF2-40B4-BE49-F238E27FC236}">
                <a16:creationId xmlns:a16="http://schemas.microsoft.com/office/drawing/2014/main" id="{40F51C2F-F592-FE29-540E-21A693B2814E}"/>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78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D992A-1AB1-C052-3F78-9E4296FD1D4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3991B74-2600-089D-0E9C-8F04709F30F4}"/>
              </a:ext>
            </a:extLst>
          </p:cNvPr>
          <p:cNvSpPr>
            <a:spLocks noGrp="1"/>
          </p:cNvSpPr>
          <p:nvPr>
            <p:ph type="title"/>
          </p:nvPr>
        </p:nvSpPr>
        <p:spPr>
          <a:xfrm>
            <a:off x="429370" y="790185"/>
            <a:ext cx="11266999" cy="457200"/>
          </a:xfrm>
        </p:spPr>
        <p:txBody>
          <a:bodyPr>
            <a:noAutofit/>
          </a:bodyPr>
          <a:lstStyle/>
          <a:p>
            <a:r>
              <a:rPr lang="en-US" sz="3000" b="1" dirty="0">
                <a:solidFill>
                  <a:schemeClr val="tx1"/>
                </a:solidFill>
                <a:cs typeface="Times New Roman" pitchFamily="18" charset="0"/>
              </a:rPr>
              <a:t>Short Duration Portfolio - Current Strategy / Portfolio Characteristics</a:t>
            </a:r>
          </a:p>
        </p:txBody>
      </p:sp>
      <p:sp>
        <p:nvSpPr>
          <p:cNvPr id="13" name="TextBox 12">
            <a:extLst>
              <a:ext uri="{FF2B5EF4-FFF2-40B4-BE49-F238E27FC236}">
                <a16:creationId xmlns:a16="http://schemas.microsoft.com/office/drawing/2014/main" id="{16CDA36E-803E-18B5-93F9-01266EE1138F}"/>
              </a:ext>
            </a:extLst>
          </p:cNvPr>
          <p:cNvSpPr txBox="1"/>
          <p:nvPr/>
        </p:nvSpPr>
        <p:spPr>
          <a:xfrm>
            <a:off x="8194647" y="5854704"/>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Data obtained from BNYM / Wilshire / Bloomberg</a:t>
            </a:r>
          </a:p>
        </p:txBody>
      </p:sp>
      <p:sp>
        <p:nvSpPr>
          <p:cNvPr id="20" name="TextBox 19">
            <a:extLst>
              <a:ext uri="{FF2B5EF4-FFF2-40B4-BE49-F238E27FC236}">
                <a16:creationId xmlns:a16="http://schemas.microsoft.com/office/drawing/2014/main" id="{4E50791C-7C0B-BEAC-8FA6-040016EB19C0}"/>
              </a:ext>
            </a:extLst>
          </p:cNvPr>
          <p:cNvSpPr txBox="1"/>
          <p:nvPr/>
        </p:nvSpPr>
        <p:spPr>
          <a:xfrm>
            <a:off x="2241146" y="1388477"/>
            <a:ext cx="26670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Current Strategy</a:t>
            </a:r>
          </a:p>
        </p:txBody>
      </p:sp>
      <p:graphicFrame>
        <p:nvGraphicFramePr>
          <p:cNvPr id="23" name="Table 22">
            <a:extLst>
              <a:ext uri="{FF2B5EF4-FFF2-40B4-BE49-F238E27FC236}">
                <a16:creationId xmlns:a16="http://schemas.microsoft.com/office/drawing/2014/main" id="{9C011F15-9601-CC05-2E75-D4A636490920}"/>
              </a:ext>
            </a:extLst>
          </p:cNvPr>
          <p:cNvGraphicFramePr>
            <a:graphicFrameLocks noGrp="1"/>
          </p:cNvGraphicFramePr>
          <p:nvPr/>
        </p:nvGraphicFramePr>
        <p:xfrm>
          <a:off x="631611" y="1979878"/>
          <a:ext cx="4559225" cy="4236720"/>
        </p:xfrm>
        <a:graphic>
          <a:graphicData uri="http://schemas.openxmlformats.org/drawingml/2006/table">
            <a:tbl>
              <a:tblPr firstRow="1" bandRow="1">
                <a:tableStyleId>{69CF1AB2-1976-4502-BF36-3FF5EA218861}</a:tableStyleId>
              </a:tblPr>
              <a:tblGrid>
                <a:gridCol w="2012825">
                  <a:extLst>
                    <a:ext uri="{9D8B030D-6E8A-4147-A177-3AD203B41FA5}">
                      <a16:colId xmlns:a16="http://schemas.microsoft.com/office/drawing/2014/main" val="20000"/>
                    </a:ext>
                  </a:extLst>
                </a:gridCol>
                <a:gridCol w="2546400">
                  <a:extLst>
                    <a:ext uri="{9D8B030D-6E8A-4147-A177-3AD203B41FA5}">
                      <a16:colId xmlns:a16="http://schemas.microsoft.com/office/drawing/2014/main" val="20001"/>
                    </a:ext>
                  </a:extLst>
                </a:gridCol>
              </a:tblGrid>
              <a:tr h="1485899">
                <a:tc>
                  <a:txBody>
                    <a:bodyPr/>
                    <a:lstStyle/>
                    <a:p>
                      <a:r>
                        <a:rPr lang="en-US" sz="1400" dirty="0">
                          <a:latin typeface="+mj-lt"/>
                          <a:cs typeface="Times New Roman" pitchFamily="18" charset="0"/>
                        </a:rPr>
                        <a:t>Duration</a:t>
                      </a:r>
                      <a:r>
                        <a:rPr lang="en-US" sz="1400" baseline="0" dirty="0">
                          <a:latin typeface="+mj-lt"/>
                          <a:cs typeface="Times New Roman" pitchFamily="18" charset="0"/>
                        </a:rPr>
                        <a:t> / Yield Curve</a:t>
                      </a:r>
                      <a:endParaRPr lang="en-US" sz="1400" dirty="0">
                        <a:latin typeface="+mj-lt"/>
                        <a:cs typeface="Times New Roman" pitchFamily="18" charset="0"/>
                      </a:endParaRPr>
                    </a:p>
                  </a:txBody>
                  <a:tcPr/>
                </a:tc>
                <a:tc>
                  <a:txBody>
                    <a:bodyPr/>
                    <a:lstStyle/>
                    <a:p>
                      <a:r>
                        <a:rPr lang="en-US" sz="1400" b="0" dirty="0">
                          <a:latin typeface="+mj-lt"/>
                          <a:cs typeface="Times New Roman" pitchFamily="18" charset="0"/>
                        </a:rPr>
                        <a:t>We will use duration positioning only on a tactical basis (currently neutral). </a:t>
                      </a:r>
                    </a:p>
                    <a:p>
                      <a:r>
                        <a:rPr lang="en-US" sz="1400" b="0" dirty="0">
                          <a:latin typeface="+mj-lt"/>
                          <a:cs typeface="Times New Roman" pitchFamily="18" charset="0"/>
                        </a:rPr>
                        <a:t>We continue to trim the portfolio’s barbell structure as the Fed pursues additional rate cuts.</a:t>
                      </a:r>
                    </a:p>
                  </a:txBody>
                  <a:tcPr/>
                </a:tc>
                <a:extLst>
                  <a:ext uri="{0D108BD9-81ED-4DB2-BD59-A6C34878D82A}">
                    <a16:rowId xmlns:a16="http://schemas.microsoft.com/office/drawing/2014/main" val="10000"/>
                  </a:ext>
                </a:extLst>
              </a:tr>
              <a:tr h="1285874">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mj-lt"/>
                          <a:cs typeface="Times New Roman" pitchFamily="18" charset="0"/>
                        </a:rPr>
                        <a:t>Spread-Sector</a:t>
                      </a:r>
                      <a:endParaRPr lang="en-US" sz="1400" b="1" baseline="0" dirty="0">
                        <a:latin typeface="+mj-lt"/>
                        <a:cs typeface="Times New Roman" pitchFamily="18" charset="0"/>
                      </a:endParaRP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dirty="0">
                          <a:latin typeface="+mj-lt"/>
                          <a:cs typeface="Times New Roman" pitchFamily="18" charset="0"/>
                        </a:rPr>
                        <a:t>We remain neutral on a contribution to duration basis in the corporate sector with a slight overweight to financials while continuing to look for opportunities to add to the sector at more attractive levels.  We favor the ABS sector as it looks more attractive vs. corporates and maintain an overweight positioning to the sector.</a:t>
                      </a:r>
                    </a:p>
                  </a:txBody>
                  <a:tcPr/>
                </a:tc>
                <a:extLst>
                  <a:ext uri="{0D108BD9-81ED-4DB2-BD59-A6C34878D82A}">
                    <a16:rowId xmlns:a16="http://schemas.microsoft.com/office/drawing/2014/main" val="10002"/>
                  </a:ext>
                </a:extLst>
              </a:tr>
            </a:tbl>
          </a:graphicData>
        </a:graphic>
      </p:graphicFrame>
      <p:sp>
        <p:nvSpPr>
          <p:cNvPr id="21" name="TextBox 20">
            <a:extLst>
              <a:ext uri="{FF2B5EF4-FFF2-40B4-BE49-F238E27FC236}">
                <a16:creationId xmlns:a16="http://schemas.microsoft.com/office/drawing/2014/main" id="{935D3C15-1B47-9FD7-7278-23D978CC84E4}"/>
              </a:ext>
            </a:extLst>
          </p:cNvPr>
          <p:cNvSpPr txBox="1"/>
          <p:nvPr/>
        </p:nvSpPr>
        <p:spPr>
          <a:xfrm>
            <a:off x="6994311" y="1388477"/>
            <a:ext cx="4114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 Characteristics Summary</a:t>
            </a:r>
          </a:p>
        </p:txBody>
      </p:sp>
      <p:graphicFrame>
        <p:nvGraphicFramePr>
          <p:cNvPr id="27" name="Content Placeholder 5">
            <a:extLst>
              <a:ext uri="{FF2B5EF4-FFF2-40B4-BE49-F238E27FC236}">
                <a16:creationId xmlns:a16="http://schemas.microsoft.com/office/drawing/2014/main" id="{97C97F32-FB98-CEA4-ED64-C079371E8111}"/>
              </a:ext>
            </a:extLst>
          </p:cNvPr>
          <p:cNvGraphicFramePr>
            <a:graphicFrameLocks/>
          </p:cNvGraphicFramePr>
          <p:nvPr/>
        </p:nvGraphicFramePr>
        <p:xfrm>
          <a:off x="5493974" y="1979878"/>
          <a:ext cx="5748673" cy="3631817"/>
        </p:xfrm>
        <a:graphic>
          <a:graphicData uri="http://schemas.openxmlformats.org/drawingml/2006/table">
            <a:tbl>
              <a:tblPr firstRow="1" bandRow="1">
                <a:tableStyleId>{5C22544A-7EE6-4342-B048-85BDC9FD1C3A}</a:tableStyleId>
              </a:tblPr>
              <a:tblGrid>
                <a:gridCol w="1786598">
                  <a:extLst>
                    <a:ext uri="{9D8B030D-6E8A-4147-A177-3AD203B41FA5}">
                      <a16:colId xmlns:a16="http://schemas.microsoft.com/office/drawing/2014/main" val="20000"/>
                    </a:ext>
                  </a:extLst>
                </a:gridCol>
                <a:gridCol w="753307">
                  <a:extLst>
                    <a:ext uri="{9D8B030D-6E8A-4147-A177-3AD203B41FA5}">
                      <a16:colId xmlns:a16="http://schemas.microsoft.com/office/drawing/2014/main" val="20001"/>
                    </a:ext>
                  </a:extLst>
                </a:gridCol>
                <a:gridCol w="855031">
                  <a:extLst>
                    <a:ext uri="{9D8B030D-6E8A-4147-A177-3AD203B41FA5}">
                      <a16:colId xmlns:a16="http://schemas.microsoft.com/office/drawing/2014/main" val="20002"/>
                    </a:ext>
                  </a:extLst>
                </a:gridCol>
                <a:gridCol w="893459">
                  <a:extLst>
                    <a:ext uri="{9D8B030D-6E8A-4147-A177-3AD203B41FA5}">
                      <a16:colId xmlns:a16="http://schemas.microsoft.com/office/drawing/2014/main" val="20003"/>
                    </a:ext>
                  </a:extLst>
                </a:gridCol>
                <a:gridCol w="893459">
                  <a:extLst>
                    <a:ext uri="{9D8B030D-6E8A-4147-A177-3AD203B41FA5}">
                      <a16:colId xmlns:a16="http://schemas.microsoft.com/office/drawing/2014/main" val="1498407129"/>
                    </a:ext>
                  </a:extLst>
                </a:gridCol>
                <a:gridCol w="566819">
                  <a:extLst>
                    <a:ext uri="{9D8B030D-6E8A-4147-A177-3AD203B41FA5}">
                      <a16:colId xmlns:a16="http://schemas.microsoft.com/office/drawing/2014/main" val="20004"/>
                    </a:ext>
                  </a:extLst>
                </a:gridCol>
              </a:tblGrid>
              <a:tr h="967411">
                <a:tc>
                  <a:txBody>
                    <a:bodyPr/>
                    <a:lstStyle/>
                    <a:p>
                      <a:pPr algn="ctr"/>
                      <a:endParaRPr lang="en-US" sz="1400" dirty="0">
                        <a:solidFill>
                          <a:schemeClr val="bg1"/>
                        </a:solidFill>
                        <a:latin typeface="+mj-lt"/>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Yield</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 </a:t>
                      </a:r>
                      <a:r>
                        <a:rPr lang="en-US" sz="1400" dirty="0">
                          <a:solidFill>
                            <a:schemeClr val="bg1"/>
                          </a:solidFill>
                          <a:latin typeface="+mj-lt"/>
                          <a:cs typeface="Times New Roman" pitchFamily="18" charset="0"/>
                        </a:rPr>
                        <a:t>% &gt; 3</a:t>
                      </a:r>
                      <a:r>
                        <a:rPr lang="en-US" sz="1400" baseline="0" dirty="0">
                          <a:solidFill>
                            <a:schemeClr val="bg1"/>
                          </a:solidFill>
                          <a:latin typeface="+mj-lt"/>
                          <a:cs typeface="Times New Roman" pitchFamily="18" charset="0"/>
                        </a:rPr>
                        <a:t> </a:t>
                      </a:r>
                      <a:r>
                        <a:rPr lang="en-US" sz="1400" dirty="0">
                          <a:solidFill>
                            <a:schemeClr val="bg1"/>
                          </a:solidFill>
                          <a:latin typeface="+mj-lt"/>
                          <a:cs typeface="Times New Roman" pitchFamily="18" charset="0"/>
                        </a:rPr>
                        <a:t>Years</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 </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Spread Sectors</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 BBB</a:t>
                      </a:r>
                      <a:endParaRPr lang="en-US" sz="1400" dirty="0">
                        <a:solidFill>
                          <a:schemeClr val="bg1"/>
                        </a:solidFill>
                        <a:latin typeface="+mj-lt"/>
                        <a:cs typeface="Times New Roman" pitchFamily="18" charset="0"/>
                      </a:endParaRPr>
                    </a:p>
                  </a:txBody>
                  <a:tcPr/>
                </a:tc>
                <a:extLst>
                  <a:ext uri="{0D108BD9-81ED-4DB2-BD59-A6C34878D82A}">
                    <a16:rowId xmlns:a16="http://schemas.microsoft.com/office/drawing/2014/main" val="10000"/>
                  </a:ext>
                </a:extLst>
              </a:tr>
              <a:tr h="748963">
                <a:tc>
                  <a:txBody>
                    <a:bodyPr/>
                    <a:lstStyle/>
                    <a:p>
                      <a:pPr algn="ctr"/>
                      <a:r>
                        <a:rPr lang="en-US" sz="1400" b="1" kern="1200" dirty="0">
                          <a:solidFill>
                            <a:schemeClr val="dk1"/>
                          </a:solidFill>
                          <a:latin typeface="+mn-lt"/>
                          <a:ea typeface="+mn-ea"/>
                          <a:cs typeface="Times New Roman" pitchFamily="18" charset="0"/>
                        </a:rPr>
                        <a:t>ICEML 1-3Yr A-AAA </a:t>
                      </a:r>
                    </a:p>
                    <a:p>
                      <a:pPr algn="ctr"/>
                      <a:r>
                        <a:rPr lang="en-US" sz="1400" b="1" kern="1200" dirty="0">
                          <a:solidFill>
                            <a:schemeClr val="dk1"/>
                          </a:solidFill>
                          <a:latin typeface="+mn-lt"/>
                          <a:ea typeface="+mn-ea"/>
                          <a:cs typeface="Times New Roman" pitchFamily="18" charset="0"/>
                        </a:rPr>
                        <a:t>US Corp &amp; Gov. Index</a:t>
                      </a:r>
                    </a:p>
                    <a:p>
                      <a:pPr algn="ctr"/>
                      <a:r>
                        <a:rPr lang="en-US" sz="1400" b="0" dirty="0">
                          <a:latin typeface="+mj-lt"/>
                          <a:cs typeface="Times New Roman" pitchFamily="18" charset="0"/>
                        </a:rPr>
                        <a:t>9/30/2025</a:t>
                      </a:r>
                    </a:p>
                  </a:txBody>
                  <a:tcPr/>
                </a:tc>
                <a:tc>
                  <a:txBody>
                    <a:bodyPr/>
                    <a:lstStyle/>
                    <a:p>
                      <a:pPr algn="ctr"/>
                      <a:r>
                        <a:rPr lang="en-US" sz="1400" dirty="0">
                          <a:latin typeface="+mj-lt"/>
                          <a:cs typeface="Times New Roman" pitchFamily="18" charset="0"/>
                        </a:rPr>
                        <a:t>3.72</a:t>
                      </a:r>
                    </a:p>
                  </a:txBody>
                  <a:tcPr/>
                </a:tc>
                <a:tc>
                  <a:txBody>
                    <a:bodyPr/>
                    <a:lstStyle/>
                    <a:p>
                      <a:pPr algn="ctr"/>
                      <a:r>
                        <a:rPr lang="en-US" sz="1400" dirty="0">
                          <a:latin typeface="+mj-lt"/>
                          <a:cs typeface="Times New Roman" pitchFamily="18" charset="0"/>
                        </a:rPr>
                        <a:t>1.85</a:t>
                      </a:r>
                    </a:p>
                  </a:txBody>
                  <a:tcPr/>
                </a:tc>
                <a:tc>
                  <a:txBody>
                    <a:bodyPr/>
                    <a:lstStyle/>
                    <a:p>
                      <a:pPr algn="ctr"/>
                      <a:r>
                        <a:rPr lang="en-US" sz="1400" dirty="0">
                          <a:latin typeface="+mj-lt"/>
                          <a:cs typeface="Times New Roman" pitchFamily="18" charset="0"/>
                        </a:rPr>
                        <a:t>0.0</a:t>
                      </a:r>
                    </a:p>
                  </a:txBody>
                  <a:tcPr/>
                </a:tc>
                <a:tc>
                  <a:txBody>
                    <a:bodyPr/>
                    <a:lstStyle/>
                    <a:p>
                      <a:pPr algn="ctr"/>
                      <a:r>
                        <a:rPr lang="en-US" sz="1400" dirty="0">
                          <a:latin typeface="+mj-lt"/>
                          <a:cs typeface="Times New Roman" pitchFamily="18" charset="0"/>
                        </a:rPr>
                        <a:t>22.8</a:t>
                      </a:r>
                    </a:p>
                  </a:txBody>
                  <a:tcPr/>
                </a:tc>
                <a:tc>
                  <a:txBody>
                    <a:bodyPr/>
                    <a:lstStyle/>
                    <a:p>
                      <a:pPr algn="ctr"/>
                      <a:r>
                        <a:rPr lang="en-US" sz="1400" dirty="0">
                          <a:latin typeface="+mj-lt"/>
                          <a:cs typeface="Times New Roman" pitchFamily="18" charset="0"/>
                        </a:rPr>
                        <a:t>0.8</a:t>
                      </a:r>
                    </a:p>
                  </a:txBody>
                  <a:tcPr/>
                </a:tc>
                <a:extLst>
                  <a:ext uri="{0D108BD9-81ED-4DB2-BD59-A6C34878D82A}">
                    <a16:rowId xmlns:a16="http://schemas.microsoft.com/office/drawing/2014/main" val="10001"/>
                  </a:ext>
                </a:extLst>
              </a:tr>
              <a:tr h="358596">
                <a:tc>
                  <a:txBody>
                    <a:bodyPr/>
                    <a:lstStyle/>
                    <a:p>
                      <a:pPr algn="ctr"/>
                      <a:r>
                        <a:rPr lang="en-US" sz="1400" b="1" u="none" dirty="0">
                          <a:latin typeface="+mj-lt"/>
                          <a:cs typeface="Times New Roman" pitchFamily="18" charset="0"/>
                        </a:rPr>
                        <a:t>Portfolio:</a:t>
                      </a: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extLst>
                  <a:ext uri="{0D108BD9-81ED-4DB2-BD59-A6C34878D82A}">
                    <a16:rowId xmlns:a16="http://schemas.microsoft.com/office/drawing/2014/main" val="10002"/>
                  </a:ext>
                </a:extLst>
              </a:tr>
              <a:tr h="537895">
                <a:tc>
                  <a:txBody>
                    <a:bodyPr/>
                    <a:lstStyle/>
                    <a:p>
                      <a:pPr algn="ctr"/>
                      <a:r>
                        <a:rPr lang="en-US" sz="1400" b="0" u="none" dirty="0">
                          <a:latin typeface="+mj-lt"/>
                          <a:cs typeface="Times New Roman" pitchFamily="18" charset="0"/>
                        </a:rPr>
                        <a:t>9/30/2025</a:t>
                      </a:r>
                    </a:p>
                  </a:txBody>
                  <a:tcPr/>
                </a:tc>
                <a:tc>
                  <a:txBody>
                    <a:bodyPr/>
                    <a:lstStyle/>
                    <a:p>
                      <a:pPr algn="ctr"/>
                      <a:r>
                        <a:rPr lang="en-US" sz="1400" u="none" dirty="0">
                          <a:latin typeface="+mj-lt"/>
                          <a:cs typeface="Times New Roman" pitchFamily="18" charset="0"/>
                        </a:rPr>
                        <a:t>3.60</a:t>
                      </a:r>
                    </a:p>
                  </a:txBody>
                  <a:tcPr/>
                </a:tc>
                <a:tc>
                  <a:txBody>
                    <a:bodyPr/>
                    <a:lstStyle/>
                    <a:p>
                      <a:pPr algn="ctr"/>
                      <a:r>
                        <a:rPr lang="en-US" sz="1400" u="none" dirty="0">
                          <a:latin typeface="+mj-lt"/>
                          <a:cs typeface="Times New Roman" pitchFamily="18" charset="0"/>
                        </a:rPr>
                        <a:t>1.76</a:t>
                      </a:r>
                    </a:p>
                  </a:txBody>
                  <a:tcPr/>
                </a:tc>
                <a:tc>
                  <a:txBody>
                    <a:bodyPr/>
                    <a:lstStyle/>
                    <a:p>
                      <a:pPr algn="ctr"/>
                      <a:r>
                        <a:rPr lang="en-US" sz="1400" u="none" dirty="0">
                          <a:latin typeface="+mj-lt"/>
                          <a:cs typeface="Times New Roman" pitchFamily="18" charset="0"/>
                        </a:rPr>
                        <a:t>7.9</a:t>
                      </a:r>
                    </a:p>
                  </a:txBody>
                  <a:tcPr/>
                </a:tc>
                <a:tc>
                  <a:txBody>
                    <a:bodyPr/>
                    <a:lstStyle/>
                    <a:p>
                      <a:pPr algn="ctr"/>
                      <a:r>
                        <a:rPr lang="en-US" sz="1400" u="none" dirty="0">
                          <a:latin typeface="+mj-lt"/>
                          <a:cs typeface="Times New Roman" pitchFamily="18" charset="0"/>
                        </a:rPr>
                        <a:t>29.1</a:t>
                      </a:r>
                    </a:p>
                  </a:txBody>
                  <a:tcPr/>
                </a:tc>
                <a:tc>
                  <a:txBody>
                    <a:bodyPr/>
                    <a:lstStyle/>
                    <a:p>
                      <a:pPr algn="ctr"/>
                      <a:r>
                        <a:rPr lang="en-US" sz="1400" u="none" dirty="0">
                          <a:latin typeface="+mj-lt"/>
                          <a:cs typeface="Times New Roman" pitchFamily="18" charset="0"/>
                        </a:rPr>
                        <a:t>3.2</a:t>
                      </a:r>
                    </a:p>
                  </a:txBody>
                  <a:tcPr/>
                </a:tc>
                <a:extLst>
                  <a:ext uri="{0D108BD9-81ED-4DB2-BD59-A6C34878D82A}">
                    <a16:rowId xmlns:a16="http://schemas.microsoft.com/office/drawing/2014/main" val="10003"/>
                  </a:ext>
                </a:extLst>
              </a:tr>
              <a:tr h="448246">
                <a:tc>
                  <a:txBody>
                    <a:bodyPr/>
                    <a:lstStyle/>
                    <a:p>
                      <a:pPr algn="ctr"/>
                      <a:r>
                        <a:rPr lang="en-US" sz="1400" b="0" u="none" dirty="0">
                          <a:latin typeface="+mj-lt"/>
                          <a:cs typeface="Times New Roman" pitchFamily="18" charset="0"/>
                        </a:rPr>
                        <a:t>3/31/2025</a:t>
                      </a:r>
                    </a:p>
                  </a:txBody>
                  <a:tcPr/>
                </a:tc>
                <a:tc>
                  <a:txBody>
                    <a:bodyPr/>
                    <a:lstStyle/>
                    <a:p>
                      <a:pPr algn="ctr"/>
                      <a:r>
                        <a:rPr lang="en-US" sz="1400" u="none" dirty="0">
                          <a:latin typeface="+mj-lt"/>
                          <a:cs typeface="Times New Roman" pitchFamily="18" charset="0"/>
                        </a:rPr>
                        <a:t>4.48</a:t>
                      </a:r>
                    </a:p>
                  </a:txBody>
                  <a:tcPr/>
                </a:tc>
                <a:tc>
                  <a:txBody>
                    <a:bodyPr/>
                    <a:lstStyle/>
                    <a:p>
                      <a:pPr algn="ctr"/>
                      <a:r>
                        <a:rPr lang="en-US" sz="1400" u="none" dirty="0">
                          <a:latin typeface="+mj-lt"/>
                          <a:cs typeface="Times New Roman" pitchFamily="18" charset="0"/>
                        </a:rPr>
                        <a:t>1.84</a:t>
                      </a:r>
                    </a:p>
                  </a:txBody>
                  <a:tcPr/>
                </a:tc>
                <a:tc>
                  <a:txBody>
                    <a:bodyPr/>
                    <a:lstStyle/>
                    <a:p>
                      <a:pPr algn="ctr"/>
                      <a:r>
                        <a:rPr lang="en-US" sz="1400" u="none" dirty="0">
                          <a:latin typeface="+mj-lt"/>
                          <a:cs typeface="Times New Roman" pitchFamily="18" charset="0"/>
                        </a:rPr>
                        <a:t>3.6</a:t>
                      </a:r>
                    </a:p>
                  </a:txBody>
                  <a:tcPr/>
                </a:tc>
                <a:tc>
                  <a:txBody>
                    <a:bodyPr/>
                    <a:lstStyle/>
                    <a:p>
                      <a:pPr algn="ctr"/>
                      <a:r>
                        <a:rPr lang="en-US" sz="1400" u="none" dirty="0">
                          <a:latin typeface="+mj-lt"/>
                          <a:cs typeface="Times New Roman" pitchFamily="18" charset="0"/>
                        </a:rPr>
                        <a:t>29.4</a:t>
                      </a:r>
                    </a:p>
                  </a:txBody>
                  <a:tcPr/>
                </a:tc>
                <a:tc>
                  <a:txBody>
                    <a:bodyPr/>
                    <a:lstStyle/>
                    <a:p>
                      <a:pPr algn="ctr"/>
                      <a:r>
                        <a:rPr lang="en-US" sz="1400" u="none" dirty="0">
                          <a:latin typeface="+mj-lt"/>
                          <a:cs typeface="Times New Roman" pitchFamily="18" charset="0"/>
                        </a:rPr>
                        <a:t>2.6</a:t>
                      </a:r>
                    </a:p>
                  </a:txBody>
                  <a:tcPr/>
                </a:tc>
                <a:extLst>
                  <a:ext uri="{0D108BD9-81ED-4DB2-BD59-A6C34878D82A}">
                    <a16:rowId xmlns:a16="http://schemas.microsoft.com/office/drawing/2014/main" val="10004"/>
                  </a:ext>
                </a:extLst>
              </a:tr>
              <a:tr h="570706">
                <a:tc>
                  <a:txBody>
                    <a:bodyPr/>
                    <a:lstStyle/>
                    <a:p>
                      <a:pPr algn="ctr"/>
                      <a:r>
                        <a:rPr lang="en-US" sz="1400" b="0" u="none" dirty="0">
                          <a:latin typeface="+mj-lt"/>
                          <a:cs typeface="Times New Roman" pitchFamily="18" charset="0"/>
                        </a:rPr>
                        <a:t>9/30/2024</a:t>
                      </a:r>
                    </a:p>
                  </a:txBody>
                  <a:tcPr/>
                </a:tc>
                <a:tc>
                  <a:txBody>
                    <a:bodyPr/>
                    <a:lstStyle/>
                    <a:p>
                      <a:pPr algn="ctr"/>
                      <a:r>
                        <a:rPr lang="en-US" sz="1400" u="none" dirty="0">
                          <a:latin typeface="+mj-lt"/>
                          <a:cs typeface="Times New Roman" pitchFamily="18" charset="0"/>
                        </a:rPr>
                        <a:t>4.06</a:t>
                      </a:r>
                    </a:p>
                  </a:txBody>
                  <a:tcPr/>
                </a:tc>
                <a:tc>
                  <a:txBody>
                    <a:bodyPr/>
                    <a:lstStyle/>
                    <a:p>
                      <a:pPr algn="ctr"/>
                      <a:r>
                        <a:rPr lang="en-US" sz="1400" u="none" dirty="0">
                          <a:latin typeface="+mj-lt"/>
                          <a:cs typeface="Times New Roman" pitchFamily="18" charset="0"/>
                        </a:rPr>
                        <a:t>1.84</a:t>
                      </a:r>
                    </a:p>
                  </a:txBody>
                  <a:tcPr/>
                </a:tc>
                <a:tc>
                  <a:txBody>
                    <a:bodyPr/>
                    <a:lstStyle/>
                    <a:p>
                      <a:pPr algn="ctr"/>
                      <a:r>
                        <a:rPr lang="en-US" sz="1400" u="none" dirty="0">
                          <a:latin typeface="+mj-lt"/>
                          <a:cs typeface="Times New Roman" pitchFamily="18" charset="0"/>
                        </a:rPr>
                        <a:t>8.6</a:t>
                      </a:r>
                    </a:p>
                  </a:txBody>
                  <a:tcPr/>
                </a:tc>
                <a:tc>
                  <a:txBody>
                    <a:bodyPr/>
                    <a:lstStyle/>
                    <a:p>
                      <a:pPr algn="ctr"/>
                      <a:r>
                        <a:rPr lang="en-US" sz="1400" u="none" dirty="0">
                          <a:latin typeface="+mj-lt"/>
                          <a:cs typeface="Times New Roman" pitchFamily="18" charset="0"/>
                        </a:rPr>
                        <a:t>28.5</a:t>
                      </a:r>
                    </a:p>
                  </a:txBody>
                  <a:tcPr/>
                </a:tc>
                <a:tc>
                  <a:txBody>
                    <a:bodyPr/>
                    <a:lstStyle/>
                    <a:p>
                      <a:pPr algn="ctr"/>
                      <a:r>
                        <a:rPr lang="en-US" sz="1400" u="none" dirty="0">
                          <a:latin typeface="+mj-lt"/>
                          <a:cs typeface="Times New Roman" pitchFamily="18" charset="0"/>
                        </a:rPr>
                        <a:t>2.4</a:t>
                      </a:r>
                    </a:p>
                  </a:txBody>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1DD9BF95-BA05-04B3-D334-EFA17401C6CA}"/>
              </a:ext>
            </a:extLst>
          </p:cNvPr>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362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B215A-7F52-4C47-E5C4-81145297FE84}"/>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DEF1348E-9596-ADB7-1A50-E157AC9A1678}"/>
              </a:ext>
            </a:extLst>
          </p:cNvPr>
          <p:cNvSpPr>
            <a:spLocks noGrp="1" noChangeArrowheads="1"/>
          </p:cNvSpPr>
          <p:nvPr>
            <p:ph type="title" idx="4294967295"/>
          </p:nvPr>
        </p:nvSpPr>
        <p:spPr>
          <a:xfrm>
            <a:off x="1192696" y="733420"/>
            <a:ext cx="10284929" cy="457200"/>
          </a:xfrm>
        </p:spPr>
        <p:txBody>
          <a:bodyPr>
            <a:noAutofit/>
          </a:bodyPr>
          <a:lstStyle/>
          <a:p>
            <a:r>
              <a:rPr lang="en-US" sz="3000" b="1" dirty="0">
                <a:solidFill>
                  <a:schemeClr val="tx1"/>
                </a:solidFill>
                <a:cs typeface="Times New Roman" pitchFamily="18" charset="0"/>
              </a:rPr>
              <a:t>Short Duration Portfolio – Portfolio Characteristics (continued)</a:t>
            </a:r>
          </a:p>
        </p:txBody>
      </p:sp>
      <p:graphicFrame>
        <p:nvGraphicFramePr>
          <p:cNvPr id="7" name="Object 27">
            <a:extLst>
              <a:ext uri="{FF2B5EF4-FFF2-40B4-BE49-F238E27FC236}">
                <a16:creationId xmlns:a16="http://schemas.microsoft.com/office/drawing/2014/main" id="{DEB5C9DA-E48D-9862-69BF-C50A5CDCB856}"/>
              </a:ext>
            </a:extLst>
          </p:cNvPr>
          <p:cNvGraphicFramePr>
            <a:graphicFrameLocks noChangeAspect="1"/>
          </p:cNvGraphicFramePr>
          <p:nvPr/>
        </p:nvGraphicFramePr>
        <p:xfrm>
          <a:off x="938255" y="3959750"/>
          <a:ext cx="10377446" cy="22661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27">
            <a:extLst>
              <a:ext uri="{FF2B5EF4-FFF2-40B4-BE49-F238E27FC236}">
                <a16:creationId xmlns:a16="http://schemas.microsoft.com/office/drawing/2014/main" id="{21FE6AAC-B22B-7F18-E518-0E6BEBA66072}"/>
              </a:ext>
            </a:extLst>
          </p:cNvPr>
          <p:cNvGraphicFramePr>
            <a:graphicFrameLocks noChangeAspect="1"/>
          </p:cNvGraphicFramePr>
          <p:nvPr/>
        </p:nvGraphicFramePr>
        <p:xfrm>
          <a:off x="938255" y="1190620"/>
          <a:ext cx="10377446" cy="276913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98141B69-FB59-A588-5286-1F74AEEE5CE0}"/>
              </a:ext>
            </a:extLst>
          </p:cNvPr>
          <p:cNvSpPr>
            <a:spLocks noGrp="1"/>
          </p:cNvSpPr>
          <p:nvPr>
            <p:ph type="sldNum" sz="quarter" idx="12"/>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483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0A1F79-E1F7-44E5-F47E-E2B8BF9FA84A}"/>
              </a:ext>
            </a:extLst>
          </p:cNvPr>
          <p:cNvSpPr>
            <a:spLocks noGrp="1"/>
          </p:cNvSpPr>
          <p:nvPr>
            <p:ph type="title"/>
          </p:nvPr>
        </p:nvSpPr>
        <p:spPr>
          <a:xfrm>
            <a:off x="838200" y="685165"/>
            <a:ext cx="10515600" cy="1513090"/>
          </a:xfrm>
        </p:spPr>
        <p:txBody>
          <a:bodyPr>
            <a:normAutofit fontScale="90000"/>
          </a:bodyPr>
          <a:lstStyle/>
          <a:p>
            <a:r>
              <a:rPr lang="en-US" sz="4900" b="1" dirty="0">
                <a:solidFill>
                  <a:schemeClr val="tx1"/>
                </a:solidFill>
              </a:rPr>
              <a:t>FL Treasury Investment Pool Size</a:t>
            </a:r>
            <a:br>
              <a:rPr lang="en-US" sz="4900" b="1" dirty="0">
                <a:solidFill>
                  <a:schemeClr val="tx1"/>
                </a:solidFill>
              </a:rPr>
            </a:br>
            <a:r>
              <a:rPr lang="en-US" sz="3600" dirty="0">
                <a:solidFill>
                  <a:schemeClr val="tx1"/>
                </a:solidFill>
              </a:rPr>
              <a:t>(total mkt. value)</a:t>
            </a:r>
            <a:br>
              <a:rPr lang="en-US" sz="3600" dirty="0">
                <a:solidFill>
                  <a:schemeClr val="tx1"/>
                </a:solidFill>
              </a:rPr>
            </a:br>
            <a:endParaRPr lang="en-US" sz="3600" dirty="0">
              <a:solidFill>
                <a:schemeClr val="tx1"/>
              </a:solidFill>
            </a:endParaRPr>
          </a:p>
        </p:txBody>
      </p:sp>
      <p:graphicFrame>
        <p:nvGraphicFramePr>
          <p:cNvPr id="5" name="Content Placeholder 6">
            <a:extLst>
              <a:ext uri="{FF2B5EF4-FFF2-40B4-BE49-F238E27FC236}">
                <a16:creationId xmlns:a16="http://schemas.microsoft.com/office/drawing/2014/main" id="{31934FA3-4FDC-E0FF-74BB-D70D1156BC31}"/>
              </a:ext>
            </a:extLst>
          </p:cNvPr>
          <p:cNvGraphicFramePr>
            <a:graphicFrameLocks/>
          </p:cNvGraphicFramePr>
          <p:nvPr>
            <p:extLst>
              <p:ext uri="{D42A27DB-BD31-4B8C-83A1-F6EECF244321}">
                <p14:modId xmlns:p14="http://schemas.microsoft.com/office/powerpoint/2010/main" val="3768717543"/>
              </p:ext>
            </p:extLst>
          </p:nvPr>
        </p:nvGraphicFramePr>
        <p:xfrm>
          <a:off x="665672" y="1828800"/>
          <a:ext cx="10688128" cy="4508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5708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C0461-0F91-F985-EB79-6BE3495E2332}"/>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589BD6E9-DAFB-6773-80B6-C0CC34ACFCF4}"/>
              </a:ext>
            </a:extLst>
          </p:cNvPr>
          <p:cNvSpPr>
            <a:spLocks noGrp="1" noChangeArrowheads="1"/>
          </p:cNvSpPr>
          <p:nvPr>
            <p:ph type="title" idx="4294967295"/>
          </p:nvPr>
        </p:nvSpPr>
        <p:spPr>
          <a:xfrm>
            <a:off x="644057" y="762000"/>
            <a:ext cx="10901238" cy="457200"/>
          </a:xfrm>
        </p:spPr>
        <p:txBody>
          <a:bodyPr>
            <a:noAutofit/>
          </a:bodyPr>
          <a:lstStyle/>
          <a:p>
            <a:r>
              <a:rPr lang="en-US" sz="3200" b="1" dirty="0">
                <a:solidFill>
                  <a:schemeClr val="tx1"/>
                </a:solidFill>
                <a:cs typeface="Times New Roman" pitchFamily="18" charset="0"/>
              </a:rPr>
              <a:t>Short Duration Portfolio – Portfolio Characteristics (continued)</a:t>
            </a:r>
          </a:p>
        </p:txBody>
      </p:sp>
      <p:graphicFrame>
        <p:nvGraphicFramePr>
          <p:cNvPr id="10" name="Object 27">
            <a:extLst>
              <a:ext uri="{FF2B5EF4-FFF2-40B4-BE49-F238E27FC236}">
                <a16:creationId xmlns:a16="http://schemas.microsoft.com/office/drawing/2014/main" id="{EB0AC01D-31B6-E4B5-F579-9ACF17F1E239}"/>
              </a:ext>
            </a:extLst>
          </p:cNvPr>
          <p:cNvGraphicFramePr>
            <a:graphicFrameLocks noChangeAspect="1"/>
          </p:cNvGraphicFramePr>
          <p:nvPr/>
        </p:nvGraphicFramePr>
        <p:xfrm>
          <a:off x="1104899" y="1466850"/>
          <a:ext cx="9972675" cy="2266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27">
            <a:extLst>
              <a:ext uri="{FF2B5EF4-FFF2-40B4-BE49-F238E27FC236}">
                <a16:creationId xmlns:a16="http://schemas.microsoft.com/office/drawing/2014/main" id="{BF6528A1-1C03-9921-CA99-B3A2A0335292}"/>
              </a:ext>
            </a:extLst>
          </p:cNvPr>
          <p:cNvGraphicFramePr>
            <a:graphicFrameLocks noChangeAspect="1"/>
          </p:cNvGraphicFramePr>
          <p:nvPr/>
        </p:nvGraphicFramePr>
        <p:xfrm>
          <a:off x="1104899" y="3886200"/>
          <a:ext cx="9972675" cy="2200275"/>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602957A-B50D-5064-11F1-8F8E13D8F03E}"/>
              </a:ext>
            </a:extLst>
          </p:cNvPr>
          <p:cNvSpPr>
            <a:spLocks noGrp="1"/>
          </p:cNvSpPr>
          <p:nvPr>
            <p:ph type="sldNum" sz="quarter" idx="12"/>
          </p:nvPr>
        </p:nvSpPr>
        <p:spPr>
          <a:xfrm>
            <a:off x="9012936"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28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73E5A-284B-421F-03E8-B532F25D0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FC109-7963-3CE8-C6DD-7476FFEF5899}"/>
              </a:ext>
            </a:extLst>
          </p:cNvPr>
          <p:cNvSpPr>
            <a:spLocks noGrp="1"/>
          </p:cNvSpPr>
          <p:nvPr>
            <p:ph type="title"/>
          </p:nvPr>
        </p:nvSpPr>
        <p:spPr>
          <a:xfrm>
            <a:off x="838202" y="685165"/>
            <a:ext cx="10515600" cy="1325563"/>
          </a:xfrm>
        </p:spPr>
        <p:txBody>
          <a:bodyPr>
            <a:normAutofit/>
          </a:bodyPr>
          <a:lstStyle/>
          <a:p>
            <a:r>
              <a:rPr lang="en-US" sz="4000" b="1" dirty="0">
                <a:solidFill>
                  <a:schemeClr val="tx2"/>
                </a:solidFill>
              </a:rPr>
              <a:t>Intermediate Duration Portfolio Net of Fees </a:t>
            </a:r>
            <a:r>
              <a:rPr lang="en-US" sz="2000" b="1" dirty="0">
                <a:solidFill>
                  <a:schemeClr val="tx2"/>
                </a:solidFill>
              </a:rPr>
              <a:t>Performance as of September 30, 2025</a:t>
            </a:r>
            <a:endParaRPr lang="en-US" sz="2000" dirty="0">
              <a:solidFill>
                <a:schemeClr val="tx2"/>
              </a:solidFill>
            </a:endParaRPr>
          </a:p>
        </p:txBody>
      </p:sp>
      <p:sp>
        <p:nvSpPr>
          <p:cNvPr id="3" name="Rectangle 2">
            <a:extLst>
              <a:ext uri="{FF2B5EF4-FFF2-40B4-BE49-F238E27FC236}">
                <a16:creationId xmlns:a16="http://schemas.microsoft.com/office/drawing/2014/main" id="{700BC739-B8DE-0321-8FEC-2CA58FF865F2}"/>
              </a:ext>
            </a:extLst>
          </p:cNvPr>
          <p:cNvSpPr/>
          <p:nvPr/>
        </p:nvSpPr>
        <p:spPr>
          <a:xfrm>
            <a:off x="838202" y="5561131"/>
            <a:ext cx="3211135" cy="369332"/>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5" name="Table 4">
            <a:extLst>
              <a:ext uri="{FF2B5EF4-FFF2-40B4-BE49-F238E27FC236}">
                <a16:creationId xmlns:a16="http://schemas.microsoft.com/office/drawing/2014/main" id="{D396ABAC-810B-89B9-94BE-0812641907A0}"/>
              </a:ext>
            </a:extLst>
          </p:cNvPr>
          <p:cNvGraphicFramePr>
            <a:graphicFrameLocks noGrp="1"/>
          </p:cNvGraphicFramePr>
          <p:nvPr/>
        </p:nvGraphicFramePr>
        <p:xfrm>
          <a:off x="700179" y="2261604"/>
          <a:ext cx="10515598" cy="2334791"/>
        </p:xfrm>
        <a:graphic>
          <a:graphicData uri="http://schemas.openxmlformats.org/drawingml/2006/table">
            <a:tbl>
              <a:tblPr/>
              <a:tblGrid>
                <a:gridCol w="1358416">
                  <a:extLst>
                    <a:ext uri="{9D8B030D-6E8A-4147-A177-3AD203B41FA5}">
                      <a16:colId xmlns:a16="http://schemas.microsoft.com/office/drawing/2014/main" val="2530816297"/>
                    </a:ext>
                  </a:extLst>
                </a:gridCol>
                <a:gridCol w="536696">
                  <a:extLst>
                    <a:ext uri="{9D8B030D-6E8A-4147-A177-3AD203B41FA5}">
                      <a16:colId xmlns:a16="http://schemas.microsoft.com/office/drawing/2014/main" val="2047618555"/>
                    </a:ext>
                  </a:extLst>
                </a:gridCol>
                <a:gridCol w="1188614">
                  <a:extLst>
                    <a:ext uri="{9D8B030D-6E8A-4147-A177-3AD203B41FA5}">
                      <a16:colId xmlns:a16="http://schemas.microsoft.com/office/drawing/2014/main" val="184712655"/>
                    </a:ext>
                  </a:extLst>
                </a:gridCol>
                <a:gridCol w="509406">
                  <a:extLst>
                    <a:ext uri="{9D8B030D-6E8A-4147-A177-3AD203B41FA5}">
                      <a16:colId xmlns:a16="http://schemas.microsoft.com/office/drawing/2014/main" val="4146152827"/>
                    </a:ext>
                  </a:extLst>
                </a:gridCol>
                <a:gridCol w="536696">
                  <a:extLst>
                    <a:ext uri="{9D8B030D-6E8A-4147-A177-3AD203B41FA5}">
                      <a16:colId xmlns:a16="http://schemas.microsoft.com/office/drawing/2014/main" val="1367682835"/>
                    </a:ext>
                  </a:extLst>
                </a:gridCol>
                <a:gridCol w="339604">
                  <a:extLst>
                    <a:ext uri="{9D8B030D-6E8A-4147-A177-3AD203B41FA5}">
                      <a16:colId xmlns:a16="http://schemas.microsoft.com/office/drawing/2014/main" val="805033825"/>
                    </a:ext>
                  </a:extLst>
                </a:gridCol>
                <a:gridCol w="497278">
                  <a:extLst>
                    <a:ext uri="{9D8B030D-6E8A-4147-A177-3AD203B41FA5}">
                      <a16:colId xmlns:a16="http://schemas.microsoft.com/office/drawing/2014/main" val="1986580893"/>
                    </a:ext>
                  </a:extLst>
                </a:gridCol>
                <a:gridCol w="242574">
                  <a:extLst>
                    <a:ext uri="{9D8B030D-6E8A-4147-A177-3AD203B41FA5}">
                      <a16:colId xmlns:a16="http://schemas.microsoft.com/office/drawing/2014/main" val="582112427"/>
                    </a:ext>
                  </a:extLst>
                </a:gridCol>
                <a:gridCol w="500310">
                  <a:extLst>
                    <a:ext uri="{9D8B030D-6E8A-4147-A177-3AD203B41FA5}">
                      <a16:colId xmlns:a16="http://schemas.microsoft.com/office/drawing/2014/main" val="264168413"/>
                    </a:ext>
                  </a:extLst>
                </a:gridCol>
                <a:gridCol w="242574">
                  <a:extLst>
                    <a:ext uri="{9D8B030D-6E8A-4147-A177-3AD203B41FA5}">
                      <a16:colId xmlns:a16="http://schemas.microsoft.com/office/drawing/2014/main" val="3178100536"/>
                    </a:ext>
                  </a:extLst>
                </a:gridCol>
                <a:gridCol w="570049">
                  <a:extLst>
                    <a:ext uri="{9D8B030D-6E8A-4147-A177-3AD203B41FA5}">
                      <a16:colId xmlns:a16="http://schemas.microsoft.com/office/drawing/2014/main" val="3570309100"/>
                    </a:ext>
                  </a:extLst>
                </a:gridCol>
                <a:gridCol w="242574">
                  <a:extLst>
                    <a:ext uri="{9D8B030D-6E8A-4147-A177-3AD203B41FA5}">
                      <a16:colId xmlns:a16="http://schemas.microsoft.com/office/drawing/2014/main" val="4101588536"/>
                    </a:ext>
                  </a:extLst>
                </a:gridCol>
                <a:gridCol w="491213">
                  <a:extLst>
                    <a:ext uri="{9D8B030D-6E8A-4147-A177-3AD203B41FA5}">
                      <a16:colId xmlns:a16="http://schemas.microsoft.com/office/drawing/2014/main" val="4144730797"/>
                    </a:ext>
                  </a:extLst>
                </a:gridCol>
                <a:gridCol w="236510">
                  <a:extLst>
                    <a:ext uri="{9D8B030D-6E8A-4147-A177-3AD203B41FA5}">
                      <a16:colId xmlns:a16="http://schemas.microsoft.com/office/drawing/2014/main" val="2186341884"/>
                    </a:ext>
                  </a:extLst>
                </a:gridCol>
                <a:gridCol w="491213">
                  <a:extLst>
                    <a:ext uri="{9D8B030D-6E8A-4147-A177-3AD203B41FA5}">
                      <a16:colId xmlns:a16="http://schemas.microsoft.com/office/drawing/2014/main" val="2242885437"/>
                    </a:ext>
                  </a:extLst>
                </a:gridCol>
                <a:gridCol w="236510">
                  <a:extLst>
                    <a:ext uri="{9D8B030D-6E8A-4147-A177-3AD203B41FA5}">
                      <a16:colId xmlns:a16="http://schemas.microsoft.com/office/drawing/2014/main" val="928399898"/>
                    </a:ext>
                  </a:extLst>
                </a:gridCol>
                <a:gridCol w="491213">
                  <a:extLst>
                    <a:ext uri="{9D8B030D-6E8A-4147-A177-3AD203B41FA5}">
                      <a16:colId xmlns:a16="http://schemas.microsoft.com/office/drawing/2014/main" val="2342578791"/>
                    </a:ext>
                  </a:extLst>
                </a:gridCol>
                <a:gridCol w="309283">
                  <a:extLst>
                    <a:ext uri="{9D8B030D-6E8A-4147-A177-3AD203B41FA5}">
                      <a16:colId xmlns:a16="http://schemas.microsoft.com/office/drawing/2014/main" val="1379839243"/>
                    </a:ext>
                  </a:extLst>
                </a:gridCol>
                <a:gridCol w="482117">
                  <a:extLst>
                    <a:ext uri="{9D8B030D-6E8A-4147-A177-3AD203B41FA5}">
                      <a16:colId xmlns:a16="http://schemas.microsoft.com/office/drawing/2014/main" val="1216791201"/>
                    </a:ext>
                  </a:extLst>
                </a:gridCol>
                <a:gridCol w="236510">
                  <a:extLst>
                    <a:ext uri="{9D8B030D-6E8A-4147-A177-3AD203B41FA5}">
                      <a16:colId xmlns:a16="http://schemas.microsoft.com/office/drawing/2014/main" val="2538256785"/>
                    </a:ext>
                  </a:extLst>
                </a:gridCol>
                <a:gridCol w="533664">
                  <a:extLst>
                    <a:ext uri="{9D8B030D-6E8A-4147-A177-3AD203B41FA5}">
                      <a16:colId xmlns:a16="http://schemas.microsoft.com/office/drawing/2014/main" val="139026609"/>
                    </a:ext>
                  </a:extLst>
                </a:gridCol>
                <a:gridCol w="242574">
                  <a:extLst>
                    <a:ext uri="{9D8B030D-6E8A-4147-A177-3AD203B41FA5}">
                      <a16:colId xmlns:a16="http://schemas.microsoft.com/office/drawing/2014/main" val="2790636925"/>
                    </a:ext>
                  </a:extLst>
                </a:gridCol>
              </a:tblGrid>
              <a:tr h="163173">
                <a:tc>
                  <a:txBody>
                    <a:bodyPr/>
                    <a:lstStyle/>
                    <a:p>
                      <a:pPr algn="l" fontAlgn="b"/>
                      <a:endParaRPr lang="en-US" sz="1000" b="0" i="0" u="none" strike="noStrike">
                        <a:effectLst/>
                        <a:latin typeface="Arial" panose="020B0604020202020204" pitchFamily="34" charset="0"/>
                      </a:endParaRP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 of</a:t>
                      </a:r>
                    </a:p>
                  </a:txBody>
                  <a:tcPr marL="9065" marR="9065" marT="9065"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Mgr </a:t>
                      </a:r>
                    </a:p>
                  </a:txBody>
                  <a:tcPr marL="9065" marR="9065" marT="9065"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065" marR="9065" marT="9065"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065" marR="9065" marT="9065"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065" marR="9065" marT="9065" marB="0" anchor="b">
                    <a:lnL>
                      <a:noFill/>
                    </a:lnL>
                    <a:lnR>
                      <a:noFill/>
                    </a:lnR>
                    <a:lnT>
                      <a:noFill/>
                    </a:lnT>
                    <a:lnB>
                      <a:noFill/>
                    </a:lnB>
                    <a:noFill/>
                  </a:tcPr>
                </a:tc>
                <a:tc>
                  <a:txBody>
                    <a:bodyPr/>
                    <a:lstStyle/>
                    <a:p>
                      <a:pPr algn="l" fontAlgn="b"/>
                      <a:endParaRPr lang="en-US" sz="700" b="0" i="0" u="none" strike="noStrike">
                        <a:effectLst/>
                        <a:latin typeface="Arial" panose="020B0604020202020204" pitchFamily="34" charset="0"/>
                      </a:endParaRPr>
                    </a:p>
                  </a:txBody>
                  <a:tcPr marL="9065" marR="9065" marT="9065"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065" marR="9065" marT="9065" marB="0" anchor="b">
                    <a:lnL>
                      <a:noFill/>
                    </a:lnL>
                    <a:lnR>
                      <a:noFill/>
                    </a:lnR>
                    <a:lnT>
                      <a:noFill/>
                    </a:lnT>
                    <a:lnB>
                      <a:noFill/>
                    </a:lnB>
                    <a:noFill/>
                  </a:tcPr>
                </a:tc>
                <a:tc>
                  <a:txBody>
                    <a:bodyPr/>
                    <a:lstStyle/>
                    <a:p>
                      <a:pPr algn="l" fontAlgn="b"/>
                      <a:endParaRPr lang="en-US" sz="700" b="0" i="0" u="none" strike="noStrike">
                        <a:effectLst/>
                        <a:latin typeface="Arial" panose="020B0604020202020204" pitchFamily="34" charset="0"/>
                      </a:endParaRPr>
                    </a:p>
                  </a:txBody>
                  <a:tcPr marL="9065" marR="9065" marT="9065"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065" marR="9065" marT="9065" marB="0" anchor="b">
                    <a:lnL>
                      <a:noFill/>
                    </a:lnL>
                    <a:lnR>
                      <a:noFill/>
                    </a:lnR>
                    <a:lnT>
                      <a:noFill/>
                    </a:lnT>
                    <a:lnB>
                      <a:noFill/>
                    </a:lnB>
                    <a:noFill/>
                  </a:tcPr>
                </a:tc>
                <a:tc>
                  <a:txBody>
                    <a:bodyPr/>
                    <a:lstStyle/>
                    <a:p>
                      <a:pPr algn="l" fontAlgn="b"/>
                      <a:endParaRPr lang="en-US" sz="700" b="0" i="0" u="none" strike="noStrike">
                        <a:effectLst/>
                        <a:latin typeface="Arial" panose="020B0604020202020204" pitchFamily="34" charset="0"/>
                      </a:endParaRP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gridSpan="8">
                  <a:txBody>
                    <a:bodyPr/>
                    <a:lstStyle/>
                    <a:p>
                      <a:pPr algn="ctr" fontAlgn="b"/>
                      <a:r>
                        <a:rPr lang="en-US" sz="1000" b="1" i="0" u="none" strike="noStrike">
                          <a:effectLst/>
                          <a:latin typeface="Arial" panose="020B0604020202020204" pitchFamily="34" charset="0"/>
                        </a:rPr>
                        <a:t>Annualized</a:t>
                      </a:r>
                    </a:p>
                  </a:txBody>
                  <a:tcPr marL="9065" marR="9065" marT="90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1" i="0" u="none" strike="noStrike">
                          <a:effectLst/>
                          <a:latin typeface="Arial" panose="020B0604020202020204" pitchFamily="34" charset="0"/>
                        </a:rPr>
                        <a:t> </a:t>
                      </a:r>
                    </a:p>
                  </a:txBody>
                  <a:tcPr marL="9065" marR="9065" marT="906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95181851"/>
                  </a:ext>
                </a:extLst>
              </a:tr>
              <a:tr h="235694">
                <a:tc>
                  <a:txBody>
                    <a:bodyPr/>
                    <a:lstStyle/>
                    <a:p>
                      <a:pPr algn="l" fontAlgn="b"/>
                      <a:endParaRPr lang="en-US" sz="1000" b="1" i="0" u="none" strike="noStrike">
                        <a:effectLst/>
                        <a:latin typeface="Arial" panose="020B0604020202020204" pitchFamily="34" charset="0"/>
                      </a:endParaRP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Inv. Pool</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Market Value</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Rank*</a:t>
                      </a:r>
                    </a:p>
                  </a:txBody>
                  <a:tcPr marL="9065" marR="9065" marT="9065" marB="0" anchor="b">
                    <a:lnL>
                      <a:noFill/>
                    </a:lnL>
                    <a:lnR>
                      <a:noFill/>
                    </a:lnR>
                    <a:lnT>
                      <a:noFill/>
                    </a:lnT>
                    <a:lnB>
                      <a:noFill/>
                    </a:lnB>
                    <a:noFill/>
                  </a:tcPr>
                </a:tc>
                <a:tc gridSpan="2">
                  <a:txBody>
                    <a:bodyPr/>
                    <a:lstStyle/>
                    <a:p>
                      <a:pPr algn="ctr" fontAlgn="b"/>
                      <a:r>
                        <a:rPr lang="en-US" sz="1000" b="1" i="0" u="none" strike="noStrike">
                          <a:effectLst/>
                          <a:latin typeface="Arial" panose="020B0604020202020204" pitchFamily="34" charset="0"/>
                        </a:rPr>
                        <a:t>1 Month</a:t>
                      </a:r>
                    </a:p>
                  </a:txBody>
                  <a:tcPr marL="9065" marR="9065" marT="9065" marB="0" anchor="b">
                    <a:lnL>
                      <a:noFill/>
                    </a:lnL>
                    <a:lnR>
                      <a:noFill/>
                    </a:lnR>
                    <a:lnT>
                      <a:noFill/>
                    </a:lnT>
                    <a:lnB>
                      <a:noFill/>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Month</a:t>
                      </a:r>
                    </a:p>
                  </a:txBody>
                  <a:tcPr marL="9065" marR="9065" marT="9065" marB="0" anchor="b">
                    <a:lnL>
                      <a:noFill/>
                    </a:lnL>
                    <a:lnR>
                      <a:noFill/>
                    </a:lnR>
                    <a:lnT>
                      <a:noFill/>
                    </a:lnT>
                    <a:lnB>
                      <a:noFill/>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6 Month</a:t>
                      </a:r>
                    </a:p>
                  </a:txBody>
                  <a:tcPr marL="9065" marR="9065" marT="9065" marB="0" anchor="b">
                    <a:lnL>
                      <a:noFill/>
                    </a:lnL>
                    <a:lnR>
                      <a:noFill/>
                    </a:lnR>
                    <a:lnT>
                      <a:noFill/>
                    </a:lnT>
                    <a:lnB>
                      <a:noFill/>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1 Year</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2 Year</a:t>
                      </a:r>
                    </a:p>
                  </a:txBody>
                  <a:tcPr marL="9065" marR="9065" marT="906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Year</a:t>
                      </a:r>
                    </a:p>
                  </a:txBody>
                  <a:tcPr marL="9065" marR="9065" marT="9065"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5 Year</a:t>
                      </a:r>
                    </a:p>
                  </a:txBody>
                  <a:tcPr marL="9065" marR="9065" marT="9065"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7 Year</a:t>
                      </a:r>
                    </a:p>
                  </a:txBody>
                  <a:tcPr marL="9065" marR="9065" marT="9065"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10 Year</a:t>
                      </a:r>
                    </a:p>
                  </a:txBody>
                  <a:tcPr marL="9065" marR="9065" marT="90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14088131"/>
                  </a:ext>
                </a:extLst>
              </a:tr>
              <a:tr h="240529">
                <a:tc>
                  <a:txBody>
                    <a:bodyPr/>
                    <a:lstStyle/>
                    <a:p>
                      <a:pPr algn="l" fontAlgn="b"/>
                      <a:r>
                        <a:rPr lang="en-US" sz="1000" b="1" i="0" u="none" strike="noStrike">
                          <a:effectLst/>
                          <a:latin typeface="Arial" panose="020B0604020202020204" pitchFamily="34" charset="0"/>
                        </a:rPr>
                        <a:t>IR+M</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3.58%</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$2,191,749,122.26</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2</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0.722%</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1.930%</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5</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3.455%</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5</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4.131%</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7.472%</a:t>
                      </a:r>
                    </a:p>
                  </a:txBody>
                  <a:tcPr marL="9065" marR="9065" marT="90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4</a:t>
                      </a:r>
                    </a:p>
                  </a:txBody>
                  <a:tcPr marL="9065" marR="9065" marT="90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0" i="0" u="none" strike="noStrike">
                          <a:effectLst/>
                          <a:latin typeface="Arial" panose="020B0604020202020204" pitchFamily="34" charset="0"/>
                        </a:rPr>
                        <a:t>5.608%</a:t>
                      </a:r>
                    </a:p>
                  </a:txBody>
                  <a:tcPr marL="9065" marR="9065" marT="90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2</a:t>
                      </a:r>
                    </a:p>
                  </a:txBody>
                  <a:tcPr marL="9065" marR="9065" marT="90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0" i="0" u="none" strike="noStrike">
                          <a:effectLst/>
                          <a:latin typeface="Arial" panose="020B0604020202020204" pitchFamily="34" charset="0"/>
                        </a:rPr>
                        <a:t>0.935%</a:t>
                      </a:r>
                    </a:p>
                  </a:txBody>
                  <a:tcPr marL="9065" marR="9065" marT="90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2</a:t>
                      </a:r>
                    </a:p>
                  </a:txBody>
                  <a:tcPr marL="9065" marR="9065" marT="90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0" i="0" u="none" strike="noStrike">
                          <a:effectLst/>
                          <a:latin typeface="Arial" panose="020B0604020202020204" pitchFamily="34" charset="0"/>
                        </a:rPr>
                        <a:t>2.712%</a:t>
                      </a:r>
                    </a:p>
                  </a:txBody>
                  <a:tcPr marL="9065" marR="9065" marT="90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2</a:t>
                      </a:r>
                    </a:p>
                  </a:txBody>
                  <a:tcPr marL="9065" marR="9065" marT="90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0" i="0" u="none" strike="noStrike">
                          <a:effectLst/>
                          <a:latin typeface="Arial" panose="020B0604020202020204" pitchFamily="34" charset="0"/>
                        </a:rPr>
                        <a:t>2.2216%</a:t>
                      </a:r>
                    </a:p>
                  </a:txBody>
                  <a:tcPr marL="9065" marR="9065" marT="90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3</a:t>
                      </a:r>
                    </a:p>
                  </a:txBody>
                  <a:tcPr marL="9065" marR="9065" marT="90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16715874"/>
                  </a:ext>
                </a:extLst>
              </a:tr>
              <a:tr h="235694">
                <a:tc>
                  <a:txBody>
                    <a:bodyPr/>
                    <a:lstStyle/>
                    <a:p>
                      <a:pPr algn="l" fontAlgn="b"/>
                      <a:r>
                        <a:rPr lang="en-US" sz="1000" b="1" i="0" u="none" strike="noStrike">
                          <a:effectLst/>
                          <a:latin typeface="Arial" panose="020B0604020202020204" pitchFamily="34" charset="0"/>
                        </a:rPr>
                        <a:t>MetWest</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3.46%</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$2,120,506,688.74</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4</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0.845%</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2.082%</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3.462%</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3.606%</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6</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7.053%</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6</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5.135%</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0.628%</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2.464%</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000" b="0" i="0" u="none" strike="noStrike">
                          <a:effectLst/>
                          <a:latin typeface="Arial" panose="020B0604020202020204" pitchFamily="34" charset="0"/>
                        </a:rPr>
                        <a:t>2.0111%</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27056712"/>
                  </a:ext>
                </a:extLst>
              </a:tr>
              <a:tr h="224816">
                <a:tc>
                  <a:txBody>
                    <a:bodyPr/>
                    <a:lstStyle/>
                    <a:p>
                      <a:pPr algn="l" fontAlgn="b"/>
                      <a:r>
                        <a:rPr lang="en-US" sz="1000" b="1" i="0" u="none" strike="noStrike">
                          <a:effectLst/>
                          <a:latin typeface="Arial" panose="020B0604020202020204" pitchFamily="34" charset="0"/>
                        </a:rPr>
                        <a:t>Galliard</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3.29%</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$2,012,797,391.94</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3</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0.745%</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1.971%</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3.498%</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4.078%</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7.615%</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5.603%</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0.867%</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2.640%</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000" b="0" i="0" u="none" strike="noStrike">
                          <a:effectLst/>
                          <a:latin typeface="Arial" panose="020B0604020202020204" pitchFamily="34" charset="0"/>
                        </a:rPr>
                        <a:t>2.2384%</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49166611"/>
                  </a:ext>
                </a:extLst>
              </a:tr>
              <a:tr h="224816">
                <a:tc>
                  <a:txBody>
                    <a:bodyPr/>
                    <a:lstStyle/>
                    <a:p>
                      <a:pPr algn="l" fontAlgn="b"/>
                      <a:r>
                        <a:rPr lang="en-US" sz="1000" b="1" i="0" u="none" strike="noStrike">
                          <a:effectLst/>
                          <a:latin typeface="Arial" panose="020B0604020202020204" pitchFamily="34" charset="0"/>
                        </a:rPr>
                        <a:t>Sterling Capital</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3.23%</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$1,979,017,053.01</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1</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0.687%</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6</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1.951%</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3.506%</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4.313%</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7.645%</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5.709%</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1.129%</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2.785%</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000" b="0" i="0" u="none" strike="noStrike">
                          <a:effectLst/>
                          <a:latin typeface="Arial" panose="020B0604020202020204" pitchFamily="34" charset="0"/>
                        </a:rPr>
                        <a:t>2.3180%</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23570797"/>
                  </a:ext>
                </a:extLst>
              </a:tr>
              <a:tr h="224816">
                <a:tc>
                  <a:txBody>
                    <a:bodyPr/>
                    <a:lstStyle/>
                    <a:p>
                      <a:pPr algn="l" fontAlgn="b"/>
                      <a:r>
                        <a:rPr lang="en-US" sz="1000" b="1" i="0" u="none" strike="noStrike">
                          <a:effectLst/>
                          <a:latin typeface="Arial" panose="020B0604020202020204" pitchFamily="34" charset="0"/>
                        </a:rPr>
                        <a:t>Reams Asset Mgmt</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2.24%</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$1,370,108,021.97</a:t>
                      </a:r>
                    </a:p>
                  </a:txBody>
                  <a:tcPr marL="9065" marR="9065" marT="9065"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N/A</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0.742%</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2.024%</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3.804%</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4.518%</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7.649%</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1000" b="0" i="0" u="none" strike="noStrike">
                        <a:solidFill>
                          <a:srgbClr val="FF0000"/>
                        </a:solidFill>
                        <a:effectLst/>
                        <a:latin typeface="Arial" panose="020B0604020202020204" pitchFamily="34" charset="0"/>
                      </a:endParaRP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1000" b="0" i="0" u="none" strike="noStrike">
                        <a:solidFill>
                          <a:srgbClr val="FF0000"/>
                        </a:solidFill>
                        <a:effectLst/>
                        <a:latin typeface="Arial" panose="020B0604020202020204" pitchFamily="34" charset="0"/>
                      </a:endParaRP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 </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16025796"/>
                  </a:ext>
                </a:extLst>
              </a:tr>
              <a:tr h="235694">
                <a:tc>
                  <a:txBody>
                    <a:bodyPr/>
                    <a:lstStyle/>
                    <a:p>
                      <a:pPr algn="l" fontAlgn="b"/>
                      <a:r>
                        <a:rPr lang="en-US" sz="1000" b="1" i="0" u="none" strike="noStrike">
                          <a:effectLst/>
                          <a:latin typeface="Arial" panose="020B0604020202020204" pitchFamily="34" charset="0"/>
                        </a:rPr>
                        <a:t>Wellington Mgmt Co</a:t>
                      </a:r>
                    </a:p>
                  </a:txBody>
                  <a:tcPr marL="9065" marR="9065" marT="906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Arial" panose="020B0604020202020204" pitchFamily="34" charset="0"/>
                        </a:rPr>
                        <a:t>2.22%</a:t>
                      </a:r>
                    </a:p>
                  </a:txBody>
                  <a:tcPr marL="9065" marR="9065" marT="906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Arial" panose="020B0604020202020204" pitchFamily="34" charset="0"/>
                        </a:rPr>
                        <a:t>$1,356,660,942.44</a:t>
                      </a:r>
                    </a:p>
                  </a:txBody>
                  <a:tcPr marL="9065" marR="9065" marT="906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Arial" panose="020B0604020202020204" pitchFamily="34" charset="0"/>
                        </a:rPr>
                        <a:t>N/A</a:t>
                      </a:r>
                    </a:p>
                  </a:txBody>
                  <a:tcPr marL="9065" marR="9065" marT="90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effectLst/>
                          <a:latin typeface="Arial" panose="020B0604020202020204" pitchFamily="34" charset="0"/>
                        </a:rPr>
                        <a:t>0.710%</a:t>
                      </a:r>
                    </a:p>
                  </a:txBody>
                  <a:tcPr marL="9065" marR="9065" marT="906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5</a:t>
                      </a:r>
                    </a:p>
                  </a:txBody>
                  <a:tcPr marL="9065" marR="9065" marT="90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effectLst/>
                          <a:latin typeface="Arial" panose="020B0604020202020204" pitchFamily="34" charset="0"/>
                        </a:rPr>
                        <a:t>1.885%</a:t>
                      </a:r>
                    </a:p>
                  </a:txBody>
                  <a:tcPr marL="9065" marR="9065" marT="906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6</a:t>
                      </a:r>
                    </a:p>
                  </a:txBody>
                  <a:tcPr marL="9065" marR="9065" marT="90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effectLst/>
                          <a:latin typeface="Arial" panose="020B0604020202020204" pitchFamily="34" charset="0"/>
                        </a:rPr>
                        <a:t>3.442%</a:t>
                      </a:r>
                    </a:p>
                  </a:txBody>
                  <a:tcPr marL="9065" marR="9065" marT="906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6</a:t>
                      </a:r>
                    </a:p>
                  </a:txBody>
                  <a:tcPr marL="9065" marR="9065" marT="90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effectLst/>
                          <a:latin typeface="Arial" panose="020B0604020202020204" pitchFamily="34" charset="0"/>
                        </a:rPr>
                        <a:t>3.917%</a:t>
                      </a:r>
                    </a:p>
                  </a:txBody>
                  <a:tcPr marL="9065" marR="9065" marT="906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5</a:t>
                      </a:r>
                    </a:p>
                  </a:txBody>
                  <a:tcPr marL="9065" marR="9065" marT="90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effectLst/>
                          <a:latin typeface="Arial" panose="020B0604020202020204" pitchFamily="34" charset="0"/>
                        </a:rPr>
                        <a:t>7.224%</a:t>
                      </a:r>
                    </a:p>
                  </a:txBody>
                  <a:tcPr marL="9065" marR="9065" marT="906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5</a:t>
                      </a:r>
                    </a:p>
                  </a:txBody>
                  <a:tcPr marL="9065" marR="9065" marT="90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0" i="0" u="none" strike="noStrike">
                        <a:solidFill>
                          <a:srgbClr val="FF0000"/>
                        </a:solidFill>
                        <a:effectLst/>
                        <a:latin typeface="Arial" panose="020B0604020202020204" pitchFamily="34" charset="0"/>
                      </a:endParaRPr>
                    </a:p>
                  </a:txBody>
                  <a:tcPr marL="9065" marR="9065" marT="906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0" i="0" u="none" strike="noStrike">
                        <a:solidFill>
                          <a:srgbClr val="FF0000"/>
                        </a:solidFill>
                        <a:effectLst/>
                        <a:latin typeface="Arial" panose="020B0604020202020204" pitchFamily="34" charset="0"/>
                      </a:endParaRPr>
                    </a:p>
                  </a:txBody>
                  <a:tcPr marL="9065" marR="9065" marT="906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FF0000"/>
                          </a:solidFill>
                          <a:effectLst/>
                          <a:latin typeface="Arial" panose="020B0604020202020204" pitchFamily="34" charset="0"/>
                        </a:rPr>
                        <a:t> </a:t>
                      </a:r>
                    </a:p>
                  </a:txBody>
                  <a:tcPr marL="9065" marR="9065" marT="906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Arial" panose="020B0604020202020204" pitchFamily="34" charset="0"/>
                        </a:rPr>
                        <a:t> </a:t>
                      </a:r>
                    </a:p>
                  </a:txBody>
                  <a:tcPr marL="9065" marR="9065" marT="906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1822219"/>
                  </a:ext>
                </a:extLst>
              </a:tr>
              <a:tr h="235694">
                <a:tc>
                  <a:txBody>
                    <a:bodyPr/>
                    <a:lstStyle/>
                    <a:p>
                      <a:pPr algn="l" fontAlgn="b"/>
                      <a:r>
                        <a:rPr lang="en-US" sz="1000" b="1" i="0" u="none" strike="noStrike">
                          <a:effectLst/>
                          <a:latin typeface="Arial" panose="020B0604020202020204" pitchFamily="34" charset="0"/>
                        </a:rPr>
                        <a:t>Total</a:t>
                      </a:r>
                    </a:p>
                  </a:txBody>
                  <a:tcPr marL="9065" marR="9065" marT="906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18.02%</a:t>
                      </a:r>
                    </a:p>
                  </a:txBody>
                  <a:tcPr marL="9065" marR="9065" marT="906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$11,030,839,220.36</a:t>
                      </a:r>
                    </a:p>
                  </a:txBody>
                  <a:tcPr marL="9065" marR="9065" marT="906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0.744%</a:t>
                      </a:r>
                    </a:p>
                  </a:txBody>
                  <a:tcPr marL="9065" marR="9065" marT="90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1.977%</a:t>
                      </a:r>
                    </a:p>
                  </a:txBody>
                  <a:tcPr marL="9065" marR="9065" marT="90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1"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3.515%</a:t>
                      </a:r>
                    </a:p>
                  </a:txBody>
                  <a:tcPr marL="9065" marR="9065" marT="90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1"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4.074%</a:t>
                      </a:r>
                    </a:p>
                  </a:txBody>
                  <a:tcPr marL="9065" marR="9065" marT="90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7.439%</a:t>
                      </a:r>
                    </a:p>
                  </a:txBody>
                  <a:tcPr marL="9065" marR="9065" marT="90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5.515%</a:t>
                      </a:r>
                    </a:p>
                  </a:txBody>
                  <a:tcPr marL="9065" marR="9065" marT="90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0.887%</a:t>
                      </a:r>
                    </a:p>
                  </a:txBody>
                  <a:tcPr marL="9065" marR="9065" marT="90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1" i="0" u="none" strike="noStrike">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2.648%</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00" b="1" i="0" u="none" strike="noStrike">
                        <a:effectLst/>
                        <a:latin typeface="Arial" panose="020B0604020202020204" pitchFamily="34" charset="0"/>
                      </a:endParaRPr>
                    </a:p>
                  </a:txBody>
                  <a:tcPr marL="9065" marR="9065" marT="90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2.199%</a:t>
                      </a:r>
                    </a:p>
                  </a:txBody>
                  <a:tcPr marL="9065" marR="9065" marT="906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00" b="1" i="0" u="none" strike="noStrike">
                        <a:effectLst/>
                        <a:latin typeface="Arial" panose="020B0604020202020204" pitchFamily="34" charset="0"/>
                      </a:endParaRPr>
                    </a:p>
                  </a:txBody>
                  <a:tcPr marL="9065" marR="9065" marT="906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03778371"/>
                  </a:ext>
                </a:extLst>
              </a:tr>
              <a:tr h="235694">
                <a:tc>
                  <a:txBody>
                    <a:bodyPr/>
                    <a:lstStyle/>
                    <a:p>
                      <a:pPr algn="l" fontAlgn="b"/>
                      <a:r>
                        <a:rPr lang="en-US" sz="1000" b="1" i="0" u="none" strike="noStrike">
                          <a:solidFill>
                            <a:srgbClr val="0000FF"/>
                          </a:solidFill>
                          <a:effectLst/>
                          <a:latin typeface="Arial" panose="020B0604020202020204" pitchFamily="34" charset="0"/>
                        </a:rPr>
                        <a:t>Benchmark</a:t>
                      </a:r>
                    </a:p>
                  </a:txBody>
                  <a:tcPr marL="9065" marR="9065" marT="9065" marB="0" anchor="b">
                    <a:lnL>
                      <a:noFill/>
                    </a:lnL>
                    <a:lnR>
                      <a:noFill/>
                    </a:lnR>
                    <a:lnT>
                      <a:noFill/>
                    </a:lnT>
                    <a:lnB>
                      <a:noFill/>
                    </a:lnB>
                    <a:noFill/>
                  </a:tcPr>
                </a:tc>
                <a:tc>
                  <a:txBody>
                    <a:bodyPr/>
                    <a:lstStyle/>
                    <a:p>
                      <a:pPr algn="l" fontAlgn="b"/>
                      <a:endParaRPr lang="en-US" sz="1000" b="1" i="0" u="none" strike="noStrike">
                        <a:solidFill>
                          <a:srgbClr val="0000FF"/>
                        </a:solidFill>
                        <a:effectLst/>
                        <a:latin typeface="Arial" panose="020B0604020202020204" pitchFamily="34" charset="0"/>
                      </a:endParaRPr>
                    </a:p>
                  </a:txBody>
                  <a:tcPr marL="9065" marR="9065" marT="9065" marB="0" anchor="b">
                    <a:lnL>
                      <a:noFill/>
                    </a:lnL>
                    <a:lnR>
                      <a:noFill/>
                    </a:lnR>
                    <a:lnT>
                      <a:noFill/>
                    </a:lnT>
                    <a:lnB>
                      <a:noFill/>
                    </a:lnB>
                    <a:noFill/>
                  </a:tcPr>
                </a:tc>
                <a:tc>
                  <a:txBody>
                    <a:bodyPr/>
                    <a:lstStyle/>
                    <a:p>
                      <a:pPr algn="ctr" fontAlgn="b"/>
                      <a:endParaRPr lang="en-US" sz="1000" b="1" i="0" u="none" strike="noStrike">
                        <a:solidFill>
                          <a:srgbClr val="0000FF"/>
                        </a:solidFill>
                        <a:effectLst/>
                        <a:latin typeface="Arial" panose="020B0604020202020204" pitchFamily="34" charset="0"/>
                      </a:endParaRPr>
                    </a:p>
                  </a:txBody>
                  <a:tcPr marL="9065" marR="9065" marT="9065" marB="0" anchor="b">
                    <a:lnL>
                      <a:noFill/>
                    </a:lnL>
                    <a:lnR>
                      <a:noFill/>
                    </a:lnR>
                    <a:lnT>
                      <a:noFill/>
                    </a:lnT>
                    <a:lnB>
                      <a:noFill/>
                    </a:lnB>
                    <a:noFill/>
                  </a:tcPr>
                </a:tc>
                <a:tc>
                  <a:txBody>
                    <a:bodyPr/>
                    <a:lstStyle/>
                    <a:p>
                      <a:pPr algn="ctr" fontAlgn="b"/>
                      <a:endParaRPr lang="en-US" sz="1000" b="1" i="0" u="none" strike="noStrike">
                        <a:solidFill>
                          <a:srgbClr val="0000FF"/>
                        </a:solidFill>
                        <a:effectLst/>
                        <a:latin typeface="Arial" panose="020B0604020202020204" pitchFamily="34" charset="0"/>
                      </a:endParaRP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0.658%</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1.785%</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1" i="0" u="none" strike="noStrike">
                          <a:solidFill>
                            <a:srgbClr val="0000FF"/>
                          </a:solidFill>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3.323%</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1" i="0" u="none" strike="noStrike">
                          <a:solidFill>
                            <a:srgbClr val="0000FF"/>
                          </a:solidFill>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3.823%</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000" b="1" i="0" u="none" strike="noStrike">
                          <a:solidFill>
                            <a:srgbClr val="0000FF"/>
                          </a:solidFill>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7.057%</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000" b="1" i="0" u="none" strike="noStrike">
                          <a:solidFill>
                            <a:srgbClr val="0000FF"/>
                          </a:solidFill>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5.143%</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000" b="1" i="0" u="none" strike="noStrike">
                          <a:solidFill>
                            <a:srgbClr val="0000FF"/>
                          </a:solidFill>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0.494%</a:t>
                      </a: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1" i="0" u="none" strike="noStrike">
                          <a:solidFill>
                            <a:srgbClr val="0000FF"/>
                          </a:solidFill>
                          <a:effectLst/>
                          <a:latin typeface="Arial" panose="020B0604020202020204" pitchFamily="34" charset="0"/>
                        </a:rPr>
                        <a:t> </a:t>
                      </a:r>
                    </a:p>
                  </a:txBody>
                  <a:tcPr marL="9065" marR="9065" marT="906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2.269%</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700" b="1" i="0" u="none" strike="noStrike">
                        <a:solidFill>
                          <a:srgbClr val="0000FF"/>
                        </a:solidFill>
                        <a:effectLst/>
                        <a:latin typeface="Arial" panose="020B0604020202020204" pitchFamily="34" charset="0"/>
                      </a:endParaRPr>
                    </a:p>
                  </a:txBody>
                  <a:tcPr marL="9065" marR="9065" marT="906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1.859%</a:t>
                      </a:r>
                    </a:p>
                  </a:txBody>
                  <a:tcPr marL="9065" marR="9065" marT="9065" marB="0" anchor="b">
                    <a:lnL>
                      <a:noFill/>
                    </a:lnL>
                    <a:lnR>
                      <a:noFill/>
                    </a:lnR>
                    <a:lnT>
                      <a:noFill/>
                    </a:lnT>
                    <a:lnB>
                      <a:noFill/>
                    </a:lnB>
                    <a:noFill/>
                  </a:tcPr>
                </a:tc>
                <a:tc>
                  <a:txBody>
                    <a:bodyPr/>
                    <a:lstStyle/>
                    <a:p>
                      <a:pPr algn="ctr" fontAlgn="b"/>
                      <a:endParaRPr lang="en-US" sz="700" b="1" i="0" u="none" strike="noStrike" dirty="0">
                        <a:solidFill>
                          <a:srgbClr val="0000FF"/>
                        </a:solidFill>
                        <a:effectLst/>
                        <a:latin typeface="Arial" panose="020B0604020202020204" pitchFamily="34" charset="0"/>
                      </a:endParaRPr>
                    </a:p>
                  </a:txBody>
                  <a:tcPr marL="9065" marR="9065" marT="9065" marB="0" anchor="b">
                    <a:lnL>
                      <a:noFill/>
                    </a:lnL>
                    <a:lnR>
                      <a:noFill/>
                    </a:lnR>
                    <a:lnT>
                      <a:noFill/>
                    </a:lnT>
                    <a:lnB>
                      <a:noFill/>
                    </a:lnB>
                    <a:noFill/>
                  </a:tcPr>
                </a:tc>
                <a:extLst>
                  <a:ext uri="{0D108BD9-81ED-4DB2-BD59-A6C34878D82A}">
                    <a16:rowId xmlns:a16="http://schemas.microsoft.com/office/drawing/2014/main" val="272608626"/>
                  </a:ext>
                </a:extLst>
              </a:tr>
            </a:tbl>
          </a:graphicData>
        </a:graphic>
      </p:graphicFrame>
    </p:spTree>
    <p:extLst>
      <p:ext uri="{BB962C8B-B14F-4D97-AF65-F5344CB8AC3E}">
        <p14:creationId xmlns:p14="http://schemas.microsoft.com/office/powerpoint/2010/main" val="3258571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F48D7-1F1A-CEDD-7026-9AD404BEC2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2EBE3-C664-E921-0E25-E501340B98BA}"/>
              </a:ext>
            </a:extLst>
          </p:cNvPr>
          <p:cNvSpPr>
            <a:spLocks noGrp="1"/>
          </p:cNvSpPr>
          <p:nvPr>
            <p:ph type="title"/>
          </p:nvPr>
        </p:nvSpPr>
        <p:spPr>
          <a:xfrm>
            <a:off x="838200" y="519796"/>
            <a:ext cx="10515600" cy="1097452"/>
          </a:xfrm>
        </p:spPr>
        <p:txBody>
          <a:bodyPr>
            <a:noAutofit/>
          </a:bodyPr>
          <a:lstStyle/>
          <a:p>
            <a:r>
              <a:rPr lang="en-US" sz="3600" b="1" dirty="0">
                <a:solidFill>
                  <a:schemeClr val="tx2"/>
                </a:solidFill>
              </a:rPr>
              <a:t>Long Duration Portfolio Net of Fees </a:t>
            </a:r>
            <a:br>
              <a:rPr lang="en-US" sz="3600" b="1" dirty="0">
                <a:solidFill>
                  <a:schemeClr val="tx2"/>
                </a:solidFill>
              </a:rPr>
            </a:br>
            <a:r>
              <a:rPr lang="en-US" sz="2000" b="1" dirty="0">
                <a:solidFill>
                  <a:schemeClr val="tx2"/>
                </a:solidFill>
              </a:rPr>
              <a:t>Performance as of September 30, 2025</a:t>
            </a:r>
            <a:endParaRPr lang="en-US" sz="2000" dirty="0">
              <a:solidFill>
                <a:schemeClr val="tx2"/>
              </a:solidFill>
            </a:endParaRPr>
          </a:p>
        </p:txBody>
      </p:sp>
      <p:sp>
        <p:nvSpPr>
          <p:cNvPr id="4" name="Rectangle 3">
            <a:extLst>
              <a:ext uri="{FF2B5EF4-FFF2-40B4-BE49-F238E27FC236}">
                <a16:creationId xmlns:a16="http://schemas.microsoft.com/office/drawing/2014/main" id="{1B862136-4D74-E6F5-5745-B85272A419A3}"/>
              </a:ext>
            </a:extLst>
          </p:cNvPr>
          <p:cNvSpPr/>
          <p:nvPr/>
        </p:nvSpPr>
        <p:spPr>
          <a:xfrm>
            <a:off x="631166" y="5688899"/>
            <a:ext cx="3211135" cy="369332"/>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5" name="Table 4">
            <a:extLst>
              <a:ext uri="{FF2B5EF4-FFF2-40B4-BE49-F238E27FC236}">
                <a16:creationId xmlns:a16="http://schemas.microsoft.com/office/drawing/2014/main" id="{157CA5C4-7D7B-A3F7-F1AF-F72CD75C6DA0}"/>
              </a:ext>
            </a:extLst>
          </p:cNvPr>
          <p:cNvGraphicFramePr>
            <a:graphicFrameLocks noGrp="1"/>
          </p:cNvGraphicFramePr>
          <p:nvPr/>
        </p:nvGraphicFramePr>
        <p:xfrm>
          <a:off x="562155" y="1775098"/>
          <a:ext cx="10791638" cy="3607785"/>
        </p:xfrm>
        <a:graphic>
          <a:graphicData uri="http://schemas.openxmlformats.org/drawingml/2006/table">
            <a:tbl>
              <a:tblPr/>
              <a:tblGrid>
                <a:gridCol w="1144297">
                  <a:extLst>
                    <a:ext uri="{9D8B030D-6E8A-4147-A177-3AD203B41FA5}">
                      <a16:colId xmlns:a16="http://schemas.microsoft.com/office/drawing/2014/main" val="2276352593"/>
                    </a:ext>
                  </a:extLst>
                </a:gridCol>
                <a:gridCol w="452099">
                  <a:extLst>
                    <a:ext uri="{9D8B030D-6E8A-4147-A177-3AD203B41FA5}">
                      <a16:colId xmlns:a16="http://schemas.microsoft.com/office/drawing/2014/main" val="4050664931"/>
                    </a:ext>
                  </a:extLst>
                </a:gridCol>
                <a:gridCol w="950176">
                  <a:extLst>
                    <a:ext uri="{9D8B030D-6E8A-4147-A177-3AD203B41FA5}">
                      <a16:colId xmlns:a16="http://schemas.microsoft.com/office/drawing/2014/main" val="2717897648"/>
                    </a:ext>
                  </a:extLst>
                </a:gridCol>
                <a:gridCol w="429111">
                  <a:extLst>
                    <a:ext uri="{9D8B030D-6E8A-4147-A177-3AD203B41FA5}">
                      <a16:colId xmlns:a16="http://schemas.microsoft.com/office/drawing/2014/main" val="299682000"/>
                    </a:ext>
                  </a:extLst>
                </a:gridCol>
                <a:gridCol w="452099">
                  <a:extLst>
                    <a:ext uri="{9D8B030D-6E8A-4147-A177-3AD203B41FA5}">
                      <a16:colId xmlns:a16="http://schemas.microsoft.com/office/drawing/2014/main" val="2374776843"/>
                    </a:ext>
                  </a:extLst>
                </a:gridCol>
                <a:gridCol w="183904">
                  <a:extLst>
                    <a:ext uri="{9D8B030D-6E8A-4147-A177-3AD203B41FA5}">
                      <a16:colId xmlns:a16="http://schemas.microsoft.com/office/drawing/2014/main" val="3212250617"/>
                    </a:ext>
                  </a:extLst>
                </a:gridCol>
                <a:gridCol w="418895">
                  <a:extLst>
                    <a:ext uri="{9D8B030D-6E8A-4147-A177-3AD203B41FA5}">
                      <a16:colId xmlns:a16="http://schemas.microsoft.com/office/drawing/2014/main" val="669383193"/>
                    </a:ext>
                  </a:extLst>
                </a:gridCol>
                <a:gridCol w="204339">
                  <a:extLst>
                    <a:ext uri="{9D8B030D-6E8A-4147-A177-3AD203B41FA5}">
                      <a16:colId xmlns:a16="http://schemas.microsoft.com/office/drawing/2014/main" val="870364661"/>
                    </a:ext>
                  </a:extLst>
                </a:gridCol>
                <a:gridCol w="480196">
                  <a:extLst>
                    <a:ext uri="{9D8B030D-6E8A-4147-A177-3AD203B41FA5}">
                      <a16:colId xmlns:a16="http://schemas.microsoft.com/office/drawing/2014/main" val="1202673994"/>
                    </a:ext>
                  </a:extLst>
                </a:gridCol>
                <a:gridCol w="204339">
                  <a:extLst>
                    <a:ext uri="{9D8B030D-6E8A-4147-A177-3AD203B41FA5}">
                      <a16:colId xmlns:a16="http://schemas.microsoft.com/office/drawing/2014/main" val="295254055"/>
                    </a:ext>
                  </a:extLst>
                </a:gridCol>
                <a:gridCol w="480196">
                  <a:extLst>
                    <a:ext uri="{9D8B030D-6E8A-4147-A177-3AD203B41FA5}">
                      <a16:colId xmlns:a16="http://schemas.microsoft.com/office/drawing/2014/main" val="3733782653"/>
                    </a:ext>
                  </a:extLst>
                </a:gridCol>
                <a:gridCol w="204339">
                  <a:extLst>
                    <a:ext uri="{9D8B030D-6E8A-4147-A177-3AD203B41FA5}">
                      <a16:colId xmlns:a16="http://schemas.microsoft.com/office/drawing/2014/main" val="3797718342"/>
                    </a:ext>
                  </a:extLst>
                </a:gridCol>
                <a:gridCol w="413786">
                  <a:extLst>
                    <a:ext uri="{9D8B030D-6E8A-4147-A177-3AD203B41FA5}">
                      <a16:colId xmlns:a16="http://schemas.microsoft.com/office/drawing/2014/main" val="1314450517"/>
                    </a:ext>
                  </a:extLst>
                </a:gridCol>
                <a:gridCol w="199230">
                  <a:extLst>
                    <a:ext uri="{9D8B030D-6E8A-4147-A177-3AD203B41FA5}">
                      <a16:colId xmlns:a16="http://schemas.microsoft.com/office/drawing/2014/main" val="1174956629"/>
                    </a:ext>
                  </a:extLst>
                </a:gridCol>
                <a:gridCol w="413786">
                  <a:extLst>
                    <a:ext uri="{9D8B030D-6E8A-4147-A177-3AD203B41FA5}">
                      <a16:colId xmlns:a16="http://schemas.microsoft.com/office/drawing/2014/main" val="954236528"/>
                    </a:ext>
                  </a:extLst>
                </a:gridCol>
                <a:gridCol w="199230">
                  <a:extLst>
                    <a:ext uri="{9D8B030D-6E8A-4147-A177-3AD203B41FA5}">
                      <a16:colId xmlns:a16="http://schemas.microsoft.com/office/drawing/2014/main" val="2743619911"/>
                    </a:ext>
                  </a:extLst>
                </a:gridCol>
                <a:gridCol w="413786">
                  <a:extLst>
                    <a:ext uri="{9D8B030D-6E8A-4147-A177-3AD203B41FA5}">
                      <a16:colId xmlns:a16="http://schemas.microsoft.com/office/drawing/2014/main" val="4278517695"/>
                    </a:ext>
                  </a:extLst>
                </a:gridCol>
                <a:gridCol w="260532">
                  <a:extLst>
                    <a:ext uri="{9D8B030D-6E8A-4147-A177-3AD203B41FA5}">
                      <a16:colId xmlns:a16="http://schemas.microsoft.com/office/drawing/2014/main" val="3361432511"/>
                    </a:ext>
                  </a:extLst>
                </a:gridCol>
                <a:gridCol w="406123">
                  <a:extLst>
                    <a:ext uri="{9D8B030D-6E8A-4147-A177-3AD203B41FA5}">
                      <a16:colId xmlns:a16="http://schemas.microsoft.com/office/drawing/2014/main" val="127735370"/>
                    </a:ext>
                  </a:extLst>
                </a:gridCol>
                <a:gridCol w="199230">
                  <a:extLst>
                    <a:ext uri="{9D8B030D-6E8A-4147-A177-3AD203B41FA5}">
                      <a16:colId xmlns:a16="http://schemas.microsoft.com/office/drawing/2014/main" val="3842051183"/>
                    </a:ext>
                  </a:extLst>
                </a:gridCol>
                <a:gridCol w="413786">
                  <a:extLst>
                    <a:ext uri="{9D8B030D-6E8A-4147-A177-3AD203B41FA5}">
                      <a16:colId xmlns:a16="http://schemas.microsoft.com/office/drawing/2014/main" val="3921650816"/>
                    </a:ext>
                  </a:extLst>
                </a:gridCol>
                <a:gridCol w="199230">
                  <a:extLst>
                    <a:ext uri="{9D8B030D-6E8A-4147-A177-3AD203B41FA5}">
                      <a16:colId xmlns:a16="http://schemas.microsoft.com/office/drawing/2014/main" val="471647233"/>
                    </a:ext>
                  </a:extLst>
                </a:gridCol>
                <a:gridCol w="490413">
                  <a:extLst>
                    <a:ext uri="{9D8B030D-6E8A-4147-A177-3AD203B41FA5}">
                      <a16:colId xmlns:a16="http://schemas.microsoft.com/office/drawing/2014/main" val="2939980211"/>
                    </a:ext>
                  </a:extLst>
                </a:gridCol>
                <a:gridCol w="199230">
                  <a:extLst>
                    <a:ext uri="{9D8B030D-6E8A-4147-A177-3AD203B41FA5}">
                      <a16:colId xmlns:a16="http://schemas.microsoft.com/office/drawing/2014/main" val="4087641018"/>
                    </a:ext>
                  </a:extLst>
                </a:gridCol>
                <a:gridCol w="490413">
                  <a:extLst>
                    <a:ext uri="{9D8B030D-6E8A-4147-A177-3AD203B41FA5}">
                      <a16:colId xmlns:a16="http://schemas.microsoft.com/office/drawing/2014/main" val="2236597243"/>
                    </a:ext>
                  </a:extLst>
                </a:gridCol>
                <a:gridCol w="199230">
                  <a:extLst>
                    <a:ext uri="{9D8B030D-6E8A-4147-A177-3AD203B41FA5}">
                      <a16:colId xmlns:a16="http://schemas.microsoft.com/office/drawing/2014/main" val="468207844"/>
                    </a:ext>
                  </a:extLst>
                </a:gridCol>
                <a:gridCol w="490413">
                  <a:extLst>
                    <a:ext uri="{9D8B030D-6E8A-4147-A177-3AD203B41FA5}">
                      <a16:colId xmlns:a16="http://schemas.microsoft.com/office/drawing/2014/main" val="2532403715"/>
                    </a:ext>
                  </a:extLst>
                </a:gridCol>
                <a:gridCol w="199230">
                  <a:extLst>
                    <a:ext uri="{9D8B030D-6E8A-4147-A177-3AD203B41FA5}">
                      <a16:colId xmlns:a16="http://schemas.microsoft.com/office/drawing/2014/main" val="1472323099"/>
                    </a:ext>
                  </a:extLst>
                </a:gridCol>
              </a:tblGrid>
              <a:tr h="252269">
                <a:tc>
                  <a:txBody>
                    <a:bodyPr/>
                    <a:lstStyle/>
                    <a:p>
                      <a:pPr algn="l"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 of</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Market Value</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Mgr </a:t>
                      </a: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gridSpan="16">
                  <a:txBody>
                    <a:bodyPr/>
                    <a:lstStyle/>
                    <a:p>
                      <a:pPr algn="ctr" fontAlgn="b"/>
                      <a:r>
                        <a:rPr lang="en-US" sz="800" b="1" i="0" u="none" strike="noStrike">
                          <a:effectLst/>
                          <a:latin typeface="Arial" panose="020B0604020202020204" pitchFamily="34" charset="0"/>
                        </a:rPr>
                        <a:t>Annualized</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0315291"/>
                  </a:ext>
                </a:extLst>
              </a:tr>
              <a:tr h="252269">
                <a:tc>
                  <a:txBody>
                    <a:bodyPr/>
                    <a:lstStyle/>
                    <a:p>
                      <a:pPr algn="l"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Inv. Pool</a:t>
                      </a:r>
                    </a:p>
                  </a:txBody>
                  <a:tcPr marL="7426" marR="7426" marT="7426" marB="0" anchor="b">
                    <a:lnL>
                      <a:noFill/>
                    </a:lnL>
                    <a:lnR>
                      <a:noFill/>
                    </a:lnR>
                    <a:lnT>
                      <a:noFill/>
                    </a:lnT>
                    <a:lnB>
                      <a:noFill/>
                    </a:lnB>
                    <a:noFill/>
                  </a:tcPr>
                </a:tc>
                <a:tc>
                  <a:txBody>
                    <a:bodyPr/>
                    <a:lstStyle/>
                    <a:p>
                      <a:pPr algn="ctr"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Rank*</a:t>
                      </a:r>
                    </a:p>
                  </a:txBody>
                  <a:tcPr marL="7426" marR="7426" marT="7426" marB="0" anchor="b">
                    <a:lnL>
                      <a:noFill/>
                    </a:lnL>
                    <a:lnR>
                      <a:noFill/>
                    </a:lnR>
                    <a:lnT>
                      <a:noFill/>
                    </a:lnT>
                    <a:lnB>
                      <a:noFill/>
                    </a:lnB>
                    <a:noFill/>
                  </a:tcPr>
                </a:tc>
                <a:tc gridSpan="2">
                  <a:txBody>
                    <a:bodyPr/>
                    <a:lstStyle/>
                    <a:p>
                      <a:pPr algn="ctr" fontAlgn="b"/>
                      <a:r>
                        <a:rPr lang="en-US" sz="800" b="1" i="0" u="none" strike="noStrike">
                          <a:effectLst/>
                          <a:latin typeface="Arial" panose="020B0604020202020204" pitchFamily="34" charset="0"/>
                        </a:rPr>
                        <a:t>1 Month</a:t>
                      </a:r>
                    </a:p>
                  </a:txBody>
                  <a:tcPr marL="7426" marR="7426" marT="7426" marB="0" anchor="b">
                    <a:lnL>
                      <a:noFill/>
                    </a:lnL>
                    <a:lnR>
                      <a:noFill/>
                    </a:lnR>
                    <a:lnT>
                      <a:noFill/>
                    </a:lnT>
                    <a:lnB>
                      <a:noFill/>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Month</a:t>
                      </a:r>
                    </a:p>
                  </a:txBody>
                  <a:tcPr marL="7426" marR="7426" marT="7426" marB="0" anchor="b">
                    <a:lnL>
                      <a:noFill/>
                    </a:lnL>
                    <a:lnR>
                      <a:noFill/>
                    </a:lnR>
                    <a:lnT>
                      <a:noFill/>
                    </a:lnT>
                    <a:lnB>
                      <a:noFill/>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6 Month</a:t>
                      </a:r>
                    </a:p>
                  </a:txBody>
                  <a:tcPr marL="7426" marR="7426" marT="7426" marB="0" anchor="b">
                    <a:lnL>
                      <a:noFill/>
                    </a:lnL>
                    <a:lnR>
                      <a:noFill/>
                    </a:lnR>
                    <a:lnT>
                      <a:noFill/>
                    </a:lnT>
                    <a:lnB>
                      <a:noFill/>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 Year</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 Year</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5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7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10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15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20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25 Year</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514022051"/>
                  </a:ext>
                </a:extLst>
              </a:tr>
              <a:tr h="252269">
                <a:tc>
                  <a:txBody>
                    <a:bodyPr/>
                    <a:lstStyle/>
                    <a:p>
                      <a:pPr algn="l" fontAlgn="b"/>
                      <a:r>
                        <a:rPr lang="en-US" sz="800" b="1" i="0" u="none" strike="noStrike">
                          <a:effectLst/>
                          <a:latin typeface="Arial" panose="020B0604020202020204" pitchFamily="34" charset="0"/>
                        </a:rPr>
                        <a:t>Galliard</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5.31%</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$3,250,762,049.77</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1.063%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2.131%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3.457%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3.247%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7.813%</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0" i="0" u="none" strike="noStrike">
                          <a:effectLst/>
                          <a:latin typeface="Arial" panose="020B0604020202020204" pitchFamily="34" charset="0"/>
                        </a:rPr>
                        <a:t>5.464%</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0" i="0" u="none" strike="noStrike">
                          <a:effectLst/>
                          <a:latin typeface="Arial" panose="020B0604020202020204" pitchFamily="34" charset="0"/>
                        </a:rPr>
                        <a:t>-0.066%</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0" i="0" u="none" strike="noStrike">
                          <a:effectLst/>
                          <a:latin typeface="Arial" panose="020B0604020202020204" pitchFamily="34" charset="0"/>
                        </a:rPr>
                        <a:t>2.661%</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0" i="0" u="none" strike="noStrike">
                          <a:effectLst/>
                          <a:latin typeface="Arial" panose="020B0604020202020204" pitchFamily="34" charset="0"/>
                        </a:rPr>
                        <a:t>2.327%</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0" i="0" u="none" strike="noStrike">
                          <a:effectLst/>
                          <a:latin typeface="Arial" panose="020B0604020202020204" pitchFamily="34" charset="0"/>
                        </a:rPr>
                        <a:t>2.738%</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76461032"/>
                  </a:ext>
                </a:extLst>
              </a:tr>
              <a:tr h="252269">
                <a:tc>
                  <a:txBody>
                    <a:bodyPr/>
                    <a:lstStyle/>
                    <a:p>
                      <a:pPr algn="l" fontAlgn="b"/>
                      <a:r>
                        <a:rPr lang="en-US" sz="800" b="1" i="0" u="none" strike="noStrike">
                          <a:effectLst/>
                          <a:latin typeface="Arial" panose="020B0604020202020204" pitchFamily="34" charset="0"/>
                        </a:rPr>
                        <a:t>Sterling Capital</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5.17%</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$3,167,761,396.15</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1.053%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2.130%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3.367%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3.373%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7.760%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5.403%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0.190%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2.554%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2.353%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2.669%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3.724%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9248578"/>
                  </a:ext>
                </a:extLst>
              </a:tr>
              <a:tr h="252269">
                <a:tc>
                  <a:txBody>
                    <a:bodyPr/>
                    <a:lstStyle/>
                    <a:p>
                      <a:pPr algn="l" fontAlgn="b"/>
                      <a:r>
                        <a:rPr lang="en-US" sz="800" b="1" i="0" u="none" strike="noStrike">
                          <a:effectLst/>
                          <a:latin typeface="Arial" panose="020B0604020202020204" pitchFamily="34" charset="0"/>
                        </a:rPr>
                        <a:t>Amundi </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5.03%</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$3,082,743,896.86</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1.115%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2.264%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3.723%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3.614%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8.010%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5.736%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0.117%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2.528%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2.316%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2.778%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3.800%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4.465%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59056368"/>
                  </a:ext>
                </a:extLst>
              </a:tr>
              <a:tr h="252269">
                <a:tc>
                  <a:txBody>
                    <a:bodyPr/>
                    <a:lstStyle/>
                    <a:p>
                      <a:pPr algn="l" fontAlgn="b"/>
                      <a:r>
                        <a:rPr lang="en-US" sz="800" b="1" i="0" u="none" strike="noStrike">
                          <a:effectLst/>
                          <a:latin typeface="Arial" panose="020B0604020202020204" pitchFamily="34" charset="0"/>
                        </a:rPr>
                        <a:t>All Spring (Wells)</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4.90%</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$2,998,195,027.99</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1.202%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2.196%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3.465%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3.103%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7.539%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5.243%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-0.080%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2.420%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2.159%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2.480%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3.530%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97687704"/>
                  </a:ext>
                </a:extLst>
              </a:tr>
              <a:tr h="252269">
                <a:tc>
                  <a:txBody>
                    <a:bodyPr/>
                    <a:lstStyle/>
                    <a:p>
                      <a:pPr algn="l" fontAlgn="b"/>
                      <a:r>
                        <a:rPr lang="en-US" sz="800" b="1" i="0" u="none" strike="noStrike">
                          <a:effectLst/>
                          <a:latin typeface="Arial" panose="020B0604020202020204" pitchFamily="34" charset="0"/>
                        </a:rPr>
                        <a:t>Fidelity</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4.52%</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$2,769,712,411.68</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1.040%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2.045%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3.443%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3.098%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7.396%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5.061%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-0.209%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2.430%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2.210%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2.529%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3.696%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4.353%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96069992"/>
                  </a:ext>
                </a:extLst>
              </a:tr>
              <a:tr h="252269">
                <a:tc>
                  <a:txBody>
                    <a:bodyPr/>
                    <a:lstStyle/>
                    <a:p>
                      <a:pPr algn="l" fontAlgn="b"/>
                      <a:r>
                        <a:rPr lang="en-US" sz="800" b="1" i="0" u="none" strike="noStrike">
                          <a:effectLst/>
                          <a:latin typeface="Arial" panose="020B0604020202020204" pitchFamily="34" charset="0"/>
                        </a:rPr>
                        <a:t>Goldman Sachs</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3.44%</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$2,104,623,489.37</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1.122%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2.142%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3.449%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3.148%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7.415%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5.230%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-0.219%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2.430%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2.137%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2.408%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3.440%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4.144%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77073322"/>
                  </a:ext>
                </a:extLst>
              </a:tr>
              <a:tr h="252269">
                <a:tc>
                  <a:txBody>
                    <a:bodyPr/>
                    <a:lstStyle/>
                    <a:p>
                      <a:pPr algn="l" fontAlgn="b"/>
                      <a:r>
                        <a:rPr lang="en-US" sz="800" b="1" i="0" u="none" strike="noStrike">
                          <a:effectLst/>
                          <a:latin typeface="Arial" panose="020B0604020202020204" pitchFamily="34" charset="0"/>
                        </a:rPr>
                        <a:t>Manulife </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2.75%</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$1,685,080,818.14</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1.136%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2.291%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3.693%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3.377%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7.777%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5.272%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-0.089%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2.418%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2.188%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2.527%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3.606%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4.292%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54536438"/>
                  </a:ext>
                </a:extLst>
              </a:tr>
              <a:tr h="252269">
                <a:tc>
                  <a:txBody>
                    <a:bodyPr/>
                    <a:lstStyle/>
                    <a:p>
                      <a:pPr algn="l" fontAlgn="b"/>
                      <a:r>
                        <a:rPr lang="en-US" sz="800" b="1" i="0" u="none" strike="noStrike">
                          <a:effectLst/>
                          <a:latin typeface="Arial" panose="020B0604020202020204" pitchFamily="34" charset="0"/>
                        </a:rPr>
                        <a:t>PGIM</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2.57%</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$1,572,152,154.56</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1.154%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2.222%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3.551%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3.373%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7.785%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5.506%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-0.083%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2.344%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2.156%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2.588%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69020430"/>
                  </a:ext>
                </a:extLst>
              </a:tr>
              <a:tr h="252269">
                <a:tc>
                  <a:txBody>
                    <a:bodyPr/>
                    <a:lstStyle/>
                    <a:p>
                      <a:pPr algn="l" fontAlgn="b"/>
                      <a:r>
                        <a:rPr lang="en-US" sz="800" b="1" i="0" u="none" strike="noStrike">
                          <a:effectLst/>
                          <a:latin typeface="Arial" panose="020B0604020202020204" pitchFamily="34" charset="0"/>
                        </a:rPr>
                        <a:t>Nuveen </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1.45%</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$886,913,067.54</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1.111%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2.114%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3.513%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3.286%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7.418%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5.101%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-0.155%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2.274%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2.006%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2.361%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3.451%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4.097%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64845819"/>
                  </a:ext>
                </a:extLst>
              </a:tr>
              <a:tr h="252269">
                <a:tc>
                  <a:txBody>
                    <a:bodyPr/>
                    <a:lstStyle/>
                    <a:p>
                      <a:pPr algn="l" fontAlgn="b"/>
                      <a:r>
                        <a:rPr lang="en-US" sz="800" b="1" i="0" u="none" strike="noStrike">
                          <a:effectLst/>
                          <a:latin typeface="Arial" panose="020B0604020202020204" pitchFamily="34" charset="0"/>
                        </a:rPr>
                        <a:t>Insight Investment</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effectLst/>
                          <a:latin typeface="Arial" panose="020B0604020202020204" pitchFamily="34" charset="0"/>
                        </a:rPr>
                        <a:t>1.26%</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effectLst/>
                          <a:latin typeface="Arial" panose="020B0604020202020204" pitchFamily="34" charset="0"/>
                        </a:rPr>
                        <a:t>$771,422,278.93</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1.130%</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2.142%</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3.444%</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2.968%</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7.488%</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5.270%</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-0.190%</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2.319%</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2.033%</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2.497%</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855060"/>
                  </a:ext>
                </a:extLst>
              </a:tr>
              <a:tr h="328288">
                <a:tc>
                  <a:txBody>
                    <a:bodyPr/>
                    <a:lstStyle/>
                    <a:p>
                      <a:pPr algn="l" fontAlgn="b"/>
                      <a:r>
                        <a:rPr lang="en-US" sz="800" b="1" i="0" u="none" strike="noStrike">
                          <a:effectLst/>
                          <a:latin typeface="Arial" panose="020B0604020202020204" pitchFamily="34" charset="0"/>
                        </a:rPr>
                        <a:t>Total</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36.40%</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$22,289,366,590.99</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1.107%</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2.166%</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3.506%</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3.233%</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7.637%</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5.311%</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-0.082%</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2.432%</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2.188%</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2.533%</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3.464%</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4.118%</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65495410"/>
                  </a:ext>
                </a:extLst>
              </a:tr>
              <a:tr h="252269">
                <a:tc>
                  <a:txBody>
                    <a:bodyPr/>
                    <a:lstStyle/>
                    <a:p>
                      <a:pPr algn="l" fontAlgn="b"/>
                      <a:r>
                        <a:rPr lang="en-US" sz="800" b="1" i="0" u="none" strike="noStrike">
                          <a:solidFill>
                            <a:srgbClr val="0000FF"/>
                          </a:solidFill>
                          <a:effectLst/>
                          <a:latin typeface="Arial" panose="020B0604020202020204" pitchFamily="34" charset="0"/>
                        </a:rPr>
                        <a:t>Benchmark</a:t>
                      </a:r>
                    </a:p>
                  </a:txBody>
                  <a:tcPr marL="7426" marR="7426" marT="7426" marB="0" anchor="b">
                    <a:lnL>
                      <a:noFill/>
                    </a:lnL>
                    <a:lnR>
                      <a:noFill/>
                    </a:lnR>
                    <a:lnT>
                      <a:noFill/>
                    </a:lnT>
                    <a:lnB>
                      <a:noFill/>
                    </a:lnB>
                    <a:noFill/>
                  </a:tcPr>
                </a:tc>
                <a:tc>
                  <a:txBody>
                    <a:bodyPr/>
                    <a:lstStyle/>
                    <a:p>
                      <a:pPr algn="l"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ctr"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ctr"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1.091%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2.030%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3.261%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2.884%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7.138%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4.928%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-0.449%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2.064%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1.838%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2.255%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3.228%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3.898%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dirty="0">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10762212"/>
                  </a:ext>
                </a:extLst>
              </a:tr>
            </a:tbl>
          </a:graphicData>
        </a:graphic>
      </p:graphicFrame>
    </p:spTree>
    <p:extLst>
      <p:ext uri="{BB962C8B-B14F-4D97-AF65-F5344CB8AC3E}">
        <p14:creationId xmlns:p14="http://schemas.microsoft.com/office/powerpoint/2010/main" val="3991086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77022-F58F-52B1-FE7B-DDBE35C47532}"/>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20DA7285-4A49-006C-D444-E613DAF2C80A}"/>
              </a:ext>
            </a:extLst>
          </p:cNvPr>
          <p:cNvSpPr txBox="1">
            <a:spLocks/>
          </p:cNvSpPr>
          <p:nvPr/>
        </p:nvSpPr>
        <p:spPr>
          <a:xfrm>
            <a:off x="838200" y="685166"/>
            <a:ext cx="10515600" cy="944852"/>
          </a:xfrm>
          <a:prstGeom prst="rect">
            <a:avLst/>
          </a:prstGeom>
        </p:spPr>
        <p:txBody>
          <a:bodyPr vert="horz" lIns="91440" tIns="45720" rIns="91440" bIns="45720" rtlCol="0" anchor="ctr">
            <a:normAutofit/>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11"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Fixed Income Characteristics </a:t>
            </a: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(as of September 30, 2025)</a:t>
            </a:r>
            <a:endParaRPr kumimoji="0" lang="en-US" sz="4400" b="1" i="0" u="none" strike="noStrike" kern="1200" cap="none" spc="0" normalizeH="0" baseline="0" noProof="0" dirty="0">
              <a:ln>
                <a:noFill/>
              </a:ln>
              <a:solidFill>
                <a:sysClr val="windowText" lastClr="000000"/>
              </a:solidFill>
              <a:effectLst/>
              <a:uLnTx/>
              <a:uFillTx/>
              <a:latin typeface="Calibri" panose="020F0502020204030204"/>
              <a:ea typeface="+mj-ea"/>
              <a:cs typeface="+mj-cs"/>
            </a:endParaRPr>
          </a:p>
        </p:txBody>
      </p:sp>
      <p:graphicFrame>
        <p:nvGraphicFramePr>
          <p:cNvPr id="3" name="Content Placeholder 7">
            <a:extLst>
              <a:ext uri="{FF2B5EF4-FFF2-40B4-BE49-F238E27FC236}">
                <a16:creationId xmlns:a16="http://schemas.microsoft.com/office/drawing/2014/main" id="{D8E6D6F8-8567-4DDB-6758-0EB0DD00E4D2}"/>
              </a:ext>
            </a:extLst>
          </p:cNvPr>
          <p:cNvGraphicFramePr>
            <a:graphicFrameLocks/>
          </p:cNvGraphicFramePr>
          <p:nvPr/>
        </p:nvGraphicFramePr>
        <p:xfrm>
          <a:off x="1981200" y="1524001"/>
          <a:ext cx="4038600" cy="4114800"/>
        </p:xfrm>
        <a:graphic>
          <a:graphicData uri="http://schemas.openxmlformats.org/drawingml/2006/table">
            <a:tbl>
              <a:tblPr firstRow="1" bandRow="1"/>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36105">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eaLnBrk="1" fontAlgn="base" latinLnBrk="0" hangingPunct="1">
                        <a:defRPr sz="1398" b="1" i="0" u="sng" strike="noStrike" kern="1200" cap="small" normalizeH="0" baseline="0">
                          <a:solidFill>
                            <a:srgbClr val="000000"/>
                          </a:solidFill>
                          <a:latin typeface="Arial"/>
                          <a:ea typeface="Arial"/>
                          <a:cs typeface="Arial"/>
                        </a:defRPr>
                      </a:pPr>
                      <a:r>
                        <a:rPr lang="en-US" sz="1400" b="1" i="1" u="sng" baseline="0" dirty="0">
                          <a:latin typeface="+mn-lt"/>
                        </a:rPr>
                        <a:t>Intermediate Duration Composite</a:t>
                      </a:r>
                      <a:endParaRPr lang="en-US" sz="1400" dirty="0">
                        <a:latin typeface="+mn-lt"/>
                      </a:endParaRP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3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Portfolio</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Benchmark</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94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Coupon</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3.89%</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3.64%</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864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YTM</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4.44%</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4.24%</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0342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Effective Duration</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4.27 years</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4.22 years</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4" name="Content Placeholder 8">
            <a:extLst>
              <a:ext uri="{FF2B5EF4-FFF2-40B4-BE49-F238E27FC236}">
                <a16:creationId xmlns:a16="http://schemas.microsoft.com/office/drawing/2014/main" id="{F4B933F0-096F-C12D-B007-17077D6748A6}"/>
              </a:ext>
            </a:extLst>
          </p:cNvPr>
          <p:cNvGraphicFramePr>
            <a:graphicFrameLocks/>
          </p:cNvGraphicFramePr>
          <p:nvPr/>
        </p:nvGraphicFramePr>
        <p:xfrm>
          <a:off x="6172200" y="1524000"/>
          <a:ext cx="4038600" cy="4114800"/>
        </p:xfrm>
        <a:graphic>
          <a:graphicData uri="http://schemas.openxmlformats.org/drawingml/2006/table">
            <a:tbl>
              <a:tblPr firstRow="1" bandRow="1"/>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14400">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eaLnBrk="1" fontAlgn="base" latinLnBrk="0" hangingPunct="1">
                        <a:defRPr sz="1398" b="1" i="0" u="sng" strike="noStrike" kern="1200" cap="small" normalizeH="0" baseline="0">
                          <a:solidFill>
                            <a:srgbClr val="000000"/>
                          </a:solidFill>
                          <a:latin typeface="Arial"/>
                          <a:ea typeface="Arial"/>
                          <a:cs typeface="Arial"/>
                        </a:defRPr>
                      </a:pPr>
                      <a:r>
                        <a:rPr lang="en-US" sz="1400" b="1" i="1" u="sng" baseline="0" dirty="0">
                          <a:latin typeface="+mn-lt"/>
                        </a:rPr>
                        <a:t>Long Duration Composite</a:t>
                      </a:r>
                      <a:endParaRPr lang="en-US" sz="1400" dirty="0">
                        <a:latin typeface="+mn-lt"/>
                      </a:endParaRP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68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Portfolio</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Benchmark</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12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Coupon</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4.22%</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3.72%</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612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YTM</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4.72%</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4.40%</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5099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Effective Duration</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6.05 years</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5.84 years</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67513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D36F-C78B-9BD7-C751-AB527D82E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CA67CD-CD9B-7638-02FB-C8CF44C1690D}"/>
              </a:ext>
            </a:extLst>
          </p:cNvPr>
          <p:cNvSpPr txBox="1">
            <a:spLocks/>
          </p:cNvSpPr>
          <p:nvPr/>
        </p:nvSpPr>
        <p:spPr>
          <a:xfrm>
            <a:off x="838200" y="685166"/>
            <a:ext cx="10515600" cy="928950"/>
          </a:xfrm>
          <a:prstGeom prst="rect">
            <a:avLst/>
          </a:prstGeom>
        </p:spPr>
        <p:txBody>
          <a:bodyPr vert="horz" lIns="91440" tIns="45720" rIns="91440" bIns="45720" rtlCol="0" anchor="ctr">
            <a:normAutofit/>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11"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Sector Allocation</a:t>
            </a:r>
          </a:p>
        </p:txBody>
      </p:sp>
      <p:graphicFrame>
        <p:nvGraphicFramePr>
          <p:cNvPr id="3" name="Object 6">
            <a:extLst>
              <a:ext uri="{FF2B5EF4-FFF2-40B4-BE49-F238E27FC236}">
                <a16:creationId xmlns:a16="http://schemas.microsoft.com/office/drawing/2014/main" id="{93AFD8BE-66E9-E3AE-005A-23F74B9B3A7D}"/>
              </a:ext>
            </a:extLst>
          </p:cNvPr>
          <p:cNvGraphicFramePr>
            <a:graphicFrameLocks noChangeAspect="1"/>
          </p:cNvGraphicFramePr>
          <p:nvPr/>
        </p:nvGraphicFramePr>
        <p:xfrm>
          <a:off x="1669773" y="1371599"/>
          <a:ext cx="8810045" cy="2429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6">
            <a:extLst>
              <a:ext uri="{FF2B5EF4-FFF2-40B4-BE49-F238E27FC236}">
                <a16:creationId xmlns:a16="http://schemas.microsoft.com/office/drawing/2014/main" id="{3D0C3A70-C640-D2AE-9721-36E346814D27}"/>
              </a:ext>
            </a:extLst>
          </p:cNvPr>
          <p:cNvGraphicFramePr>
            <a:graphicFrameLocks noChangeAspect="1"/>
          </p:cNvGraphicFramePr>
          <p:nvPr/>
        </p:nvGraphicFramePr>
        <p:xfrm>
          <a:off x="1669773" y="3745064"/>
          <a:ext cx="8810045" cy="24569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5326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2F298-B0F6-D4B5-2BD1-8E351C7BAC8F}"/>
            </a:ext>
          </a:extLst>
        </p:cNvPr>
        <p:cNvGrpSpPr/>
        <p:nvPr/>
      </p:nvGrpSpPr>
      <p:grpSpPr>
        <a:xfrm>
          <a:off x="0" y="0"/>
          <a:ext cx="0" cy="0"/>
          <a:chOff x="0" y="0"/>
          <a:chExt cx="0" cy="0"/>
        </a:xfrm>
      </p:grpSpPr>
      <p:graphicFrame>
        <p:nvGraphicFramePr>
          <p:cNvPr id="2" name="Object 27">
            <a:extLst>
              <a:ext uri="{FF2B5EF4-FFF2-40B4-BE49-F238E27FC236}">
                <a16:creationId xmlns:a16="http://schemas.microsoft.com/office/drawing/2014/main" id="{1DA8E979-80B9-F745-AD2B-6573C8075B15}"/>
              </a:ext>
            </a:extLst>
          </p:cNvPr>
          <p:cNvGraphicFramePr>
            <a:graphicFrameLocks noChangeAspect="1"/>
          </p:cNvGraphicFramePr>
          <p:nvPr/>
        </p:nvGraphicFramePr>
        <p:xfrm>
          <a:off x="1662023" y="1545566"/>
          <a:ext cx="83820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27">
            <a:extLst>
              <a:ext uri="{FF2B5EF4-FFF2-40B4-BE49-F238E27FC236}">
                <a16:creationId xmlns:a16="http://schemas.microsoft.com/office/drawing/2014/main" id="{6F2E68BA-89CF-F4BD-CCB7-FBFD710E9039}"/>
              </a:ext>
            </a:extLst>
          </p:cNvPr>
          <p:cNvGraphicFramePr>
            <a:graphicFrameLocks noChangeAspect="1"/>
          </p:cNvGraphicFramePr>
          <p:nvPr/>
        </p:nvGraphicFramePr>
        <p:xfrm>
          <a:off x="1662023" y="3907767"/>
          <a:ext cx="8382000" cy="245695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0">
            <a:extLst>
              <a:ext uri="{FF2B5EF4-FFF2-40B4-BE49-F238E27FC236}">
                <a16:creationId xmlns:a16="http://schemas.microsoft.com/office/drawing/2014/main" id="{B221F331-5069-B0B7-0CA3-0B5CFFC52640}"/>
              </a:ext>
            </a:extLst>
          </p:cNvPr>
          <p:cNvSpPr txBox="1">
            <a:spLocks/>
          </p:cNvSpPr>
          <p:nvPr/>
        </p:nvSpPr>
        <p:spPr>
          <a:xfrm>
            <a:off x="1814423" y="671423"/>
            <a:ext cx="8229600" cy="762000"/>
          </a:xfrm>
          <a:prstGeom prst="rect">
            <a:avLst/>
          </a:prstGeom>
        </p:spPr>
        <p:txBody>
          <a:bodyPr vert="horz" lIns="91440" tIns="45720" rIns="91440" bIns="45720" rtlCol="0" anchor="ctr">
            <a:normAutofit/>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11"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effectLst/>
                <a:uLnTx/>
                <a:uFillTx/>
                <a:latin typeface="Calibri" panose="020F0502020204030204"/>
                <a:ea typeface="+mj-ea"/>
                <a:cs typeface="+mj-cs"/>
              </a:rPr>
              <a:t>Credit Quality</a:t>
            </a:r>
          </a:p>
        </p:txBody>
      </p:sp>
    </p:spTree>
    <p:extLst>
      <p:ext uri="{BB962C8B-B14F-4D97-AF65-F5344CB8AC3E}">
        <p14:creationId xmlns:p14="http://schemas.microsoft.com/office/powerpoint/2010/main" val="3723285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D655C-61B8-913A-DA72-FF63BD6CC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2BA9F-7D75-DD55-7BBF-BC568CAF51D2}"/>
              </a:ext>
            </a:extLst>
          </p:cNvPr>
          <p:cNvSpPr>
            <a:spLocks noGrp="1"/>
          </p:cNvSpPr>
          <p:nvPr>
            <p:ph type="title"/>
          </p:nvPr>
        </p:nvSpPr>
        <p:spPr>
          <a:xfrm>
            <a:off x="838200" y="685165"/>
            <a:ext cx="10515600" cy="1061339"/>
          </a:xfrm>
        </p:spPr>
        <p:txBody>
          <a:bodyPr/>
          <a:lstStyle/>
          <a:p>
            <a:r>
              <a:rPr lang="en-US" b="1" dirty="0"/>
              <a:t>Recent Actions</a:t>
            </a:r>
            <a:endParaRPr lang="en-US" dirty="0"/>
          </a:p>
        </p:txBody>
      </p:sp>
      <p:sp>
        <p:nvSpPr>
          <p:cNvPr id="3" name="Content Placeholder 2">
            <a:extLst>
              <a:ext uri="{FF2B5EF4-FFF2-40B4-BE49-F238E27FC236}">
                <a16:creationId xmlns:a16="http://schemas.microsoft.com/office/drawing/2014/main" id="{74C41840-E588-A97A-B9F7-B76D19E24EFE}"/>
              </a:ext>
            </a:extLst>
          </p:cNvPr>
          <p:cNvSpPr txBox="1">
            <a:spLocks/>
          </p:cNvSpPr>
          <p:nvPr/>
        </p:nvSpPr>
        <p:spPr>
          <a:xfrm>
            <a:off x="838200" y="1773936"/>
            <a:ext cx="10384766" cy="42041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945F6C0-4211-C10E-A81E-927916DB437D}"/>
              </a:ext>
            </a:extLst>
          </p:cNvPr>
          <p:cNvSpPr txBox="1"/>
          <p:nvPr/>
        </p:nvSpPr>
        <p:spPr>
          <a:xfrm>
            <a:off x="707366" y="1746504"/>
            <a:ext cx="10852030" cy="34163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mn-cs"/>
              </a:rPr>
              <a:t>Insight still on Watch (March 2025) for qualitative reasons.  New management is continuing with new changes in the last 6 months, so we are continuing to monitor and keep them on Watch.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mn-cs"/>
              </a:rPr>
              <a:t>Placed </a:t>
            </a:r>
            <a:r>
              <a:rPr kumimoji="0" lang="en-US" sz="2400" b="0" i="0" u="none" strike="noStrike" kern="1200" cap="none" spc="0" normalizeH="0" baseline="0" noProof="0" dirty="0" err="1">
                <a:ln>
                  <a:noFill/>
                </a:ln>
                <a:solidFill>
                  <a:srgbClr val="15234A"/>
                </a:solidFill>
                <a:effectLst/>
                <a:uLnTx/>
                <a:uFillTx/>
                <a:latin typeface="Calibri" panose="020F0502020204030204"/>
                <a:ea typeface="+mn-ea"/>
                <a:cs typeface="+mn-cs"/>
              </a:rPr>
              <a:t>Metwest</a:t>
            </a:r>
            <a:r>
              <a:rPr lang="en-US" sz="2400" dirty="0">
                <a:solidFill>
                  <a:srgbClr val="15234A"/>
                </a:solidFill>
                <a:latin typeface="Calibri" panose="020F0502020204030204"/>
              </a:rPr>
              <a:t>/TCW on Watch (notified September 2025) and reduced assets by $500mm ($250mm 10/01 and $250mm 11/03).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15234A"/>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mn-cs"/>
              </a:rPr>
              <a:t>Changing of criteria for Watch List Factors </a:t>
            </a:r>
            <a:r>
              <a:rPr lang="en-US" sz="2400" dirty="0">
                <a:solidFill>
                  <a:srgbClr val="15234A"/>
                </a:solidFill>
                <a:latin typeface="Calibri" panose="020F0502020204030204"/>
              </a:rPr>
              <a:t>for External Managers</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991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68A3E-786C-8847-8EE8-8A9DC71B5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FC9FF-25AC-2B07-94D0-ADE49DF7B41F}"/>
              </a:ext>
            </a:extLst>
          </p:cNvPr>
          <p:cNvSpPr txBox="1">
            <a:spLocks/>
          </p:cNvSpPr>
          <p:nvPr/>
        </p:nvSpPr>
        <p:spPr>
          <a:xfrm>
            <a:off x="838200" y="636137"/>
            <a:ext cx="10515600" cy="647380"/>
          </a:xfrm>
          <a:prstGeom prst="rect">
            <a:avLst/>
          </a:prstGeom>
        </p:spPr>
        <p:txBody>
          <a:bodyPr vert="horz" lIns="91440" tIns="45720" rIns="91440" bIns="45720" rtlCol="0" anchor="ctr">
            <a:normAutofit fontScale="90000"/>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11"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Watch List Worksheet – Intermediate Duration </a:t>
            </a:r>
            <a:r>
              <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(September 30, 2025)</a:t>
            </a:r>
            <a:endPar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j-ea"/>
              <a:cs typeface="+mj-cs"/>
            </a:endParaRPr>
          </a:p>
        </p:txBody>
      </p:sp>
      <p:graphicFrame>
        <p:nvGraphicFramePr>
          <p:cNvPr id="4" name="Table 3">
            <a:extLst>
              <a:ext uri="{FF2B5EF4-FFF2-40B4-BE49-F238E27FC236}">
                <a16:creationId xmlns:a16="http://schemas.microsoft.com/office/drawing/2014/main" id="{34D556EA-F514-BD20-6F5B-978EA22DC59E}"/>
              </a:ext>
            </a:extLst>
          </p:cNvPr>
          <p:cNvGraphicFramePr>
            <a:graphicFrameLocks noGrp="1"/>
          </p:cNvGraphicFramePr>
          <p:nvPr/>
        </p:nvGraphicFramePr>
        <p:xfrm>
          <a:off x="1534543" y="1562124"/>
          <a:ext cx="8247809" cy="4139938"/>
        </p:xfrm>
        <a:graphic>
          <a:graphicData uri="http://schemas.openxmlformats.org/drawingml/2006/table">
            <a:tbl>
              <a:tblPr/>
              <a:tblGrid>
                <a:gridCol w="2344556">
                  <a:extLst>
                    <a:ext uri="{9D8B030D-6E8A-4147-A177-3AD203B41FA5}">
                      <a16:colId xmlns:a16="http://schemas.microsoft.com/office/drawing/2014/main" val="2435775670"/>
                    </a:ext>
                  </a:extLst>
                </a:gridCol>
                <a:gridCol w="655917">
                  <a:extLst>
                    <a:ext uri="{9D8B030D-6E8A-4147-A177-3AD203B41FA5}">
                      <a16:colId xmlns:a16="http://schemas.microsoft.com/office/drawing/2014/main" val="414352641"/>
                    </a:ext>
                  </a:extLst>
                </a:gridCol>
                <a:gridCol w="655917">
                  <a:extLst>
                    <a:ext uri="{9D8B030D-6E8A-4147-A177-3AD203B41FA5}">
                      <a16:colId xmlns:a16="http://schemas.microsoft.com/office/drawing/2014/main" val="576273729"/>
                    </a:ext>
                  </a:extLst>
                </a:gridCol>
                <a:gridCol w="655917">
                  <a:extLst>
                    <a:ext uri="{9D8B030D-6E8A-4147-A177-3AD203B41FA5}">
                      <a16:colId xmlns:a16="http://schemas.microsoft.com/office/drawing/2014/main" val="229696175"/>
                    </a:ext>
                  </a:extLst>
                </a:gridCol>
                <a:gridCol w="655917">
                  <a:extLst>
                    <a:ext uri="{9D8B030D-6E8A-4147-A177-3AD203B41FA5}">
                      <a16:colId xmlns:a16="http://schemas.microsoft.com/office/drawing/2014/main" val="3593222488"/>
                    </a:ext>
                  </a:extLst>
                </a:gridCol>
                <a:gridCol w="655917">
                  <a:extLst>
                    <a:ext uri="{9D8B030D-6E8A-4147-A177-3AD203B41FA5}">
                      <a16:colId xmlns:a16="http://schemas.microsoft.com/office/drawing/2014/main" val="3708610600"/>
                    </a:ext>
                  </a:extLst>
                </a:gridCol>
                <a:gridCol w="655917">
                  <a:extLst>
                    <a:ext uri="{9D8B030D-6E8A-4147-A177-3AD203B41FA5}">
                      <a16:colId xmlns:a16="http://schemas.microsoft.com/office/drawing/2014/main" val="2953366252"/>
                    </a:ext>
                  </a:extLst>
                </a:gridCol>
                <a:gridCol w="655917">
                  <a:extLst>
                    <a:ext uri="{9D8B030D-6E8A-4147-A177-3AD203B41FA5}">
                      <a16:colId xmlns:a16="http://schemas.microsoft.com/office/drawing/2014/main" val="3354230335"/>
                    </a:ext>
                  </a:extLst>
                </a:gridCol>
                <a:gridCol w="655917">
                  <a:extLst>
                    <a:ext uri="{9D8B030D-6E8A-4147-A177-3AD203B41FA5}">
                      <a16:colId xmlns:a16="http://schemas.microsoft.com/office/drawing/2014/main" val="1879065240"/>
                    </a:ext>
                  </a:extLst>
                </a:gridCol>
                <a:gridCol w="655917">
                  <a:extLst>
                    <a:ext uri="{9D8B030D-6E8A-4147-A177-3AD203B41FA5}">
                      <a16:colId xmlns:a16="http://schemas.microsoft.com/office/drawing/2014/main" val="2687887260"/>
                    </a:ext>
                  </a:extLst>
                </a:gridCol>
              </a:tblGrid>
              <a:tr h="263663">
                <a:tc>
                  <a:txBody>
                    <a:bodyPr/>
                    <a:lstStyle/>
                    <a:p>
                      <a:pPr algn="l" fontAlgn="b"/>
                      <a:r>
                        <a:rPr lang="en-US" sz="1000" b="1" i="0" u="none" strike="noStrike">
                          <a:solidFill>
                            <a:srgbClr val="000000"/>
                          </a:solidFill>
                          <a:effectLst/>
                          <a:latin typeface="Arial" panose="020B0604020202020204" pitchFamily="34" charset="0"/>
                        </a:rPr>
                        <a:t>Any of the Following Conditions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6000972"/>
                  </a:ext>
                </a:extLst>
              </a:tr>
              <a:tr h="263663">
                <a:tc gridSpan="10">
                  <a:txBody>
                    <a:bodyPr/>
                    <a:lstStyle/>
                    <a:p>
                      <a:pPr algn="ctr" fontAlgn="b"/>
                      <a:r>
                        <a:rPr lang="en-US" sz="1000" b="0" i="0" u="none" strike="noStrike">
                          <a:solidFill>
                            <a:srgbClr val="000000"/>
                          </a:solidFill>
                          <a:effectLst/>
                          <a:latin typeface="Arial" panose="020B0604020202020204" pitchFamily="34" charset="0"/>
                        </a:rPr>
                        <a:t>(#1) Trailing 5-Year Annualized Net Performance Below Benchmark </a:t>
                      </a:r>
                      <a:r>
                        <a:rPr lang="en-US" sz="1000" b="1" i="0" u="none" strike="noStrike">
                          <a:solidFill>
                            <a:srgbClr val="000000"/>
                          </a:solidFill>
                          <a:effectLst/>
                          <a:latin typeface="Arial" panose="020B0604020202020204" pitchFamily="34" charset="0"/>
                        </a:rPr>
                        <a:t>for 6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8124651"/>
                  </a:ext>
                </a:extLst>
              </a:tr>
              <a:tr h="408677">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3996192"/>
                  </a:ext>
                </a:extLst>
              </a:tr>
              <a:tr h="1117930">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158440"/>
                  </a:ext>
                </a:extLst>
              </a:tr>
              <a:tr h="263663">
                <a:tc gridSpan="10">
                  <a:txBody>
                    <a:bodyPr/>
                    <a:lstStyle/>
                    <a:p>
                      <a:pPr algn="ctr" fontAlgn="b"/>
                      <a:r>
                        <a:rPr lang="en-US" sz="1000" b="0" i="0" u="none" strike="noStrike">
                          <a:solidFill>
                            <a:srgbClr val="000000"/>
                          </a:solidFill>
                          <a:effectLst/>
                          <a:latin typeface="Arial" panose="020B0604020202020204" pitchFamily="34" charset="0"/>
                        </a:rPr>
                        <a:t>(#2) Trailing 3-Year Annualized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3318371"/>
                  </a:ext>
                </a:extLst>
              </a:tr>
              <a:tr h="402525">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8382964"/>
                  </a:ext>
                </a:extLst>
              </a:tr>
              <a:tr h="477230">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September, August, July, June, May, April, Mar, Jan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2C9"/>
                    </a:solidFill>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8256724"/>
                  </a:ext>
                </a:extLst>
              </a:tr>
              <a:tr h="263663">
                <a:tc gridSpan="10">
                  <a:txBody>
                    <a:bodyPr/>
                    <a:lstStyle/>
                    <a:p>
                      <a:pPr algn="ctr" fontAlgn="b"/>
                      <a:r>
                        <a:rPr lang="en-US" sz="1000" b="0" i="0" u="none" strike="noStrike">
                          <a:solidFill>
                            <a:srgbClr val="000000"/>
                          </a:solidFill>
                          <a:effectLst/>
                          <a:latin typeface="Arial" panose="020B0604020202020204" pitchFamily="34" charset="0"/>
                        </a:rPr>
                        <a:t>(#3) Mgr's 3-Year Info Ratio under 0.2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3954069"/>
                  </a:ext>
                </a:extLst>
              </a:tr>
              <a:tr h="328253">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8561750"/>
                  </a:ext>
                </a:extLst>
              </a:tr>
              <a:tr h="350671">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800" b="0" i="0" u="none" strike="noStrike">
                          <a:solidFill>
                            <a:srgbClr val="000000"/>
                          </a:solidFill>
                          <a:effectLst/>
                          <a:latin typeface="Arial" panose="020B0604020202020204" pitchFamily="34" charset="0"/>
                        </a:rPr>
                        <a:t>Oct, Nov, Dec 24 ; Jan, Feb, March, April, May, June, July, August, Sept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0000"/>
                    </a:solidFill>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5130321"/>
                  </a:ext>
                </a:extLst>
              </a:tr>
            </a:tbl>
          </a:graphicData>
        </a:graphic>
      </p:graphicFrame>
    </p:spTree>
    <p:extLst>
      <p:ext uri="{BB962C8B-B14F-4D97-AF65-F5344CB8AC3E}">
        <p14:creationId xmlns:p14="http://schemas.microsoft.com/office/powerpoint/2010/main" val="3015765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C854-322B-2CB1-767D-7255AE9CC7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4157F-890B-B2D2-E7A6-8428A1E6A6E2}"/>
              </a:ext>
            </a:extLst>
          </p:cNvPr>
          <p:cNvSpPr txBox="1">
            <a:spLocks/>
          </p:cNvSpPr>
          <p:nvPr/>
        </p:nvSpPr>
        <p:spPr>
          <a:xfrm>
            <a:off x="838200" y="636137"/>
            <a:ext cx="10515600" cy="647380"/>
          </a:xfrm>
          <a:prstGeom prst="rect">
            <a:avLst/>
          </a:prstGeom>
        </p:spPr>
        <p:txBody>
          <a:bodyPr vert="horz" lIns="91440" tIns="45720" rIns="91440" bIns="45720" rtlCol="0" anchor="ctr">
            <a:normAutofit fontScale="97500"/>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11"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Watch List Worksheet – Long Duration </a:t>
            </a:r>
            <a:r>
              <a:rPr kumimoji="0" lang="en-US" sz="27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a:t>
            </a:r>
            <a:r>
              <a:rPr lang="en-US" sz="2700" b="1" dirty="0">
                <a:solidFill>
                  <a:sysClr val="windowText" lastClr="000000"/>
                </a:solidFill>
                <a:latin typeface="Calibri" panose="020F0502020204030204"/>
              </a:rPr>
              <a:t>September 30</a:t>
            </a:r>
            <a:r>
              <a:rPr kumimoji="0" lang="en-US" sz="27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 2025)</a:t>
            </a:r>
            <a:endParaRPr kumimoji="0" lang="en-US" sz="2700" b="0" i="0" u="none" strike="noStrike" kern="1200" cap="none" spc="0" normalizeH="0" baseline="0" noProof="0" dirty="0">
              <a:ln>
                <a:noFill/>
              </a:ln>
              <a:solidFill>
                <a:sysClr val="windowText" lastClr="000000"/>
              </a:solidFill>
              <a:effectLst/>
              <a:uLnTx/>
              <a:uFillTx/>
              <a:latin typeface="Calibri" panose="020F0502020204030204"/>
              <a:ea typeface="+mj-ea"/>
              <a:cs typeface="+mj-cs"/>
            </a:endParaRPr>
          </a:p>
        </p:txBody>
      </p:sp>
      <p:graphicFrame>
        <p:nvGraphicFramePr>
          <p:cNvPr id="4" name="Table 3">
            <a:extLst>
              <a:ext uri="{FF2B5EF4-FFF2-40B4-BE49-F238E27FC236}">
                <a16:creationId xmlns:a16="http://schemas.microsoft.com/office/drawing/2014/main" id="{956DAC3D-E5CE-6F6C-6B29-B697A3C0412B}"/>
              </a:ext>
            </a:extLst>
          </p:cNvPr>
          <p:cNvGraphicFramePr>
            <a:graphicFrameLocks noGrp="1"/>
          </p:cNvGraphicFramePr>
          <p:nvPr/>
        </p:nvGraphicFramePr>
        <p:xfrm>
          <a:off x="1783509" y="1548034"/>
          <a:ext cx="7964341" cy="3938368"/>
        </p:xfrm>
        <a:graphic>
          <a:graphicData uri="http://schemas.openxmlformats.org/drawingml/2006/table">
            <a:tbl>
              <a:tblPr/>
              <a:tblGrid>
                <a:gridCol w="903962">
                  <a:extLst>
                    <a:ext uri="{9D8B030D-6E8A-4147-A177-3AD203B41FA5}">
                      <a16:colId xmlns:a16="http://schemas.microsoft.com/office/drawing/2014/main" val="3985192486"/>
                    </a:ext>
                  </a:extLst>
                </a:gridCol>
                <a:gridCol w="743582">
                  <a:extLst>
                    <a:ext uri="{9D8B030D-6E8A-4147-A177-3AD203B41FA5}">
                      <a16:colId xmlns:a16="http://schemas.microsoft.com/office/drawing/2014/main" val="436178231"/>
                    </a:ext>
                  </a:extLst>
                </a:gridCol>
                <a:gridCol w="758161">
                  <a:extLst>
                    <a:ext uri="{9D8B030D-6E8A-4147-A177-3AD203B41FA5}">
                      <a16:colId xmlns:a16="http://schemas.microsoft.com/office/drawing/2014/main" val="651482855"/>
                    </a:ext>
                  </a:extLst>
                </a:gridCol>
                <a:gridCol w="743582">
                  <a:extLst>
                    <a:ext uri="{9D8B030D-6E8A-4147-A177-3AD203B41FA5}">
                      <a16:colId xmlns:a16="http://schemas.microsoft.com/office/drawing/2014/main" val="2784809281"/>
                    </a:ext>
                  </a:extLst>
                </a:gridCol>
                <a:gridCol w="801901">
                  <a:extLst>
                    <a:ext uri="{9D8B030D-6E8A-4147-A177-3AD203B41FA5}">
                      <a16:colId xmlns:a16="http://schemas.microsoft.com/office/drawing/2014/main" val="2453589496"/>
                    </a:ext>
                  </a:extLst>
                </a:gridCol>
                <a:gridCol w="863867">
                  <a:extLst>
                    <a:ext uri="{9D8B030D-6E8A-4147-A177-3AD203B41FA5}">
                      <a16:colId xmlns:a16="http://schemas.microsoft.com/office/drawing/2014/main" val="3259084355"/>
                    </a:ext>
                  </a:extLst>
                </a:gridCol>
                <a:gridCol w="801901">
                  <a:extLst>
                    <a:ext uri="{9D8B030D-6E8A-4147-A177-3AD203B41FA5}">
                      <a16:colId xmlns:a16="http://schemas.microsoft.com/office/drawing/2014/main" val="934440193"/>
                    </a:ext>
                  </a:extLst>
                </a:gridCol>
                <a:gridCol w="787321">
                  <a:extLst>
                    <a:ext uri="{9D8B030D-6E8A-4147-A177-3AD203B41FA5}">
                      <a16:colId xmlns:a16="http://schemas.microsoft.com/office/drawing/2014/main" val="4279267267"/>
                    </a:ext>
                  </a:extLst>
                </a:gridCol>
                <a:gridCol w="743582">
                  <a:extLst>
                    <a:ext uri="{9D8B030D-6E8A-4147-A177-3AD203B41FA5}">
                      <a16:colId xmlns:a16="http://schemas.microsoft.com/office/drawing/2014/main" val="629610962"/>
                    </a:ext>
                  </a:extLst>
                </a:gridCol>
                <a:gridCol w="816482">
                  <a:extLst>
                    <a:ext uri="{9D8B030D-6E8A-4147-A177-3AD203B41FA5}">
                      <a16:colId xmlns:a16="http://schemas.microsoft.com/office/drawing/2014/main" val="418920213"/>
                    </a:ext>
                  </a:extLst>
                </a:gridCol>
              </a:tblGrid>
              <a:tr h="264557">
                <a:tc gridSpan="3">
                  <a:txBody>
                    <a:bodyPr/>
                    <a:lstStyle/>
                    <a:p>
                      <a:pPr algn="l" fontAlgn="b"/>
                      <a:r>
                        <a:rPr lang="en-US" sz="1000" b="1" i="0" u="none" strike="noStrike">
                          <a:solidFill>
                            <a:srgbClr val="000000"/>
                          </a:solidFill>
                          <a:effectLst/>
                          <a:latin typeface="Arial" panose="020B0604020202020204" pitchFamily="34" charset="0"/>
                        </a:rPr>
                        <a:t>Any of the Following Conditions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90716"/>
                  </a:ext>
                </a:extLst>
              </a:tr>
              <a:tr h="264557">
                <a:tc gridSpan="10">
                  <a:txBody>
                    <a:bodyPr/>
                    <a:lstStyle/>
                    <a:p>
                      <a:pPr algn="ctr" fontAlgn="b"/>
                      <a:r>
                        <a:rPr lang="en-US" sz="1000" b="0" i="0" u="none" strike="noStrike">
                          <a:solidFill>
                            <a:srgbClr val="000000"/>
                          </a:solidFill>
                          <a:effectLst/>
                          <a:latin typeface="Arial" panose="020B0604020202020204" pitchFamily="34" charset="0"/>
                        </a:rPr>
                        <a:t>(#1) Trailing 5-Year Annualized Net Performance Below Benchmark </a:t>
                      </a:r>
                      <a:r>
                        <a:rPr lang="en-US" sz="1000" b="1" i="0" u="none" strike="noStrike">
                          <a:solidFill>
                            <a:srgbClr val="000000"/>
                          </a:solidFill>
                          <a:effectLst/>
                          <a:latin typeface="Arial" panose="020B0604020202020204" pitchFamily="34" charset="0"/>
                        </a:rPr>
                        <a:t>for 6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6574471"/>
                  </a:ext>
                </a:extLst>
              </a:tr>
              <a:tr h="410063">
                <a:tc>
                  <a:txBody>
                    <a:bodyPr/>
                    <a:lstStyle/>
                    <a:p>
                      <a:pPr algn="ctr" fontAlgn="b"/>
                      <a:r>
                        <a:rPr lang="en-US" sz="800" b="0" i="0" u="none" strike="noStrike">
                          <a:solidFill>
                            <a:srgbClr val="000000"/>
                          </a:solidFill>
                          <a:effectLst/>
                          <a:latin typeface="Arial" panose="020B0604020202020204" pitchFamily="34" charset="0"/>
                        </a:rPr>
                        <a:t>AmundiPioneer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PGIM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All Spring (Wells)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58187"/>
                  </a:ext>
                </a:extLst>
              </a:tr>
              <a:tr h="1121720">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7859939"/>
                  </a:ext>
                </a:extLst>
              </a:tr>
              <a:tr h="264557">
                <a:tc gridSpan="10">
                  <a:txBody>
                    <a:bodyPr/>
                    <a:lstStyle/>
                    <a:p>
                      <a:pPr algn="ctr" fontAlgn="b"/>
                      <a:r>
                        <a:rPr lang="en-US" sz="1000" b="0" i="0" u="none" strike="noStrike">
                          <a:solidFill>
                            <a:srgbClr val="000000"/>
                          </a:solidFill>
                          <a:effectLst/>
                          <a:latin typeface="Arial" panose="020B0604020202020204" pitchFamily="34" charset="0"/>
                        </a:rPr>
                        <a:t>(#2) Trailing 3-Year Annualized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8567889"/>
                  </a:ext>
                </a:extLst>
              </a:tr>
              <a:tr h="403890">
                <a:tc>
                  <a:txBody>
                    <a:bodyPr/>
                    <a:lstStyle/>
                    <a:p>
                      <a:pPr algn="ctr" fontAlgn="b"/>
                      <a:r>
                        <a:rPr lang="en-US" sz="800" b="0" i="0" u="none" strike="noStrike">
                          <a:solidFill>
                            <a:srgbClr val="000000"/>
                          </a:solidFill>
                          <a:effectLst/>
                          <a:latin typeface="Arial" panose="020B0604020202020204" pitchFamily="34" charset="0"/>
                        </a:rPr>
                        <a:t>AmundiPioneer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PGIM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All Spring (Wells)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0565472"/>
                  </a:ext>
                </a:extLst>
              </a:tr>
              <a:tr h="182544">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710862"/>
                  </a:ext>
                </a:extLst>
              </a:tr>
              <a:tr h="264557">
                <a:tc gridSpan="10">
                  <a:txBody>
                    <a:bodyPr/>
                    <a:lstStyle/>
                    <a:p>
                      <a:pPr algn="ctr" fontAlgn="b"/>
                      <a:r>
                        <a:rPr lang="en-US" sz="1000" b="0" i="0" u="none" strike="noStrike">
                          <a:solidFill>
                            <a:srgbClr val="000000"/>
                          </a:solidFill>
                          <a:effectLst/>
                          <a:latin typeface="Arial" panose="020B0604020202020204" pitchFamily="34" charset="0"/>
                        </a:rPr>
                        <a:t>(#3) Mgr's 3-Year Info Ratio under 0.2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3187372"/>
                  </a:ext>
                </a:extLst>
              </a:tr>
              <a:tr h="410063">
                <a:tc>
                  <a:txBody>
                    <a:bodyPr/>
                    <a:lstStyle/>
                    <a:p>
                      <a:pPr algn="ctr" fontAlgn="b"/>
                      <a:r>
                        <a:rPr lang="en-US" sz="800" b="0" i="0" u="none" strike="noStrike">
                          <a:solidFill>
                            <a:srgbClr val="000000"/>
                          </a:solidFill>
                          <a:effectLst/>
                          <a:latin typeface="Arial" panose="020B0604020202020204" pitchFamily="34" charset="0"/>
                        </a:rPr>
                        <a:t>AmundiPioneer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PGIM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All Spring (Wells)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6378131"/>
                  </a:ext>
                </a:extLst>
              </a:tr>
              <a:tr h="351860">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Feb, Mar, April, June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April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rial" panose="020B0604020202020204" pitchFamily="34" charset="0"/>
                        </a:rPr>
                        <a:t>April 25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2163379"/>
                  </a:ext>
                </a:extLst>
              </a:tr>
            </a:tbl>
          </a:graphicData>
        </a:graphic>
      </p:graphicFrame>
    </p:spTree>
    <p:extLst>
      <p:ext uri="{BB962C8B-B14F-4D97-AF65-F5344CB8AC3E}">
        <p14:creationId xmlns:p14="http://schemas.microsoft.com/office/powerpoint/2010/main" val="2710503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5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8F30F-C348-4E3F-70FD-23A7565C7B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0DD75-5888-A641-278B-5E342E1BDBD9}"/>
              </a:ext>
            </a:extLst>
          </p:cNvPr>
          <p:cNvSpPr>
            <a:spLocks noGrp="1"/>
          </p:cNvSpPr>
          <p:nvPr>
            <p:ph type="title"/>
          </p:nvPr>
        </p:nvSpPr>
        <p:spPr>
          <a:xfrm>
            <a:off x="838200" y="685165"/>
            <a:ext cx="10515600" cy="1325563"/>
          </a:xfrm>
        </p:spPr>
        <p:txBody>
          <a:bodyPr>
            <a:normAutofit fontScale="90000"/>
          </a:bodyPr>
          <a:lstStyle/>
          <a:p>
            <a:r>
              <a:rPr lang="en-US" sz="4400" b="1" dirty="0"/>
              <a:t>State Net Receipts</a:t>
            </a:r>
            <a:br>
              <a:rPr lang="en-US" b="1" dirty="0"/>
            </a:br>
            <a:r>
              <a:rPr lang="en-US" sz="2700" dirty="0">
                <a:solidFill>
                  <a:schemeClr val="tx1"/>
                </a:solidFill>
              </a:rPr>
              <a:t>(Fiscal Year)</a:t>
            </a:r>
            <a:br>
              <a:rPr lang="en-US" b="1" dirty="0"/>
            </a:br>
            <a:endParaRPr lang="en-US" sz="2000" dirty="0"/>
          </a:p>
        </p:txBody>
      </p:sp>
      <p:graphicFrame>
        <p:nvGraphicFramePr>
          <p:cNvPr id="3" name="Content Placeholder 6">
            <a:extLst>
              <a:ext uri="{FF2B5EF4-FFF2-40B4-BE49-F238E27FC236}">
                <a16:creationId xmlns:a16="http://schemas.microsoft.com/office/drawing/2014/main" id="{4D654567-FE3F-1AD9-95C4-F209A5BD30EF}"/>
              </a:ext>
            </a:extLst>
          </p:cNvPr>
          <p:cNvGraphicFramePr>
            <a:graphicFrameLocks/>
          </p:cNvGraphicFramePr>
          <p:nvPr>
            <p:extLst>
              <p:ext uri="{D42A27DB-BD31-4B8C-83A1-F6EECF244321}">
                <p14:modId xmlns:p14="http://schemas.microsoft.com/office/powerpoint/2010/main" val="1344700744"/>
              </p:ext>
            </p:extLst>
          </p:nvPr>
        </p:nvGraphicFramePr>
        <p:xfrm>
          <a:off x="838200" y="1743961"/>
          <a:ext cx="10515600" cy="4428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416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5EDF4-064C-31B5-6DAB-204156A4634F}"/>
            </a:ext>
          </a:extLst>
        </p:cNvPr>
        <p:cNvGrpSpPr/>
        <p:nvPr/>
      </p:nvGrpSpPr>
      <p:grpSpPr>
        <a:xfrm>
          <a:off x="0" y="0"/>
          <a:ext cx="0" cy="0"/>
          <a:chOff x="0" y="0"/>
          <a:chExt cx="0" cy="0"/>
        </a:xfrm>
      </p:grpSpPr>
      <p:sp>
        <p:nvSpPr>
          <p:cNvPr id="2" name="Rectangle 4">
            <a:extLst>
              <a:ext uri="{FF2B5EF4-FFF2-40B4-BE49-F238E27FC236}">
                <a16:creationId xmlns:a16="http://schemas.microsoft.com/office/drawing/2014/main" id="{903AD73F-474C-B752-A69D-BE56B9CA6CBA}"/>
              </a:ext>
            </a:extLst>
          </p:cNvPr>
          <p:cNvSpPr>
            <a:spLocks noGrp="1" noChangeArrowheads="1"/>
          </p:cNvSpPr>
          <p:nvPr>
            <p:ph type="title"/>
          </p:nvPr>
        </p:nvSpPr>
        <p:spPr>
          <a:xfrm>
            <a:off x="2053592" y="586426"/>
            <a:ext cx="8077200" cy="846134"/>
          </a:xfrm>
        </p:spPr>
        <p:txBody>
          <a:bodyPr>
            <a:normAutofit/>
          </a:bodyPr>
          <a:lstStyle/>
          <a:p>
            <a:pPr algn="ctr" eaLnBrk="1" hangingPunct="1"/>
            <a:r>
              <a:rPr lang="en-US" sz="4400" b="1" dirty="0">
                <a:solidFill>
                  <a:schemeClr val="tx1"/>
                </a:solidFill>
                <a:latin typeface="+mn-lt"/>
              </a:rPr>
              <a:t>State Operating Accounts</a:t>
            </a:r>
          </a:p>
        </p:txBody>
      </p:sp>
      <p:graphicFrame>
        <p:nvGraphicFramePr>
          <p:cNvPr id="3" name="Chart 2">
            <a:extLst>
              <a:ext uri="{FF2B5EF4-FFF2-40B4-BE49-F238E27FC236}">
                <a16:creationId xmlns:a16="http://schemas.microsoft.com/office/drawing/2014/main" id="{8188F484-66D9-DFA6-0905-DF6B063759C5}"/>
              </a:ext>
            </a:extLst>
          </p:cNvPr>
          <p:cNvGraphicFramePr>
            <a:graphicFrameLocks/>
          </p:cNvGraphicFramePr>
          <p:nvPr/>
        </p:nvGraphicFramePr>
        <p:xfrm>
          <a:off x="843018" y="1488366"/>
          <a:ext cx="10498347" cy="47328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3262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C6C1B-CC8C-2A51-7105-C019E0745825}"/>
            </a:ext>
          </a:extLst>
        </p:cNvPr>
        <p:cNvGrpSpPr/>
        <p:nvPr/>
      </p:nvGrpSpPr>
      <p:grpSpPr>
        <a:xfrm>
          <a:off x="0" y="0"/>
          <a:ext cx="0" cy="0"/>
          <a:chOff x="0" y="0"/>
          <a:chExt cx="0" cy="0"/>
        </a:xfrm>
      </p:grpSpPr>
      <p:sp>
        <p:nvSpPr>
          <p:cNvPr id="2" name="Rectangle 4">
            <a:extLst>
              <a:ext uri="{FF2B5EF4-FFF2-40B4-BE49-F238E27FC236}">
                <a16:creationId xmlns:a16="http://schemas.microsoft.com/office/drawing/2014/main" id="{A15B245F-1FF5-8D2B-EC7C-04CAF17A5901}"/>
              </a:ext>
            </a:extLst>
          </p:cNvPr>
          <p:cNvSpPr>
            <a:spLocks noGrp="1" noChangeArrowheads="1"/>
          </p:cNvSpPr>
          <p:nvPr>
            <p:ph type="title"/>
          </p:nvPr>
        </p:nvSpPr>
        <p:spPr>
          <a:xfrm>
            <a:off x="2476499" y="506413"/>
            <a:ext cx="8048625" cy="926147"/>
          </a:xfrm>
        </p:spPr>
        <p:txBody>
          <a:bodyPr>
            <a:normAutofit/>
          </a:bodyPr>
          <a:lstStyle/>
          <a:p>
            <a:pPr algn="ctr" eaLnBrk="1" hangingPunct="1"/>
            <a:r>
              <a:rPr lang="en-US" sz="4400" b="1" dirty="0">
                <a:solidFill>
                  <a:schemeClr val="tx1"/>
                </a:solidFill>
                <a:latin typeface="+mn-lt"/>
              </a:rPr>
              <a:t>Non-State Operating Accounts*</a:t>
            </a:r>
          </a:p>
        </p:txBody>
      </p:sp>
      <p:graphicFrame>
        <p:nvGraphicFramePr>
          <p:cNvPr id="3" name="Chart 2">
            <a:extLst>
              <a:ext uri="{FF2B5EF4-FFF2-40B4-BE49-F238E27FC236}">
                <a16:creationId xmlns:a16="http://schemas.microsoft.com/office/drawing/2014/main" id="{68CD4BDA-C677-F18D-E38F-F0C1A92C788B}"/>
              </a:ext>
            </a:extLst>
          </p:cNvPr>
          <p:cNvGraphicFramePr>
            <a:graphicFrameLocks/>
          </p:cNvGraphicFramePr>
          <p:nvPr/>
        </p:nvGraphicFramePr>
        <p:xfrm>
          <a:off x="888521" y="1348740"/>
          <a:ext cx="10110157" cy="451722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EC12A63-E0AA-50FC-0C45-F4B6A37F30E3}"/>
              </a:ext>
            </a:extLst>
          </p:cNvPr>
          <p:cNvSpPr txBox="1"/>
          <p:nvPr/>
        </p:nvSpPr>
        <p:spPr>
          <a:xfrm>
            <a:off x="8905875" y="5954445"/>
            <a:ext cx="2616678" cy="338554"/>
          </a:xfrm>
          <a:prstGeom prst="rect">
            <a:avLst/>
          </a:prstGeom>
          <a:noFill/>
        </p:spPr>
        <p:txBody>
          <a:bodyPr wrap="square" rtlCol="0">
            <a:spAutoFit/>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Subject to Floor Provision</a:t>
            </a:r>
          </a:p>
        </p:txBody>
      </p:sp>
    </p:spTree>
    <p:extLst>
      <p:ext uri="{BB962C8B-B14F-4D97-AF65-F5344CB8AC3E}">
        <p14:creationId xmlns:p14="http://schemas.microsoft.com/office/powerpoint/2010/main" val="338788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0A9F9-0E25-B9FC-73FC-05417EA6E9D9}"/>
            </a:ext>
          </a:extLst>
        </p:cNvPr>
        <p:cNvGrpSpPr/>
        <p:nvPr/>
      </p:nvGrpSpPr>
      <p:grpSpPr>
        <a:xfrm>
          <a:off x="0" y="0"/>
          <a:ext cx="0" cy="0"/>
          <a:chOff x="0" y="0"/>
          <a:chExt cx="0" cy="0"/>
        </a:xfrm>
      </p:grpSpPr>
      <p:sp>
        <p:nvSpPr>
          <p:cNvPr id="2" name="Rectangle 4">
            <a:extLst>
              <a:ext uri="{FF2B5EF4-FFF2-40B4-BE49-F238E27FC236}">
                <a16:creationId xmlns:a16="http://schemas.microsoft.com/office/drawing/2014/main" id="{A92697AC-09EF-084B-A886-E5AF4F95DA24}"/>
              </a:ext>
            </a:extLst>
          </p:cNvPr>
          <p:cNvSpPr>
            <a:spLocks noGrp="1" noChangeArrowheads="1"/>
          </p:cNvSpPr>
          <p:nvPr>
            <p:ph type="title"/>
          </p:nvPr>
        </p:nvSpPr>
        <p:spPr>
          <a:xfrm>
            <a:off x="1981203" y="430219"/>
            <a:ext cx="8077200" cy="1048062"/>
          </a:xfrm>
        </p:spPr>
        <p:txBody>
          <a:bodyPr>
            <a:normAutofit/>
          </a:bodyPr>
          <a:lstStyle/>
          <a:p>
            <a:pPr algn="ctr" eaLnBrk="1" hangingPunct="1"/>
            <a:r>
              <a:rPr lang="en-US" sz="4400" b="1" dirty="0">
                <a:solidFill>
                  <a:schemeClr val="tx1"/>
                </a:solidFill>
                <a:latin typeface="+mn-lt"/>
              </a:rPr>
              <a:t>Bond Accounts</a:t>
            </a:r>
          </a:p>
        </p:txBody>
      </p:sp>
      <p:graphicFrame>
        <p:nvGraphicFramePr>
          <p:cNvPr id="3" name="Chart 2">
            <a:extLst>
              <a:ext uri="{FF2B5EF4-FFF2-40B4-BE49-F238E27FC236}">
                <a16:creationId xmlns:a16="http://schemas.microsoft.com/office/drawing/2014/main" id="{6DBB7DDA-9FAD-44C0-39A0-754C28C207AC}"/>
              </a:ext>
            </a:extLst>
          </p:cNvPr>
          <p:cNvGraphicFramePr>
            <a:graphicFrameLocks/>
          </p:cNvGraphicFramePr>
          <p:nvPr/>
        </p:nvGraphicFramePr>
        <p:xfrm>
          <a:off x="914401" y="1348740"/>
          <a:ext cx="10446326" cy="46918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8489811"/>
      </p:ext>
    </p:extLst>
  </p:cSld>
  <p:clrMapOvr>
    <a:masterClrMapping/>
  </p:clrMapOvr>
</p:sld>
</file>

<file path=ppt/theme/theme1.xml><?xml version="1.0" encoding="utf-8"?>
<a:theme xmlns:a="http://schemas.openxmlformats.org/drawingml/2006/main" name="5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15818</TotalTime>
  <Words>4500</Words>
  <Application>Microsoft Office PowerPoint</Application>
  <PresentationFormat>Widescreen</PresentationFormat>
  <Paragraphs>1379</Paragraphs>
  <Slides>59</Slides>
  <Notes>19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59</vt:i4>
      </vt:variant>
    </vt:vector>
  </HeadingPairs>
  <TitlesOfParts>
    <vt:vector size="70" baseType="lpstr">
      <vt:lpstr>Aptos</vt:lpstr>
      <vt:lpstr>Arial</vt:lpstr>
      <vt:lpstr>Calibri</vt:lpstr>
      <vt:lpstr>Garamond</vt:lpstr>
      <vt:lpstr>Times New Roman</vt:lpstr>
      <vt:lpstr>Verdana</vt:lpstr>
      <vt:lpstr>Wingdings</vt:lpstr>
      <vt:lpstr>5_Office Theme</vt:lpstr>
      <vt:lpstr>4_Office Theme</vt:lpstr>
      <vt:lpstr>1_Office Theme</vt:lpstr>
      <vt:lpstr>2_Office Theme</vt:lpstr>
      <vt:lpstr>Treasury Investment Council    Meeting Date: November 20, 2025   </vt:lpstr>
      <vt:lpstr>Florida Economy &amp; Pool Balances</vt:lpstr>
      <vt:lpstr>Florida Economy </vt:lpstr>
      <vt:lpstr>FL Treasury Investment Pool Size (total mkt. value)</vt:lpstr>
      <vt:lpstr>FL Treasury Investment Pool Size (total mkt. value) </vt:lpstr>
      <vt:lpstr>State Net Receipts (Fiscal Year) </vt:lpstr>
      <vt:lpstr>State Operating Accounts</vt:lpstr>
      <vt:lpstr>Non-State Operating Accounts*</vt:lpstr>
      <vt:lpstr>Bond Accounts</vt:lpstr>
      <vt:lpstr>Non-State Operating &amp; Bond Accounts by type</vt:lpstr>
      <vt:lpstr>Investment Pool  Distributed Income</vt:lpstr>
      <vt:lpstr>Summary of Macro Risks to the Investment Pool</vt:lpstr>
      <vt:lpstr>Investment Pool Updates</vt:lpstr>
      <vt:lpstr>Investments Recap / Updates</vt:lpstr>
      <vt:lpstr>Investments Recap / Updates (2)</vt:lpstr>
      <vt:lpstr>Investments Recap / Updates (3)</vt:lpstr>
      <vt:lpstr>CIP Review - Most Relevant Updates</vt:lpstr>
      <vt:lpstr>Economic Environment</vt:lpstr>
      <vt:lpstr>Shutdown a Drag on 4Q GDP</vt:lpstr>
      <vt:lpstr>AI Boom Driving Growth</vt:lpstr>
      <vt:lpstr>Tariffs and Inflation</vt:lpstr>
      <vt:lpstr>Labor Market</vt:lpstr>
      <vt:lpstr>Strategy &amp;  Portfolio Positioning</vt:lpstr>
      <vt:lpstr>Investment Strategy - Macro level</vt:lpstr>
      <vt:lpstr>Investment Strategy – Macro Level (2)</vt:lpstr>
      <vt:lpstr>Benchmark Yields Change between Inv. Council Meetings</vt:lpstr>
      <vt:lpstr>Treasury Yield Curve change (Since first Fed rate cut in Sep 24)</vt:lpstr>
      <vt:lpstr>Fixed Income Yields and Spreads Change between Inv. Council Meetings</vt:lpstr>
      <vt:lpstr>Bloomberg U.S. Corporate Investment Grade Index</vt:lpstr>
      <vt:lpstr>Update on Portfolio Rebalancing Decisions</vt:lpstr>
      <vt:lpstr>PowerPoint Presentation</vt:lpstr>
      <vt:lpstr>Portfolio % vs. Allocation Ranges as of Sept. 30, 2025</vt:lpstr>
      <vt:lpstr>Total Pool Characteristics</vt:lpstr>
      <vt:lpstr>BBB &amp; Lower Exposure</vt:lpstr>
      <vt:lpstr>SASBs Exposure</vt:lpstr>
      <vt:lpstr>Unrealized Gains / (Losses) and  Net Asset Value </vt:lpstr>
      <vt:lpstr>Pool Rating</vt:lpstr>
      <vt:lpstr>Performance Review</vt:lpstr>
      <vt:lpstr>U.S. Fixed Income Markets Returns</vt:lpstr>
      <vt:lpstr>PowerPoint Presentation</vt:lpstr>
      <vt:lpstr>Investment Pool Total Return  (excl. Time Deposits)</vt:lpstr>
      <vt:lpstr>Individual Mandates Review</vt:lpstr>
      <vt:lpstr>Liquidity &amp; STIF Portfolios (as of September 30, 2025)</vt:lpstr>
      <vt:lpstr>Ultra Short Duration Portfolio - Performance and Attribution</vt:lpstr>
      <vt:lpstr>Ultra Short Duration Portfolio - Current Strategy / Characteristics</vt:lpstr>
      <vt:lpstr>Ultra Short Duration Portfolio – Portfolio Characteristics (continued)</vt:lpstr>
      <vt:lpstr>Short Duration Portfolio - Performance and Attribution</vt:lpstr>
      <vt:lpstr>Short Duration Portfolio - Current Strategy / Portfolio Characteristics</vt:lpstr>
      <vt:lpstr>Short Duration Portfolio – Portfolio Characteristics (continued)</vt:lpstr>
      <vt:lpstr>Short Duration Portfolio – Portfolio Characteristics (continued)</vt:lpstr>
      <vt:lpstr>Intermediate Duration Portfolio Net of Fees Performance as of September 30, 2025</vt:lpstr>
      <vt:lpstr>Long Duration Portfolio Net of Fees  Performance as of September 30, 2025</vt:lpstr>
      <vt:lpstr>PowerPoint Presentation</vt:lpstr>
      <vt:lpstr>PowerPoint Presentation</vt:lpstr>
      <vt:lpstr>PowerPoint Presentation</vt:lpstr>
      <vt:lpstr>Recent Actions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Morgado, Pedro</dc:creator>
  <cp:lastModifiedBy>Morgado, Pedro</cp:lastModifiedBy>
  <cp:revision>121</cp:revision>
  <dcterms:created xsi:type="dcterms:W3CDTF">2025-05-06T15:46:57Z</dcterms:created>
  <dcterms:modified xsi:type="dcterms:W3CDTF">2025-11-21T13:45:27Z</dcterms:modified>
</cp:coreProperties>
</file>