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9.xml" ContentType="application/vnd.openxmlformats-officedocument.drawingml.chart+xml"/>
  <Override PartName="/ppt/drawings/drawing3.xml" ContentType="application/vnd.openxmlformats-officedocument.drawingml.chartshapes+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drawings/drawing4.xml" ContentType="application/vnd.openxmlformats-officedocument.drawingml.chartshapes+xml"/>
  <Override PartName="/ppt/charts/chart28.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5.xml" ContentType="application/vnd.openxmlformats-officedocument.themeOverr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6.xml" ContentType="application/vnd.openxmlformats-officedocument.themeOverride+xml"/>
  <Override PartName="/ppt/charts/chart40.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7.xml" ContentType="application/vnd.openxmlformats-officedocument.themeOverride+xml"/>
  <Override PartName="/ppt/charts/chart41.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64"/>
  </p:notesMasterIdLst>
  <p:sldIdLst>
    <p:sldId id="885" r:id="rId3"/>
    <p:sldId id="886" r:id="rId4"/>
    <p:sldId id="919" r:id="rId5"/>
    <p:sldId id="753" r:id="rId6"/>
    <p:sldId id="918" r:id="rId7"/>
    <p:sldId id="785" r:id="rId8"/>
    <p:sldId id="786" r:id="rId9"/>
    <p:sldId id="787" r:id="rId10"/>
    <p:sldId id="788" r:id="rId11"/>
    <p:sldId id="269" r:id="rId12"/>
    <p:sldId id="920" r:id="rId13"/>
    <p:sldId id="840" r:id="rId14"/>
    <p:sldId id="894" r:id="rId15"/>
    <p:sldId id="807" r:id="rId16"/>
    <p:sldId id="836" r:id="rId17"/>
    <p:sldId id="837" r:id="rId18"/>
    <p:sldId id="913" r:id="rId19"/>
    <p:sldId id="888" r:id="rId20"/>
    <p:sldId id="895" r:id="rId21"/>
    <p:sldId id="838" r:id="rId22"/>
    <p:sldId id="917" r:id="rId23"/>
    <p:sldId id="841" r:id="rId24"/>
    <p:sldId id="889" r:id="rId25"/>
    <p:sldId id="890" r:id="rId26"/>
    <p:sldId id="911" r:id="rId27"/>
    <p:sldId id="891" r:id="rId28"/>
    <p:sldId id="892" r:id="rId29"/>
    <p:sldId id="795" r:id="rId30"/>
    <p:sldId id="900" r:id="rId31"/>
    <p:sldId id="424" r:id="rId32"/>
    <p:sldId id="912" r:id="rId33"/>
    <p:sldId id="771" r:id="rId34"/>
    <p:sldId id="896" r:id="rId35"/>
    <p:sldId id="839" r:id="rId36"/>
    <p:sldId id="754" r:id="rId37"/>
    <p:sldId id="284" r:id="rId38"/>
    <p:sldId id="898" r:id="rId39"/>
    <p:sldId id="914" r:id="rId40"/>
    <p:sldId id="287" r:id="rId41"/>
    <p:sldId id="915" r:id="rId42"/>
    <p:sldId id="910" r:id="rId43"/>
    <p:sldId id="422" r:id="rId44"/>
    <p:sldId id="469" r:id="rId45"/>
    <p:sldId id="426" r:id="rId46"/>
    <p:sldId id="893" r:id="rId47"/>
    <p:sldId id="901" r:id="rId48"/>
    <p:sldId id="921" r:id="rId49"/>
    <p:sldId id="922" r:id="rId50"/>
    <p:sldId id="376" r:id="rId51"/>
    <p:sldId id="923" r:id="rId52"/>
    <p:sldId id="924" r:id="rId53"/>
    <p:sldId id="379" r:id="rId54"/>
    <p:sldId id="380" r:id="rId55"/>
    <p:sldId id="902" r:id="rId56"/>
    <p:sldId id="903" r:id="rId57"/>
    <p:sldId id="904" r:id="rId58"/>
    <p:sldId id="905" r:id="rId59"/>
    <p:sldId id="906" r:id="rId60"/>
    <p:sldId id="907" r:id="rId61"/>
    <p:sldId id="908" r:id="rId62"/>
    <p:sldId id="90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32.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4.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5.xlsx"/></Relationships>
</file>

<file path=ppt/charts/_rels/chart5.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Sheet1!$A$77:$A$161</c:f>
              <c:numCache>
                <c:formatCode>[$-409]mmm\-yy;@</c:formatCode>
                <c:ptCount val="85"/>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44650</c:v>
                </c:pt>
                <c:pt idx="49">
                  <c:v>44680</c:v>
                </c:pt>
                <c:pt idx="50">
                  <c:v>44710</c:v>
                </c:pt>
                <c:pt idx="51">
                  <c:v>44740</c:v>
                </c:pt>
                <c:pt idx="52">
                  <c:v>44770</c:v>
                </c:pt>
                <c:pt idx="53">
                  <c:v>44800</c:v>
                </c:pt>
                <c:pt idx="54">
                  <c:v>44830</c:v>
                </c:pt>
                <c:pt idx="55">
                  <c:v>44835</c:v>
                </c:pt>
                <c:pt idx="56">
                  <c:v>44866</c:v>
                </c:pt>
                <c:pt idx="57">
                  <c:v>44896</c:v>
                </c:pt>
                <c:pt idx="58">
                  <c:v>44927</c:v>
                </c:pt>
                <c:pt idx="59">
                  <c:v>44958</c:v>
                </c:pt>
                <c:pt idx="60">
                  <c:v>44986</c:v>
                </c:pt>
                <c:pt idx="61">
                  <c:v>45017</c:v>
                </c:pt>
                <c:pt idx="62">
                  <c:v>45047</c:v>
                </c:pt>
                <c:pt idx="63">
                  <c:v>45078</c:v>
                </c:pt>
                <c:pt idx="64">
                  <c:v>45108</c:v>
                </c:pt>
                <c:pt idx="65">
                  <c:v>45139</c:v>
                </c:pt>
                <c:pt idx="66">
                  <c:v>45170</c:v>
                </c:pt>
                <c:pt idx="67">
                  <c:v>45200</c:v>
                </c:pt>
                <c:pt idx="68">
                  <c:v>45231</c:v>
                </c:pt>
                <c:pt idx="69">
                  <c:v>45261</c:v>
                </c:pt>
                <c:pt idx="70">
                  <c:v>45292</c:v>
                </c:pt>
                <c:pt idx="71">
                  <c:v>45323</c:v>
                </c:pt>
                <c:pt idx="72">
                  <c:v>45352</c:v>
                </c:pt>
                <c:pt idx="73">
                  <c:v>45383</c:v>
                </c:pt>
                <c:pt idx="74">
                  <c:v>45413</c:v>
                </c:pt>
                <c:pt idx="75">
                  <c:v>45444</c:v>
                </c:pt>
                <c:pt idx="76">
                  <c:v>45474</c:v>
                </c:pt>
                <c:pt idx="77">
                  <c:v>45505</c:v>
                </c:pt>
                <c:pt idx="78">
                  <c:v>45536</c:v>
                </c:pt>
                <c:pt idx="79">
                  <c:v>45566</c:v>
                </c:pt>
                <c:pt idx="80">
                  <c:v>45597</c:v>
                </c:pt>
                <c:pt idx="81">
                  <c:v>45627</c:v>
                </c:pt>
                <c:pt idx="82">
                  <c:v>45658</c:v>
                </c:pt>
                <c:pt idx="83">
                  <c:v>45689</c:v>
                </c:pt>
                <c:pt idx="84">
                  <c:v>45717</c:v>
                </c:pt>
              </c:numCache>
            </c:numRef>
          </c:cat>
          <c:val>
            <c:numRef>
              <c:f>Sheet1!$B$77:$B$161</c:f>
              <c:numCache>
                <c:formatCode>_("$"* #,##0_);_("$"* \(#,##0\);_("$"* "-"??_);_(@_)</c:formatCode>
                <c:ptCount val="85"/>
                <c:pt idx="0">
                  <c:v>23174.576318029998</c:v>
                </c:pt>
                <c:pt idx="1">
                  <c:v>24550.43275018</c:v>
                </c:pt>
                <c:pt idx="2">
                  <c:v>23029.27736923</c:v>
                </c:pt>
                <c:pt idx="3">
                  <c:v>23114.082136049998</c:v>
                </c:pt>
                <c:pt idx="4">
                  <c:v>23373.610315949998</c:v>
                </c:pt>
                <c:pt idx="5">
                  <c:v>22903.142133379999</c:v>
                </c:pt>
                <c:pt idx="6">
                  <c:v>23474.197592469998</c:v>
                </c:pt>
                <c:pt idx="7">
                  <c:v>23643.298678490002</c:v>
                </c:pt>
                <c:pt idx="8">
                  <c:v>22458.65464569</c:v>
                </c:pt>
                <c:pt idx="9">
                  <c:v>23636.35160391</c:v>
                </c:pt>
                <c:pt idx="10">
                  <c:v>24424.018539860001</c:v>
                </c:pt>
                <c:pt idx="11">
                  <c:v>23978.780421810003</c:v>
                </c:pt>
                <c:pt idx="12">
                  <c:v>24050.300442669999</c:v>
                </c:pt>
                <c:pt idx="13">
                  <c:v>25551.598881299997</c:v>
                </c:pt>
                <c:pt idx="14">
                  <c:v>24990.546008300003</c:v>
                </c:pt>
                <c:pt idx="15">
                  <c:v>25809.793160649999</c:v>
                </c:pt>
                <c:pt idx="16">
                  <c:v>25746.030220460001</c:v>
                </c:pt>
                <c:pt idx="17">
                  <c:v>25601.843941979998</c:v>
                </c:pt>
                <c:pt idx="18">
                  <c:v>25301.855954269995</c:v>
                </c:pt>
                <c:pt idx="19">
                  <c:v>24882.94311629</c:v>
                </c:pt>
                <c:pt idx="20">
                  <c:v>24679.338790229998</c:v>
                </c:pt>
                <c:pt idx="21">
                  <c:v>25626.262366419996</c:v>
                </c:pt>
                <c:pt idx="22">
                  <c:v>26821.087889609997</c:v>
                </c:pt>
                <c:pt idx="23">
                  <c:v>26343.288490619998</c:v>
                </c:pt>
                <c:pt idx="24">
                  <c:v>26694.765068790002</c:v>
                </c:pt>
                <c:pt idx="25">
                  <c:v>33230.541230180002</c:v>
                </c:pt>
                <c:pt idx="26">
                  <c:v>30954.969992310002</c:v>
                </c:pt>
                <c:pt idx="27">
                  <c:v>30706.168286640001</c:v>
                </c:pt>
                <c:pt idx="28">
                  <c:v>30852.012490159999</c:v>
                </c:pt>
                <c:pt idx="29">
                  <c:v>30624.296526310001</c:v>
                </c:pt>
                <c:pt idx="30">
                  <c:v>30636.945704850004</c:v>
                </c:pt>
                <c:pt idx="31">
                  <c:v>30893.639605449996</c:v>
                </c:pt>
                <c:pt idx="32">
                  <c:v>30504.123190630002</c:v>
                </c:pt>
                <c:pt idx="33">
                  <c:v>31184.497270069998</c:v>
                </c:pt>
                <c:pt idx="34">
                  <c:v>33387.615680869996</c:v>
                </c:pt>
                <c:pt idx="35">
                  <c:v>33044.649001910002</c:v>
                </c:pt>
                <c:pt idx="36">
                  <c:v>33972.754668709997</c:v>
                </c:pt>
                <c:pt idx="37">
                  <c:v>36841.12280592</c:v>
                </c:pt>
                <c:pt idx="38">
                  <c:v>40620.413575309998</c:v>
                </c:pt>
                <c:pt idx="39">
                  <c:v>42495.760821450007</c:v>
                </c:pt>
                <c:pt idx="40">
                  <c:v>43403.019158290001</c:v>
                </c:pt>
                <c:pt idx="41">
                  <c:v>44229.737515730005</c:v>
                </c:pt>
                <c:pt idx="42">
                  <c:v>44118.101252040004</c:v>
                </c:pt>
                <c:pt idx="43">
                  <c:v>44192.279818720002</c:v>
                </c:pt>
                <c:pt idx="44">
                  <c:v>44990.750583430003</c:v>
                </c:pt>
                <c:pt idx="45">
                  <c:v>47089.422090980006</c:v>
                </c:pt>
                <c:pt idx="46">
                  <c:v>48116.732664900002</c:v>
                </c:pt>
                <c:pt idx="47">
                  <c:v>49220.817624629999</c:v>
                </c:pt>
                <c:pt idx="48">
                  <c:v>49306.885226320002</c:v>
                </c:pt>
                <c:pt idx="49">
                  <c:v>51371.769477579997</c:v>
                </c:pt>
                <c:pt idx="50">
                  <c:v>56080.498932369999</c:v>
                </c:pt>
                <c:pt idx="51">
                  <c:v>57199.70803324999</c:v>
                </c:pt>
                <c:pt idx="52">
                  <c:v>58510.61815106</c:v>
                </c:pt>
                <c:pt idx="53">
                  <c:v>57851.044841969997</c:v>
                </c:pt>
                <c:pt idx="54">
                  <c:v>57948.555599029998</c:v>
                </c:pt>
                <c:pt idx="55">
                  <c:v>57140.657604599997</c:v>
                </c:pt>
                <c:pt idx="56">
                  <c:v>58121.464681620004</c:v>
                </c:pt>
                <c:pt idx="57">
                  <c:v>59615.774475149999</c:v>
                </c:pt>
                <c:pt idx="58">
                  <c:v>61478.442270130006</c:v>
                </c:pt>
                <c:pt idx="59">
                  <c:v>61223.039439369997</c:v>
                </c:pt>
                <c:pt idx="60">
                  <c:v>61860.562117490001</c:v>
                </c:pt>
                <c:pt idx="61">
                  <c:v>64205.117158569992</c:v>
                </c:pt>
                <c:pt idx="62">
                  <c:v>63405.530798480002</c:v>
                </c:pt>
                <c:pt idx="63">
                  <c:v>64626.78666889001</c:v>
                </c:pt>
                <c:pt idx="64">
                  <c:v>63395.053009770003</c:v>
                </c:pt>
                <c:pt idx="65">
                  <c:v>60960.255590560002</c:v>
                </c:pt>
                <c:pt idx="66">
                  <c:v>61461.830499630007</c:v>
                </c:pt>
                <c:pt idx="67">
                  <c:v>60531.644215249995</c:v>
                </c:pt>
                <c:pt idx="68">
                  <c:v>60918.531605939999</c:v>
                </c:pt>
                <c:pt idx="69">
                  <c:v>63492.326056809987</c:v>
                </c:pt>
                <c:pt idx="70">
                  <c:v>65361.621205209995</c:v>
                </c:pt>
                <c:pt idx="71">
                  <c:v>61265.339985400002</c:v>
                </c:pt>
                <c:pt idx="72">
                  <c:v>61156.20427680001</c:v>
                </c:pt>
                <c:pt idx="73">
                  <c:v>64122.307543170005</c:v>
                </c:pt>
                <c:pt idx="74">
                  <c:v>63510.524666370002</c:v>
                </c:pt>
                <c:pt idx="75">
                  <c:v>64884.622026889992</c:v>
                </c:pt>
                <c:pt idx="76">
                  <c:v>64755.02660443999</c:v>
                </c:pt>
                <c:pt idx="77">
                  <c:v>63799.728691229997</c:v>
                </c:pt>
                <c:pt idx="78">
                  <c:v>64541.897768050003</c:v>
                </c:pt>
                <c:pt idx="79">
                  <c:v>62401.452652519998</c:v>
                </c:pt>
                <c:pt idx="80">
                  <c:v>61754.344885650004</c:v>
                </c:pt>
                <c:pt idx="81">
                  <c:v>61962.802020270006</c:v>
                </c:pt>
                <c:pt idx="82">
                  <c:v>62308.217394300002</c:v>
                </c:pt>
                <c:pt idx="83">
                  <c:v>62990.3119171</c:v>
                </c:pt>
                <c:pt idx="84">
                  <c:v>62967.203749270004</c:v>
                </c:pt>
              </c:numCache>
            </c:numRef>
          </c:val>
          <c:smooth val="0"/>
          <c:extLst>
            <c:ext xmlns:c16="http://schemas.microsoft.com/office/drawing/2014/chart" uri="{C3380CC4-5D6E-409C-BE32-E72D297353CC}">
              <c16:uniqueId val="{00000000-0C34-440C-A7C3-A8E4D17BA53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Bond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7.5223503688544954E-2"/>
          <c:y val="0.12233687135261936"/>
          <c:w val="0.87331948717253716"/>
          <c:h val="0.66234076509667061"/>
        </c:manualLayout>
      </c:layout>
      <c:areaChart>
        <c:grouping val="stacked"/>
        <c:varyColors val="0"/>
        <c:ser>
          <c:idx val="0"/>
          <c:order val="0"/>
          <c:tx>
            <c:strRef>
              <c:f>'Monthly Balances'!$R$1</c:f>
              <c:strCache>
                <c:ptCount val="1"/>
                <c:pt idx="0">
                  <c:v> SPIA Non-State Bond Accounts $ </c:v>
                </c:pt>
              </c:strCache>
            </c:strRef>
          </c:tx>
          <c:spPr>
            <a:solidFill>
              <a:schemeClr val="accent1">
                <a:shade val="58000"/>
              </a:schemeClr>
            </a:solidFill>
            <a:ln>
              <a:noFill/>
            </a:ln>
            <a:effectLst/>
          </c:spPr>
          <c:cat>
            <c:numRef>
              <c:f>'Monthly Balances'!$A$160:$A$220</c:f>
              <c:numCache>
                <c:formatCode>m/d/yyyy</c:formatCode>
                <c:ptCount val="61"/>
                <c:pt idx="0">
                  <c:v>43921</c:v>
                </c:pt>
                <c:pt idx="1">
                  <c:v>43951</c:v>
                </c:pt>
                <c:pt idx="2">
                  <c:v>43982</c:v>
                </c:pt>
                <c:pt idx="3">
                  <c:v>44012</c:v>
                </c:pt>
                <c:pt idx="4">
                  <c:v>44043</c:v>
                </c:pt>
                <c:pt idx="5">
                  <c:v>44074</c:v>
                </c:pt>
                <c:pt idx="6">
                  <c:v>44104</c:v>
                </c:pt>
                <c:pt idx="7">
                  <c:v>44135</c:v>
                </c:pt>
                <c:pt idx="8">
                  <c:v>44165</c:v>
                </c:pt>
                <c:pt idx="9">
                  <c:v>44196</c:v>
                </c:pt>
                <c:pt idx="10">
                  <c:v>44227</c:v>
                </c:pt>
                <c:pt idx="11">
                  <c:v>44255</c:v>
                </c:pt>
                <c:pt idx="12">
                  <c:v>44286</c:v>
                </c:pt>
                <c:pt idx="13">
                  <c:v>44316</c:v>
                </c:pt>
                <c:pt idx="14">
                  <c:v>44347</c:v>
                </c:pt>
                <c:pt idx="15">
                  <c:v>44377</c:v>
                </c:pt>
                <c:pt idx="16">
                  <c:v>44408</c:v>
                </c:pt>
                <c:pt idx="17">
                  <c:v>44439</c:v>
                </c:pt>
                <c:pt idx="18">
                  <c:v>44469</c:v>
                </c:pt>
                <c:pt idx="19">
                  <c:v>44500</c:v>
                </c:pt>
                <c:pt idx="20">
                  <c:v>44530</c:v>
                </c:pt>
                <c:pt idx="21">
                  <c:v>44561</c:v>
                </c:pt>
                <c:pt idx="22">
                  <c:v>44592</c:v>
                </c:pt>
                <c:pt idx="23">
                  <c:v>44620</c:v>
                </c:pt>
                <c:pt idx="24">
                  <c:v>44651</c:v>
                </c:pt>
                <c:pt idx="25">
                  <c:v>44681</c:v>
                </c:pt>
                <c:pt idx="26">
                  <c:v>44712</c:v>
                </c:pt>
                <c:pt idx="27">
                  <c:v>44742</c:v>
                </c:pt>
                <c:pt idx="28">
                  <c:v>44773</c:v>
                </c:pt>
                <c:pt idx="29">
                  <c:v>44804</c:v>
                </c:pt>
                <c:pt idx="30">
                  <c:v>44834</c:v>
                </c:pt>
                <c:pt idx="31">
                  <c:v>44865</c:v>
                </c:pt>
                <c:pt idx="32">
                  <c:v>44895</c:v>
                </c:pt>
                <c:pt idx="33">
                  <c:v>44926</c:v>
                </c:pt>
                <c:pt idx="34">
                  <c:v>44957</c:v>
                </c:pt>
                <c:pt idx="35">
                  <c:v>44985</c:v>
                </c:pt>
                <c:pt idx="36">
                  <c:v>45016</c:v>
                </c:pt>
                <c:pt idx="37">
                  <c:v>45046</c:v>
                </c:pt>
                <c:pt idx="38">
                  <c:v>45077</c:v>
                </c:pt>
                <c:pt idx="39">
                  <c:v>45107</c:v>
                </c:pt>
                <c:pt idx="40">
                  <c:v>45138</c:v>
                </c:pt>
                <c:pt idx="41">
                  <c:v>45169</c:v>
                </c:pt>
                <c:pt idx="42">
                  <c:v>45199</c:v>
                </c:pt>
                <c:pt idx="43">
                  <c:v>45230</c:v>
                </c:pt>
                <c:pt idx="44">
                  <c:v>45260</c:v>
                </c:pt>
                <c:pt idx="45">
                  <c:v>45291</c:v>
                </c:pt>
                <c:pt idx="46">
                  <c:v>45322</c:v>
                </c:pt>
                <c:pt idx="47">
                  <c:v>45351</c:v>
                </c:pt>
                <c:pt idx="48">
                  <c:v>45382</c:v>
                </c:pt>
                <c:pt idx="49">
                  <c:v>45412</c:v>
                </c:pt>
                <c:pt idx="50">
                  <c:v>45443</c:v>
                </c:pt>
                <c:pt idx="51">
                  <c:v>45473</c:v>
                </c:pt>
                <c:pt idx="52">
                  <c:v>45504</c:v>
                </c:pt>
                <c:pt idx="53">
                  <c:v>45535</c:v>
                </c:pt>
                <c:pt idx="54">
                  <c:v>45565</c:v>
                </c:pt>
                <c:pt idx="55">
                  <c:v>45596</c:v>
                </c:pt>
                <c:pt idx="56">
                  <c:v>45626</c:v>
                </c:pt>
                <c:pt idx="57">
                  <c:v>45657</c:v>
                </c:pt>
                <c:pt idx="58">
                  <c:v>45688</c:v>
                </c:pt>
                <c:pt idx="59">
                  <c:v>45716</c:v>
                </c:pt>
                <c:pt idx="60">
                  <c:v>45747</c:v>
                </c:pt>
              </c:numCache>
            </c:numRef>
          </c:cat>
          <c:val>
            <c:numRef>
              <c:f>'Monthly Balances'!$R$160:$R$220</c:f>
              <c:numCache>
                <c:formatCode>_("$"* #,##0.00_);_("$"* \(#,##0.00\);_("$"* "-"??_);_(@_)</c:formatCode>
                <c:ptCount val="61"/>
                <c:pt idx="0">
                  <c:v>213506470.63999999</c:v>
                </c:pt>
                <c:pt idx="1">
                  <c:v>208877653.26999998</c:v>
                </c:pt>
                <c:pt idx="2">
                  <c:v>203145860.36000001</c:v>
                </c:pt>
                <c:pt idx="3">
                  <c:v>182303119.08000001</c:v>
                </c:pt>
                <c:pt idx="4">
                  <c:v>173692211.03</c:v>
                </c:pt>
                <c:pt idx="5">
                  <c:v>153046316.36000001</c:v>
                </c:pt>
                <c:pt idx="6">
                  <c:v>146891886.64999998</c:v>
                </c:pt>
                <c:pt idx="7">
                  <c:v>145689788.12</c:v>
                </c:pt>
                <c:pt idx="8">
                  <c:v>139740827.63999999</c:v>
                </c:pt>
                <c:pt idx="9">
                  <c:v>204802835.46000001</c:v>
                </c:pt>
                <c:pt idx="10">
                  <c:v>193728063.47999999</c:v>
                </c:pt>
                <c:pt idx="11">
                  <c:v>187907483.35999998</c:v>
                </c:pt>
                <c:pt idx="12">
                  <c:v>183995474.03999999</c:v>
                </c:pt>
                <c:pt idx="13">
                  <c:v>167879868.29999998</c:v>
                </c:pt>
                <c:pt idx="14">
                  <c:v>153140191.97</c:v>
                </c:pt>
                <c:pt idx="15">
                  <c:v>361108720.76999998</c:v>
                </c:pt>
                <c:pt idx="16">
                  <c:v>333859678.22000003</c:v>
                </c:pt>
                <c:pt idx="17">
                  <c:v>330270321.24000001</c:v>
                </c:pt>
                <c:pt idx="18">
                  <c:v>317214604.31</c:v>
                </c:pt>
                <c:pt idx="19">
                  <c:v>323215363.00999999</c:v>
                </c:pt>
                <c:pt idx="20">
                  <c:v>319519219.45999998</c:v>
                </c:pt>
                <c:pt idx="21">
                  <c:v>300914262.81999999</c:v>
                </c:pt>
                <c:pt idx="22">
                  <c:v>284360771.07000005</c:v>
                </c:pt>
                <c:pt idx="23">
                  <c:v>288214416.28000003</c:v>
                </c:pt>
                <c:pt idx="24">
                  <c:v>280390368.86000001</c:v>
                </c:pt>
                <c:pt idx="25">
                  <c:v>265959419.39000002</c:v>
                </c:pt>
                <c:pt idx="26">
                  <c:v>252093408.05000001</c:v>
                </c:pt>
                <c:pt idx="27">
                  <c:v>236605836.46000001</c:v>
                </c:pt>
                <c:pt idx="28">
                  <c:v>221008432.45000002</c:v>
                </c:pt>
                <c:pt idx="29">
                  <c:v>209651047.22999999</c:v>
                </c:pt>
                <c:pt idx="30">
                  <c:v>211184350.66000003</c:v>
                </c:pt>
                <c:pt idx="31">
                  <c:v>200498109.97999999</c:v>
                </c:pt>
                <c:pt idx="32">
                  <c:v>198819072.25999999</c:v>
                </c:pt>
                <c:pt idx="33">
                  <c:v>187873550.38</c:v>
                </c:pt>
                <c:pt idx="34">
                  <c:v>183861645.88999999</c:v>
                </c:pt>
                <c:pt idx="35">
                  <c:v>167230200.00999999</c:v>
                </c:pt>
                <c:pt idx="36">
                  <c:v>168554340.58999997</c:v>
                </c:pt>
                <c:pt idx="37">
                  <c:v>148090241.40000001</c:v>
                </c:pt>
                <c:pt idx="38">
                  <c:v>147062209.94</c:v>
                </c:pt>
                <c:pt idx="39">
                  <c:v>124134620.68000001</c:v>
                </c:pt>
                <c:pt idx="40">
                  <c:v>114968910.63</c:v>
                </c:pt>
                <c:pt idx="41">
                  <c:v>116233100.38</c:v>
                </c:pt>
                <c:pt idx="42">
                  <c:v>113996978.66000001</c:v>
                </c:pt>
                <c:pt idx="43">
                  <c:v>109285263.38000001</c:v>
                </c:pt>
                <c:pt idx="44">
                  <c:v>110950817.46000001</c:v>
                </c:pt>
                <c:pt idx="45">
                  <c:v>106896635.85000001</c:v>
                </c:pt>
                <c:pt idx="46">
                  <c:v>102006782.76000001</c:v>
                </c:pt>
                <c:pt idx="47">
                  <c:v>110054377.70999999</c:v>
                </c:pt>
                <c:pt idx="48">
                  <c:v>116550361.31999999</c:v>
                </c:pt>
                <c:pt idx="49">
                  <c:v>117876182.06999999</c:v>
                </c:pt>
                <c:pt idx="50">
                  <c:v>105546112.96000001</c:v>
                </c:pt>
                <c:pt idx="51">
                  <c:v>88701666.830000013</c:v>
                </c:pt>
                <c:pt idx="52">
                  <c:v>79598649.359999999</c:v>
                </c:pt>
                <c:pt idx="53">
                  <c:v>78510594.989999995</c:v>
                </c:pt>
                <c:pt idx="54">
                  <c:v>84432346.99000001</c:v>
                </c:pt>
                <c:pt idx="55">
                  <c:v>85570742.040000007</c:v>
                </c:pt>
                <c:pt idx="56">
                  <c:v>84398072.310000002</c:v>
                </c:pt>
                <c:pt idx="57">
                  <c:v>83260386.399999991</c:v>
                </c:pt>
                <c:pt idx="58">
                  <c:v>80779549.030000001</c:v>
                </c:pt>
                <c:pt idx="59">
                  <c:v>76519919.049999997</c:v>
                </c:pt>
                <c:pt idx="60">
                  <c:v>73218879.739999995</c:v>
                </c:pt>
              </c:numCache>
            </c:numRef>
          </c:val>
          <c:extLst>
            <c:ext xmlns:c16="http://schemas.microsoft.com/office/drawing/2014/chart" uri="{C3380CC4-5D6E-409C-BE32-E72D297353CC}">
              <c16:uniqueId val="{00000000-C81F-42D7-8B02-39E71312FCD1}"/>
            </c:ext>
          </c:extLst>
        </c:ser>
        <c:ser>
          <c:idx val="1"/>
          <c:order val="1"/>
          <c:tx>
            <c:strRef>
              <c:f>'Monthly Balances'!$U$1</c:f>
              <c:strCache>
                <c:ptCount val="1"/>
                <c:pt idx="0">
                  <c:v> SPIA FHFC + Others $ </c:v>
                </c:pt>
              </c:strCache>
            </c:strRef>
          </c:tx>
          <c:spPr>
            <a:solidFill>
              <a:schemeClr val="accent1">
                <a:shade val="86000"/>
              </a:schemeClr>
            </a:solidFill>
            <a:ln>
              <a:noFill/>
            </a:ln>
            <a:effectLst/>
          </c:spPr>
          <c:cat>
            <c:numRef>
              <c:f>'Monthly Balances'!$A$160:$A$220</c:f>
              <c:numCache>
                <c:formatCode>m/d/yyyy</c:formatCode>
                <c:ptCount val="61"/>
                <c:pt idx="0">
                  <c:v>43921</c:v>
                </c:pt>
                <c:pt idx="1">
                  <c:v>43951</c:v>
                </c:pt>
                <c:pt idx="2">
                  <c:v>43982</c:v>
                </c:pt>
                <c:pt idx="3">
                  <c:v>44012</c:v>
                </c:pt>
                <c:pt idx="4">
                  <c:v>44043</c:v>
                </c:pt>
                <c:pt idx="5">
                  <c:v>44074</c:v>
                </c:pt>
                <c:pt idx="6">
                  <c:v>44104</c:v>
                </c:pt>
                <c:pt idx="7">
                  <c:v>44135</c:v>
                </c:pt>
                <c:pt idx="8">
                  <c:v>44165</c:v>
                </c:pt>
                <c:pt idx="9">
                  <c:v>44196</c:v>
                </c:pt>
                <c:pt idx="10">
                  <c:v>44227</c:v>
                </c:pt>
                <c:pt idx="11">
                  <c:v>44255</c:v>
                </c:pt>
                <c:pt idx="12">
                  <c:v>44286</c:v>
                </c:pt>
                <c:pt idx="13">
                  <c:v>44316</c:v>
                </c:pt>
                <c:pt idx="14">
                  <c:v>44347</c:v>
                </c:pt>
                <c:pt idx="15">
                  <c:v>44377</c:v>
                </c:pt>
                <c:pt idx="16">
                  <c:v>44408</c:v>
                </c:pt>
                <c:pt idx="17">
                  <c:v>44439</c:v>
                </c:pt>
                <c:pt idx="18">
                  <c:v>44469</c:v>
                </c:pt>
                <c:pt idx="19">
                  <c:v>44500</c:v>
                </c:pt>
                <c:pt idx="20">
                  <c:v>44530</c:v>
                </c:pt>
                <c:pt idx="21">
                  <c:v>44561</c:v>
                </c:pt>
                <c:pt idx="22">
                  <c:v>44592</c:v>
                </c:pt>
                <c:pt idx="23">
                  <c:v>44620</c:v>
                </c:pt>
                <c:pt idx="24">
                  <c:v>44651</c:v>
                </c:pt>
                <c:pt idx="25">
                  <c:v>44681</c:v>
                </c:pt>
                <c:pt idx="26">
                  <c:v>44712</c:v>
                </c:pt>
                <c:pt idx="27">
                  <c:v>44742</c:v>
                </c:pt>
                <c:pt idx="28">
                  <c:v>44773</c:v>
                </c:pt>
                <c:pt idx="29">
                  <c:v>44804</c:v>
                </c:pt>
                <c:pt idx="30">
                  <c:v>44834</c:v>
                </c:pt>
                <c:pt idx="31">
                  <c:v>44865</c:v>
                </c:pt>
                <c:pt idx="32">
                  <c:v>44895</c:v>
                </c:pt>
                <c:pt idx="33">
                  <c:v>44926</c:v>
                </c:pt>
                <c:pt idx="34">
                  <c:v>44957</c:v>
                </c:pt>
                <c:pt idx="35">
                  <c:v>44985</c:v>
                </c:pt>
                <c:pt idx="36">
                  <c:v>45016</c:v>
                </c:pt>
                <c:pt idx="37">
                  <c:v>45046</c:v>
                </c:pt>
                <c:pt idx="38">
                  <c:v>45077</c:v>
                </c:pt>
                <c:pt idx="39">
                  <c:v>45107</c:v>
                </c:pt>
                <c:pt idx="40">
                  <c:v>45138</c:v>
                </c:pt>
                <c:pt idx="41">
                  <c:v>45169</c:v>
                </c:pt>
                <c:pt idx="42">
                  <c:v>45199</c:v>
                </c:pt>
                <c:pt idx="43">
                  <c:v>45230</c:v>
                </c:pt>
                <c:pt idx="44">
                  <c:v>45260</c:v>
                </c:pt>
                <c:pt idx="45">
                  <c:v>45291</c:v>
                </c:pt>
                <c:pt idx="46">
                  <c:v>45322</c:v>
                </c:pt>
                <c:pt idx="47">
                  <c:v>45351</c:v>
                </c:pt>
                <c:pt idx="48">
                  <c:v>45382</c:v>
                </c:pt>
                <c:pt idx="49">
                  <c:v>45412</c:v>
                </c:pt>
                <c:pt idx="50">
                  <c:v>45443</c:v>
                </c:pt>
                <c:pt idx="51">
                  <c:v>45473</c:v>
                </c:pt>
                <c:pt idx="52">
                  <c:v>45504</c:v>
                </c:pt>
                <c:pt idx="53">
                  <c:v>45535</c:v>
                </c:pt>
                <c:pt idx="54">
                  <c:v>45565</c:v>
                </c:pt>
                <c:pt idx="55">
                  <c:v>45596</c:v>
                </c:pt>
                <c:pt idx="56">
                  <c:v>45626</c:v>
                </c:pt>
                <c:pt idx="57">
                  <c:v>45657</c:v>
                </c:pt>
                <c:pt idx="58">
                  <c:v>45688</c:v>
                </c:pt>
                <c:pt idx="59">
                  <c:v>45716</c:v>
                </c:pt>
                <c:pt idx="60">
                  <c:v>45747</c:v>
                </c:pt>
              </c:numCache>
            </c:numRef>
          </c:cat>
          <c:val>
            <c:numRef>
              <c:f>'Monthly Balances'!$U$154:$U$214</c:f>
              <c:numCache>
                <c:formatCode>_("$"* #,##0.00_);_("$"* \(#,##0.00\);_("$"* "-"??_);_(@_)</c:formatCode>
                <c:ptCount val="61"/>
                <c:pt idx="0">
                  <c:v>1079723795.01</c:v>
                </c:pt>
                <c:pt idx="1">
                  <c:v>972801231.07000005</c:v>
                </c:pt>
                <c:pt idx="2">
                  <c:v>1007055189.09</c:v>
                </c:pt>
                <c:pt idx="3">
                  <c:v>970255272.90999997</c:v>
                </c:pt>
                <c:pt idx="4">
                  <c:v>978899251.33000004</c:v>
                </c:pt>
                <c:pt idx="5">
                  <c:v>978069987.75</c:v>
                </c:pt>
                <c:pt idx="6">
                  <c:v>954289707.89999998</c:v>
                </c:pt>
                <c:pt idx="7">
                  <c:v>938134457.78999996</c:v>
                </c:pt>
                <c:pt idx="8">
                  <c:v>927112318.17999995</c:v>
                </c:pt>
                <c:pt idx="9">
                  <c:v>870263690.96000004</c:v>
                </c:pt>
                <c:pt idx="10">
                  <c:v>1305291899.6199999</c:v>
                </c:pt>
                <c:pt idx="11">
                  <c:v>1271611791.01</c:v>
                </c:pt>
                <c:pt idx="12">
                  <c:v>1186542442.4400001</c:v>
                </c:pt>
                <c:pt idx="13">
                  <c:v>1295740383.0999999</c:v>
                </c:pt>
                <c:pt idx="14">
                  <c:v>1292901882.9400001</c:v>
                </c:pt>
                <c:pt idx="15">
                  <c:v>1135142363.51</c:v>
                </c:pt>
                <c:pt idx="16">
                  <c:v>1120137173.1400001</c:v>
                </c:pt>
                <c:pt idx="17">
                  <c:v>1102279414.6900001</c:v>
                </c:pt>
                <c:pt idx="18">
                  <c:v>1227719919.74</c:v>
                </c:pt>
                <c:pt idx="19">
                  <c:v>1222837442.8</c:v>
                </c:pt>
                <c:pt idx="20">
                  <c:v>1242359782.24</c:v>
                </c:pt>
                <c:pt idx="21">
                  <c:v>1158981462.8399999</c:v>
                </c:pt>
                <c:pt idx="22">
                  <c:v>1140525709.45</c:v>
                </c:pt>
                <c:pt idx="23">
                  <c:v>1314218115.9100001</c:v>
                </c:pt>
                <c:pt idx="24">
                  <c:v>1367649208.49</c:v>
                </c:pt>
                <c:pt idx="25">
                  <c:v>1186462648.3399999</c:v>
                </c:pt>
                <c:pt idx="26">
                  <c:v>1154369974.3599999</c:v>
                </c:pt>
                <c:pt idx="27">
                  <c:v>1105367845.0599999</c:v>
                </c:pt>
                <c:pt idx="28">
                  <c:v>1090079542.2</c:v>
                </c:pt>
                <c:pt idx="29">
                  <c:v>1078711137.05</c:v>
                </c:pt>
                <c:pt idx="30">
                  <c:v>1154665092.73</c:v>
                </c:pt>
                <c:pt idx="31">
                  <c:v>1125913909.46</c:v>
                </c:pt>
                <c:pt idx="32">
                  <c:v>1104540100.9200001</c:v>
                </c:pt>
                <c:pt idx="33">
                  <c:v>1129993395.52</c:v>
                </c:pt>
                <c:pt idx="34">
                  <c:v>1249619666.8800001</c:v>
                </c:pt>
                <c:pt idx="35">
                  <c:v>1269124756.5999999</c:v>
                </c:pt>
                <c:pt idx="36">
                  <c:v>1233431141.21</c:v>
                </c:pt>
                <c:pt idx="37">
                  <c:v>1301966518.8699999</c:v>
                </c:pt>
                <c:pt idx="38">
                  <c:v>1288538524.26</c:v>
                </c:pt>
                <c:pt idx="39">
                  <c:v>1371878203.4200001</c:v>
                </c:pt>
                <c:pt idx="40">
                  <c:v>1312256412.97</c:v>
                </c:pt>
                <c:pt idx="41">
                  <c:v>1262759246.8</c:v>
                </c:pt>
                <c:pt idx="42">
                  <c:v>1360846900.3399999</c:v>
                </c:pt>
                <c:pt idx="43">
                  <c:v>1405283658.76</c:v>
                </c:pt>
                <c:pt idx="44">
                  <c:v>1314392829.97</c:v>
                </c:pt>
                <c:pt idx="45">
                  <c:v>1311281953.8900001</c:v>
                </c:pt>
                <c:pt idx="46">
                  <c:v>1416738276.6500001</c:v>
                </c:pt>
                <c:pt idx="47">
                  <c:v>1538088374.3299999</c:v>
                </c:pt>
                <c:pt idx="48">
                  <c:v>1479947868.5599999</c:v>
                </c:pt>
                <c:pt idx="49">
                  <c:v>1566717419.55</c:v>
                </c:pt>
                <c:pt idx="50">
                  <c:v>1410222141.7</c:v>
                </c:pt>
                <c:pt idx="51">
                  <c:v>1340165058.03</c:v>
                </c:pt>
                <c:pt idx="52">
                  <c:v>1313441421.55</c:v>
                </c:pt>
                <c:pt idx="53">
                  <c:v>1312642694.5999999</c:v>
                </c:pt>
                <c:pt idx="54">
                  <c:v>1332928931.8900001</c:v>
                </c:pt>
                <c:pt idx="55">
                  <c:v>1304163832.0799999</c:v>
                </c:pt>
                <c:pt idx="56">
                  <c:v>1278361703.3199999</c:v>
                </c:pt>
                <c:pt idx="57">
                  <c:v>1100992376.2</c:v>
                </c:pt>
                <c:pt idx="58">
                  <c:v>1193979053.4300001</c:v>
                </c:pt>
                <c:pt idx="59">
                  <c:v>1230167400.1600001</c:v>
                </c:pt>
                <c:pt idx="60">
                  <c:v>1251204020.8499999</c:v>
                </c:pt>
              </c:numCache>
            </c:numRef>
          </c:val>
          <c:extLst>
            <c:ext xmlns:c16="http://schemas.microsoft.com/office/drawing/2014/chart" uri="{C3380CC4-5D6E-409C-BE32-E72D297353CC}">
              <c16:uniqueId val="{00000001-C81F-42D7-8B02-39E71312FCD1}"/>
            </c:ext>
          </c:extLst>
        </c:ser>
        <c:ser>
          <c:idx val="2"/>
          <c:order val="2"/>
          <c:tx>
            <c:strRef>
              <c:f>'Monthly Balances'!$X$1</c:f>
              <c:strCache>
                <c:ptCount val="1"/>
                <c:pt idx="0">
                  <c:v> SPIA SBA Bond Accounts $ </c:v>
                </c:pt>
              </c:strCache>
            </c:strRef>
          </c:tx>
          <c:spPr>
            <a:solidFill>
              <a:schemeClr val="accent1">
                <a:tint val="86000"/>
              </a:schemeClr>
            </a:solidFill>
            <a:ln>
              <a:noFill/>
            </a:ln>
            <a:effectLst/>
          </c:spPr>
          <c:cat>
            <c:numRef>
              <c:f>'Monthly Balances'!$A$160:$A$220</c:f>
              <c:numCache>
                <c:formatCode>m/d/yyyy</c:formatCode>
                <c:ptCount val="61"/>
                <c:pt idx="0">
                  <c:v>43921</c:v>
                </c:pt>
                <c:pt idx="1">
                  <c:v>43951</c:v>
                </c:pt>
                <c:pt idx="2">
                  <c:v>43982</c:v>
                </c:pt>
                <c:pt idx="3">
                  <c:v>44012</c:v>
                </c:pt>
                <c:pt idx="4">
                  <c:v>44043</c:v>
                </c:pt>
                <c:pt idx="5">
                  <c:v>44074</c:v>
                </c:pt>
                <c:pt idx="6">
                  <c:v>44104</c:v>
                </c:pt>
                <c:pt idx="7">
                  <c:v>44135</c:v>
                </c:pt>
                <c:pt idx="8">
                  <c:v>44165</c:v>
                </c:pt>
                <c:pt idx="9">
                  <c:v>44196</c:v>
                </c:pt>
                <c:pt idx="10">
                  <c:v>44227</c:v>
                </c:pt>
                <c:pt idx="11">
                  <c:v>44255</c:v>
                </c:pt>
                <c:pt idx="12">
                  <c:v>44286</c:v>
                </c:pt>
                <c:pt idx="13">
                  <c:v>44316</c:v>
                </c:pt>
                <c:pt idx="14">
                  <c:v>44347</c:v>
                </c:pt>
                <c:pt idx="15">
                  <c:v>44377</c:v>
                </c:pt>
                <c:pt idx="16">
                  <c:v>44408</c:v>
                </c:pt>
                <c:pt idx="17">
                  <c:v>44439</c:v>
                </c:pt>
                <c:pt idx="18">
                  <c:v>44469</c:v>
                </c:pt>
                <c:pt idx="19">
                  <c:v>44500</c:v>
                </c:pt>
                <c:pt idx="20">
                  <c:v>44530</c:v>
                </c:pt>
                <c:pt idx="21">
                  <c:v>44561</c:v>
                </c:pt>
                <c:pt idx="22">
                  <c:v>44592</c:v>
                </c:pt>
                <c:pt idx="23">
                  <c:v>44620</c:v>
                </c:pt>
                <c:pt idx="24">
                  <c:v>44651</c:v>
                </c:pt>
                <c:pt idx="25">
                  <c:v>44681</c:v>
                </c:pt>
                <c:pt idx="26">
                  <c:v>44712</c:v>
                </c:pt>
                <c:pt idx="27">
                  <c:v>44742</c:v>
                </c:pt>
                <c:pt idx="28">
                  <c:v>44773</c:v>
                </c:pt>
                <c:pt idx="29">
                  <c:v>44804</c:v>
                </c:pt>
                <c:pt idx="30">
                  <c:v>44834</c:v>
                </c:pt>
                <c:pt idx="31">
                  <c:v>44865</c:v>
                </c:pt>
                <c:pt idx="32">
                  <c:v>44895</c:v>
                </c:pt>
                <c:pt idx="33">
                  <c:v>44926</c:v>
                </c:pt>
                <c:pt idx="34">
                  <c:v>44957</c:v>
                </c:pt>
                <c:pt idx="35">
                  <c:v>44985</c:v>
                </c:pt>
                <c:pt idx="36">
                  <c:v>45016</c:v>
                </c:pt>
                <c:pt idx="37">
                  <c:v>45046</c:v>
                </c:pt>
                <c:pt idx="38">
                  <c:v>45077</c:v>
                </c:pt>
                <c:pt idx="39">
                  <c:v>45107</c:v>
                </c:pt>
                <c:pt idx="40">
                  <c:v>45138</c:v>
                </c:pt>
                <c:pt idx="41">
                  <c:v>45169</c:v>
                </c:pt>
                <c:pt idx="42">
                  <c:v>45199</c:v>
                </c:pt>
                <c:pt idx="43">
                  <c:v>45230</c:v>
                </c:pt>
                <c:pt idx="44">
                  <c:v>45260</c:v>
                </c:pt>
                <c:pt idx="45">
                  <c:v>45291</c:v>
                </c:pt>
                <c:pt idx="46">
                  <c:v>45322</c:v>
                </c:pt>
                <c:pt idx="47">
                  <c:v>45351</c:v>
                </c:pt>
                <c:pt idx="48">
                  <c:v>45382</c:v>
                </c:pt>
                <c:pt idx="49">
                  <c:v>45412</c:v>
                </c:pt>
                <c:pt idx="50">
                  <c:v>45443</c:v>
                </c:pt>
                <c:pt idx="51">
                  <c:v>45473</c:v>
                </c:pt>
                <c:pt idx="52">
                  <c:v>45504</c:v>
                </c:pt>
                <c:pt idx="53">
                  <c:v>45535</c:v>
                </c:pt>
                <c:pt idx="54">
                  <c:v>45565</c:v>
                </c:pt>
                <c:pt idx="55">
                  <c:v>45596</c:v>
                </c:pt>
                <c:pt idx="56">
                  <c:v>45626</c:v>
                </c:pt>
                <c:pt idx="57">
                  <c:v>45657</c:v>
                </c:pt>
                <c:pt idx="58">
                  <c:v>45688</c:v>
                </c:pt>
                <c:pt idx="59">
                  <c:v>45716</c:v>
                </c:pt>
                <c:pt idx="60">
                  <c:v>45747</c:v>
                </c:pt>
              </c:numCache>
            </c:numRef>
          </c:cat>
          <c:val>
            <c:numRef>
              <c:f>'Monthly Balances'!$X$160:$X$220</c:f>
              <c:numCache>
                <c:formatCode>_("$"* #,##0.00_);_("$"* \(#,##0.00\);_("$"* "-"??_);_(@_)</c:formatCode>
                <c:ptCount val="61"/>
                <c:pt idx="0">
                  <c:v>424532264.89999998</c:v>
                </c:pt>
                <c:pt idx="1">
                  <c:v>636210070.84000003</c:v>
                </c:pt>
                <c:pt idx="2">
                  <c:v>210811802.41</c:v>
                </c:pt>
                <c:pt idx="3">
                  <c:v>0</c:v>
                </c:pt>
                <c:pt idx="4">
                  <c:v>0</c:v>
                </c:pt>
                <c:pt idx="5">
                  <c:v>0</c:v>
                </c:pt>
                <c:pt idx="6">
                  <c:v>0</c:v>
                </c:pt>
                <c:pt idx="7">
                  <c:v>403562350</c:v>
                </c:pt>
                <c:pt idx="8">
                  <c:v>394866467.12</c:v>
                </c:pt>
                <c:pt idx="9">
                  <c:v>395478433.79000002</c:v>
                </c:pt>
                <c:pt idx="10">
                  <c:v>396027229.80000001</c:v>
                </c:pt>
                <c:pt idx="11">
                  <c:v>396636635.27999997</c:v>
                </c:pt>
                <c:pt idx="12">
                  <c:v>900797983.88</c:v>
                </c:pt>
                <c:pt idx="13">
                  <c:v>1477957435.3399999</c:v>
                </c:pt>
                <c:pt idx="14">
                  <c:v>544289378.54999995</c:v>
                </c:pt>
                <c:pt idx="15">
                  <c:v>0</c:v>
                </c:pt>
                <c:pt idx="16">
                  <c:v>0</c:v>
                </c:pt>
                <c:pt idx="17">
                  <c:v>0</c:v>
                </c:pt>
                <c:pt idx="18">
                  <c:v>0</c:v>
                </c:pt>
                <c:pt idx="19">
                  <c:v>0</c:v>
                </c:pt>
                <c:pt idx="20">
                  <c:v>0</c:v>
                </c:pt>
                <c:pt idx="21">
                  <c:v>0</c:v>
                </c:pt>
                <c:pt idx="22">
                  <c:v>0</c:v>
                </c:pt>
                <c:pt idx="23">
                  <c:v>0</c:v>
                </c:pt>
                <c:pt idx="24">
                  <c:v>533822634.38</c:v>
                </c:pt>
                <c:pt idx="25">
                  <c:v>963754846.62</c:v>
                </c:pt>
                <c:pt idx="26">
                  <c:v>429873443.16000003</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2-C81F-42D7-8B02-39E71312FCD1}"/>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8575" cap="rnd" cmpd="sng" algn="ctr">
              <a:solidFill>
                <a:srgbClr val="15234A"/>
              </a:solidFill>
              <a:prstDash val="solid"/>
              <a:round/>
            </a:ln>
            <a:effectLst/>
          </c:spPr>
          <c:marker>
            <c:symbol val="none"/>
          </c:marker>
          <c:val>
            <c:numRef>
              <c:f>'Monthly Balances'!$AB$160:$AB$220</c:f>
              <c:numCache>
                <c:formatCode>0.0%</c:formatCode>
                <c:ptCount val="61"/>
                <c:pt idx="0">
                  <c:v>6.1965291356586384E-2</c:v>
                </c:pt>
                <c:pt idx="1">
                  <c:v>5.5865524132377976E-2</c:v>
                </c:pt>
                <c:pt idx="2">
                  <c:v>4.4328655506677701E-2</c:v>
                </c:pt>
                <c:pt idx="3">
                  <c:v>3.537557618141695E-2</c:v>
                </c:pt>
                <c:pt idx="4">
                  <c:v>4.9905561548837109E-2</c:v>
                </c:pt>
                <c:pt idx="5">
                  <c:v>4.8094772407336936E-2</c:v>
                </c:pt>
                <c:pt idx="6">
                  <c:v>4.5142654829221675E-2</c:v>
                </c:pt>
                <c:pt idx="7">
                  <c:v>6.1483336697681815E-2</c:v>
                </c:pt>
                <c:pt idx="8">
                  <c:v>6.1746215004302316E-2</c:v>
                </c:pt>
                <c:pt idx="9">
                  <c:v>5.7498510429726438E-2</c:v>
                </c:pt>
                <c:pt idx="10">
                  <c:v>5.2517962129322623E-2</c:v>
                </c:pt>
                <c:pt idx="11">
                  <c:v>5.218493329727969E-2</c:v>
                </c:pt>
                <c:pt idx="12">
                  <c:v>6.9328175350520216E-2</c:v>
                </c:pt>
                <c:pt idx="13">
                  <c:v>8.0840780114935784E-2</c:v>
                </c:pt>
                <c:pt idx="14">
                  <c:v>4.8602719531644412E-2</c:v>
                </c:pt>
                <c:pt idx="15">
                  <c:v>3.6217008219742469E-2</c:v>
                </c:pt>
                <c:pt idx="16">
                  <c:v>3.4010785141193677E-2</c:v>
                </c:pt>
                <c:pt idx="17">
                  <c:v>3.6612176914279697E-2</c:v>
                </c:pt>
                <c:pt idx="18">
                  <c:v>3.7290083511650626E-2</c:v>
                </c:pt>
                <c:pt idx="19">
                  <c:v>3.2600323614885164E-2</c:v>
                </c:pt>
                <c:pt idx="20">
                  <c:v>3.1232633546740909E-2</c:v>
                </c:pt>
                <c:pt idx="21">
                  <c:v>2.868497061727034E-2</c:v>
                </c:pt>
                <c:pt idx="22">
                  <c:v>2.8410422960859407E-2</c:v>
                </c:pt>
                <c:pt idx="23">
                  <c:v>2.739704162666929E-2</c:v>
                </c:pt>
                <c:pt idx="24">
                  <c:v>3.8953985408955318E-2</c:v>
                </c:pt>
                <c:pt idx="25">
                  <c:v>4.4245754514936064E-2</c:v>
                </c:pt>
                <c:pt idx="26">
                  <c:v>3.0965309731764888E-2</c:v>
                </c:pt>
                <c:pt idx="27">
                  <c:v>2.3077818246626518E-2</c:v>
                </c:pt>
                <c:pt idx="28">
                  <c:v>2.4492970995688798E-2</c:v>
                </c:pt>
                <c:pt idx="29">
                  <c:v>2.4680615180564931E-2</c:v>
                </c:pt>
                <c:pt idx="30">
                  <c:v>2.3596749562787626E-2</c:v>
                </c:pt>
                <c:pt idx="31">
                  <c:v>2.4930949002646696E-2</c:v>
                </c:pt>
                <c:pt idx="32">
                  <c:v>2.4571075502686588E-2</c:v>
                </c:pt>
                <c:pt idx="33">
                  <c:v>2.4889372798748522E-2</c:v>
                </c:pt>
                <c:pt idx="34">
                  <c:v>2.3760418088729723E-2</c:v>
                </c:pt>
                <c:pt idx="35">
                  <c:v>2.2574017076252926E-2</c:v>
                </c:pt>
                <c:pt idx="36">
                  <c:v>2.4201283886317683E-2</c:v>
                </c:pt>
                <c:pt idx="37">
                  <c:v>2.3775540706113197E-2</c:v>
                </c:pt>
                <c:pt idx="38">
                  <c:v>2.2521503943712037E-2</c:v>
                </c:pt>
                <c:pt idx="39">
                  <c:v>2.1730499026957076E-2</c:v>
                </c:pt>
                <c:pt idx="40">
                  <c:v>2.3625911814973827E-2</c:v>
                </c:pt>
                <c:pt idx="41">
                  <c:v>2.6366746690412304E-2</c:v>
                </c:pt>
                <c:pt idx="42">
                  <c:v>2.4811980020790148E-2</c:v>
                </c:pt>
                <c:pt idx="43">
                  <c:v>2.6305860237422034E-2</c:v>
                </c:pt>
                <c:pt idx="44">
                  <c:v>2.4099102378543485E-2</c:v>
                </c:pt>
                <c:pt idx="45">
                  <c:v>2.3319115222330104E-2</c:v>
                </c:pt>
                <c:pt idx="46">
                  <c:v>2.1336641124211089E-2</c:v>
                </c:pt>
                <c:pt idx="47">
                  <c:v>2.2625153312340416E-2</c:v>
                </c:pt>
                <c:pt idx="48">
                  <c:v>2.325560112952231E-2</c:v>
                </c:pt>
                <c:pt idx="49">
                  <c:v>2.1536792227970936E-2</c:v>
                </c:pt>
                <c:pt idx="50">
                  <c:v>2.1320704431787619E-2</c:v>
                </c:pt>
                <c:pt idx="51">
                  <c:v>1.7872627799665447E-2</c:v>
                </c:pt>
                <c:pt idx="52">
                  <c:v>2.0148042106197372E-2</c:v>
                </c:pt>
                <c:pt idx="53">
                  <c:v>2.0772811979556393E-2</c:v>
                </c:pt>
                <c:pt idx="54">
                  <c:v>2.0952295913427395E-2</c:v>
                </c:pt>
                <c:pt idx="55">
                  <c:v>2.2090424044944424E-2</c:v>
                </c:pt>
                <c:pt idx="56">
                  <c:v>2.322467670043098E-2</c:v>
                </c:pt>
                <c:pt idx="57">
                  <c:v>2.1227429481039214E-2</c:v>
                </c:pt>
                <c:pt idx="58">
                  <c:v>2.1591558093546299E-2</c:v>
                </c:pt>
                <c:pt idx="59">
                  <c:v>2.2193865489192905E-2</c:v>
                </c:pt>
                <c:pt idx="60">
                  <c:v>2.5049650048951495E-2</c:v>
                </c:pt>
              </c:numCache>
            </c:numRef>
          </c:val>
          <c:smooth val="0"/>
          <c:extLst>
            <c:ext xmlns:c16="http://schemas.microsoft.com/office/drawing/2014/chart" uri="{C3380CC4-5D6E-409C-BE32-E72D297353CC}">
              <c16:uniqueId val="{00000003-C81F-42D7-8B02-39E71312FCD1}"/>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4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1.2775432541439029E-3"/>
                  <c:y val="5.5555555555555497E-3"/>
                </c:manualLayout>
              </c:layout>
              <c:showLegendKey val="0"/>
              <c:showVal val="1"/>
              <c:showCatName val="0"/>
              <c:showSerName val="0"/>
              <c:showPercent val="0"/>
              <c:showBubbleSize val="0"/>
              <c:extLst>
                <c:ext xmlns:c15="http://schemas.microsoft.com/office/drawing/2012/chart" uri="{CE6537A1-D6FC-4f65-9D91-7224C49458BB}">
                  <c15:layout>
                    <c:manualLayout>
                      <c:w val="5.0660927446105522E-2"/>
                      <c:h val="6.9074074074074066E-2"/>
                    </c:manualLayout>
                  </c15:layout>
                </c:ext>
                <c:ext xmlns:c16="http://schemas.microsoft.com/office/drawing/2014/chart" uri="{C3380CC4-5D6E-409C-BE32-E72D297353CC}">
                  <c16:uniqueId val="{00000000-27ED-46E3-A8E0-A0D372EA978D}"/>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9"/>
                <c:pt idx="0">
                  <c:v>FY 2016/17</c:v>
                </c:pt>
                <c:pt idx="1">
                  <c:v>FY 2017/18</c:v>
                </c:pt>
                <c:pt idx="2">
                  <c:v>FY 2018/19</c:v>
                </c:pt>
                <c:pt idx="3">
                  <c:v>FY 2019/20</c:v>
                </c:pt>
                <c:pt idx="4">
                  <c:v>FY 2020/21</c:v>
                </c:pt>
                <c:pt idx="5">
                  <c:v>FY 2021/22</c:v>
                </c:pt>
                <c:pt idx="6">
                  <c:v>FY 2022/23</c:v>
                </c:pt>
                <c:pt idx="7">
                  <c:v>FY 2023/24</c:v>
                </c:pt>
                <c:pt idx="8">
                  <c:v>FYTD 24/25</c:v>
                </c:pt>
              </c:strCache>
            </c:strRef>
          </c:cat>
          <c:val>
            <c:numRef>
              <c:f>Sheet1!$B$2:$B$13</c:f>
              <c:numCache>
                <c:formatCode>"$"#,##0.00_);[Red]\("$"#,##0.00\)</c:formatCode>
                <c:ptCount val="9"/>
                <c:pt idx="0">
                  <c:v>389.1</c:v>
                </c:pt>
                <c:pt idx="1">
                  <c:v>417.8</c:v>
                </c:pt>
                <c:pt idx="2">
                  <c:v>592.70000000000005</c:v>
                </c:pt>
                <c:pt idx="3">
                  <c:v>866.9</c:v>
                </c:pt>
                <c:pt idx="4">
                  <c:v>554</c:v>
                </c:pt>
                <c:pt idx="5">
                  <c:v>412.99</c:v>
                </c:pt>
                <c:pt idx="6">
                  <c:v>1111.3900000000001</c:v>
                </c:pt>
                <c:pt idx="7">
                  <c:v>1949.2</c:v>
                </c:pt>
                <c:pt idx="8">
                  <c:v>1878.37</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6.9167892499551686E-2"/>
          <c:y val="0.13445237348866587"/>
          <c:w val="0.7986111111111116"/>
          <c:h val="0.72833385826771668"/>
        </c:manualLayout>
      </c:layout>
      <c:pie3DChart>
        <c:varyColors val="1"/>
        <c:ser>
          <c:idx val="0"/>
          <c:order val="0"/>
          <c:tx>
            <c:strRef>
              <c:f>Sheet1!$B$1</c:f>
              <c:strCache>
                <c:ptCount val="1"/>
                <c:pt idx="0">
                  <c:v>Asset Class</c:v>
                </c:pt>
              </c:strCache>
            </c:strRef>
          </c:tx>
          <c:dPt>
            <c:idx val="0"/>
            <c:bubble3D val="0"/>
            <c:spPr>
              <a:solidFill>
                <a:schemeClr val="dk1">
                  <a:tint val="88500"/>
                </a:schemeClr>
              </a:solidFill>
              <a:ln>
                <a:noFill/>
              </a:ln>
              <a:effectLst/>
              <a:sp3d/>
            </c:spPr>
            <c:extLst>
              <c:ext xmlns:c16="http://schemas.microsoft.com/office/drawing/2014/chart" uri="{C3380CC4-5D6E-409C-BE32-E72D297353CC}">
                <c16:uniqueId val="{00000002-53EE-4F01-BEEC-85911FE29870}"/>
              </c:ext>
            </c:extLst>
          </c:dPt>
          <c:dPt>
            <c:idx val="1"/>
            <c:bubble3D val="0"/>
            <c:spPr>
              <a:solidFill>
                <a:schemeClr val="dk1">
                  <a:tint val="55000"/>
                </a:schemeClr>
              </a:solidFill>
              <a:ln>
                <a:noFill/>
              </a:ln>
              <a:effectLst/>
              <a:sp3d/>
            </c:spPr>
            <c:extLst>
              <c:ext xmlns:c16="http://schemas.microsoft.com/office/drawing/2014/chart" uri="{C3380CC4-5D6E-409C-BE32-E72D297353CC}">
                <c16:uniqueId val="{00000004-53EE-4F01-BEEC-85911FE29870}"/>
              </c:ext>
            </c:extLst>
          </c:dPt>
          <c:dLbls>
            <c:dLbl>
              <c:idx val="0"/>
              <c:spPr>
                <a:noFill/>
                <a:ln w="23306">
                  <a:noFill/>
                </a:ln>
              </c:spPr>
              <c:txPr>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53EE-4F01-BEEC-85911FE29870}"/>
                </c:ext>
              </c:extLst>
            </c:dLbl>
            <c:dLbl>
              <c:idx val="1"/>
              <c:spPr>
                <a:noFill/>
                <a:ln w="23306">
                  <a:noFill/>
                </a:ln>
              </c:spPr>
              <c:txPr>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53EE-4F01-BEEC-85911FE29870}"/>
                </c:ext>
              </c:extLst>
            </c:dLbl>
            <c:dLbl>
              <c:idx val="4"/>
              <c:spPr>
                <a:noFill/>
                <a:ln w="23306">
                  <a:noFill/>
                </a:ln>
              </c:spPr>
              <c:txPr>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53EE-4F01-BEEC-85911FE29870}"/>
                </c:ext>
              </c:extLst>
            </c:dLbl>
            <c:spPr>
              <a:noFill/>
              <a:ln w="23306">
                <a:noFill/>
              </a:ln>
            </c:spPr>
            <c:txPr>
              <a:bodyPr wrap="square" lIns="38100" tIns="19050" rIns="38100" bIns="19050" anchor="ctr">
                <a:spAutoFit/>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showLeaderLines val="1"/>
            <c:leaderLines>
              <c:spPr>
                <a:ln w="5826" cap="flat" cmpd="sng" algn="ctr">
                  <a:solidFill>
                    <a:schemeClr val="tx1"/>
                  </a:solidFill>
                  <a:prstDash val="solid"/>
                  <a:round/>
                </a:ln>
                <a:effectLst/>
              </c:spPr>
            </c:leaderLines>
            <c:extLst>
              <c:ext xmlns:c15="http://schemas.microsoft.com/office/drawing/2012/chart" uri="{CE6537A1-D6FC-4f65-9D91-7224C49458BB}"/>
            </c:extLst>
          </c:dLbls>
          <c:cat>
            <c:strRef>
              <c:f>Sheet1!$A$2:$A$3</c:f>
              <c:strCache>
                <c:ptCount val="2"/>
                <c:pt idx="0">
                  <c:v>Repo</c:v>
                </c:pt>
                <c:pt idx="1">
                  <c:v>Corporates</c:v>
                </c:pt>
              </c:strCache>
            </c:strRef>
          </c:cat>
          <c:val>
            <c:numRef>
              <c:f>Sheet1!$B$2:$B$3</c:f>
              <c:numCache>
                <c:formatCode>0.00%</c:formatCode>
                <c:ptCount val="2"/>
                <c:pt idx="0">
                  <c:v>0.64</c:v>
                </c:pt>
                <c:pt idx="1">
                  <c:v>0.36</c:v>
                </c:pt>
              </c:numCache>
            </c:numRef>
          </c:val>
          <c:extLst>
            <c:ext xmlns:c16="http://schemas.microsoft.com/office/drawing/2014/chart" uri="{C3380CC4-5D6E-409C-BE32-E72D297353CC}">
              <c16:uniqueId val="{00000008-53EE-4F01-BEEC-85911FE29870}"/>
            </c:ext>
          </c:extLst>
        </c:ser>
        <c:dLbls>
          <c:showLegendKey val="0"/>
          <c:showVal val="0"/>
          <c:showCatName val="0"/>
          <c:showSerName val="0"/>
          <c:showPercent val="0"/>
          <c:showBubbleSize val="0"/>
          <c:showLeaderLines val="1"/>
        </c:dLbls>
      </c:pie3DChart>
      <c:spPr>
        <a:noFill/>
        <a:ln w="25297">
          <a:noFill/>
        </a:ln>
      </c:spPr>
    </c:plotArea>
    <c:plotVisOnly val="1"/>
    <c:dispBlanksAs val="gap"/>
    <c:showDLblsOverMax val="0"/>
  </c:chart>
  <c:spPr>
    <a:noFill/>
    <a:ln>
      <a:noFill/>
    </a:ln>
  </c:spPr>
  <c:txPr>
    <a:bodyPr/>
    <a:lstStyle/>
    <a:p>
      <a:pPr>
        <a:defRPr sz="1145"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44573650280596E-2"/>
          <c:y val="4.1308251526169112E-2"/>
          <c:w val="0.87546213545842744"/>
          <c:h val="0.8343899586809076"/>
        </c:manualLayout>
      </c:layout>
      <c:barChart>
        <c:barDir val="col"/>
        <c:grouping val="clustered"/>
        <c:varyColors val="0"/>
        <c:ser>
          <c:idx val="0"/>
          <c:order val="0"/>
          <c:tx>
            <c:strRef>
              <c:f>Sheet1!$B$1</c:f>
              <c:strCache>
                <c:ptCount val="1"/>
                <c:pt idx="0">
                  <c:v>Maturity Schedule</c:v>
                </c:pt>
              </c:strCache>
            </c:strRef>
          </c:tx>
          <c:invertIfNegative val="0"/>
          <c:dLbls>
            <c:dLbl>
              <c:idx val="0"/>
              <c:layout>
                <c:manualLayout>
                  <c:x val="-5.5072454969595239E-3"/>
                  <c:y val="7.772140349192218E-3"/>
                </c:manualLayout>
              </c:layout>
              <c:spPr>
                <a:noFill/>
                <a:ln w="24556">
                  <a:noFill/>
                </a:ln>
              </c:spPr>
              <c:txPr>
                <a:bodyPr/>
                <a:lstStyle/>
                <a:p>
                  <a:pPr>
                    <a:defRPr sz="994"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DC-498E-8C9C-6C6E1905CE2B}"/>
                </c:ext>
              </c:extLst>
            </c:dLbl>
            <c:dLbl>
              <c:idx val="1"/>
              <c:layout>
                <c:manualLayout>
                  <c:x val="-5.0482500543974841E-17"/>
                  <c:y val="5.8641981009233107E-3"/>
                </c:manualLayout>
              </c:layout>
              <c:spPr>
                <a:noFill/>
                <a:ln w="24556">
                  <a:noFill/>
                </a:ln>
              </c:spPr>
              <c:txPr>
                <a:bodyPr/>
                <a:lstStyle/>
                <a:p>
                  <a:pPr>
                    <a:defRPr sz="994"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DC-498E-8C9C-6C6E1905CE2B}"/>
                </c:ext>
              </c:extLst>
            </c:dLbl>
            <c:dLbl>
              <c:idx val="2"/>
              <c:layout>
                <c:manualLayout>
                  <c:x val="-1.0096500108794968E-16"/>
                  <c:y val="2.3456792403693243E-2"/>
                </c:manualLayout>
              </c:layout>
              <c:spPr>
                <a:noFill/>
                <a:ln w="24556">
                  <a:noFill/>
                </a:ln>
              </c:spPr>
              <c:txPr>
                <a:bodyPr/>
                <a:lstStyle/>
                <a:p>
                  <a:pPr>
                    <a:defRPr sz="994"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DC-498E-8C9C-6C6E1905CE2B}"/>
                </c:ext>
              </c:extLst>
            </c:dLbl>
            <c:spPr>
              <a:noFill/>
              <a:ln w="24556">
                <a:noFill/>
              </a:ln>
            </c:spPr>
            <c:txPr>
              <a:bodyPr wrap="square" lIns="38100" tIns="19050" rIns="38100" bIns="19050" anchor="ctr">
                <a:spAutoFit/>
              </a:bodyPr>
              <a:lstStyle/>
              <a:p>
                <a:pPr>
                  <a:defRPr sz="994"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Overnight</c:v>
                </c:pt>
                <c:pt idx="1">
                  <c:v>2 to 180 Days</c:v>
                </c:pt>
                <c:pt idx="2">
                  <c:v>181 to 360 Days</c:v>
                </c:pt>
                <c:pt idx="3">
                  <c:v>361 to 730 Days</c:v>
                </c:pt>
              </c:strCache>
            </c:strRef>
          </c:cat>
          <c:val>
            <c:numRef>
              <c:f>Sheet1!$B$2:$B$5</c:f>
              <c:numCache>
                <c:formatCode>0%</c:formatCode>
                <c:ptCount val="4"/>
                <c:pt idx="0">
                  <c:v>0.64</c:v>
                </c:pt>
                <c:pt idx="1">
                  <c:v>0.12</c:v>
                </c:pt>
                <c:pt idx="2">
                  <c:v>0.1</c:v>
                </c:pt>
                <c:pt idx="3">
                  <c:v>0.14000000000000001</c:v>
                </c:pt>
              </c:numCache>
            </c:numRef>
          </c:val>
          <c:extLst>
            <c:ext xmlns:c16="http://schemas.microsoft.com/office/drawing/2014/chart" uri="{C3380CC4-5D6E-409C-BE32-E72D297353CC}">
              <c16:uniqueId val="{00000004-C4DC-498E-8C9C-6C6E1905CE2B}"/>
            </c:ext>
          </c:extLst>
        </c:ser>
        <c:ser>
          <c:idx val="1"/>
          <c:order val="1"/>
          <c:tx>
            <c:strRef>
              <c:f>Sheet1!$C$1</c:f>
              <c:strCache>
                <c:ptCount val="1"/>
                <c:pt idx="0">
                  <c:v>Column1</c:v>
                </c:pt>
              </c:strCache>
            </c:strRef>
          </c:tx>
          <c:invertIfNegative val="0"/>
          <c:cat>
            <c:strRef>
              <c:f>Sheet1!$A$2:$A$5</c:f>
              <c:strCache>
                <c:ptCount val="4"/>
                <c:pt idx="0">
                  <c:v>Overnight</c:v>
                </c:pt>
                <c:pt idx="1">
                  <c:v>2 to 180 Days</c:v>
                </c:pt>
                <c:pt idx="2">
                  <c:v>181 to 360 Days</c:v>
                </c:pt>
                <c:pt idx="3">
                  <c:v>361 to 730 Days</c:v>
                </c:pt>
              </c:strCache>
            </c:strRef>
          </c:cat>
          <c:val>
            <c:numRef>
              <c:f>Sheet1!$C$2:$C$5</c:f>
              <c:numCache>
                <c:formatCode>General</c:formatCode>
                <c:ptCount val="4"/>
              </c:numCache>
            </c:numRef>
          </c:val>
          <c:extLst>
            <c:ext xmlns:c16="http://schemas.microsoft.com/office/drawing/2014/chart" uri="{C3380CC4-5D6E-409C-BE32-E72D297353CC}">
              <c16:uniqueId val="{00000006-C4DC-498E-8C9C-6C6E1905CE2B}"/>
            </c:ext>
          </c:extLst>
        </c:ser>
        <c:dLbls>
          <c:showLegendKey val="0"/>
          <c:showVal val="0"/>
          <c:showCatName val="0"/>
          <c:showSerName val="0"/>
          <c:showPercent val="0"/>
          <c:showBubbleSize val="0"/>
        </c:dLbls>
        <c:gapWidth val="150"/>
        <c:axId val="252111440"/>
        <c:axId val="252122080"/>
      </c:barChart>
      <c:catAx>
        <c:axId val="252111440"/>
        <c:scaling>
          <c:orientation val="minMax"/>
        </c:scaling>
        <c:delete val="0"/>
        <c:axPos val="b"/>
        <c:numFmt formatCode="General" sourceLinked="0"/>
        <c:majorTickMark val="out"/>
        <c:minorTickMark val="none"/>
        <c:tickLblPos val="nextTo"/>
        <c:txPr>
          <a:bodyPr rot="0" vert="horz"/>
          <a:lstStyle/>
          <a:p>
            <a:pPr>
              <a:defRPr sz="1243" b="0" i="0" u="none" strike="noStrike" baseline="0">
                <a:solidFill>
                  <a:srgbClr val="000000"/>
                </a:solidFill>
                <a:latin typeface="Calibri"/>
                <a:ea typeface="Calibri"/>
                <a:cs typeface="Calibri"/>
              </a:defRPr>
            </a:pPr>
            <a:endParaRPr lang="en-US"/>
          </a:p>
        </c:txPr>
        <c:crossAx val="252122080"/>
        <c:crosses val="autoZero"/>
        <c:auto val="1"/>
        <c:lblAlgn val="ctr"/>
        <c:lblOffset val="100"/>
        <c:noMultiLvlLbl val="0"/>
      </c:catAx>
      <c:valAx>
        <c:axId val="252122080"/>
        <c:scaling>
          <c:orientation val="minMax"/>
        </c:scaling>
        <c:delete val="0"/>
        <c:axPos val="l"/>
        <c:majorGridlines/>
        <c:numFmt formatCode="0%" sourceLinked="1"/>
        <c:majorTickMark val="out"/>
        <c:minorTickMark val="none"/>
        <c:tickLblPos val="nextTo"/>
        <c:txPr>
          <a:bodyPr rot="0" vert="horz"/>
          <a:lstStyle/>
          <a:p>
            <a:pPr>
              <a:defRPr sz="1193" b="0" i="0" u="none" strike="noStrike" baseline="0">
                <a:solidFill>
                  <a:srgbClr val="000000"/>
                </a:solidFill>
                <a:latin typeface="Calibri"/>
                <a:ea typeface="Calibri"/>
                <a:cs typeface="Calibri"/>
              </a:defRPr>
            </a:pPr>
            <a:endParaRPr lang="en-US"/>
          </a:p>
        </c:txPr>
        <c:crossAx val="252111440"/>
        <c:crosses val="autoZero"/>
        <c:crossBetween val="between"/>
      </c:valAx>
      <c:spPr>
        <a:noFill/>
        <a:ln w="25363">
          <a:noFill/>
        </a:ln>
      </c:spPr>
    </c:plotArea>
    <c:plotVisOnly val="1"/>
    <c:dispBlanksAs val="gap"/>
    <c:showDLblsOverMax val="0"/>
  </c:chart>
  <c:txPr>
    <a:bodyPr/>
    <a:lstStyle/>
    <a:p>
      <a:pPr>
        <a:defRPr sz="1698"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3.6563071297989031E-3"/>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D-454B-9BEF-8D6FE25BC831}"/>
                </c:ext>
              </c:extLst>
            </c:dLbl>
            <c:dLbl>
              <c:idx val="6"/>
              <c:layout>
                <c:manualLayout>
                  <c:x val="2.4375380865326022E-3"/>
                  <c:y val="-2.886002886002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FY 2012/13</c:v>
                </c:pt>
                <c:pt idx="1">
                  <c:v>FY 2013/14 </c:v>
                </c:pt>
                <c:pt idx="2">
                  <c:v>FY 2014/15 </c:v>
                </c:pt>
                <c:pt idx="3">
                  <c:v>FY 2015/16 </c:v>
                </c:pt>
                <c:pt idx="4">
                  <c:v>FY 2016/17</c:v>
                </c:pt>
                <c:pt idx="5">
                  <c:v>FY 2017/18</c:v>
                </c:pt>
                <c:pt idx="6">
                  <c:v>FY 2018/19</c:v>
                </c:pt>
                <c:pt idx="7">
                  <c:v>FY 2019/20</c:v>
                </c:pt>
                <c:pt idx="8">
                  <c:v>FY 2020/21</c:v>
                </c:pt>
                <c:pt idx="9">
                  <c:v>FY 2021/22</c:v>
                </c:pt>
                <c:pt idx="10">
                  <c:v>FY 2022/23 </c:v>
                </c:pt>
                <c:pt idx="11">
                  <c:v>FY 2023/24 </c:v>
                </c:pt>
                <c:pt idx="12">
                  <c:v>FYTD 24/25</c:v>
                </c:pt>
              </c:strCache>
            </c:strRef>
          </c:cat>
          <c:val>
            <c:numRef>
              <c:f>Sheet1!$B$2:$B$14</c:f>
              <c:numCache>
                <c:formatCode>"$"#,##0_);[Red]\("$"#,##0\)</c:formatCode>
                <c:ptCount val="13"/>
                <c:pt idx="0">
                  <c:v>1634356</c:v>
                </c:pt>
                <c:pt idx="1">
                  <c:v>1588475</c:v>
                </c:pt>
                <c:pt idx="2">
                  <c:v>1566106</c:v>
                </c:pt>
                <c:pt idx="3">
                  <c:v>3515825</c:v>
                </c:pt>
                <c:pt idx="4">
                  <c:v>3990837</c:v>
                </c:pt>
                <c:pt idx="5">
                  <c:v>3314578</c:v>
                </c:pt>
                <c:pt idx="6">
                  <c:v>3718429</c:v>
                </c:pt>
                <c:pt idx="7">
                  <c:v>3484494</c:v>
                </c:pt>
                <c:pt idx="8">
                  <c:v>2033510</c:v>
                </c:pt>
                <c:pt idx="9">
                  <c:v>4008105</c:v>
                </c:pt>
                <c:pt idx="10">
                  <c:v>14239141.67</c:v>
                </c:pt>
                <c:pt idx="11">
                  <c:v>11975630.739999998</c:v>
                </c:pt>
                <c:pt idx="12">
                  <c:v>9034312.4900000002</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458632888280269"/>
          <c:y val="4.53479619193167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505743847236488E-2"/>
          <c:y val="4.7302013353265643E-2"/>
          <c:w val="0.92649424030329564"/>
          <c:h val="0.8016516120488677"/>
        </c:manualLayout>
      </c:layout>
      <c:barChart>
        <c:barDir val="col"/>
        <c:grouping val="stacked"/>
        <c:varyColors val="0"/>
        <c:ser>
          <c:idx val="0"/>
          <c:order val="0"/>
          <c:tx>
            <c:strRef>
              <c:f>Sheet1!$D$1</c:f>
              <c:strCache>
                <c:ptCount val="1"/>
                <c:pt idx="0">
                  <c:v>Yield to Worst</c:v>
                </c:pt>
              </c:strCache>
            </c:strRef>
          </c:tx>
          <c:spPr>
            <a:solidFill>
              <a:schemeClr val="tx1">
                <a:lumMod val="50000"/>
                <a:lumOff val="50000"/>
              </a:schemeClr>
            </a:solidFill>
            <a:ln>
              <a:noFill/>
            </a:ln>
            <a:effectLst/>
          </c:spPr>
          <c:invertIfNegative val="0"/>
          <c:dLbls>
            <c:dLbl>
              <c:idx val="4"/>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F9-4D03-902F-F2B555996162}"/>
                </c:ext>
              </c:extLst>
            </c:dLbl>
            <c:dLbl>
              <c:idx val="6"/>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AB-4401-92C3-7E2BF2969C64}"/>
                </c:ext>
              </c:extLst>
            </c:dLbl>
            <c:dLbl>
              <c:idx val="7"/>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AB-4401-92C3-7E2BF2969C64}"/>
                </c:ext>
              </c:extLst>
            </c:dLbl>
            <c:dLbl>
              <c:idx val="8"/>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AB-4401-92C3-7E2BF2969C64}"/>
                </c:ext>
              </c:extLst>
            </c:dLbl>
            <c:dLbl>
              <c:idx val="9"/>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AB-4401-92C3-7E2BF2969C6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11/21/2024</c:v>
                  </c:pt>
                  <c:pt idx="1">
                    <c:v>5/22/2025</c:v>
                  </c:pt>
                  <c:pt idx="2">
                    <c:v>11/21/2024</c:v>
                  </c:pt>
                  <c:pt idx="3">
                    <c:v>5/22/2025</c:v>
                  </c:pt>
                  <c:pt idx="4">
                    <c:v>11/21/2024</c:v>
                  </c:pt>
                  <c:pt idx="5">
                    <c:v>5/22/2025</c:v>
                  </c:pt>
                  <c:pt idx="6">
                    <c:v>11/21/2024</c:v>
                  </c:pt>
                  <c:pt idx="7">
                    <c:v>5/22/2025</c:v>
                  </c:pt>
                  <c:pt idx="8">
                    <c:v>11/21/2024</c:v>
                  </c:pt>
                  <c:pt idx="9">
                    <c:v>5/22/2025</c:v>
                  </c:pt>
                </c:lvl>
                <c:lvl>
                  <c:pt idx="0">
                    <c:v>Liquidity</c:v>
                  </c:pt>
                  <c:pt idx="2">
                    <c:v>Ultra Short Duration</c:v>
                  </c:pt>
                  <c:pt idx="4">
                    <c:v>Short Duration</c:v>
                  </c:pt>
                  <c:pt idx="6">
                    <c:v>Intermediate AGG</c:v>
                  </c:pt>
                  <c:pt idx="8">
                    <c:v>US AGG</c:v>
                  </c:pt>
                </c:lvl>
              </c:multiLvlStrCache>
            </c:multiLvlStrRef>
          </c:cat>
          <c:val>
            <c:numRef>
              <c:f>Sheet1!$D$2:$D$11</c:f>
              <c:numCache>
                <c:formatCode>0.000</c:formatCode>
                <c:ptCount val="10"/>
                <c:pt idx="0">
                  <c:v>4.51</c:v>
                </c:pt>
                <c:pt idx="1">
                  <c:v>4.24</c:v>
                </c:pt>
                <c:pt idx="2">
                  <c:v>4.4400000000000004</c:v>
                </c:pt>
                <c:pt idx="3">
                  <c:v>4.1900000000000004</c:v>
                </c:pt>
                <c:pt idx="4">
                  <c:v>4.4400000000000004</c:v>
                </c:pt>
                <c:pt idx="5">
                  <c:v>4.13</c:v>
                </c:pt>
                <c:pt idx="6">
                  <c:v>4.7699999999999996</c:v>
                </c:pt>
                <c:pt idx="7">
                  <c:v>4.68</c:v>
                </c:pt>
                <c:pt idx="8">
                  <c:v>4.84</c:v>
                </c:pt>
                <c:pt idx="9">
                  <c:v>4.84</c:v>
                </c:pt>
              </c:numCache>
            </c:numRef>
          </c:val>
          <c:extLst>
            <c:ext xmlns:c16="http://schemas.microsoft.com/office/drawing/2014/chart" uri="{C3380CC4-5D6E-409C-BE32-E72D297353CC}">
              <c16:uniqueId val="{00000005-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5743847236488E-2"/>
          <c:y val="5.0136278213317079E-2"/>
          <c:w val="0.92649424030329564"/>
          <c:h val="0.8016516120488677"/>
        </c:manualLayout>
      </c:layout>
      <c:barChart>
        <c:barDir val="col"/>
        <c:grouping val="stacked"/>
        <c:varyColors val="0"/>
        <c:ser>
          <c:idx val="0"/>
          <c:order val="0"/>
          <c:tx>
            <c:strRef>
              <c:f>Sheet1!$D$1</c:f>
              <c:strCache>
                <c:ptCount val="1"/>
                <c:pt idx="0">
                  <c:v>Treasury Rates</c:v>
                </c:pt>
              </c:strCache>
            </c:strRef>
          </c:tx>
          <c:spPr>
            <a:solidFill>
              <a:schemeClr val="tx1">
                <a:lumMod val="50000"/>
                <a:lumOff val="50000"/>
              </a:schemeClr>
            </a:solidFill>
            <a:ln>
              <a:noFill/>
            </a:ln>
            <a:effectLst/>
          </c:spPr>
          <c:invertIfNegative val="0"/>
          <c:dLbls>
            <c:dLbl>
              <c:idx val="0"/>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F9-4D03-902F-F2B555996162}"/>
                </c:ext>
              </c:extLst>
            </c:dLbl>
            <c:dLbl>
              <c:idx val="1"/>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F9-4D03-902F-F2B555996162}"/>
                </c:ext>
              </c:extLst>
            </c:dLbl>
            <c:dLbl>
              <c:idx val="2"/>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F9-4D03-902F-F2B555996162}"/>
                </c:ext>
              </c:extLst>
            </c:dLbl>
            <c:dLbl>
              <c:idx val="3"/>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F9-4D03-902F-F2B555996162}"/>
                </c:ext>
              </c:extLst>
            </c:dLbl>
            <c:dLbl>
              <c:idx val="5"/>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BE-45B6-91F0-ECEDE8F7CC2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Sheet1!$B$2:$C$12</c:f>
              <c:multiLvlStrCache>
                <c:ptCount val="10"/>
                <c:lvl>
                  <c:pt idx="0">
                    <c:v>11/21/2024</c:v>
                  </c:pt>
                  <c:pt idx="1">
                    <c:v>5/22/2025</c:v>
                  </c:pt>
                  <c:pt idx="2">
                    <c:v>11/21/2024</c:v>
                  </c:pt>
                  <c:pt idx="3">
                    <c:v>5/22/2025</c:v>
                  </c:pt>
                  <c:pt idx="4">
                    <c:v>11/21/2024</c:v>
                  </c:pt>
                  <c:pt idx="5">
                    <c:v>5/22/2025</c:v>
                  </c:pt>
                  <c:pt idx="6">
                    <c:v>11/21/2024</c:v>
                  </c:pt>
                  <c:pt idx="7">
                    <c:v>5/22/2025</c:v>
                  </c:pt>
                  <c:pt idx="8">
                    <c:v>11/21/2024</c:v>
                  </c:pt>
                  <c:pt idx="9">
                    <c:v>5/22/2025</c:v>
                  </c:pt>
                </c:lvl>
                <c:lvl>
                  <c:pt idx="0">
                    <c:v>US AGG</c:v>
                  </c:pt>
                  <c:pt idx="2">
                    <c:v>ABS</c:v>
                  </c:pt>
                  <c:pt idx="4">
                    <c:v>US MBS</c:v>
                  </c:pt>
                  <c:pt idx="6">
                    <c:v>CMBS</c:v>
                  </c:pt>
                  <c:pt idx="8">
                    <c:v>US Corp IG</c:v>
                  </c:pt>
                </c:lvl>
              </c:multiLvlStrCache>
            </c:multiLvlStrRef>
          </c:cat>
          <c:val>
            <c:numRef>
              <c:f>Sheet1!$D$2:$D$11</c:f>
              <c:numCache>
                <c:formatCode>0.000</c:formatCode>
                <c:ptCount val="10"/>
                <c:pt idx="0">
                  <c:v>4.508</c:v>
                </c:pt>
                <c:pt idx="1">
                  <c:v>4.4809999999999999</c:v>
                </c:pt>
                <c:pt idx="2">
                  <c:v>4.37</c:v>
                </c:pt>
                <c:pt idx="3">
                  <c:v>4.101</c:v>
                </c:pt>
                <c:pt idx="4">
                  <c:v>4.7410000000000005</c:v>
                </c:pt>
                <c:pt idx="5">
                  <c:v>4.8639999999999999</c:v>
                </c:pt>
                <c:pt idx="6">
                  <c:v>4.3599999999999994</c:v>
                </c:pt>
                <c:pt idx="7">
                  <c:v>4.157</c:v>
                </c:pt>
                <c:pt idx="8">
                  <c:v>4.4710000000000001</c:v>
                </c:pt>
                <c:pt idx="9">
                  <c:v>4.452</c:v>
                </c:pt>
              </c:numCache>
            </c:numRef>
          </c:val>
          <c:extLst>
            <c:ext xmlns:c16="http://schemas.microsoft.com/office/drawing/2014/chart" uri="{C3380CC4-5D6E-409C-BE32-E72D297353CC}">
              <c16:uniqueId val="{00000005-8CF9-4D03-902F-F2B555996162}"/>
            </c:ext>
          </c:extLst>
        </c:ser>
        <c:ser>
          <c:idx val="1"/>
          <c:order val="1"/>
          <c:tx>
            <c:strRef>
              <c:f>Sheet1!$E$1</c:f>
              <c:strCache>
                <c:ptCount val="1"/>
                <c:pt idx="0">
                  <c:v>OAS</c:v>
                </c:pt>
              </c:strCache>
            </c:strRef>
          </c:tx>
          <c:spPr>
            <a:solidFill>
              <a:srgbClr val="FFC000"/>
            </a:solidFill>
            <a:ln>
              <a:noFill/>
            </a:ln>
            <a:effectLst/>
          </c:spPr>
          <c:invertIfNegative val="0"/>
          <c:dLbls>
            <c:dLbl>
              <c:idx val="0"/>
              <c:layout>
                <c:manualLayout>
                  <c:x val="1.3418159686558705E-4"/>
                  <c:y val="-2.436439854601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F9-4D03-902F-F2B555996162}"/>
                </c:ext>
              </c:extLst>
            </c:dLbl>
            <c:dLbl>
              <c:idx val="1"/>
              <c:layout>
                <c:manualLayout>
                  <c:x val="2.0129141466012179E-3"/>
                  <c:y val="-2.9592290474994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F9-4D03-902F-F2B555996162}"/>
                </c:ext>
              </c:extLst>
            </c:dLbl>
            <c:dLbl>
              <c:idx val="2"/>
              <c:layout>
                <c:manualLayout>
                  <c:x val="3.2876868652287586E-3"/>
                  <c:y val="9.2852777480479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E-45B6-91F0-ECEDE8F7CC2E}"/>
                </c:ext>
              </c:extLst>
            </c:dLbl>
            <c:dLbl>
              <c:idx val="5"/>
              <c:layout>
                <c:manualLayout>
                  <c:x val="-8.856580457753038E-17"/>
                  <c:y val="2.0118373825408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BE-45B6-91F0-ECEDE8F7CC2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Sheet1!$B$2:$C$12</c:f>
              <c:multiLvlStrCache>
                <c:ptCount val="10"/>
                <c:lvl>
                  <c:pt idx="0">
                    <c:v>11/21/2024</c:v>
                  </c:pt>
                  <c:pt idx="1">
                    <c:v>5/22/2025</c:v>
                  </c:pt>
                  <c:pt idx="2">
                    <c:v>11/21/2024</c:v>
                  </c:pt>
                  <c:pt idx="3">
                    <c:v>5/22/2025</c:v>
                  </c:pt>
                  <c:pt idx="4">
                    <c:v>11/21/2024</c:v>
                  </c:pt>
                  <c:pt idx="5">
                    <c:v>5/22/2025</c:v>
                  </c:pt>
                  <c:pt idx="6">
                    <c:v>11/21/2024</c:v>
                  </c:pt>
                  <c:pt idx="7">
                    <c:v>5/22/2025</c:v>
                  </c:pt>
                  <c:pt idx="8">
                    <c:v>11/21/2024</c:v>
                  </c:pt>
                  <c:pt idx="9">
                    <c:v>5/22/2025</c:v>
                  </c:pt>
                </c:lvl>
                <c:lvl>
                  <c:pt idx="0">
                    <c:v>US AGG</c:v>
                  </c:pt>
                  <c:pt idx="2">
                    <c:v>ABS</c:v>
                  </c:pt>
                  <c:pt idx="4">
                    <c:v>US MBS</c:v>
                  </c:pt>
                  <c:pt idx="6">
                    <c:v>CMBS</c:v>
                  </c:pt>
                  <c:pt idx="8">
                    <c:v>US Corp IG</c:v>
                  </c:pt>
                </c:lvl>
              </c:multiLvlStrCache>
            </c:multiLvlStrRef>
          </c:cat>
          <c:val>
            <c:numRef>
              <c:f>Sheet1!$E$2:$E$11</c:f>
              <c:numCache>
                <c:formatCode>0.000</c:formatCode>
                <c:ptCount val="10"/>
                <c:pt idx="0">
                  <c:v>0.33200000000000002</c:v>
                </c:pt>
                <c:pt idx="1">
                  <c:v>0.35899999999999999</c:v>
                </c:pt>
                <c:pt idx="2">
                  <c:v>0.47</c:v>
                </c:pt>
                <c:pt idx="3">
                  <c:v>0.60899999999999999</c:v>
                </c:pt>
                <c:pt idx="4">
                  <c:v>0.41899999999999998</c:v>
                </c:pt>
                <c:pt idx="5">
                  <c:v>0.436</c:v>
                </c:pt>
                <c:pt idx="6">
                  <c:v>0.86</c:v>
                </c:pt>
                <c:pt idx="7">
                  <c:v>0.873</c:v>
                </c:pt>
                <c:pt idx="8">
                  <c:v>0.77900000000000003</c:v>
                </c:pt>
                <c:pt idx="9">
                  <c:v>0.89800000000000002</c:v>
                </c:pt>
              </c:numCache>
            </c:numRef>
          </c:val>
          <c:extLst>
            <c:ext xmlns:c16="http://schemas.microsoft.com/office/drawing/2014/chart" uri="{C3380CC4-5D6E-409C-BE32-E72D297353CC}">
              <c16:uniqueId val="{0000000B-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a:noFill/>
        </a:ln>
        <a:effectLst/>
      </c:spPr>
    </c:plotArea>
    <c:legend>
      <c:legendPos val="b"/>
      <c:layout>
        <c:manualLayout>
          <c:xMode val="edge"/>
          <c:yMode val="edge"/>
          <c:x val="0.40326191563011143"/>
          <c:y val="6.8769255916301245E-2"/>
          <c:w val="0.17515006276389364"/>
          <c:h val="5.799986475952301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4.1295120091883929E-2"/>
          <c:w val="0.92764031341100817"/>
          <c:h val="0.83452134747149098"/>
        </c:manualLayout>
      </c:layout>
      <c:barChart>
        <c:barDir val="col"/>
        <c:grouping val="clustered"/>
        <c:varyColors val="0"/>
        <c:ser>
          <c:idx val="0"/>
          <c:order val="0"/>
          <c:tx>
            <c:strRef>
              <c:f>Sheet1!$B$1</c:f>
              <c:strCache>
                <c:ptCount val="1"/>
                <c:pt idx="0">
                  <c:v>3/31/2024 ($61.2 bln)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2.7823759180628711E-3"/>
                  <c:y val="6.7549731480908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2.0107565892157038E-3"/>
                  <c:y val="-3.41100578912860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Sheet1!$B$2:$B$7</c:f>
              <c:numCache>
                <c:formatCode>0.0%</c:formatCode>
                <c:ptCount val="6"/>
                <c:pt idx="0">
                  <c:v>0.35599999999999998</c:v>
                </c:pt>
                <c:pt idx="1">
                  <c:v>0.13200000000000001</c:v>
                </c:pt>
                <c:pt idx="2">
                  <c:v>0.16400000000000001</c:v>
                </c:pt>
                <c:pt idx="3">
                  <c:v>0.33500000000000002</c:v>
                </c:pt>
                <c:pt idx="4">
                  <c:v>8.9999999999999993E-3</c:v>
                </c:pt>
                <c:pt idx="5">
                  <c:v>4.0000000000000001E-3</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9/30/2024 ($64.5 bln)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Sheet1!$C$2:$C$7</c:f>
              <c:numCache>
                <c:formatCode>0.0%</c:formatCode>
                <c:ptCount val="6"/>
                <c:pt idx="0">
                  <c:v>0.35849999999999999</c:v>
                </c:pt>
                <c:pt idx="1">
                  <c:v>0.12989999999999999</c:v>
                </c:pt>
                <c:pt idx="2">
                  <c:v>0.16420000000000001</c:v>
                </c:pt>
                <c:pt idx="3">
                  <c:v>0.33450000000000002</c:v>
                </c:pt>
                <c:pt idx="4">
                  <c:v>8.8000000000000005E-3</c:v>
                </c:pt>
                <c:pt idx="5">
                  <c:v>4.1000000000000003E-3</c:v>
                </c:pt>
              </c:numCache>
            </c:numRef>
          </c:val>
          <c:extLst>
            <c:ext xmlns:c16="http://schemas.microsoft.com/office/drawing/2014/chart" uri="{C3380CC4-5D6E-409C-BE32-E72D297353CC}">
              <c16:uniqueId val="{00000007-1909-4E65-883C-169641072163}"/>
            </c:ext>
          </c:extLst>
        </c:ser>
        <c:ser>
          <c:idx val="2"/>
          <c:order val="2"/>
          <c:tx>
            <c:strRef>
              <c:f>Sheet1!$D$1</c:f>
              <c:strCache>
                <c:ptCount val="1"/>
                <c:pt idx="0">
                  <c:v>3/30/2025 ($63.0 bln)</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Sheet1!$D$2:$D$7</c:f>
              <c:numCache>
                <c:formatCode>0.0%</c:formatCode>
                <c:ptCount val="6"/>
                <c:pt idx="0">
                  <c:v>0.34339999999999998</c:v>
                </c:pt>
                <c:pt idx="1">
                  <c:v>0.1353</c:v>
                </c:pt>
                <c:pt idx="2">
                  <c:v>0.16919999999999999</c:v>
                </c:pt>
                <c:pt idx="3">
                  <c:v>0.34200000000000003</c:v>
                </c:pt>
                <c:pt idx="4">
                  <c:v>5.7999999999999996E-3</c:v>
                </c:pt>
                <c:pt idx="5">
                  <c:v>4.3E-3</c:v>
                </c:pt>
              </c:numCache>
            </c:numRef>
          </c:val>
          <c:extLst>
            <c:ext xmlns:c16="http://schemas.microsoft.com/office/drawing/2014/chart" uri="{C3380CC4-5D6E-409C-BE32-E72D297353CC}">
              <c16:uniqueId val="{00000000-B881-4421-BE91-0F3685381B0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25343816227192706"/>
          <c:y val="3.5045229291403177E-2"/>
          <c:w val="0.68554293502460195"/>
          <c:h val="7.39683059315339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8018059147627101E-2"/>
          <c:y val="1.4607073181896706E-2"/>
          <c:w val="0.98198198198197373"/>
          <c:h val="0.86964134326923814"/>
        </c:manualLayout>
      </c:layout>
      <c:stockChart>
        <c:ser>
          <c:idx val="0"/>
          <c:order val="0"/>
          <c:tx>
            <c:strRef>
              <c:f>Sheet1!$B$1</c:f>
              <c:strCache>
                <c:ptCount val="1"/>
                <c:pt idx="0">
                  <c:v>High</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Sheet1!$B$2:$B$6</c:f>
              <c:numCache>
                <c:formatCode>_("$"* #,##0_);_("$"* \(#,##0\);_("$"* "-"??_);_(@_)</c:formatCode>
                <c:ptCount val="5"/>
                <c:pt idx="0">
                  <c:v>5000000</c:v>
                </c:pt>
                <c:pt idx="1">
                  <c:v>5000000</c:v>
                </c:pt>
                <c:pt idx="2">
                  <c:v>5000000</c:v>
                </c:pt>
                <c:pt idx="3">
                  <c:v>5000000</c:v>
                </c:pt>
                <c:pt idx="4">
                  <c:v>5000000</c:v>
                </c:pt>
              </c:numCache>
            </c:numRef>
          </c:val>
          <c:smooth val="0"/>
          <c:extLst>
            <c:ext xmlns:c16="http://schemas.microsoft.com/office/drawing/2014/chart" uri="{C3380CC4-5D6E-409C-BE32-E72D297353CC}">
              <c16:uniqueId val="{00000000-E85B-4E56-A7FD-28D631868CC6}"/>
            </c:ext>
          </c:extLst>
        </c:ser>
        <c:ser>
          <c:idx val="1"/>
          <c:order val="1"/>
          <c:tx>
            <c:strRef>
              <c:f>Sheet1!$C$1</c:f>
              <c:strCache>
                <c:ptCount val="1"/>
                <c:pt idx="0">
                  <c:v>Low</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Sheet1!$C$2:$C$6</c:f>
              <c:numCache>
                <c:formatCode>"$"#,##0_);\("$"#,##0\)</c:formatCode>
                <c:ptCount val="5"/>
                <c:pt idx="0" formatCode="_(&quot;$&quot;* #,##0_);_(&quot;$&quot;* \(#,##0\);_(&quot;$&quot;* &quot;-&quot;??_);_(@_)">
                  <c:v>0</c:v>
                </c:pt>
                <c:pt idx="1">
                  <c:v>0</c:v>
                </c:pt>
                <c:pt idx="2">
                  <c:v>0</c:v>
                </c:pt>
                <c:pt idx="3" formatCode="_(&quot;$&quot;* #,##0_);_(&quot;$&quot;* \(#,##0\);_(&quot;$&quot;* &quot;-&quot;??_);_(@_)">
                  <c:v>0</c:v>
                </c:pt>
                <c:pt idx="4">
                  <c:v>0</c:v>
                </c:pt>
              </c:numCache>
            </c:numRef>
          </c:val>
          <c:smooth val="0"/>
          <c:extLst>
            <c:ext xmlns:c16="http://schemas.microsoft.com/office/drawing/2014/chart" uri="{C3380CC4-5D6E-409C-BE32-E72D297353CC}">
              <c16:uniqueId val="{00000001-E85B-4E56-A7FD-28D631868CC6}"/>
            </c:ext>
          </c:extLst>
        </c:ser>
        <c:dLbls>
          <c:showLegendKey val="0"/>
          <c:showVal val="0"/>
          <c:showCatName val="0"/>
          <c:showSerName val="0"/>
          <c:showPercent val="0"/>
          <c:showBubbleSize val="0"/>
        </c:dLbls>
        <c:hiLowLines/>
        <c:axId val="223459584"/>
        <c:axId val="223473664"/>
      </c:stockChart>
      <c:catAx>
        <c:axId val="223459584"/>
        <c:scaling>
          <c:orientation val="minMax"/>
        </c:scaling>
        <c:delete val="0"/>
        <c:axPos val="b"/>
        <c:numFmt formatCode="General" sourceLinked="1"/>
        <c:majorTickMark val="none"/>
        <c:minorTickMark val="none"/>
        <c:tickLblPos val="low"/>
        <c:crossAx val="223473664"/>
        <c:crosses val="autoZero"/>
        <c:auto val="1"/>
        <c:lblAlgn val="ctr"/>
        <c:lblOffset val="100"/>
        <c:noMultiLvlLbl val="0"/>
      </c:catAx>
      <c:valAx>
        <c:axId val="223473664"/>
        <c:scaling>
          <c:orientation val="minMax"/>
          <c:min val="0"/>
        </c:scaling>
        <c:delete val="1"/>
        <c:axPos val="l"/>
        <c:numFmt formatCode="_(&quot;$&quot;* #,##0_);_(&quot;$&quot;* \(#,##0\);_(&quot;$&quot;* &quot;-&quot;??_);_(@_)" sourceLinked="1"/>
        <c:majorTickMark val="none"/>
        <c:minorTickMark val="none"/>
        <c:tickLblPos val="none"/>
        <c:crossAx val="223459584"/>
        <c:crosses val="autoZero"/>
        <c:crossBetween val="between"/>
        <c:majorUnit val="500000000"/>
      </c:valAx>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2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937569386961108E-2"/>
          <c:y val="2.3342082239720029E-2"/>
          <c:w val="0.91448048024241857"/>
          <c:h val="0.90092300962380178"/>
        </c:manualLayout>
      </c:layout>
      <c:bar3DChart>
        <c:barDir val="col"/>
        <c:grouping val="stacked"/>
        <c:varyColors val="0"/>
        <c:ser>
          <c:idx val="0"/>
          <c:order val="0"/>
          <c:tx>
            <c:strRef>
              <c:f>Sheet1!$A$2</c:f>
              <c:strCache>
                <c:ptCount val="1"/>
                <c:pt idx="0">
                  <c:v>Treasury Investment Pool</c:v>
                </c:pt>
              </c:strCache>
            </c:strRef>
          </c:tx>
          <c:invertIfNegative val="0"/>
          <c:cat>
            <c:numRef>
              <c:f>Sheet1!$B$1:$M$1</c:f>
              <c:numCache>
                <c:formatCode>mmm\-yy</c:formatCode>
                <c:ptCount val="12"/>
                <c:pt idx="0">
                  <c:v>45747</c:v>
                </c:pt>
                <c:pt idx="1">
                  <c:v>45716</c:v>
                </c:pt>
                <c:pt idx="2">
                  <c:v>45688</c:v>
                </c:pt>
                <c:pt idx="3">
                  <c:v>45650</c:v>
                </c:pt>
                <c:pt idx="4">
                  <c:v>45620</c:v>
                </c:pt>
                <c:pt idx="5">
                  <c:v>45596</c:v>
                </c:pt>
                <c:pt idx="6">
                  <c:v>45565</c:v>
                </c:pt>
                <c:pt idx="7">
                  <c:v>45535</c:v>
                </c:pt>
                <c:pt idx="8">
                  <c:v>45504</c:v>
                </c:pt>
                <c:pt idx="9">
                  <c:v>45473</c:v>
                </c:pt>
                <c:pt idx="10">
                  <c:v>45443</c:v>
                </c:pt>
                <c:pt idx="11">
                  <c:v>45412</c:v>
                </c:pt>
              </c:numCache>
            </c:numRef>
          </c:cat>
          <c:val>
            <c:numRef>
              <c:f>Sheet1!$B$2:$M$2</c:f>
              <c:numCache>
                <c:formatCode>0.000</c:formatCode>
                <c:ptCount val="12"/>
                <c:pt idx="0">
                  <c:v>62.966999999999999</c:v>
                </c:pt>
                <c:pt idx="1">
                  <c:v>62.99</c:v>
                </c:pt>
                <c:pt idx="2">
                  <c:v>62.308</c:v>
                </c:pt>
                <c:pt idx="3">
                  <c:v>61.692999999999998</c:v>
                </c:pt>
                <c:pt idx="4">
                  <c:v>61.753999999999998</c:v>
                </c:pt>
                <c:pt idx="5">
                  <c:v>62.401000000000003</c:v>
                </c:pt>
                <c:pt idx="6">
                  <c:v>64.540999999999997</c:v>
                </c:pt>
                <c:pt idx="7">
                  <c:v>63.798999999999999</c:v>
                </c:pt>
                <c:pt idx="8">
                  <c:v>64.754999999999995</c:v>
                </c:pt>
                <c:pt idx="9">
                  <c:v>64.884</c:v>
                </c:pt>
                <c:pt idx="10">
                  <c:v>63.511000000000003</c:v>
                </c:pt>
                <c:pt idx="11">
                  <c:v>64.111199999999997</c:v>
                </c:pt>
              </c:numCache>
            </c:numRef>
          </c:val>
          <c:extLst>
            <c:ext xmlns:c16="http://schemas.microsoft.com/office/drawing/2014/chart" uri="{C3380CC4-5D6E-409C-BE32-E72D297353CC}">
              <c16:uniqueId val="{00000000-1A4A-41FE-85CA-E163B3D3229F}"/>
            </c:ext>
          </c:extLst>
        </c:ser>
        <c:dLbls>
          <c:showLegendKey val="0"/>
          <c:showVal val="0"/>
          <c:showCatName val="0"/>
          <c:showSerName val="0"/>
          <c:showPercent val="0"/>
          <c:showBubbleSize val="0"/>
        </c:dLbls>
        <c:gapWidth val="150"/>
        <c:gapDepth val="0"/>
        <c:shape val="box"/>
        <c:axId val="77025280"/>
        <c:axId val="32629120"/>
        <c:axId val="0"/>
      </c:bar3DChart>
      <c:dateAx>
        <c:axId val="77025280"/>
        <c:scaling>
          <c:orientation val="minMax"/>
        </c:scaling>
        <c:delete val="0"/>
        <c:axPos val="b"/>
        <c:numFmt formatCode="mmm\-yy" sourceLinked="0"/>
        <c:majorTickMark val="out"/>
        <c:minorTickMark val="none"/>
        <c:tickLblPos val="low"/>
        <c:spPr>
          <a:ln w="3162">
            <a:solidFill>
              <a:schemeClr val="tx1"/>
            </a:solidFill>
            <a:prstDash val="solid"/>
          </a:ln>
        </c:spPr>
        <c:txPr>
          <a:bodyPr rot="0" vert="horz"/>
          <a:lstStyle/>
          <a:p>
            <a:pPr>
              <a:defRPr sz="1195" b="0" i="0" u="none" strike="noStrike" baseline="0">
                <a:solidFill>
                  <a:schemeClr val="tx1"/>
                </a:solidFill>
                <a:latin typeface="Calibri" panose="020F0502020204030204" pitchFamily="34" charset="0"/>
                <a:ea typeface="Garamond"/>
                <a:cs typeface="Garamond"/>
              </a:defRPr>
            </a:pPr>
            <a:endParaRPr lang="en-US"/>
          </a:p>
        </c:txPr>
        <c:crossAx val="32629120"/>
        <c:crosses val="autoZero"/>
        <c:auto val="1"/>
        <c:lblOffset val="100"/>
        <c:baseTimeUnit val="months"/>
        <c:majorUnit val="1"/>
        <c:majorTimeUnit val="months"/>
        <c:minorUnit val="1"/>
        <c:minorTimeUnit val="months"/>
      </c:dateAx>
      <c:valAx>
        <c:axId val="32629120"/>
        <c:scaling>
          <c:orientation val="minMax"/>
        </c:scaling>
        <c:delete val="0"/>
        <c:axPos val="l"/>
        <c:majorGridlines/>
        <c:title>
          <c:tx>
            <c:rich>
              <a:bodyPr/>
              <a:lstStyle/>
              <a:p>
                <a:pPr>
                  <a:defRPr baseline="0">
                    <a:latin typeface="Calibri" panose="020F0502020204030204" pitchFamily="34" charset="0"/>
                  </a:defRPr>
                </a:pPr>
                <a:r>
                  <a:rPr lang="en-US" sz="1600" baseline="0" dirty="0">
                    <a:latin typeface="Calibri" panose="020F0502020204030204" pitchFamily="34" charset="0"/>
                  </a:rPr>
                  <a:t>In Billions </a:t>
                </a:r>
                <a:r>
                  <a:rPr lang="en-US" sz="1400" baseline="0" dirty="0">
                    <a:latin typeface="Calibri" panose="020F0502020204030204" pitchFamily="34" charset="0"/>
                  </a:rPr>
                  <a:t>$</a:t>
                </a:r>
              </a:p>
            </c:rich>
          </c:tx>
          <c:layout>
            <c:manualLayout>
              <c:xMode val="edge"/>
              <c:yMode val="edge"/>
              <c:x val="0"/>
              <c:y val="0.30786918331959406"/>
            </c:manualLayout>
          </c:layout>
          <c:overlay val="0"/>
        </c:title>
        <c:numFmt formatCode="0.0" sourceLinked="0"/>
        <c:majorTickMark val="out"/>
        <c:minorTickMark val="none"/>
        <c:tickLblPos val="nextTo"/>
        <c:spPr>
          <a:ln w="3162">
            <a:solidFill>
              <a:schemeClr val="tx1"/>
            </a:solidFill>
            <a:prstDash val="solid"/>
          </a:ln>
        </c:spPr>
        <c:txPr>
          <a:bodyPr rot="0" vert="horz"/>
          <a:lstStyle/>
          <a:p>
            <a:pPr>
              <a:defRPr sz="1195" b="0" i="0" u="none" strike="noStrike" baseline="0">
                <a:solidFill>
                  <a:schemeClr val="tx1"/>
                </a:solidFill>
                <a:latin typeface="Garamond"/>
                <a:ea typeface="Garamond"/>
                <a:cs typeface="Garamond"/>
              </a:defRPr>
            </a:pPr>
            <a:endParaRPr lang="en-US"/>
          </a:p>
        </c:txPr>
        <c:crossAx val="77025280"/>
        <c:crosses val="autoZero"/>
        <c:crossBetween val="between"/>
      </c:valAx>
      <c:spPr>
        <a:noFill/>
        <a:ln w="25389">
          <a:noFill/>
        </a:ln>
      </c:spPr>
    </c:plotArea>
    <c:plotVisOnly val="1"/>
    <c:dispBlanksAs val="gap"/>
    <c:showDLblsOverMax val="0"/>
  </c:chart>
  <c:spPr>
    <a:noFill/>
    <a:ln>
      <a:noFill/>
    </a:ln>
  </c:spPr>
  <c:txPr>
    <a:bodyPr/>
    <a:lstStyle/>
    <a:p>
      <a:pPr>
        <a:defRPr sz="1892" b="1" i="0" u="none" strike="noStrike" baseline="0">
          <a:solidFill>
            <a:schemeClr val="tx1"/>
          </a:solidFill>
          <a:latin typeface="Garamond"/>
          <a:ea typeface="Garamond"/>
          <a:cs typeface="Garamond"/>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sz="1400" dirty="0"/>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3/31/2024</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6"/>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C7-4E2D-B119-B0DC4E82DF74}"/>
                </c:ext>
              </c:extLst>
            </c:dLbl>
            <c:dLbl>
              <c:idx val="7"/>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Sheet1!$B$2:$B$10</c:f>
              <c:numCache>
                <c:formatCode>General</c:formatCode>
                <c:ptCount val="9"/>
                <c:pt idx="0">
                  <c:v>0.57040000000000002</c:v>
                </c:pt>
                <c:pt idx="1">
                  <c:v>0.16789999999999999</c:v>
                </c:pt>
                <c:pt idx="2" formatCode="0.00%">
                  <c:v>0.1459</c:v>
                </c:pt>
                <c:pt idx="3">
                  <c:v>1.6899999999999998E-2</c:v>
                </c:pt>
                <c:pt idx="4">
                  <c:v>2.8299999999999999E-2</c:v>
                </c:pt>
                <c:pt idx="5">
                  <c:v>6.4500000000000002E-2</c:v>
                </c:pt>
                <c:pt idx="6">
                  <c:v>1.61E-2</c:v>
                </c:pt>
                <c:pt idx="7" formatCode="0.00%">
                  <c:v>-1.8800000000000001E-2</c:v>
                </c:pt>
                <c:pt idx="8">
                  <c:v>8.8000000000000005E-3</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9/30/2024</c:v>
                </c:pt>
              </c:strCache>
            </c:strRef>
          </c:tx>
          <c:spPr>
            <a:solidFill>
              <a:schemeClr val="accent5"/>
            </a:solidFill>
            <a:ln>
              <a:noFill/>
            </a:ln>
            <a:effectLst/>
          </c:spPr>
          <c:invertIfNegative val="0"/>
          <c:dLbls>
            <c:dLbl>
              <c:idx val="0"/>
              <c:layout>
                <c:manualLayout>
                  <c:x val="1.4281659097767085E-3"/>
                  <c:y val="1.619376525302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5"/>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0F-49D6-AE50-615F731BD5D1}"/>
                </c:ext>
              </c:extLst>
            </c:dLbl>
            <c:dLbl>
              <c:idx val="6"/>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dLbl>
              <c:idx val="7"/>
              <c:layout>
                <c:manualLayout>
                  <c:x val="4.5516962824283056E-3"/>
                  <c:y val="0.1025193166643643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2-0AC7-4E2D-B119-B0DC4E82DF74}"/>
                </c:ext>
              </c:extLst>
            </c:dLbl>
            <c:dLbl>
              <c:idx val="8"/>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Sheet1!$C$2:$C$10</c:f>
              <c:numCache>
                <c:formatCode>General</c:formatCode>
                <c:ptCount val="9"/>
                <c:pt idx="0">
                  <c:v>0.57169999999999999</c:v>
                </c:pt>
                <c:pt idx="1">
                  <c:v>0.16320000000000001</c:v>
                </c:pt>
                <c:pt idx="2" formatCode="0.00%">
                  <c:v>0.14449999999999999</c:v>
                </c:pt>
                <c:pt idx="3">
                  <c:v>1.7500000000000002E-2</c:v>
                </c:pt>
                <c:pt idx="4">
                  <c:v>3.04E-2</c:v>
                </c:pt>
                <c:pt idx="5">
                  <c:v>6.4600000000000005E-2</c:v>
                </c:pt>
                <c:pt idx="6">
                  <c:v>1.5099999999999999E-2</c:v>
                </c:pt>
                <c:pt idx="7" formatCode="0.00%">
                  <c:v>-1.5800000000000002E-2</c:v>
                </c:pt>
                <c:pt idx="8">
                  <c:v>8.8000000000000005E-3</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3/31/2025</c:v>
                </c:pt>
              </c:strCache>
            </c:strRef>
          </c:tx>
          <c:spPr>
            <a:solidFill>
              <a:schemeClr val="accent5">
                <a:tint val="65000"/>
              </a:schemeClr>
            </a:solidFill>
            <a:ln>
              <a:noFill/>
            </a:ln>
            <a:effectLst/>
          </c:spPr>
          <c:invertIfNegative val="0"/>
          <c:dLbls>
            <c:dLbl>
              <c:idx val="0"/>
              <c:layout>
                <c:manualLayout>
                  <c:x val="6.8597909015973794E-3"/>
                  <c:y val="-2.1442247424033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5"/>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dLbl>
              <c:idx val="7"/>
              <c:layout>
                <c:manualLayout>
                  <c:x val="4.8652167834207097E-3"/>
                  <c:y val="1.4035456094304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C7-4E2D-B119-B0DC4E82DF74}"/>
                </c:ext>
              </c:extLst>
            </c:dLbl>
            <c:dLbl>
              <c:idx val="8"/>
              <c:layout>
                <c:manualLayout>
                  <c:x val="2.8912615810752374E-3"/>
                  <c:y val="9.35672514619883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Sheet1!$D$2:$D$10</c:f>
              <c:numCache>
                <c:formatCode>General</c:formatCode>
                <c:ptCount val="9"/>
                <c:pt idx="0">
                  <c:v>0.54420000000000002</c:v>
                </c:pt>
                <c:pt idx="1">
                  <c:v>0.1757</c:v>
                </c:pt>
                <c:pt idx="2" formatCode="0.00%">
                  <c:v>0.15040000000000001</c:v>
                </c:pt>
                <c:pt idx="3">
                  <c:v>2.0900000000000002E-2</c:v>
                </c:pt>
                <c:pt idx="4">
                  <c:v>3.39E-2</c:v>
                </c:pt>
                <c:pt idx="5">
                  <c:v>6.770000000000001E-2</c:v>
                </c:pt>
                <c:pt idx="6">
                  <c:v>1.47E-2</c:v>
                </c:pt>
                <c:pt idx="7" formatCode="0.00%">
                  <c:v>-1.3299999999999999E-2</c:v>
                </c:pt>
                <c:pt idx="8">
                  <c:v>5.7999999999999996E-3</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16983961025542"/>
          <c:y val="0.27624220656628445"/>
          <c:w val="0.20987533087946267"/>
          <c:h val="7.8947920983561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400" dirty="0"/>
              <a:t>Quality</a:t>
            </a:r>
            <a:r>
              <a:rPr lang="en-US" sz="1400" baseline="0" dirty="0"/>
              <a:t> Distribution</a:t>
            </a:r>
            <a:endParaRPr lang="en-US" sz="14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3/31/2024</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Time Deposits</c:v>
                </c:pt>
              </c:strCache>
            </c:strRef>
          </c:cat>
          <c:val>
            <c:numRef>
              <c:f>Sheet1!$B$2:$B$7</c:f>
              <c:numCache>
                <c:formatCode>General</c:formatCode>
                <c:ptCount val="6"/>
                <c:pt idx="0" formatCode="0.0000">
                  <c:v>0.7137</c:v>
                </c:pt>
                <c:pt idx="1">
                  <c:v>9.74E-2</c:v>
                </c:pt>
                <c:pt idx="2">
                  <c:v>2.1899999999999999E-2</c:v>
                </c:pt>
                <c:pt idx="3">
                  <c:v>9.3600000000000003E-2</c:v>
                </c:pt>
                <c:pt idx="4">
                  <c:v>6.4599999999999991E-2</c:v>
                </c:pt>
                <c:pt idx="5">
                  <c:v>8.8000000000000005E-3</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9/30/2024</c:v>
                </c:pt>
              </c:strCache>
            </c:strRef>
          </c:tx>
          <c:spPr>
            <a:solidFill>
              <a:schemeClr val="accent5"/>
            </a:solidFill>
            <a:ln>
              <a:noFill/>
            </a:ln>
            <a:effectLst/>
          </c:spPr>
          <c:invertIfNegative val="0"/>
          <c:dLbls>
            <c:dLbl>
              <c:idx val="0"/>
              <c:layout>
                <c:manualLayout>
                  <c:x val="-5.4921816033160261E-3"/>
                  <c:y val="8.149579373984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4.799733414470095E-3"/>
                  <c:y val="3.404878492353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Time Deposits</c:v>
                </c:pt>
              </c:strCache>
            </c:strRef>
          </c:cat>
          <c:val>
            <c:numRef>
              <c:f>Sheet1!$C$2:$C$7</c:f>
              <c:numCache>
                <c:formatCode>General</c:formatCode>
                <c:ptCount val="6"/>
                <c:pt idx="0" formatCode="0.0000">
                  <c:v>0.71679999999999999</c:v>
                </c:pt>
                <c:pt idx="1">
                  <c:v>9.9199999999999997E-2</c:v>
                </c:pt>
                <c:pt idx="2">
                  <c:v>2.2100000000000002E-2</c:v>
                </c:pt>
                <c:pt idx="3">
                  <c:v>8.7099999999999997E-2</c:v>
                </c:pt>
                <c:pt idx="4">
                  <c:v>6.6000000000000003E-2</c:v>
                </c:pt>
                <c:pt idx="5">
                  <c:v>8.8000000000000005E-3</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3/31/2025</c:v>
                </c:pt>
              </c:strCache>
            </c:strRef>
          </c:tx>
          <c:spPr>
            <a:solidFill>
              <a:schemeClr val="accent5">
                <a:tint val="65000"/>
              </a:schemeClr>
            </a:solidFill>
            <a:ln>
              <a:noFill/>
            </a:ln>
            <a:effectLst/>
          </c:spPr>
          <c:invertIfNegative val="0"/>
          <c:dLbls>
            <c:dLbl>
              <c:idx val="0"/>
              <c:layout>
                <c:manualLayout>
                  <c:x val="9.9398971124524272E-3"/>
                  <c:y val="7.58999527215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0972600014782955E-2"/>
                  <c:y val="4.19974227336764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Time Deposits</c:v>
                </c:pt>
              </c:strCache>
            </c:strRef>
          </c:cat>
          <c:val>
            <c:numRef>
              <c:f>Sheet1!$D$2:$D$7</c:f>
              <c:numCache>
                <c:formatCode>General</c:formatCode>
                <c:ptCount val="6"/>
                <c:pt idx="0" formatCode="0.0000">
                  <c:v>0.70020000000000004</c:v>
                </c:pt>
                <c:pt idx="1">
                  <c:v>0.1154</c:v>
                </c:pt>
                <c:pt idx="2">
                  <c:v>1.9800000000000002E-2</c:v>
                </c:pt>
                <c:pt idx="3">
                  <c:v>9.35E-2</c:v>
                </c:pt>
                <c:pt idx="4">
                  <c:v>6.5299999999999997E-2</c:v>
                </c:pt>
                <c:pt idx="5">
                  <c:v>5.7999999999999996E-3</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9372105398901247"/>
          <c:y val="0.3447400525182398"/>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2"/>
                </a:solidFill>
              </a:rPr>
              <a:t>Duration</a:t>
            </a:r>
            <a:endParaRPr lang="en-US" sz="1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Sheet1!$B$2</c:f>
              <c:numCache>
                <c:formatCode>_(* #,##0.00_);_(* \(#,##0.00\);_(* "-"??_);_(@_)</c:formatCode>
                <c:ptCount val="1"/>
                <c:pt idx="0">
                  <c:v>3.34</c:v>
                </c:pt>
              </c:numCache>
            </c:numRef>
          </c:val>
          <c:extLst>
            <c:ext xmlns:c16="http://schemas.microsoft.com/office/drawing/2014/chart" uri="{C3380CC4-5D6E-409C-BE32-E72D297353CC}">
              <c16:uniqueId val="{00000000-D0EF-476A-8C93-E0A2C3767CD2}"/>
            </c:ext>
          </c:extLst>
        </c:ser>
        <c:ser>
          <c:idx val="1"/>
          <c:order val="1"/>
          <c:tx>
            <c:strRef>
              <c:f>Sheet1!$A$3</c:f>
              <c:strCache>
                <c:ptCount val="1"/>
                <c:pt idx="0">
                  <c:v>9/30/24</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Sheet1!$B$3</c:f>
              <c:numCache>
                <c:formatCode>_(* #,##0.00_);_(* \(#,##0.00\);_(* "-"??_);_(@_)</c:formatCode>
                <c:ptCount val="1"/>
                <c:pt idx="0">
                  <c:v>3.27</c:v>
                </c:pt>
              </c:numCache>
            </c:numRef>
          </c:val>
          <c:extLst>
            <c:ext xmlns:c16="http://schemas.microsoft.com/office/drawing/2014/chart" uri="{C3380CC4-5D6E-409C-BE32-E72D297353CC}">
              <c16:uniqueId val="{00000001-D0EF-476A-8C93-E0A2C3767CD2}"/>
            </c:ext>
          </c:extLst>
        </c:ser>
        <c:ser>
          <c:idx val="2"/>
          <c:order val="2"/>
          <c:tx>
            <c:strRef>
              <c:f>Sheet1!$A$4</c:f>
              <c:strCache>
                <c:ptCount val="1"/>
                <c:pt idx="0">
                  <c:v>3/31/25</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Sheet1!$B$4</c:f>
              <c:numCache>
                <c:formatCode>_(* #,##0.00_);_(* \(#,##0.00\);_(* "-"??_);_(@_)</c:formatCode>
                <c:ptCount val="1"/>
                <c:pt idx="0">
                  <c:v>3.32</c:v>
                </c:pt>
              </c:numCache>
            </c:numRef>
          </c:val>
          <c:extLst>
            <c:ext xmlns:c16="http://schemas.microsoft.com/office/drawing/2014/chart" uri="{C3380CC4-5D6E-409C-BE32-E72D297353CC}">
              <c16:uniqueId val="{00000002-D0EF-476A-8C93-E0A2C3767CD2}"/>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4"/>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majorUnit val="0.4"/>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2"/>
                </a:solidFill>
              </a:rPr>
              <a:t>Yield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Sheet1!$B$2</c:f>
              <c:numCache>
                <c:formatCode>0.00%</c:formatCode>
                <c:ptCount val="1"/>
                <c:pt idx="0">
                  <c:v>5.1200000000000002E-2</c:v>
                </c:pt>
              </c:numCache>
            </c:numRef>
          </c:val>
          <c:extLst>
            <c:ext xmlns:c16="http://schemas.microsoft.com/office/drawing/2014/chart" uri="{C3380CC4-5D6E-409C-BE32-E72D297353CC}">
              <c16:uniqueId val="{00000000-2606-4CBE-BAC4-668A4ED5F2CF}"/>
            </c:ext>
          </c:extLst>
        </c:ser>
        <c:ser>
          <c:idx val="1"/>
          <c:order val="1"/>
          <c:tx>
            <c:strRef>
              <c:f>Sheet1!$A$3</c:f>
              <c:strCache>
                <c:ptCount val="1"/>
                <c:pt idx="0">
                  <c:v>9/30/24</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Sheet1!$B$3</c:f>
              <c:numCache>
                <c:formatCode>0.00%</c:formatCode>
                <c:ptCount val="1"/>
                <c:pt idx="0">
                  <c:v>4.3999999999999997E-2</c:v>
                </c:pt>
              </c:numCache>
            </c:numRef>
          </c:val>
          <c:extLst>
            <c:ext xmlns:c16="http://schemas.microsoft.com/office/drawing/2014/chart" uri="{C3380CC4-5D6E-409C-BE32-E72D297353CC}">
              <c16:uniqueId val="{00000001-2606-4CBE-BAC4-668A4ED5F2CF}"/>
            </c:ext>
          </c:extLst>
        </c:ser>
        <c:ser>
          <c:idx val="2"/>
          <c:order val="2"/>
          <c:tx>
            <c:strRef>
              <c:f>Sheet1!$A$4</c:f>
              <c:strCache>
                <c:ptCount val="1"/>
                <c:pt idx="0">
                  <c:v>3/31/25</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Sheet1!$B$4</c:f>
              <c:numCache>
                <c:formatCode>0.00%</c:formatCode>
                <c:ptCount val="1"/>
                <c:pt idx="0">
                  <c:v>4.6899999999999997E-2</c:v>
                </c:pt>
              </c:numCache>
            </c:numRef>
          </c:val>
          <c:extLst>
            <c:ext xmlns:c16="http://schemas.microsoft.com/office/drawing/2014/chart" uri="{C3380CC4-5D6E-409C-BE32-E72D297353CC}">
              <c16:uniqueId val="{00000002-2606-4CBE-BAC4-668A4ED5F2C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3/31/24</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c:formatCode>
                <c:ptCount val="1"/>
                <c:pt idx="0">
                  <c:v>6.5000000000000002E-2</c:v>
                </c:pt>
              </c:numCache>
            </c:numRef>
          </c:val>
          <c:extLst>
            <c:ext xmlns:c16="http://schemas.microsoft.com/office/drawing/2014/chart" uri="{C3380CC4-5D6E-409C-BE32-E72D297353CC}">
              <c16:uniqueId val="{00000000-6656-4F45-B6FD-EE0D0A500B81}"/>
            </c:ext>
          </c:extLst>
        </c:ser>
        <c:ser>
          <c:idx val="1"/>
          <c:order val="1"/>
          <c:tx>
            <c:strRef>
              <c:f>Sheet1!$A$3</c:f>
              <c:strCache>
                <c:ptCount val="1"/>
                <c:pt idx="0">
                  <c:v>9/30/24</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c:formatCode>
                <c:ptCount val="1"/>
                <c:pt idx="0">
                  <c:v>6.6000000000000003E-2</c:v>
                </c:pt>
              </c:numCache>
            </c:numRef>
          </c:val>
          <c:extLst>
            <c:ext xmlns:c16="http://schemas.microsoft.com/office/drawing/2014/chart" uri="{C3380CC4-5D6E-409C-BE32-E72D297353CC}">
              <c16:uniqueId val="{00000001-6656-4F45-B6FD-EE0D0A500B81}"/>
            </c:ext>
          </c:extLst>
        </c:ser>
        <c:ser>
          <c:idx val="2"/>
          <c:order val="2"/>
          <c:tx>
            <c:strRef>
              <c:f>Sheet1!$A$4</c:f>
              <c:strCache>
                <c:ptCount val="1"/>
                <c:pt idx="0">
                  <c:v>3/31/25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c:formatCode>
                <c:ptCount val="1"/>
                <c:pt idx="0">
                  <c:v>6.5000000000000002E-2</c:v>
                </c:pt>
              </c:numCache>
            </c:numRef>
          </c:val>
          <c:extLst>
            <c:ext xmlns:c16="http://schemas.microsoft.com/office/drawing/2014/chart" uri="{C3380CC4-5D6E-409C-BE32-E72D297353CC}">
              <c16:uniqueId val="{00000000-27DB-4AAE-8AFB-2C0875DDADE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 of Investment Pool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32053779502205382"/>
          <c:y val="0.82370524621581376"/>
          <c:w val="0.46091395172571503"/>
          <c:h val="0.107808137919019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2"/>
                </a:solidFill>
              </a:rPr>
              <a:t>Total</a:t>
            </a:r>
            <a:r>
              <a:rPr lang="en-US" sz="1800" baseline="0" dirty="0">
                <a:solidFill>
                  <a:schemeClr val="tx2"/>
                </a:solidFill>
              </a:rPr>
              <a:t> Mkt Value</a:t>
            </a:r>
            <a:endParaRPr lang="en-US" sz="1800"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3/31/24</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150</c:v>
                </c:pt>
              </c:numCache>
            </c:numRef>
          </c:val>
          <c:extLst>
            <c:ext xmlns:c16="http://schemas.microsoft.com/office/drawing/2014/chart" uri="{C3380CC4-5D6E-409C-BE32-E72D297353CC}">
              <c16:uniqueId val="{00000000-E89F-4737-A520-5C3D8DA2720F}"/>
            </c:ext>
          </c:extLst>
        </c:ser>
        <c:ser>
          <c:idx val="1"/>
          <c:order val="1"/>
          <c:tx>
            <c:strRef>
              <c:f>Sheet1!$A$3</c:f>
              <c:strCache>
                <c:ptCount val="1"/>
                <c:pt idx="0">
                  <c:v>9/30/24</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146</c:v>
                </c:pt>
              </c:numCache>
            </c:numRef>
          </c:val>
          <c:extLst>
            <c:ext xmlns:c16="http://schemas.microsoft.com/office/drawing/2014/chart" uri="{C3380CC4-5D6E-409C-BE32-E72D297353CC}">
              <c16:uniqueId val="{00000001-E89F-4737-A520-5C3D8DA2720F}"/>
            </c:ext>
          </c:extLst>
        </c:ser>
        <c:ser>
          <c:idx val="2"/>
          <c:order val="2"/>
          <c:tx>
            <c:strRef>
              <c:f>Sheet1!$A$4</c:f>
              <c:strCache>
                <c:ptCount val="1"/>
                <c:pt idx="0">
                  <c:v>3/31/25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160</c:v>
                </c:pt>
              </c:numCache>
            </c:numRef>
          </c:val>
          <c:extLst>
            <c:ext xmlns:c16="http://schemas.microsoft.com/office/drawing/2014/chart" uri="{C3380CC4-5D6E-409C-BE32-E72D297353CC}">
              <c16:uniqueId val="{00000002-E89F-4737-A520-5C3D8DA2720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 of 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3/31/24</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0.00%</c:formatCode>
                <c:ptCount val="1"/>
                <c:pt idx="0">
                  <c:v>2.5000000000000001E-3</c:v>
                </c:pt>
              </c:numCache>
            </c:numRef>
          </c:val>
          <c:extLst>
            <c:ext xmlns:c16="http://schemas.microsoft.com/office/drawing/2014/chart" uri="{C3380CC4-5D6E-409C-BE32-E72D297353CC}">
              <c16:uniqueId val="{00000000-7016-4897-91C0-C178ACF40C7D}"/>
            </c:ext>
          </c:extLst>
        </c:ser>
        <c:ser>
          <c:idx val="1"/>
          <c:order val="1"/>
          <c:tx>
            <c:strRef>
              <c:f>Sheet1!$A$3</c:f>
              <c:strCache>
                <c:ptCount val="1"/>
                <c:pt idx="0">
                  <c:v>9/30/24</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0.00%</c:formatCode>
                <c:ptCount val="1"/>
                <c:pt idx="0">
                  <c:v>2.3E-3</c:v>
                </c:pt>
              </c:numCache>
            </c:numRef>
          </c:val>
          <c:extLst>
            <c:ext xmlns:c16="http://schemas.microsoft.com/office/drawing/2014/chart" uri="{C3380CC4-5D6E-409C-BE32-E72D297353CC}">
              <c16:uniqueId val="{00000001-7016-4897-91C0-C178ACF40C7D}"/>
            </c:ext>
          </c:extLst>
        </c:ser>
        <c:ser>
          <c:idx val="2"/>
          <c:order val="2"/>
          <c:tx>
            <c:strRef>
              <c:f>Sheet1!$A$4</c:f>
              <c:strCache>
                <c:ptCount val="1"/>
                <c:pt idx="0">
                  <c:v>3/31/25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0.00%</c:formatCode>
                <c:ptCount val="1"/>
                <c:pt idx="0">
                  <c:v>2.5999999999999999E-3</c:v>
                </c:pt>
              </c:numCache>
            </c:numRef>
          </c:val>
          <c:extLst>
            <c:ext xmlns:c16="http://schemas.microsoft.com/office/drawing/2014/chart" uri="{C3380CC4-5D6E-409C-BE32-E72D297353CC}">
              <c16:uniqueId val="{00000002-7016-4897-91C0-C178ACF40C7D}"/>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8432323537111898"/>
          <c:y val="0.87913402544427166"/>
          <c:w val="0.55533326825198903"/>
          <c:h val="8.68956985472357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370973702822E-2"/>
          <c:y val="4.6924915130089562E-2"/>
          <c:w val="0.92558120172455982"/>
          <c:h val="0.83659395034637063"/>
        </c:manualLayout>
      </c:layout>
      <c:lineChart>
        <c:grouping val="standard"/>
        <c:varyColors val="0"/>
        <c:ser>
          <c:idx val="0"/>
          <c:order val="0"/>
          <c:spPr>
            <a:ln w="34925">
              <a:solidFill>
                <a:schemeClr val="accent1">
                  <a:lumMod val="50000"/>
                </a:schemeClr>
              </a:solidFill>
            </a:ln>
          </c:spPr>
          <c:marker>
            <c:symbol val="none"/>
          </c:marker>
          <c:cat>
            <c:numRef>
              <c:f>Sheet1!$A$197:$A$233</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Sheet1!$B$197:$B$233</c:f>
              <c:numCache>
                <c:formatCode>General</c:formatCode>
                <c:ptCount val="37"/>
                <c:pt idx="0">
                  <c:v>1</c:v>
                </c:pt>
                <c:pt idx="1">
                  <c:v>0.97099999999999997</c:v>
                </c:pt>
                <c:pt idx="2">
                  <c:v>0.98850000000000005</c:v>
                </c:pt>
                <c:pt idx="3">
                  <c:v>0.96689999999999998</c:v>
                </c:pt>
                <c:pt idx="4">
                  <c:v>0.97260000000000002</c:v>
                </c:pt>
                <c:pt idx="5">
                  <c:v>0.96279999999999999</c:v>
                </c:pt>
                <c:pt idx="6">
                  <c:v>0.94479999999999997</c:v>
                </c:pt>
                <c:pt idx="7">
                  <c:v>0.93389999999999995</c:v>
                </c:pt>
                <c:pt idx="8">
                  <c:v>0.95379999999999998</c:v>
                </c:pt>
                <c:pt idx="9">
                  <c:v>0.97889999999999999</c:v>
                </c:pt>
                <c:pt idx="10">
                  <c:v>0.9698</c:v>
                </c:pt>
                <c:pt idx="11">
                  <c:v>0.96109999999999995</c:v>
                </c:pt>
                <c:pt idx="12">
                  <c:v>0.9839</c:v>
                </c:pt>
                <c:pt idx="13">
                  <c:v>0.99560000000000004</c:v>
                </c:pt>
                <c:pt idx="14">
                  <c:v>0.97599999999999998</c:v>
                </c:pt>
                <c:pt idx="15">
                  <c:v>0.97640000000000005</c:v>
                </c:pt>
                <c:pt idx="16">
                  <c:v>0.97189999999999999</c:v>
                </c:pt>
                <c:pt idx="17">
                  <c:v>0.97709999999999997</c:v>
                </c:pt>
                <c:pt idx="18">
                  <c:v>0.98709999999999998</c:v>
                </c:pt>
                <c:pt idx="19">
                  <c:v>0.96750000000000003</c:v>
                </c:pt>
                <c:pt idx="20">
                  <c:v>0.96020000000000005</c:v>
                </c:pt>
                <c:pt idx="21">
                  <c:v>0.99429999999999996</c:v>
                </c:pt>
                <c:pt idx="22">
                  <c:v>0.99050000000000005</c:v>
                </c:pt>
                <c:pt idx="23">
                  <c:v>0.9829</c:v>
                </c:pt>
                <c:pt idx="24">
                  <c:v>0.99080000000000001</c:v>
                </c:pt>
                <c:pt idx="25">
                  <c:v>0.97529999999999994</c:v>
                </c:pt>
                <c:pt idx="26">
                  <c:v>0.98680000000000001</c:v>
                </c:pt>
                <c:pt idx="27">
                  <c:v>1.0049999999999999</c:v>
                </c:pt>
                <c:pt idx="28">
                  <c:v>0.98060000000000003</c:v>
                </c:pt>
                <c:pt idx="29">
                  <c:v>1.0008999999999999</c:v>
                </c:pt>
                <c:pt idx="30">
                  <c:v>1.0021</c:v>
                </c:pt>
                <c:pt idx="31">
                  <c:v>0.98799999999999999</c:v>
                </c:pt>
                <c:pt idx="32">
                  <c:v>1.0057</c:v>
                </c:pt>
                <c:pt idx="33">
                  <c:v>0.99119999999999997</c:v>
                </c:pt>
                <c:pt idx="34">
                  <c:v>0.99250000000000005</c:v>
                </c:pt>
                <c:pt idx="35">
                  <c:v>1.0037</c:v>
                </c:pt>
                <c:pt idx="36">
                  <c:v>1.0071000000000001</c:v>
                </c:pt>
              </c:numCache>
            </c:numRef>
          </c:val>
          <c:smooth val="0"/>
          <c:extLst>
            <c:ext xmlns:c16="http://schemas.microsoft.com/office/drawing/2014/chart" uri="{C3380CC4-5D6E-409C-BE32-E72D297353CC}">
              <c16:uniqueId val="{00000000-64B2-4811-8E27-56B4F80A50C7}"/>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Sheet1!$A$45:$A$93</c:f>
              <c:numCache>
                <c:formatCode>mmm\-yy</c:formatCode>
                <c:ptCount val="49"/>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pt idx="37">
                  <c:v>45383</c:v>
                </c:pt>
                <c:pt idx="38">
                  <c:v>45413</c:v>
                </c:pt>
                <c:pt idx="39">
                  <c:v>45444</c:v>
                </c:pt>
                <c:pt idx="40">
                  <c:v>45474</c:v>
                </c:pt>
                <c:pt idx="41">
                  <c:v>45505</c:v>
                </c:pt>
                <c:pt idx="42">
                  <c:v>45536</c:v>
                </c:pt>
                <c:pt idx="43">
                  <c:v>45566</c:v>
                </c:pt>
                <c:pt idx="44">
                  <c:v>45597</c:v>
                </c:pt>
                <c:pt idx="45">
                  <c:v>45627</c:v>
                </c:pt>
                <c:pt idx="46">
                  <c:v>45658</c:v>
                </c:pt>
                <c:pt idx="47">
                  <c:v>45689</c:v>
                </c:pt>
                <c:pt idx="48">
                  <c:v>45717</c:v>
                </c:pt>
              </c:numCache>
            </c:numRef>
          </c:cat>
          <c:val>
            <c:numRef>
              <c:f>Sheet1!$B$45:$B$93</c:f>
              <c:numCache>
                <c:formatCode>General</c:formatCode>
                <c:ptCount val="49"/>
                <c:pt idx="0">
                  <c:v>51.63</c:v>
                </c:pt>
                <c:pt idx="1">
                  <c:v>45.18</c:v>
                </c:pt>
                <c:pt idx="2">
                  <c:v>42.67</c:v>
                </c:pt>
                <c:pt idx="3">
                  <c:v>46.12</c:v>
                </c:pt>
                <c:pt idx="4">
                  <c:v>49.36</c:v>
                </c:pt>
                <c:pt idx="5">
                  <c:v>48.6</c:v>
                </c:pt>
                <c:pt idx="6">
                  <c:v>49.87</c:v>
                </c:pt>
                <c:pt idx="7">
                  <c:v>52.15</c:v>
                </c:pt>
                <c:pt idx="8">
                  <c:v>56.79</c:v>
                </c:pt>
                <c:pt idx="9">
                  <c:v>54.76</c:v>
                </c:pt>
                <c:pt idx="10">
                  <c:v>50.99</c:v>
                </c:pt>
                <c:pt idx="11">
                  <c:v>53.74</c:v>
                </c:pt>
                <c:pt idx="12">
                  <c:v>51.31</c:v>
                </c:pt>
                <c:pt idx="13">
                  <c:v>51.76</c:v>
                </c:pt>
                <c:pt idx="14">
                  <c:v>46.93</c:v>
                </c:pt>
                <c:pt idx="15">
                  <c:v>47.96</c:v>
                </c:pt>
                <c:pt idx="16">
                  <c:v>50.66</c:v>
                </c:pt>
                <c:pt idx="17">
                  <c:v>49.09</c:v>
                </c:pt>
                <c:pt idx="18">
                  <c:v>50.41</c:v>
                </c:pt>
                <c:pt idx="19">
                  <c:v>50.19</c:v>
                </c:pt>
                <c:pt idx="20">
                  <c:v>50.02</c:v>
                </c:pt>
                <c:pt idx="21">
                  <c:v>46.53</c:v>
                </c:pt>
                <c:pt idx="22">
                  <c:v>56.6</c:v>
                </c:pt>
                <c:pt idx="23">
                  <c:v>56.53</c:v>
                </c:pt>
                <c:pt idx="24">
                  <c:v>55.89</c:v>
                </c:pt>
                <c:pt idx="25">
                  <c:v>54.23</c:v>
                </c:pt>
                <c:pt idx="26">
                  <c:v>54.44</c:v>
                </c:pt>
                <c:pt idx="27">
                  <c:v>52.17</c:v>
                </c:pt>
                <c:pt idx="28">
                  <c:v>53.97</c:v>
                </c:pt>
                <c:pt idx="29">
                  <c:v>57.85</c:v>
                </c:pt>
                <c:pt idx="30">
                  <c:v>56.83</c:v>
                </c:pt>
                <c:pt idx="31">
                  <c:v>57.63</c:v>
                </c:pt>
                <c:pt idx="32">
                  <c:v>58.2</c:v>
                </c:pt>
                <c:pt idx="33">
                  <c:v>59.24</c:v>
                </c:pt>
                <c:pt idx="34">
                  <c:v>58.15</c:v>
                </c:pt>
                <c:pt idx="35">
                  <c:v>59.43</c:v>
                </c:pt>
                <c:pt idx="36">
                  <c:v>62.09</c:v>
                </c:pt>
                <c:pt idx="37">
                  <c:v>58.86</c:v>
                </c:pt>
                <c:pt idx="38">
                  <c:v>60.6</c:v>
                </c:pt>
                <c:pt idx="39">
                  <c:v>59.42</c:v>
                </c:pt>
                <c:pt idx="40">
                  <c:v>57.09</c:v>
                </c:pt>
                <c:pt idx="41">
                  <c:v>56.79</c:v>
                </c:pt>
                <c:pt idx="42">
                  <c:v>55.53</c:v>
                </c:pt>
                <c:pt idx="43">
                  <c:v>56.63</c:v>
                </c:pt>
                <c:pt idx="44">
                  <c:v>58.57</c:v>
                </c:pt>
                <c:pt idx="45">
                  <c:v>57.13</c:v>
                </c:pt>
                <c:pt idx="46">
                  <c:v>60.08</c:v>
                </c:pt>
                <c:pt idx="47">
                  <c:v>60.38</c:v>
                </c:pt>
                <c:pt idx="48">
                  <c:v>61.72</c:v>
                </c:pt>
              </c:numCache>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Sheet1!$A$45:$A$93</c:f>
              <c:numCache>
                <c:formatCode>mmm\-yy</c:formatCode>
                <c:ptCount val="49"/>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pt idx="37">
                  <c:v>45383</c:v>
                </c:pt>
                <c:pt idx="38">
                  <c:v>45413</c:v>
                </c:pt>
                <c:pt idx="39">
                  <c:v>45444</c:v>
                </c:pt>
                <c:pt idx="40">
                  <c:v>45474</c:v>
                </c:pt>
                <c:pt idx="41">
                  <c:v>45505</c:v>
                </c:pt>
                <c:pt idx="42">
                  <c:v>45536</c:v>
                </c:pt>
                <c:pt idx="43">
                  <c:v>45566</c:v>
                </c:pt>
                <c:pt idx="44">
                  <c:v>45597</c:v>
                </c:pt>
                <c:pt idx="45">
                  <c:v>45627</c:v>
                </c:pt>
                <c:pt idx="46">
                  <c:v>45658</c:v>
                </c:pt>
                <c:pt idx="47">
                  <c:v>45689</c:v>
                </c:pt>
                <c:pt idx="48">
                  <c:v>45717</c:v>
                </c:pt>
              </c:numCache>
            </c:numRef>
          </c:cat>
          <c:val>
            <c:numRef>
              <c:f>Sheet1!$C$45:$C$93</c:f>
              <c:numCache>
                <c:formatCode>General</c:formatCode>
                <c:ptCount val="49"/>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pt idx="19">
                  <c:v>58.49</c:v>
                </c:pt>
                <c:pt idx="20">
                  <c:v>58.49</c:v>
                </c:pt>
                <c:pt idx="21">
                  <c:v>58.49</c:v>
                </c:pt>
                <c:pt idx="22">
                  <c:v>58.49</c:v>
                </c:pt>
                <c:pt idx="23">
                  <c:v>58.49</c:v>
                </c:pt>
                <c:pt idx="24">
                  <c:v>58.49</c:v>
                </c:pt>
                <c:pt idx="25">
                  <c:v>58.49</c:v>
                </c:pt>
                <c:pt idx="26">
                  <c:v>58.49</c:v>
                </c:pt>
                <c:pt idx="27">
                  <c:v>58.49</c:v>
                </c:pt>
                <c:pt idx="28">
                  <c:v>58.49</c:v>
                </c:pt>
                <c:pt idx="29">
                  <c:v>58.49</c:v>
                </c:pt>
                <c:pt idx="30">
                  <c:v>58.49</c:v>
                </c:pt>
                <c:pt idx="31">
                  <c:v>58.49</c:v>
                </c:pt>
                <c:pt idx="32">
                  <c:v>58.49</c:v>
                </c:pt>
                <c:pt idx="33">
                  <c:v>58.49</c:v>
                </c:pt>
                <c:pt idx="34">
                  <c:v>58.49</c:v>
                </c:pt>
                <c:pt idx="35">
                  <c:v>58.49</c:v>
                </c:pt>
                <c:pt idx="36">
                  <c:v>58.49</c:v>
                </c:pt>
                <c:pt idx="37">
                  <c:v>58.49</c:v>
                </c:pt>
                <c:pt idx="38">
                  <c:v>58.49</c:v>
                </c:pt>
                <c:pt idx="39">
                  <c:v>58.49</c:v>
                </c:pt>
                <c:pt idx="40">
                  <c:v>58.49</c:v>
                </c:pt>
                <c:pt idx="41">
                  <c:v>58.49</c:v>
                </c:pt>
                <c:pt idx="42">
                  <c:v>58.49</c:v>
                </c:pt>
                <c:pt idx="43">
                  <c:v>58.49</c:v>
                </c:pt>
                <c:pt idx="44">
                  <c:v>58.49</c:v>
                </c:pt>
                <c:pt idx="45">
                  <c:v>58.49</c:v>
                </c:pt>
                <c:pt idx="46">
                  <c:v>58.49</c:v>
                </c:pt>
                <c:pt idx="47">
                  <c:v>58.49</c:v>
                </c:pt>
                <c:pt idx="48">
                  <c:v>58.49</c:v>
                </c:pt>
              </c:numCache>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Sheet1!$A$45:$A$93</c:f>
              <c:numCache>
                <c:formatCode>mmm\-yy</c:formatCode>
                <c:ptCount val="49"/>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pt idx="37">
                  <c:v>45383</c:v>
                </c:pt>
                <c:pt idx="38">
                  <c:v>45413</c:v>
                </c:pt>
                <c:pt idx="39">
                  <c:v>45444</c:v>
                </c:pt>
                <c:pt idx="40">
                  <c:v>45474</c:v>
                </c:pt>
                <c:pt idx="41">
                  <c:v>45505</c:v>
                </c:pt>
                <c:pt idx="42">
                  <c:v>45536</c:v>
                </c:pt>
                <c:pt idx="43">
                  <c:v>45566</c:v>
                </c:pt>
                <c:pt idx="44">
                  <c:v>45597</c:v>
                </c:pt>
                <c:pt idx="45">
                  <c:v>45627</c:v>
                </c:pt>
                <c:pt idx="46">
                  <c:v>45658</c:v>
                </c:pt>
                <c:pt idx="47">
                  <c:v>45689</c:v>
                </c:pt>
                <c:pt idx="48">
                  <c:v>45717</c:v>
                </c:pt>
              </c:numCache>
            </c:numRef>
          </c:cat>
          <c:val>
            <c:numRef>
              <c:f>Sheet1!$D$45:$D$93</c:f>
              <c:numCache>
                <c:formatCode>General</c:formatCode>
                <c:ptCount val="49"/>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pt idx="19">
                  <c:v>91.49</c:v>
                </c:pt>
                <c:pt idx="20">
                  <c:v>91.49</c:v>
                </c:pt>
                <c:pt idx="21">
                  <c:v>91.49</c:v>
                </c:pt>
                <c:pt idx="22">
                  <c:v>91.49</c:v>
                </c:pt>
                <c:pt idx="23">
                  <c:v>91.49</c:v>
                </c:pt>
                <c:pt idx="24">
                  <c:v>91.49</c:v>
                </c:pt>
                <c:pt idx="25">
                  <c:v>91.49</c:v>
                </c:pt>
                <c:pt idx="26">
                  <c:v>91.49</c:v>
                </c:pt>
                <c:pt idx="27">
                  <c:v>91.49</c:v>
                </c:pt>
                <c:pt idx="28">
                  <c:v>91.49</c:v>
                </c:pt>
                <c:pt idx="29">
                  <c:v>91.49</c:v>
                </c:pt>
                <c:pt idx="30">
                  <c:v>91.49</c:v>
                </c:pt>
                <c:pt idx="31">
                  <c:v>91.49</c:v>
                </c:pt>
                <c:pt idx="32">
                  <c:v>91.49</c:v>
                </c:pt>
                <c:pt idx="33">
                  <c:v>91.49</c:v>
                </c:pt>
                <c:pt idx="34">
                  <c:v>91.49</c:v>
                </c:pt>
                <c:pt idx="35">
                  <c:v>91.49</c:v>
                </c:pt>
                <c:pt idx="36">
                  <c:v>91.49</c:v>
                </c:pt>
                <c:pt idx="37">
                  <c:v>91.49</c:v>
                </c:pt>
                <c:pt idx="38">
                  <c:v>91.49</c:v>
                </c:pt>
                <c:pt idx="39">
                  <c:v>91.49</c:v>
                </c:pt>
                <c:pt idx="40">
                  <c:v>91.49</c:v>
                </c:pt>
                <c:pt idx="41">
                  <c:v>91.49</c:v>
                </c:pt>
                <c:pt idx="42">
                  <c:v>91.49</c:v>
                </c:pt>
                <c:pt idx="43">
                  <c:v>91.49</c:v>
                </c:pt>
                <c:pt idx="44">
                  <c:v>91.49</c:v>
                </c:pt>
                <c:pt idx="45">
                  <c:v>91.49</c:v>
                </c:pt>
                <c:pt idx="46">
                  <c:v>91.49</c:v>
                </c:pt>
                <c:pt idx="47">
                  <c:v>91.49</c:v>
                </c:pt>
                <c:pt idx="48">
                  <c:v>91.49</c:v>
                </c:pt>
              </c:numCache>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0.10844701806733847"/>
          <c:w val="0.92764031341100817"/>
          <c:h val="0.76736947449399884"/>
        </c:manualLayout>
      </c:layout>
      <c:barChart>
        <c:barDir val="col"/>
        <c:grouping val="clustered"/>
        <c:varyColors val="0"/>
        <c:ser>
          <c:idx val="0"/>
          <c:order val="0"/>
          <c:tx>
            <c:strRef>
              <c:f>Sheet1!$B$1</c:f>
              <c:strCache>
                <c:ptCount val="1"/>
                <c:pt idx="0">
                  <c:v>Mandate</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5.9228241383619965E-4"/>
                  <c:y val="-1.4823999098271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1.552333633572511E-3"/>
                  <c:y val="-4.9236339025195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2.0107311309333566E-3"/>
                  <c:y val="-7.4789026528816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dLbl>
              <c:idx val="5"/>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9.6539999999999994E-3</c:v>
                </c:pt>
                <c:pt idx="1">
                  <c:v>2.2296E-2</c:v>
                </c:pt>
                <c:pt idx="2">
                  <c:v>1.9806000000000001E-2</c:v>
                </c:pt>
                <c:pt idx="3">
                  <c:v>1.6771999999999999E-2</c:v>
                </c:pt>
                <c:pt idx="4">
                  <c:v>5.4029999999999998E-3</c:v>
                </c:pt>
                <c:pt idx="5">
                  <c:v>-2.6329999999999999E-3</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Benchmark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Sheet1!$C$2:$C$7</c:f>
              <c:numCache>
                <c:formatCode>0.00%</c:formatCode>
                <c:ptCount val="6"/>
                <c:pt idx="0">
                  <c:v>8.8800000000000007E-3</c:v>
                </c:pt>
                <c:pt idx="1">
                  <c:v>2.2379E-2</c:v>
                </c:pt>
                <c:pt idx="2">
                  <c:v>1.9099000000000001E-2</c:v>
                </c:pt>
                <c:pt idx="3">
                  <c:v>1.5798E-2</c:v>
                </c:pt>
                <c:pt idx="4">
                  <c:v>4.8430000000000001E-3</c:v>
                </c:pt>
                <c:pt idx="5">
                  <c:v>-3.6589999999999999E-3</c:v>
                </c:pt>
              </c:numCache>
            </c:numRef>
          </c:val>
          <c:extLst>
            <c:ext xmlns:c16="http://schemas.microsoft.com/office/drawing/2014/chart" uri="{C3380CC4-5D6E-409C-BE32-E72D297353CC}">
              <c16:uniqueId val="{00000007-1909-4E65-883C-169641072163}"/>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0571722013008"/>
          <c:y val="2.3815071815060977E-2"/>
          <c:w val="0.84190925862528054"/>
          <c:h val="0.85354297568954285"/>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numRef>
              <c:f>Sheet1!$A$20:$A$68</c:f>
              <c:numCache>
                <c:formatCode>[$-409]mmm\-yy;@</c:formatCode>
                <c:ptCount val="43"/>
                <c:pt idx="0">
                  <c:v>44469</c:v>
                </c:pt>
                <c:pt idx="1">
                  <c:v>44500</c:v>
                </c:pt>
                <c:pt idx="2">
                  <c:v>44530</c:v>
                </c:pt>
                <c:pt idx="3">
                  <c:v>44561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29">
                  <c:v>45323</c:v>
                </c:pt>
                <c:pt idx="30">
                  <c:v>45352</c:v>
                </c:pt>
                <c:pt idx="31">
                  <c:v>45383</c:v>
                </c:pt>
                <c:pt idx="32">
                  <c:v>45413</c:v>
                </c:pt>
                <c:pt idx="33">
                  <c:v>45444</c:v>
                </c:pt>
                <c:pt idx="34">
                  <c:v>45474</c:v>
                </c:pt>
                <c:pt idx="35">
                  <c:v>45505</c:v>
                </c:pt>
                <c:pt idx="36">
                  <c:v>45536</c:v>
                </c:pt>
                <c:pt idx="37">
                  <c:v>45566</c:v>
                </c:pt>
                <c:pt idx="38">
                  <c:v>45597</c:v>
                </c:pt>
                <c:pt idx="39">
                  <c:v>45627</c:v>
                </c:pt>
                <c:pt idx="40">
                  <c:v>45658</c:v>
                </c:pt>
                <c:pt idx="41">
                  <c:v>45689</c:v>
                </c:pt>
                <c:pt idx="42">
                  <c:v>45717</c:v>
                </c:pt>
              </c:numCache>
            </c:numRef>
          </c:cat>
          <c:val>
            <c:numRef>
              <c:f>Sheet1!$B$20:$B$68</c:f>
              <c:numCache>
                <c:formatCode>_("$"* #,##0.00_);_("$"* \(#,##0.00\);_("$"* "-"??_);_(@_)</c:formatCode>
                <c:ptCount val="43"/>
                <c:pt idx="0">
                  <c:v>11010285868.809999</c:v>
                </c:pt>
                <c:pt idx="1">
                  <c:v>10807546507.280001</c:v>
                </c:pt>
                <c:pt idx="2">
                  <c:v>11187419918.92</c:v>
                </c:pt>
                <c:pt idx="3">
                  <c:v>12321204637.620001</c:v>
                </c:pt>
                <c:pt idx="4">
                  <c:v>13457178475.950001</c:v>
                </c:pt>
                <c:pt idx="5">
                  <c:v>11232766989.67</c:v>
                </c:pt>
                <c:pt idx="6">
                  <c:v>11788391140.92</c:v>
                </c:pt>
                <c:pt idx="7">
                  <c:v>13298815435.83</c:v>
                </c:pt>
                <c:pt idx="8">
                  <c:v>16459379280.530001</c:v>
                </c:pt>
                <c:pt idx="9">
                  <c:v>16172837620.18</c:v>
                </c:pt>
                <c:pt idx="10">
                  <c:v>11971385739.219999</c:v>
                </c:pt>
                <c:pt idx="11">
                  <c:v>11906509158.139999</c:v>
                </c:pt>
                <c:pt idx="12">
                  <c:v>12187692357.6</c:v>
                </c:pt>
                <c:pt idx="13">
                  <c:v>11104363631.040001</c:v>
                </c:pt>
                <c:pt idx="14">
                  <c:v>11186100980.290001</c:v>
                </c:pt>
                <c:pt idx="15">
                  <c:v>13539829749.32</c:v>
                </c:pt>
                <c:pt idx="16">
                  <c:v>12219126913.879999</c:v>
                </c:pt>
                <c:pt idx="17">
                  <c:v>12324525670.190001</c:v>
                </c:pt>
                <c:pt idx="18">
                  <c:v>15401267740.76</c:v>
                </c:pt>
                <c:pt idx="19">
                  <c:v>13753398523.030001</c:v>
                </c:pt>
                <c:pt idx="20">
                  <c:v>11673167795.389999</c:v>
                </c:pt>
                <c:pt idx="21">
                  <c:v>15148814815.41</c:v>
                </c:pt>
                <c:pt idx="22">
                  <c:v>10601720519.780001</c:v>
                </c:pt>
                <c:pt idx="23">
                  <c:v>11002482102.780001</c:v>
                </c:pt>
                <c:pt idx="24">
                  <c:v>12881145776.059999</c:v>
                </c:pt>
                <c:pt idx="25">
                  <c:v>12099454064.09</c:v>
                </c:pt>
                <c:pt idx="26">
                  <c:v>11468360625.639999</c:v>
                </c:pt>
                <c:pt idx="27">
                  <c:v>12361895307.799999</c:v>
                </c:pt>
                <c:pt idx="28">
                  <c:v>15569687620.129999</c:v>
                </c:pt>
                <c:pt idx="29">
                  <c:v>12950347221.719999</c:v>
                </c:pt>
                <c:pt idx="30">
                  <c:v>12509762946.299999</c:v>
                </c:pt>
                <c:pt idx="31">
                  <c:v>14833518483.35</c:v>
                </c:pt>
                <c:pt idx="32">
                  <c:v>13037081143.690001</c:v>
                </c:pt>
                <c:pt idx="33">
                  <c:v>14635665090.74</c:v>
                </c:pt>
                <c:pt idx="34">
                  <c:v>10869023649.25</c:v>
                </c:pt>
                <c:pt idx="35">
                  <c:v>13272635796.76</c:v>
                </c:pt>
                <c:pt idx="36">
                  <c:v>11788110987.16</c:v>
                </c:pt>
                <c:pt idx="37">
                  <c:v>12366361080.24</c:v>
                </c:pt>
                <c:pt idx="38">
                  <c:v>11424435126.860001</c:v>
                </c:pt>
                <c:pt idx="39">
                  <c:v>13149958182.459999</c:v>
                </c:pt>
                <c:pt idx="40">
                  <c:v>13607773436.35</c:v>
                </c:pt>
                <c:pt idx="41">
                  <c:v>13258991245.620001</c:v>
                </c:pt>
                <c:pt idx="42">
                  <c:v>14174718631.540001</c:v>
                </c:pt>
              </c:numCache>
            </c:numRef>
          </c:val>
          <c:extLst>
            <c:ext xmlns:c16="http://schemas.microsoft.com/office/drawing/2014/chart" uri="{C3380CC4-5D6E-409C-BE32-E72D297353CC}">
              <c16:uniqueId val="{00000000-72CE-4AAB-B06B-3C0B0ACD1504}"/>
            </c:ext>
          </c:extLst>
        </c:ser>
        <c:ser>
          <c:idx val="1"/>
          <c:order val="1"/>
          <c:tx>
            <c:strRef>
              <c:f>Sheet1!$C$1</c:f>
              <c:strCache>
                <c:ptCount val="1"/>
                <c:pt idx="0">
                  <c:v>Disbursements</c:v>
                </c:pt>
              </c:strCache>
            </c:strRef>
          </c:tx>
          <c:spPr>
            <a:solidFill>
              <a:schemeClr val="accent2"/>
            </a:solidFill>
            <a:ln>
              <a:noFill/>
            </a:ln>
            <a:effectLst/>
          </c:spPr>
          <c:invertIfNegative val="0"/>
          <c:cat>
            <c:numRef>
              <c:f>Sheet1!$A$20:$A$68</c:f>
              <c:numCache>
                <c:formatCode>[$-409]mmm\-yy;@</c:formatCode>
                <c:ptCount val="43"/>
                <c:pt idx="0">
                  <c:v>44469</c:v>
                </c:pt>
                <c:pt idx="1">
                  <c:v>44500</c:v>
                </c:pt>
                <c:pt idx="2">
                  <c:v>44530</c:v>
                </c:pt>
                <c:pt idx="3">
                  <c:v>44561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29">
                  <c:v>45323</c:v>
                </c:pt>
                <c:pt idx="30">
                  <c:v>45352</c:v>
                </c:pt>
                <c:pt idx="31">
                  <c:v>45383</c:v>
                </c:pt>
                <c:pt idx="32">
                  <c:v>45413</c:v>
                </c:pt>
                <c:pt idx="33">
                  <c:v>45444</c:v>
                </c:pt>
                <c:pt idx="34">
                  <c:v>45474</c:v>
                </c:pt>
                <c:pt idx="35">
                  <c:v>45505</c:v>
                </c:pt>
                <c:pt idx="36">
                  <c:v>45536</c:v>
                </c:pt>
                <c:pt idx="37">
                  <c:v>45566</c:v>
                </c:pt>
                <c:pt idx="38">
                  <c:v>45597</c:v>
                </c:pt>
                <c:pt idx="39">
                  <c:v>45627</c:v>
                </c:pt>
                <c:pt idx="40">
                  <c:v>45658</c:v>
                </c:pt>
                <c:pt idx="41">
                  <c:v>45689</c:v>
                </c:pt>
                <c:pt idx="42">
                  <c:v>45717</c:v>
                </c:pt>
              </c:numCache>
            </c:numRef>
          </c:cat>
          <c:val>
            <c:numRef>
              <c:f>Sheet1!$C$20:$C$68</c:f>
              <c:numCache>
                <c:formatCode>_("$"* #,##0.00_);_("$"* \(#,##0.00\);_("$"* "-"??_);_(@_)</c:formatCode>
                <c:ptCount val="43"/>
                <c:pt idx="0">
                  <c:v>10297598574.1</c:v>
                </c:pt>
                <c:pt idx="1">
                  <c:v>9589489595.0100002</c:v>
                </c:pt>
                <c:pt idx="2">
                  <c:v>10019291246.620001</c:v>
                </c:pt>
                <c:pt idx="3">
                  <c:v>10418688071.23</c:v>
                </c:pt>
                <c:pt idx="4">
                  <c:v>11744116649.790001</c:v>
                </c:pt>
                <c:pt idx="5">
                  <c:v>9821558887.25</c:v>
                </c:pt>
                <c:pt idx="6">
                  <c:v>11621126538.52</c:v>
                </c:pt>
                <c:pt idx="7">
                  <c:v>10743137870.65</c:v>
                </c:pt>
                <c:pt idx="8">
                  <c:v>11719686663.469999</c:v>
                </c:pt>
                <c:pt idx="9">
                  <c:v>13066580081.780001</c:v>
                </c:pt>
                <c:pt idx="10">
                  <c:v>11179985217.07</c:v>
                </c:pt>
                <c:pt idx="11">
                  <c:v>11840226655.540001</c:v>
                </c:pt>
                <c:pt idx="12">
                  <c:v>11539121443.540001</c:v>
                </c:pt>
                <c:pt idx="13">
                  <c:v>11436876426.690001</c:v>
                </c:pt>
                <c:pt idx="14">
                  <c:v>10444245417.66</c:v>
                </c:pt>
                <c:pt idx="15">
                  <c:v>12601102699.74</c:v>
                </c:pt>
                <c:pt idx="16">
                  <c:v>10765582954.719999</c:v>
                </c:pt>
                <c:pt idx="17">
                  <c:v>12220412951.27</c:v>
                </c:pt>
                <c:pt idx="18">
                  <c:v>15062237591.700001</c:v>
                </c:pt>
                <c:pt idx="19">
                  <c:v>11395010859.860001</c:v>
                </c:pt>
                <c:pt idx="20">
                  <c:v>12601130783.85</c:v>
                </c:pt>
                <c:pt idx="21">
                  <c:v>12720403375.469999</c:v>
                </c:pt>
                <c:pt idx="22">
                  <c:v>11622983361.129999</c:v>
                </c:pt>
                <c:pt idx="23">
                  <c:v>13170463051.85</c:v>
                </c:pt>
                <c:pt idx="24">
                  <c:v>11824383444.629999</c:v>
                </c:pt>
                <c:pt idx="25">
                  <c:v>12317534519.51</c:v>
                </c:pt>
                <c:pt idx="26">
                  <c:v>11902538875.280001</c:v>
                </c:pt>
                <c:pt idx="27">
                  <c:v>12155647963.84</c:v>
                </c:pt>
                <c:pt idx="28">
                  <c:v>11820733680.9</c:v>
                </c:pt>
                <c:pt idx="29">
                  <c:v>16189260038.809999</c:v>
                </c:pt>
                <c:pt idx="30">
                  <c:v>12726766764.809999</c:v>
                </c:pt>
                <c:pt idx="31">
                  <c:v>11495138806.41</c:v>
                </c:pt>
                <c:pt idx="32">
                  <c:v>13170497260.870001</c:v>
                </c:pt>
                <c:pt idx="33">
                  <c:v>13246723989.91</c:v>
                </c:pt>
                <c:pt idx="34">
                  <c:v>12847713497.35</c:v>
                </c:pt>
                <c:pt idx="35">
                  <c:v>13683855552.700001</c:v>
                </c:pt>
                <c:pt idx="36">
                  <c:v>12063779524.799999</c:v>
                </c:pt>
                <c:pt idx="37">
                  <c:v>13391009564.75</c:v>
                </c:pt>
                <c:pt idx="38">
                  <c:v>12186826184.540001</c:v>
                </c:pt>
                <c:pt idx="39">
                  <c:v>12861044368.26</c:v>
                </c:pt>
                <c:pt idx="40">
                  <c:v>12977873651.360001</c:v>
                </c:pt>
                <c:pt idx="41">
                  <c:v>13194421700.77</c:v>
                </c:pt>
                <c:pt idx="42">
                  <c:v>14301916653.040001</c:v>
                </c:pt>
              </c:numCache>
            </c:numRef>
          </c:val>
          <c:extLst>
            <c:ext xmlns:c16="http://schemas.microsoft.com/office/drawing/2014/chart" uri="{C3380CC4-5D6E-409C-BE32-E72D297353CC}">
              <c16:uniqueId val="{00000001-72CE-4AAB-B06B-3C0B0ACD1504}"/>
            </c:ext>
          </c:extLst>
        </c:ser>
        <c:ser>
          <c:idx val="2"/>
          <c:order val="2"/>
          <c:tx>
            <c:strRef>
              <c:f>Sheet1!$D$1</c:f>
              <c:strCache>
                <c:ptCount val="1"/>
                <c:pt idx="0">
                  <c:v>Net Receipts</c:v>
                </c:pt>
              </c:strCache>
            </c:strRef>
          </c:tx>
          <c:spPr>
            <a:solidFill>
              <a:srgbClr val="FFC000"/>
            </a:solidFill>
            <a:ln>
              <a:noFill/>
            </a:ln>
            <a:effectLst/>
          </c:spPr>
          <c:invertIfNegative val="0"/>
          <c:cat>
            <c:numRef>
              <c:f>Sheet1!$A$20:$A$68</c:f>
              <c:numCache>
                <c:formatCode>[$-409]mmm\-yy;@</c:formatCode>
                <c:ptCount val="43"/>
                <c:pt idx="0">
                  <c:v>44469</c:v>
                </c:pt>
                <c:pt idx="1">
                  <c:v>44500</c:v>
                </c:pt>
                <c:pt idx="2">
                  <c:v>44530</c:v>
                </c:pt>
                <c:pt idx="3">
                  <c:v>44561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29">
                  <c:v>45323</c:v>
                </c:pt>
                <c:pt idx="30">
                  <c:v>45352</c:v>
                </c:pt>
                <c:pt idx="31">
                  <c:v>45383</c:v>
                </c:pt>
                <c:pt idx="32">
                  <c:v>45413</c:v>
                </c:pt>
                <c:pt idx="33">
                  <c:v>45444</c:v>
                </c:pt>
                <c:pt idx="34">
                  <c:v>45474</c:v>
                </c:pt>
                <c:pt idx="35">
                  <c:v>45505</c:v>
                </c:pt>
                <c:pt idx="36">
                  <c:v>45536</c:v>
                </c:pt>
                <c:pt idx="37">
                  <c:v>45566</c:v>
                </c:pt>
                <c:pt idx="38">
                  <c:v>45597</c:v>
                </c:pt>
                <c:pt idx="39">
                  <c:v>45627</c:v>
                </c:pt>
                <c:pt idx="40">
                  <c:v>45658</c:v>
                </c:pt>
                <c:pt idx="41">
                  <c:v>45689</c:v>
                </c:pt>
                <c:pt idx="42">
                  <c:v>45717</c:v>
                </c:pt>
              </c:numCache>
            </c:numRef>
          </c:cat>
          <c:val>
            <c:numRef>
              <c:f>Sheet1!$D$20:$D$68</c:f>
              <c:numCache>
                <c:formatCode>_("$"* #,##0.00_);_("$"* \(#,##0.00\);_("$"* "-"??_);_(@_)</c:formatCode>
                <c:ptCount val="43"/>
                <c:pt idx="0">
                  <c:v>712687294.70999908</c:v>
                </c:pt>
                <c:pt idx="1">
                  <c:v>1218056912.2700005</c:v>
                </c:pt>
                <c:pt idx="2">
                  <c:v>1168128672.2999992</c:v>
                </c:pt>
                <c:pt idx="3">
                  <c:v>1902516566.3900013</c:v>
                </c:pt>
                <c:pt idx="4">
                  <c:v>1713061826.1599998</c:v>
                </c:pt>
                <c:pt idx="5">
                  <c:v>1411208102.4200001</c:v>
                </c:pt>
                <c:pt idx="6">
                  <c:v>167264602.39999962</c:v>
                </c:pt>
                <c:pt idx="7">
                  <c:v>2555677565.1800003</c:v>
                </c:pt>
                <c:pt idx="8">
                  <c:v>4739692617.0600014</c:v>
                </c:pt>
                <c:pt idx="9">
                  <c:v>3106257538.3999996</c:v>
                </c:pt>
                <c:pt idx="10">
                  <c:v>791400522.14999962</c:v>
                </c:pt>
                <c:pt idx="11">
                  <c:v>66282502.599998474</c:v>
                </c:pt>
                <c:pt idx="12">
                  <c:v>648570914.05999947</c:v>
                </c:pt>
                <c:pt idx="13">
                  <c:v>-332512795.64999962</c:v>
                </c:pt>
                <c:pt idx="14">
                  <c:v>741855562.63000107</c:v>
                </c:pt>
                <c:pt idx="15">
                  <c:v>938727049.57999992</c:v>
                </c:pt>
                <c:pt idx="16">
                  <c:v>1453543959.1599998</c:v>
                </c:pt>
                <c:pt idx="17">
                  <c:v>104112718.92000008</c:v>
                </c:pt>
                <c:pt idx="18">
                  <c:v>339030149.05999947</c:v>
                </c:pt>
                <c:pt idx="19">
                  <c:v>2358387663.1700001</c:v>
                </c:pt>
                <c:pt idx="20">
                  <c:v>-927962988.46000099</c:v>
                </c:pt>
                <c:pt idx="21">
                  <c:v>2428411439.9400005</c:v>
                </c:pt>
                <c:pt idx="22">
                  <c:v>-1021262841.3499985</c:v>
                </c:pt>
                <c:pt idx="23">
                  <c:v>-2167980949.0699997</c:v>
                </c:pt>
                <c:pt idx="24">
                  <c:v>1056762331.4300003</c:v>
                </c:pt>
                <c:pt idx="25">
                  <c:v>-218080455.42000008</c:v>
                </c:pt>
                <c:pt idx="26">
                  <c:v>-434178249.6400013</c:v>
                </c:pt>
                <c:pt idx="27">
                  <c:v>206247343.95999908</c:v>
                </c:pt>
                <c:pt idx="28">
                  <c:v>3748953939.2299995</c:v>
                </c:pt>
                <c:pt idx="29">
                  <c:v>-3238912817.0900002</c:v>
                </c:pt>
                <c:pt idx="30">
                  <c:v>-217003818.51000023</c:v>
                </c:pt>
                <c:pt idx="31">
                  <c:v>3338379676.9400005</c:v>
                </c:pt>
                <c:pt idx="32">
                  <c:v>-133416117.18000031</c:v>
                </c:pt>
                <c:pt idx="33">
                  <c:v>1388941100.8299999</c:v>
                </c:pt>
                <c:pt idx="34">
                  <c:v>-1978689848.1000004</c:v>
                </c:pt>
                <c:pt idx="35">
                  <c:v>-411219755.94000053</c:v>
                </c:pt>
                <c:pt idx="36">
                  <c:v>-275668537.63999939</c:v>
                </c:pt>
                <c:pt idx="37">
                  <c:v>-1024648484.5100002</c:v>
                </c:pt>
                <c:pt idx="38">
                  <c:v>-762391057.68000031</c:v>
                </c:pt>
                <c:pt idx="39">
                  <c:v>288913814.19999886</c:v>
                </c:pt>
                <c:pt idx="40">
                  <c:v>629899784.98999977</c:v>
                </c:pt>
                <c:pt idx="41">
                  <c:v>64569544.850000381</c:v>
                </c:pt>
                <c:pt idx="42">
                  <c:v>-127198021.5</c:v>
                </c:pt>
              </c:numCache>
            </c:numRef>
          </c:val>
          <c:extLst>
            <c:ext xmlns:c16="http://schemas.microsoft.com/office/drawing/2014/chart" uri="{C3380CC4-5D6E-409C-BE32-E72D297353CC}">
              <c16:uniqueId val="{00000002-72CE-4AAB-B06B-3C0B0ACD1504}"/>
            </c:ext>
          </c:extLst>
        </c:ser>
        <c:dLbls>
          <c:showLegendKey val="0"/>
          <c:showVal val="0"/>
          <c:showCatName val="0"/>
          <c:showSerName val="0"/>
          <c:showPercent val="0"/>
          <c:showBubbleSize val="0"/>
        </c:dLbls>
        <c:gapWidth val="219"/>
        <c:overlap val="-27"/>
        <c:axId val="545277664"/>
        <c:axId val="545280616"/>
      </c:barChart>
      <c:dateAx>
        <c:axId val="54527766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80616"/>
        <c:crosses val="autoZero"/>
        <c:auto val="1"/>
        <c:lblOffset val="100"/>
        <c:baseTimeUnit val="months"/>
      </c:dateAx>
      <c:valAx>
        <c:axId val="54528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dirty="0"/>
              <a:t>Returns as of March 31, 2025</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Pool</c:v>
                </c:pt>
              </c:strCache>
            </c:strRef>
          </c:tx>
          <c:spPr>
            <a:solidFill>
              <a:schemeClr val="accent5">
                <a:shade val="76000"/>
              </a:schemeClr>
            </a:solidFill>
            <a:ln>
              <a:noFill/>
            </a:ln>
            <a:effectLst/>
            <a:scene3d>
              <a:camera prst="orthographicFront"/>
              <a:lightRig rig="threePt" dir="t"/>
            </a:scene3d>
            <a:sp3d>
              <a:bevelT w="12700"/>
              <a:bevelB w="12700"/>
            </a:sp3d>
          </c:spPr>
          <c:invertIfNegative val="0"/>
          <c:dLbls>
            <c:dLbl>
              <c:idx val="0"/>
              <c:layout>
                <c:manualLayout>
                  <c:x val="3.6630036630036652E-3"/>
                  <c:y val="6.7537923607696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9-466A-B3FA-2BD29C8CDAA2}"/>
                </c:ext>
              </c:extLst>
            </c:dLbl>
            <c:dLbl>
              <c:idx val="1"/>
              <c:layout>
                <c:manualLayout>
                  <c:x val="-7.9004329789785725E-3"/>
                  <c:y val="-2.9773082226688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D-4277-B605-25F8B9D29CE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 Months </c:v>
                </c:pt>
                <c:pt idx="1">
                  <c:v>1 Year</c:v>
                </c:pt>
                <c:pt idx="2">
                  <c:v>3 Year *</c:v>
                </c:pt>
                <c:pt idx="3">
                  <c:v>5 Year *</c:v>
                </c:pt>
                <c:pt idx="4">
                  <c:v>10 Year *</c:v>
                </c:pt>
              </c:strCache>
            </c:strRef>
          </c:cat>
          <c:val>
            <c:numRef>
              <c:f>Sheet1!$B$2:$B$6</c:f>
              <c:numCache>
                <c:formatCode>0.00%</c:formatCode>
                <c:ptCount val="5"/>
                <c:pt idx="0">
                  <c:v>9.6539999999999994E-3</c:v>
                </c:pt>
                <c:pt idx="1">
                  <c:v>5.3406000000000002E-2</c:v>
                </c:pt>
                <c:pt idx="2">
                  <c:v>2.8216000000000001E-2</c:v>
                </c:pt>
                <c:pt idx="3">
                  <c:v>1.5543E-2</c:v>
                </c:pt>
                <c:pt idx="4">
                  <c:v>1.9292E-2</c:v>
                </c:pt>
              </c:numCache>
            </c:numRef>
          </c:val>
          <c:extLst>
            <c:ext xmlns:c16="http://schemas.microsoft.com/office/drawing/2014/chart" uri="{C3380CC4-5D6E-409C-BE32-E72D297353CC}">
              <c16:uniqueId val="{00000001-24A9-466A-B3FA-2BD29C8CDAA2}"/>
            </c:ext>
          </c:extLst>
        </c:ser>
        <c:ser>
          <c:idx val="1"/>
          <c:order val="1"/>
          <c:tx>
            <c:strRef>
              <c:f>Sheet1!$C$1</c:f>
              <c:strCache>
                <c:ptCount val="1"/>
                <c:pt idx="0">
                  <c:v>Benchmark</c:v>
                </c:pt>
              </c:strCache>
            </c:strRef>
          </c:tx>
          <c:spPr>
            <a:solidFill>
              <a:schemeClr val="accent5">
                <a:tint val="77000"/>
              </a:schemeClr>
            </a:solidFill>
            <a:ln>
              <a:noFill/>
            </a:ln>
            <a:effectLst/>
          </c:spPr>
          <c:invertIfNegative val="0"/>
          <c:dLbls>
            <c:dLbl>
              <c:idx val="0"/>
              <c:layout>
                <c:manualLayout>
                  <c:x val="7.3260073260073303E-3"/>
                  <c:y val="1.013068854115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A9-466A-B3FA-2BD29C8CDA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 Months </c:v>
                </c:pt>
                <c:pt idx="1">
                  <c:v>1 Year</c:v>
                </c:pt>
                <c:pt idx="2">
                  <c:v>3 Year *</c:v>
                </c:pt>
                <c:pt idx="3">
                  <c:v>5 Year *</c:v>
                </c:pt>
                <c:pt idx="4">
                  <c:v>10 Year *</c:v>
                </c:pt>
              </c:strCache>
            </c:strRef>
          </c:cat>
          <c:val>
            <c:numRef>
              <c:f>Sheet1!$C$2:$C$6</c:f>
              <c:numCache>
                <c:formatCode>0.00%</c:formatCode>
                <c:ptCount val="5"/>
                <c:pt idx="0">
                  <c:v>8.8800000000000007E-3</c:v>
                </c:pt>
                <c:pt idx="1">
                  <c:v>5.1373000000000002E-2</c:v>
                </c:pt>
                <c:pt idx="2">
                  <c:v>2.6544999999999999E-2</c:v>
                </c:pt>
                <c:pt idx="3">
                  <c:v>1.2538000000000001E-2</c:v>
                </c:pt>
                <c:pt idx="4">
                  <c:v>1.7571E-2</c:v>
                </c:pt>
              </c:numCache>
            </c:numRef>
          </c:val>
          <c:extLst>
            <c:ext xmlns:c16="http://schemas.microsoft.com/office/drawing/2014/chart" uri="{C3380CC4-5D6E-409C-BE32-E72D297353CC}">
              <c16:uniqueId val="{00000003-24A9-466A-B3FA-2BD29C8CDAA2}"/>
            </c:ext>
          </c:extLst>
        </c:ser>
        <c:dLbls>
          <c:showLegendKey val="0"/>
          <c:showVal val="0"/>
          <c:showCatName val="0"/>
          <c:showSerName val="0"/>
          <c:showPercent val="0"/>
          <c:showBubbleSize val="0"/>
        </c:dLbls>
        <c:gapWidth val="75"/>
        <c:axId val="229208448"/>
        <c:axId val="229209984"/>
      </c:barChart>
      <c:catAx>
        <c:axId val="22920844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9984"/>
        <c:crosses val="autoZero"/>
        <c:auto val="1"/>
        <c:lblAlgn val="ctr"/>
        <c:lblOffset val="100"/>
        <c:noMultiLvlLbl val="0"/>
      </c:catAx>
      <c:valAx>
        <c:axId val="229209984"/>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8448"/>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Quality</a:t>
            </a:r>
          </a:p>
        </c:rich>
      </c:tx>
      <c:layout>
        <c:manualLayout>
          <c:xMode val="edge"/>
          <c:yMode val="edge"/>
          <c:x val="0.56455088613226467"/>
          <c:y val="9.7681539807524059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3/31/2024</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EF7-472E-BD0D-98BB8181F2FE}"/>
                </c:ext>
              </c:extLst>
            </c:dLbl>
            <c:dLbl>
              <c:idx val="4"/>
              <c:layout>
                <c:manualLayout>
                  <c:x val="-3.7878787878787962E-3"/>
                  <c:y val="0.1333339895013126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Sheet1!$B$2:$F$2</c:f>
              <c:numCache>
                <c:formatCode>0%</c:formatCode>
                <c:ptCount val="5"/>
                <c:pt idx="0">
                  <c:v>0.89959999999999996</c:v>
                </c:pt>
                <c:pt idx="1">
                  <c:v>6.1699999999999998E-2</c:v>
                </c:pt>
                <c:pt idx="2">
                  <c:v>4.7999999999999996E-3</c:v>
                </c:pt>
                <c:pt idx="3">
                  <c:v>3.0499999999999999E-2</c:v>
                </c:pt>
                <c:pt idx="4">
                  <c:v>3.3999999999999998E-3</c:v>
                </c:pt>
              </c:numCache>
              <c:extLst xmlns:c15="http://schemas.microsoft.com/office/drawing/2012/chart"/>
            </c:numRef>
          </c:val>
          <c:extLst xmlns:c15="http://schemas.microsoft.com/office/drawing/2012/chart">
            <c:ext xmlns:c16="http://schemas.microsoft.com/office/drawing/2014/chart" uri="{C3380CC4-5D6E-409C-BE32-E72D297353CC}">
              <c16:uniqueId val="{00000002-5EF7-472E-BD0D-98BB8181F2FE}"/>
            </c:ext>
          </c:extLst>
        </c:ser>
        <c:ser>
          <c:idx val="3"/>
          <c:order val="1"/>
          <c:tx>
            <c:strRef>
              <c:f>Sheet1!$A$3</c:f>
              <c:strCache>
                <c:ptCount val="1"/>
                <c:pt idx="0">
                  <c:v>9/30/2024</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EF7-472E-BD0D-98BB8181F2FE}"/>
                </c:ext>
              </c:extLst>
            </c:dLbl>
            <c:dLbl>
              <c:idx val="4"/>
              <c:layout>
                <c:manualLayout>
                  <c:x val="-1.8939552700657338E-3"/>
                  <c:y val="-8.5971404774485751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Sheet1!$B$3:$F$3</c:f>
              <c:numCache>
                <c:formatCode>0%</c:formatCode>
                <c:ptCount val="5"/>
                <c:pt idx="0">
                  <c:v>0.90600000000000003</c:v>
                </c:pt>
                <c:pt idx="1">
                  <c:v>6.1699999999999998E-2</c:v>
                </c:pt>
                <c:pt idx="2">
                  <c:v>1.1999999999999999E-3</c:v>
                </c:pt>
                <c:pt idx="3">
                  <c:v>2.8299999999999999E-2</c:v>
                </c:pt>
                <c:pt idx="4">
                  <c:v>2.8E-3</c:v>
                </c:pt>
              </c:numCache>
              <c:extLst xmlns:c15="http://schemas.microsoft.com/office/drawing/2012/chart"/>
            </c:numRef>
          </c:val>
          <c:extLst xmlns:c15="http://schemas.microsoft.com/office/drawing/2012/chart">
            <c:ext xmlns:c16="http://schemas.microsoft.com/office/drawing/2014/chart" uri="{C3380CC4-5D6E-409C-BE32-E72D297353CC}">
              <c16:uniqueId val="{00000005-5EF7-472E-BD0D-98BB8181F2FE}"/>
            </c:ext>
          </c:extLst>
        </c:ser>
        <c:ser>
          <c:idx val="4"/>
          <c:order val="2"/>
          <c:tx>
            <c:strRef>
              <c:f>Sheet1!$A$4</c:f>
              <c:strCache>
                <c:ptCount val="1"/>
                <c:pt idx="0">
                  <c:v>3/31/2025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dLbl>
              <c:idx val="4"/>
              <c:layout>
                <c:manualLayout>
                  <c:x val="1.6799946514956697E-3"/>
                  <c:y val="6.3193741074085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Sheet1!$B$4:$F$4</c:f>
              <c:numCache>
                <c:formatCode>0%</c:formatCode>
                <c:ptCount val="5"/>
                <c:pt idx="0">
                  <c:v>0.89280000000000004</c:v>
                </c:pt>
                <c:pt idx="1">
                  <c:v>6.3399999999999998E-2</c:v>
                </c:pt>
                <c:pt idx="2">
                  <c:v>2.3E-3</c:v>
                </c:pt>
                <c:pt idx="3">
                  <c:v>3.8199999999999998E-2</c:v>
                </c:pt>
                <c:pt idx="4">
                  <c:v>3.3E-3</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4"/>
              <c:layout>
                <c:manualLayout>
                  <c:x val="1.1363636363636367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Sheet1!$B$5:$F$5</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extLst/>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r"/>
      <c:layout>
        <c:manualLayout>
          <c:xMode val="edge"/>
          <c:yMode val="edge"/>
          <c:x val="0.62940119445840981"/>
          <c:y val="0.20811597747266564"/>
          <c:w val="0.32386072870918065"/>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Sector</a:t>
            </a:r>
          </a:p>
        </c:rich>
      </c:tx>
      <c:layout>
        <c:manualLayout>
          <c:xMode val="edge"/>
          <c:yMode val="edge"/>
          <c:x val="0.5472375008625382"/>
          <c:y val="0"/>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6.517521081141453E-2"/>
          <c:y val="0.1309811273590801"/>
          <c:w val="0.8923933378008595"/>
          <c:h val="0.67046056742908577"/>
        </c:manualLayout>
      </c:layout>
      <c:barChart>
        <c:barDir val="col"/>
        <c:grouping val="clustered"/>
        <c:varyColors val="0"/>
        <c:ser>
          <c:idx val="1"/>
          <c:order val="0"/>
          <c:tx>
            <c:strRef>
              <c:f>Sheet1!$A$2</c:f>
              <c:strCache>
                <c:ptCount val="1"/>
                <c:pt idx="0">
                  <c:v>3/31/2024</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D09A-457C-91C3-A389E220C427}"/>
                </c:ext>
              </c:extLst>
            </c:dLbl>
            <c:dLbl>
              <c:idx val="7"/>
              <c:layout>
                <c:manualLayout>
                  <c:x val="-7.0921539016296263E-3"/>
                  <c:y val="4.22261578086419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2A49-457A-AE52-0A0087042E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Sheet1!$B$1:$I$1</c:f>
              <c:strCache>
                <c:ptCount val="8"/>
                <c:pt idx="0">
                  <c:v>Treasury</c:v>
                </c:pt>
                <c:pt idx="1">
                  <c:v>Govt. Agn</c:v>
                </c:pt>
                <c:pt idx="2">
                  <c:v>Corporate Bonds</c:v>
                </c:pt>
                <c:pt idx="3">
                  <c:v>Foreign</c:v>
                </c:pt>
                <c:pt idx="4">
                  <c:v>Muni</c:v>
                </c:pt>
                <c:pt idx="5">
                  <c:v>ABS</c:v>
                </c:pt>
                <c:pt idx="6">
                  <c:v>Repo</c:v>
                </c:pt>
                <c:pt idx="7">
                  <c:v>Cash</c:v>
                </c:pt>
              </c:strCache>
              <c:extLst xmlns:c15="http://schemas.microsoft.com/office/drawing/2012/chart"/>
            </c:strRef>
          </c:cat>
          <c:val>
            <c:numRef>
              <c:f>Sheet1!$B$2:$I$2</c:f>
              <c:numCache>
                <c:formatCode>0%</c:formatCode>
                <c:ptCount val="8"/>
                <c:pt idx="0">
                  <c:v>0.90880000000000005</c:v>
                </c:pt>
                <c:pt idx="1">
                  <c:v>0</c:v>
                </c:pt>
                <c:pt idx="2">
                  <c:v>3.8699999999999998E-2</c:v>
                </c:pt>
                <c:pt idx="3">
                  <c:v>1.5E-3</c:v>
                </c:pt>
                <c:pt idx="4">
                  <c:v>0</c:v>
                </c:pt>
                <c:pt idx="5">
                  <c:v>0.06</c:v>
                </c:pt>
                <c:pt idx="6">
                  <c:v>1E-3</c:v>
                </c:pt>
                <c:pt idx="7">
                  <c:v>-1.0200000000000001E-2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4-D09A-457C-91C3-A389E220C427}"/>
            </c:ext>
          </c:extLst>
        </c:ser>
        <c:ser>
          <c:idx val="3"/>
          <c:order val="1"/>
          <c:tx>
            <c:strRef>
              <c:f>Sheet1!$A$3</c:f>
              <c:strCache>
                <c:ptCount val="1"/>
                <c:pt idx="0">
                  <c:v>9/30/2024</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D09A-457C-91C3-A389E220C427}"/>
                </c:ext>
              </c:extLst>
            </c:dLbl>
            <c:dLbl>
              <c:idx val="7"/>
              <c:layout>
                <c:manualLayout>
                  <c:x val="-1.7730634748924171E-3"/>
                  <c:y val="4.9263111930737749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2A49-457A-AE52-0A0087042E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Sheet1!$B$1:$I$1</c:f>
              <c:strCache>
                <c:ptCount val="8"/>
                <c:pt idx="0">
                  <c:v>Treasury</c:v>
                </c:pt>
                <c:pt idx="1">
                  <c:v>Govt. Agn</c:v>
                </c:pt>
                <c:pt idx="2">
                  <c:v>Corporate Bonds</c:v>
                </c:pt>
                <c:pt idx="3">
                  <c:v>Foreign</c:v>
                </c:pt>
                <c:pt idx="4">
                  <c:v>Muni</c:v>
                </c:pt>
                <c:pt idx="5">
                  <c:v>ABS</c:v>
                </c:pt>
                <c:pt idx="6">
                  <c:v>Repo</c:v>
                </c:pt>
                <c:pt idx="7">
                  <c:v>Cash</c:v>
                </c:pt>
              </c:strCache>
              <c:extLst xmlns:c15="http://schemas.microsoft.com/office/drawing/2012/chart"/>
            </c:strRef>
          </c:cat>
          <c:val>
            <c:numRef>
              <c:f>Sheet1!$B$3:$I$3</c:f>
              <c:numCache>
                <c:formatCode>0%</c:formatCode>
                <c:ptCount val="8"/>
                <c:pt idx="0">
                  <c:v>0.90710000000000002</c:v>
                </c:pt>
                <c:pt idx="1">
                  <c:v>0</c:v>
                </c:pt>
                <c:pt idx="2">
                  <c:v>3.2400000000000005E-2</c:v>
                </c:pt>
                <c:pt idx="3">
                  <c:v>1.4E-3</c:v>
                </c:pt>
                <c:pt idx="4">
                  <c:v>0</c:v>
                </c:pt>
                <c:pt idx="5">
                  <c:v>6.0199999999999997E-2</c:v>
                </c:pt>
                <c:pt idx="6">
                  <c:v>1.7600000000000001E-2</c:v>
                </c:pt>
                <c:pt idx="7">
                  <c:v>-1.8700000000000001E-2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9-D09A-457C-91C3-A389E220C427}"/>
            </c:ext>
          </c:extLst>
        </c:ser>
        <c:ser>
          <c:idx val="4"/>
          <c:order val="2"/>
          <c:tx>
            <c:strRef>
              <c:f>Sheet1!$A$4</c:f>
              <c:strCache>
                <c:ptCount val="1"/>
                <c:pt idx="0">
                  <c:v>3/31/2025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2.2275209756521429E-4"/>
                  <c:y val="1.60233428268274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1.7730496453900709E-3"/>
                  <c:y val="2.204599425071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dLbl>
              <c:idx val="7"/>
              <c:layout>
                <c:manualLayout>
                  <c:x val="7.440983216922617E-3"/>
                  <c:y val="1.77321717764001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49-457A-AE52-0A0087042EA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Treasury</c:v>
                </c:pt>
                <c:pt idx="1">
                  <c:v>Govt. Agn</c:v>
                </c:pt>
                <c:pt idx="2">
                  <c:v>Corporate Bonds</c:v>
                </c:pt>
                <c:pt idx="3">
                  <c:v>Foreign</c:v>
                </c:pt>
                <c:pt idx="4">
                  <c:v>Muni</c:v>
                </c:pt>
                <c:pt idx="5">
                  <c:v>ABS</c:v>
                </c:pt>
                <c:pt idx="6">
                  <c:v>Repo</c:v>
                </c:pt>
                <c:pt idx="7">
                  <c:v>Cash</c:v>
                </c:pt>
              </c:strCache>
            </c:strRef>
          </c:cat>
          <c:val>
            <c:numRef>
              <c:f>Sheet1!$B$4:$I$4</c:f>
              <c:numCache>
                <c:formatCode>0%</c:formatCode>
                <c:ptCount val="8"/>
                <c:pt idx="0">
                  <c:v>0.83589999999999998</c:v>
                </c:pt>
                <c:pt idx="1">
                  <c:v>0</c:v>
                </c:pt>
                <c:pt idx="2">
                  <c:v>4.5599999999999995E-2</c:v>
                </c:pt>
                <c:pt idx="3">
                  <c:v>1.4E-3</c:v>
                </c:pt>
                <c:pt idx="4">
                  <c:v>0</c:v>
                </c:pt>
                <c:pt idx="5">
                  <c:v>0.06</c:v>
                </c:pt>
                <c:pt idx="6">
                  <c:v>5.6500000000000002E-2</c:v>
                </c:pt>
                <c:pt idx="7">
                  <c:v>5.0000000000000001E-4</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2.8193116561501131E-3"/>
                  <c:y val="3.086446640978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dLbl>
              <c:idx val="7"/>
              <c:layout>
                <c:manualLayout>
                  <c:x val="1.5957307198302469E-2"/>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49-457A-AE52-0A0087042EA4}"/>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Treasury</c:v>
                </c:pt>
                <c:pt idx="1">
                  <c:v>Govt. Agn</c:v>
                </c:pt>
                <c:pt idx="2">
                  <c:v>Corporate Bonds</c:v>
                </c:pt>
                <c:pt idx="3">
                  <c:v>Foreign</c:v>
                </c:pt>
                <c:pt idx="4">
                  <c:v>Muni</c:v>
                </c:pt>
                <c:pt idx="5">
                  <c:v>ABS</c:v>
                </c:pt>
                <c:pt idx="6">
                  <c:v>Repo</c:v>
                </c:pt>
                <c:pt idx="7">
                  <c:v>Cash</c:v>
                </c:pt>
              </c:strCache>
            </c:strRef>
          </c:cat>
          <c:val>
            <c:numRef>
              <c:f>Sheet1!$B$5:$I$5</c:f>
              <c:numCache>
                <c:formatCode>0%</c:formatCode>
                <c:ptCount val="8"/>
                <c:pt idx="0">
                  <c:v>1</c:v>
                </c:pt>
                <c:pt idx="1">
                  <c:v>0</c:v>
                </c:pt>
                <c:pt idx="2">
                  <c:v>0</c:v>
                </c:pt>
                <c:pt idx="3">
                  <c:v>0</c:v>
                </c:pt>
                <c:pt idx="4">
                  <c:v>0</c:v>
                </c:pt>
                <c:pt idx="5">
                  <c:v>0</c:v>
                </c:pt>
                <c:pt idx="7">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extLst/>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2087181004071312"/>
          <c:y val="0.20709281088054191"/>
          <c:w val="0.29290016625657517"/>
          <c:h val="0.22504048696040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 Industry</a:t>
            </a:r>
          </a:p>
        </c:rich>
      </c:tx>
      <c:layout>
        <c:manualLayout>
          <c:xMode val="edge"/>
          <c:yMode val="edge"/>
          <c:x val="0.55665294679074206"/>
          <c:y val="4.5640419947507012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3/31/2024</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Sheet1!$B$2:$D$2</c:f>
              <c:numCache>
                <c:formatCode>0%</c:formatCode>
                <c:ptCount val="3"/>
                <c:pt idx="0">
                  <c:v>1.67E-2</c:v>
                </c:pt>
                <c:pt idx="1">
                  <c:v>1E-3</c:v>
                </c:pt>
                <c:pt idx="2">
                  <c:v>2.1000000000000001E-2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1-099C-4042-9DBC-A8E6112D8D0A}"/>
            </c:ext>
          </c:extLst>
        </c:ser>
        <c:ser>
          <c:idx val="3"/>
          <c:order val="1"/>
          <c:tx>
            <c:strRef>
              <c:f>Sheet1!$A$3</c:f>
              <c:strCache>
                <c:ptCount val="1"/>
                <c:pt idx="0">
                  <c:v>9/30/2024</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Sheet1!$B$3:$D$3</c:f>
              <c:numCache>
                <c:formatCode>0%</c:formatCode>
                <c:ptCount val="3"/>
                <c:pt idx="0">
                  <c:v>1.6899999999999998E-2</c:v>
                </c:pt>
                <c:pt idx="1">
                  <c:v>1.2999999999999999E-3</c:v>
                </c:pt>
                <c:pt idx="2">
                  <c:v>1.4200000000000001E-2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3-099C-4042-9DBC-A8E6112D8D0A}"/>
            </c:ext>
          </c:extLst>
        </c:ser>
        <c:ser>
          <c:idx val="4"/>
          <c:order val="2"/>
          <c:tx>
            <c:strRef>
              <c:f>Sheet1!$A$4</c:f>
              <c:strCache>
                <c:ptCount val="1"/>
                <c:pt idx="0">
                  <c:v>3/31/2025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2.3900000000000001E-2</c:v>
                </c:pt>
                <c:pt idx="1">
                  <c:v>1.8E-3</c:v>
                </c:pt>
                <c:pt idx="2">
                  <c:v>2.0199999999999999E-2</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0</c:v>
                </c:pt>
                <c:pt idx="1">
                  <c:v>0</c:v>
                </c:pt>
                <c:pt idx="2">
                  <c:v>0</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extLst/>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r"/>
      <c:layout>
        <c:manualLayout>
          <c:xMode val="edge"/>
          <c:yMode val="edge"/>
          <c:x val="0.62373920829541751"/>
          <c:y val="0.16416389009405946"/>
          <c:w val="0.30186858743328826"/>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Quality</a:t>
            </a:r>
          </a:p>
        </c:rich>
      </c:tx>
      <c:layout>
        <c:manualLayout>
          <c:xMode val="edge"/>
          <c:yMode val="edge"/>
          <c:x val="0.48327893009513129"/>
          <c:y val="6.7378573341847145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3/31/2024</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Sheet1!$B$2:$E$2</c:f>
              <c:numCache>
                <c:formatCode>0%</c:formatCode>
                <c:ptCount val="4"/>
                <c:pt idx="0">
                  <c:v>0.82369999999999999</c:v>
                </c:pt>
                <c:pt idx="1">
                  <c:v>1.8800000000000001E-2</c:v>
                </c:pt>
                <c:pt idx="2">
                  <c:v>0.1298</c:v>
                </c:pt>
                <c:pt idx="3">
                  <c:v>2.7699999999999999E-2</c:v>
                </c:pt>
              </c:numCache>
            </c:numRef>
          </c:val>
          <c:extLst>
            <c:ext xmlns:c16="http://schemas.microsoft.com/office/drawing/2014/chart" uri="{C3380CC4-5D6E-409C-BE32-E72D297353CC}">
              <c16:uniqueId val="{00000002-5EF7-472E-BD0D-98BB8181F2FE}"/>
            </c:ext>
          </c:extLst>
        </c:ser>
        <c:ser>
          <c:idx val="3"/>
          <c:order val="1"/>
          <c:tx>
            <c:strRef>
              <c:f>Sheet1!$A$3</c:f>
              <c:strCache>
                <c:ptCount val="1"/>
                <c:pt idx="0">
                  <c:v>9/30/2024</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Sheet1!$B$3:$E$3</c:f>
              <c:numCache>
                <c:formatCode>0%</c:formatCode>
                <c:ptCount val="4"/>
                <c:pt idx="0">
                  <c:v>0.83320000000000005</c:v>
                </c:pt>
                <c:pt idx="1">
                  <c:v>1.8800000000000001E-2</c:v>
                </c:pt>
                <c:pt idx="2">
                  <c:v>0.1241</c:v>
                </c:pt>
                <c:pt idx="3">
                  <c:v>2.3900000000000001E-2</c:v>
                </c:pt>
              </c:numCache>
            </c:numRef>
          </c:val>
          <c:extLst>
            <c:ext xmlns:c16="http://schemas.microsoft.com/office/drawing/2014/chart" uri="{C3380CC4-5D6E-409C-BE32-E72D297353CC}">
              <c16:uniqueId val="{00000005-5EF7-472E-BD0D-98BB8181F2FE}"/>
            </c:ext>
          </c:extLst>
        </c:ser>
        <c:ser>
          <c:idx val="4"/>
          <c:order val="2"/>
          <c:tx>
            <c:strRef>
              <c:f>Sheet1!$A$4</c:f>
              <c:strCache>
                <c:ptCount val="1"/>
                <c:pt idx="0">
                  <c:v>3/31/2025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Sheet1!$B$4:$E$4</c:f>
              <c:numCache>
                <c:formatCode>0%</c:formatCode>
                <c:ptCount val="4"/>
                <c:pt idx="0">
                  <c:v>0.82210000000000005</c:v>
                </c:pt>
                <c:pt idx="1">
                  <c:v>2.0500000000000001E-2</c:v>
                </c:pt>
                <c:pt idx="2">
                  <c:v>0.13159999999999999</c:v>
                </c:pt>
                <c:pt idx="3">
                  <c:v>2.58E-2</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Sheet1!$B$5:$E$5</c:f>
              <c:numCache>
                <c:formatCode>0%</c:formatCode>
                <c:ptCount val="4"/>
                <c:pt idx="0">
                  <c:v>0.80869999999999997</c:v>
                </c:pt>
                <c:pt idx="1">
                  <c:v>4.9200000000000001E-2</c:v>
                </c:pt>
                <c:pt idx="2">
                  <c:v>0.1295</c:v>
                </c:pt>
                <c:pt idx="3">
                  <c:v>7.4000000000000003E-3</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t"/>
      <c:layout>
        <c:manualLayout>
          <c:xMode val="edge"/>
          <c:yMode val="edge"/>
          <c:x val="0.65601603708658174"/>
          <c:y val="0.20721885548035607"/>
          <c:w val="0.29008129745989525"/>
          <c:h val="9.45730611913485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Duration Distribution</a:t>
            </a:r>
          </a:p>
        </c:rich>
      </c:tx>
      <c:layout>
        <c:manualLayout>
          <c:xMode val="edge"/>
          <c:yMode val="edge"/>
          <c:x val="0.55665294679074206"/>
          <c:y val="2.542949176807444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7.9117752326413923E-2"/>
          <c:y val="0.12361309949892627"/>
          <c:w val="0.88707421320044688"/>
          <c:h val="0.68685419729890085"/>
        </c:manualLayout>
      </c:layout>
      <c:barChart>
        <c:barDir val="col"/>
        <c:grouping val="clustered"/>
        <c:varyColors val="0"/>
        <c:ser>
          <c:idx val="1"/>
          <c:order val="0"/>
          <c:tx>
            <c:strRef>
              <c:f>Sheet1!$A$2</c:f>
              <c:strCache>
                <c:ptCount val="1"/>
                <c:pt idx="0">
                  <c:v>3/31/2024</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Sheet1!$B$2:$E$2</c:f>
              <c:numCache>
                <c:formatCode>0%</c:formatCode>
                <c:ptCount val="4"/>
                <c:pt idx="0">
                  <c:v>0.18</c:v>
                </c:pt>
                <c:pt idx="1">
                  <c:v>0.78</c:v>
                </c:pt>
                <c:pt idx="2">
                  <c:v>0.04</c:v>
                </c:pt>
                <c:pt idx="3">
                  <c:v>0</c:v>
                </c:pt>
              </c:numCache>
            </c:numRef>
          </c:val>
          <c:extLst>
            <c:ext xmlns:c16="http://schemas.microsoft.com/office/drawing/2014/chart" uri="{C3380CC4-5D6E-409C-BE32-E72D297353CC}">
              <c16:uniqueId val="{00000000-DAF8-42D8-B531-7955F8F4CA5A}"/>
            </c:ext>
          </c:extLst>
        </c:ser>
        <c:ser>
          <c:idx val="3"/>
          <c:order val="1"/>
          <c:tx>
            <c:strRef>
              <c:f>Sheet1!$A$3</c:f>
              <c:strCache>
                <c:ptCount val="1"/>
                <c:pt idx="0">
                  <c:v>9/30/2024</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2213672154617041E-3"/>
                  <c:y val="1.2160582199952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Sheet1!$B$3:$E$3</c:f>
              <c:numCache>
                <c:formatCode>0%</c:formatCode>
                <c:ptCount val="4"/>
                <c:pt idx="0">
                  <c:v>0.124</c:v>
                </c:pt>
                <c:pt idx="1">
                  <c:v>0.79100000000000004</c:v>
                </c:pt>
                <c:pt idx="2">
                  <c:v>8.2000000000000003E-2</c:v>
                </c:pt>
                <c:pt idx="3">
                  <c:v>3.0000000000000001E-3</c:v>
                </c:pt>
              </c:numCache>
            </c:numRef>
          </c:val>
          <c:extLst>
            <c:ext xmlns:c16="http://schemas.microsoft.com/office/drawing/2014/chart" uri="{C3380CC4-5D6E-409C-BE32-E72D297353CC}">
              <c16:uniqueId val="{00000002-DAF8-42D8-B531-7955F8F4CA5A}"/>
            </c:ext>
          </c:extLst>
        </c:ser>
        <c:ser>
          <c:idx val="4"/>
          <c:order val="2"/>
          <c:tx>
            <c:strRef>
              <c:f>Sheet1!$A$4</c:f>
              <c:strCache>
                <c:ptCount val="1"/>
                <c:pt idx="0">
                  <c:v>3/31/2025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3398E-3"/>
                  <c:y val="-1.2946194225721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Sheet1!$B$4:$E$4</c:f>
              <c:numCache>
                <c:formatCode>0%</c:formatCode>
                <c:ptCount val="4"/>
                <c:pt idx="0">
                  <c:v>0.12839999999999999</c:v>
                </c:pt>
                <c:pt idx="1">
                  <c:v>0.83499999999999996</c:v>
                </c:pt>
                <c:pt idx="2">
                  <c:v>3.3599999999999998E-2</c:v>
                </c:pt>
                <c:pt idx="3">
                  <c:v>3.0000000000000001E-3</c:v>
                </c:pt>
              </c:numCache>
            </c:numRef>
          </c:val>
          <c:extLst>
            <c:ext xmlns:c16="http://schemas.microsoft.com/office/drawing/2014/chart" uri="{C3380CC4-5D6E-409C-BE32-E72D297353CC}">
              <c16:uniqueId val="{00000004-DAF8-42D8-B531-7955F8F4CA5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0"/>
                  <c:y val="7.5757575757575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Sheet1!$B$5:$E$5</c:f>
              <c:numCache>
                <c:formatCode>0%</c:formatCode>
                <c:ptCount val="4"/>
                <c:pt idx="0">
                  <c:v>4.0099999999999997E-2</c:v>
                </c:pt>
                <c:pt idx="1">
                  <c:v>0.9597</c:v>
                </c:pt>
                <c:pt idx="2">
                  <c:v>0</c:v>
                </c:pt>
                <c:pt idx="3">
                  <c:v>2.0000000000000001E-4</c:v>
                </c:pt>
              </c:numCache>
            </c:numRef>
          </c:val>
          <c:extLst>
            <c:ext xmlns:c16="http://schemas.microsoft.com/office/drawing/2014/chart" uri="{C3380CC4-5D6E-409C-BE32-E72D297353CC}">
              <c16:uniqueId val="{00000006-DAF8-42D8-B531-7955F8F4CA5A}"/>
            </c:ext>
          </c:extLst>
        </c:ser>
        <c:dLbls>
          <c:showLegendKey val="0"/>
          <c:showVal val="1"/>
          <c:showCatName val="0"/>
          <c:showSerName val="0"/>
          <c:showPercent val="0"/>
          <c:showBubbleSize val="0"/>
        </c:dLbls>
        <c:gapWidth val="150"/>
        <c:axId val="243371008"/>
        <c:axId val="243393280"/>
      </c:barChart>
      <c:catAx>
        <c:axId val="243371008"/>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93280"/>
        <c:crosses val="autoZero"/>
        <c:auto val="1"/>
        <c:lblAlgn val="ctr"/>
        <c:lblOffset val="100"/>
        <c:tickLblSkip val="1"/>
        <c:tickMarkSkip val="1"/>
        <c:noMultiLvlLbl val="0"/>
      </c:catAx>
      <c:valAx>
        <c:axId val="243393280"/>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71008"/>
        <c:crosses val="autoZero"/>
        <c:crossBetween val="between"/>
        <c:majorUnit val="0.2"/>
      </c:valAx>
      <c:spPr>
        <a:solidFill>
          <a:schemeClr val="accent5">
            <a:tint val="20000"/>
          </a:schemeClr>
        </a:solidFill>
        <a:ln>
          <a:noFill/>
        </a:ln>
        <a:effectLst/>
      </c:spPr>
    </c:plotArea>
    <c:legend>
      <c:legendPos val="t"/>
      <c:layout>
        <c:manualLayout>
          <c:xMode val="edge"/>
          <c:yMode val="edge"/>
          <c:x val="0.54334198282032931"/>
          <c:y val="0.26901515151515154"/>
          <c:w val="0.42467967072298624"/>
          <c:h val="0.120192078262946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mj-lt"/>
                <a:ea typeface="+mn-ea"/>
                <a:cs typeface="Times New Roman" pitchFamily="18" charset="0"/>
              </a:rPr>
              <a:t>Sector</a:t>
            </a:r>
          </a:p>
        </c:rich>
      </c:tx>
      <c:layout>
        <c:manualLayout>
          <c:xMode val="edge"/>
          <c:yMode val="edge"/>
          <c:x val="0.46212565836147274"/>
          <c:y val="1.28189858620613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4.9893433807880035E-2"/>
          <c:y val="0.1309811273590801"/>
          <c:w val="0.93951211685931812"/>
          <c:h val="0.73208540108956954"/>
        </c:manualLayout>
      </c:layout>
      <c:barChart>
        <c:barDir val="col"/>
        <c:grouping val="clustered"/>
        <c:varyColors val="0"/>
        <c:ser>
          <c:idx val="1"/>
          <c:order val="0"/>
          <c:tx>
            <c:strRef>
              <c:f>Sheet1!$A$2</c:f>
              <c:strCache>
                <c:ptCount val="1"/>
                <c:pt idx="0">
                  <c:v>3/31/2024</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Sheet1!$B$2:$G$2</c:f>
              <c:numCache>
                <c:formatCode>0%</c:formatCode>
                <c:ptCount val="6"/>
                <c:pt idx="0">
                  <c:v>0.70289999999999997</c:v>
                </c:pt>
                <c:pt idx="1">
                  <c:v>0</c:v>
                </c:pt>
                <c:pt idx="2">
                  <c:v>0.1764</c:v>
                </c:pt>
                <c:pt idx="3">
                  <c:v>1.1999999999999999E-3</c:v>
                </c:pt>
                <c:pt idx="4">
                  <c:v>0</c:v>
                </c:pt>
                <c:pt idx="5">
                  <c:v>0.1196</c:v>
                </c:pt>
              </c:numCache>
            </c:numRef>
          </c:val>
          <c:extLst>
            <c:ext xmlns:c16="http://schemas.microsoft.com/office/drawing/2014/chart" uri="{C3380CC4-5D6E-409C-BE32-E72D297353CC}">
              <c16:uniqueId val="{00000004-D09A-457C-91C3-A389E220C427}"/>
            </c:ext>
          </c:extLst>
        </c:ser>
        <c:ser>
          <c:idx val="3"/>
          <c:order val="1"/>
          <c:tx>
            <c:strRef>
              <c:f>Sheet1!$A$3</c:f>
              <c:strCache>
                <c:ptCount val="1"/>
                <c:pt idx="0">
                  <c:v>9/30/2024</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Sheet1!$B$3:$G$3</c:f>
              <c:numCache>
                <c:formatCode>0%</c:formatCode>
                <c:ptCount val="6"/>
                <c:pt idx="0">
                  <c:v>0.71599999999999997</c:v>
                </c:pt>
                <c:pt idx="1">
                  <c:v>0</c:v>
                </c:pt>
                <c:pt idx="2">
                  <c:v>0.16669999999999999</c:v>
                </c:pt>
                <c:pt idx="3">
                  <c:v>0</c:v>
                </c:pt>
                <c:pt idx="4">
                  <c:v>0</c:v>
                </c:pt>
                <c:pt idx="5">
                  <c:v>0.1188</c:v>
                </c:pt>
              </c:numCache>
            </c:numRef>
          </c:val>
          <c:extLst>
            <c:ext xmlns:c16="http://schemas.microsoft.com/office/drawing/2014/chart" uri="{C3380CC4-5D6E-409C-BE32-E72D297353CC}">
              <c16:uniqueId val="{00000009-D09A-457C-91C3-A389E220C427}"/>
            </c:ext>
          </c:extLst>
        </c:ser>
        <c:ser>
          <c:idx val="4"/>
          <c:order val="2"/>
          <c:tx>
            <c:strRef>
              <c:f>Sheet1!$A$4</c:f>
              <c:strCache>
                <c:ptCount val="1"/>
                <c:pt idx="0">
                  <c:v>3/31/2025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8.8652482269504247E-3"/>
                  <c:y val="-1.2345679012345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7.0921985815602913E-3"/>
                  <c:y val="2.20459942507186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Sheet1!$B$4:$G$4</c:f>
              <c:numCache>
                <c:formatCode>0%</c:formatCode>
                <c:ptCount val="6"/>
                <c:pt idx="0">
                  <c:v>0.71179999999999999</c:v>
                </c:pt>
                <c:pt idx="1">
                  <c:v>0</c:v>
                </c:pt>
                <c:pt idx="2">
                  <c:v>0.17960000000000001</c:v>
                </c:pt>
                <c:pt idx="3">
                  <c:v>0</c:v>
                </c:pt>
                <c:pt idx="4">
                  <c:v>0</c:v>
                </c:pt>
                <c:pt idx="5">
                  <c:v>0.1192</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8.8652482269504247E-3"/>
                  <c:y val="3.0864266966629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Sheet1!$B$5:$G$5</c:f>
              <c:numCache>
                <c:formatCode>0%</c:formatCode>
                <c:ptCount val="6"/>
                <c:pt idx="0">
                  <c:v>0.7591</c:v>
                </c:pt>
                <c:pt idx="1">
                  <c:v>3.6200000000000003E-2</c:v>
                </c:pt>
                <c:pt idx="2">
                  <c:v>0.16850000000000001</c:v>
                </c:pt>
                <c:pt idx="3">
                  <c:v>3.0199999999999998E-2</c:v>
                </c:pt>
                <c:pt idx="4">
                  <c:v>6.1000000000000004E-3</c:v>
                </c:pt>
                <c:pt idx="5">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3393352335256092"/>
          <c:y val="8.1326451840578767E-2"/>
          <c:w val="0.31003336617306793"/>
          <c:h val="0.24348132953968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Times New Roman" pitchFamily="18" charset="0"/>
                <a:ea typeface="+mn-ea"/>
                <a:cs typeface="Times New Roman" pitchFamily="18" charset="0"/>
              </a:rPr>
              <a:t> </a:t>
            </a:r>
            <a:r>
              <a:rPr lang="en-US" sz="2000" b="1" i="0" u="none" strike="noStrike" kern="1200" baseline="0" dirty="0">
                <a:solidFill>
                  <a:srgbClr val="000000"/>
                </a:solidFill>
                <a:latin typeface="+mj-lt"/>
                <a:ea typeface="+mn-ea"/>
                <a:cs typeface="Times New Roman" pitchFamily="18" charset="0"/>
              </a:rPr>
              <a:t>Industry</a:t>
            </a:r>
          </a:p>
        </c:rich>
      </c:tx>
      <c:layout>
        <c:manualLayout>
          <c:xMode val="edge"/>
          <c:yMode val="edge"/>
          <c:x val="0.44838260546944525"/>
          <c:y val="4.5640204065400911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3/31/2024</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Sheet1!$B$2:$D$2</c:f>
              <c:numCache>
                <c:formatCode>0%</c:formatCode>
                <c:ptCount val="3"/>
                <c:pt idx="0">
                  <c:v>6.4299999999999996E-2</c:v>
                </c:pt>
                <c:pt idx="1">
                  <c:v>3.3999999999999998E-3</c:v>
                </c:pt>
                <c:pt idx="2">
                  <c:v>0.1087</c:v>
                </c:pt>
              </c:numCache>
            </c:numRef>
          </c:val>
          <c:extLst>
            <c:ext xmlns:c16="http://schemas.microsoft.com/office/drawing/2014/chart" uri="{C3380CC4-5D6E-409C-BE32-E72D297353CC}">
              <c16:uniqueId val="{00000001-099C-4042-9DBC-A8E6112D8D0A}"/>
            </c:ext>
          </c:extLst>
        </c:ser>
        <c:ser>
          <c:idx val="3"/>
          <c:order val="1"/>
          <c:tx>
            <c:strRef>
              <c:f>Sheet1!$A$3</c:f>
              <c:strCache>
                <c:ptCount val="1"/>
                <c:pt idx="0">
                  <c:v>9/30/2024</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Sheet1!$B$3:$D$3</c:f>
              <c:numCache>
                <c:formatCode>0%</c:formatCode>
                <c:ptCount val="3"/>
                <c:pt idx="0">
                  <c:v>6.2600000000000003E-2</c:v>
                </c:pt>
                <c:pt idx="1">
                  <c:v>4.5999999999999999E-3</c:v>
                </c:pt>
                <c:pt idx="2">
                  <c:v>9.9599999999999994E-2</c:v>
                </c:pt>
              </c:numCache>
            </c:numRef>
          </c:val>
          <c:extLst>
            <c:ext xmlns:c16="http://schemas.microsoft.com/office/drawing/2014/chart" uri="{C3380CC4-5D6E-409C-BE32-E72D297353CC}">
              <c16:uniqueId val="{00000003-099C-4042-9DBC-A8E6112D8D0A}"/>
            </c:ext>
          </c:extLst>
        </c:ser>
        <c:ser>
          <c:idx val="4"/>
          <c:order val="2"/>
          <c:tx>
            <c:strRef>
              <c:f>Sheet1!$A$4</c:f>
              <c:strCache>
                <c:ptCount val="1"/>
                <c:pt idx="0">
                  <c:v>3/31/2025</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6.2899999999999998E-2</c:v>
                </c:pt>
                <c:pt idx="1">
                  <c:v>6.3E-3</c:v>
                </c:pt>
                <c:pt idx="2">
                  <c:v>0.1111</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5.6599999999999998E-2</c:v>
                </c:pt>
                <c:pt idx="1">
                  <c:v>5.8999999999999999E-3</c:v>
                </c:pt>
                <c:pt idx="2">
                  <c:v>0.106</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t"/>
      <c:layout>
        <c:manualLayout>
          <c:xMode val="edge"/>
          <c:yMode val="edge"/>
          <c:x val="0.65012346236090113"/>
          <c:y val="0.10051970776380224"/>
          <c:w val="0.28555367541807991"/>
          <c:h val="9.1574916771767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7113910761154855"/>
          <c:w val="0.92948650340725447"/>
          <c:h val="0.5505279965004376"/>
        </c:manualLayout>
      </c:layout>
      <c:barChart>
        <c:barDir val="col"/>
        <c:grouping val="clustered"/>
        <c:varyColors val="0"/>
        <c:ser>
          <c:idx val="3"/>
          <c:order val="0"/>
          <c:tx>
            <c:strRef>
              <c:f>Sheet1!$A$2</c:f>
              <c:strCache>
                <c:ptCount val="1"/>
                <c:pt idx="0">
                  <c:v>3/31/2024</c:v>
                </c:pt>
              </c:strCache>
            </c:strRef>
          </c:tx>
          <c:spPr>
            <a:solidFill>
              <a:schemeClr val="bg2">
                <a:lumMod val="25000"/>
              </a:schemeClr>
            </a:solidFill>
            <a:ln>
              <a:noFill/>
            </a:ln>
            <a:effectLst/>
          </c:spPr>
          <c:invertIfNegative val="0"/>
          <c:dLbls>
            <c:dLbl>
              <c:idx val="0"/>
              <c:layout>
                <c:manualLayout>
                  <c:x val="-1.529051987767591E-3"/>
                  <c:y val="-1.018506752641599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C3-4D1A-ADBF-6294F42EC8EE}"/>
                </c:ext>
              </c:extLst>
            </c:dLbl>
            <c:dLbl>
              <c:idx val="1"/>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C3-4D1A-ADBF-6294F42EC8EE}"/>
                </c:ext>
              </c:extLst>
            </c:dLbl>
            <c:dLbl>
              <c:idx val="3"/>
              <c:layout>
                <c:manualLayout>
                  <c:x val="1.5289315899732717E-3"/>
                  <c:y val="5.5551181102362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C3-4D1A-ADBF-6294F42EC8EE}"/>
                </c:ext>
              </c:extLst>
            </c:dLbl>
            <c:dLbl>
              <c:idx val="4"/>
              <c:layout>
                <c:manualLayout>
                  <c:x val="-3.0581039755352801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C3-4D1A-ADBF-6294F42EC8EE}"/>
                </c:ext>
              </c:extLst>
            </c:dLbl>
            <c:dLbl>
              <c:idx val="5"/>
              <c:layout>
                <c:manualLayout>
                  <c:x val="0"/>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C3-4D1A-ADBF-6294F42EC8EE}"/>
                </c:ext>
              </c:extLst>
            </c:dLbl>
            <c:dLbl>
              <c:idx val="6"/>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C3-4D1A-ADBF-6294F42EC8EE}"/>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Sheet1!$B$2:$H$2</c:f>
              <c:numCache>
                <c:formatCode>0%</c:formatCode>
                <c:ptCount val="7"/>
                <c:pt idx="0">
                  <c:v>0.217</c:v>
                </c:pt>
                <c:pt idx="1">
                  <c:v>3.1300000000000001E-2</c:v>
                </c:pt>
                <c:pt idx="2">
                  <c:v>0</c:v>
                </c:pt>
                <c:pt idx="3">
                  <c:v>0.23169999999999999</c:v>
                </c:pt>
                <c:pt idx="4">
                  <c:v>0.32779999999999998</c:v>
                </c:pt>
                <c:pt idx="5">
                  <c:v>0.18810000000000002</c:v>
                </c:pt>
                <c:pt idx="6">
                  <c:v>4.1000000000000003E-3</c:v>
                </c:pt>
              </c:numCache>
            </c:numRef>
          </c:val>
          <c:extLst>
            <c:ext xmlns:c16="http://schemas.microsoft.com/office/drawing/2014/chart" uri="{C3380CC4-5D6E-409C-BE32-E72D297353CC}">
              <c16:uniqueId val="{00000006-18C3-4D1A-ADBF-6294F42EC8EE}"/>
            </c:ext>
          </c:extLst>
        </c:ser>
        <c:ser>
          <c:idx val="0"/>
          <c:order val="1"/>
          <c:tx>
            <c:strRef>
              <c:f>Sheet1!$A$3</c:f>
              <c:strCache>
                <c:ptCount val="1"/>
                <c:pt idx="0">
                  <c:v>9/30/2024</c:v>
                </c:pt>
              </c:strCache>
            </c:strRef>
          </c:tx>
          <c:spPr>
            <a:solidFill>
              <a:schemeClr val="accent5">
                <a:shade val="58000"/>
              </a:schemeClr>
            </a:solidFill>
            <a:ln>
              <a:noFill/>
            </a:ln>
            <a:effectLst/>
          </c:spPr>
          <c:invertIfNegative val="0"/>
          <c:dLbls>
            <c:dLbl>
              <c:idx val="0"/>
              <c:layout>
                <c:manualLayout>
                  <c:x val="3.0581039755351682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C3-4D1A-ADBF-6294F42EC8EE}"/>
                </c:ext>
              </c:extLst>
            </c:dLbl>
            <c:dLbl>
              <c:idx val="1"/>
              <c:layout>
                <c:manualLayout>
                  <c:x val="-2.4079558865284871E-7"/>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C3-4D1A-ADBF-6294F42EC8EE}"/>
                </c:ext>
              </c:extLst>
            </c:dLbl>
            <c:dLbl>
              <c:idx val="3"/>
              <c:layout>
                <c:manualLayout>
                  <c:x val="-1.5290519877675841E-3"/>
                  <c:y val="-4.374453193350909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C3-4D1A-ADBF-6294F42EC8EE}"/>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C3-4D1A-ADBF-6294F42EC8EE}"/>
                </c:ext>
              </c:extLst>
            </c:dLbl>
            <c:dLbl>
              <c:idx val="5"/>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C3-4D1A-ADBF-6294F42EC8EE}"/>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Sheet1!$B$3:$H$3</c:f>
              <c:numCache>
                <c:formatCode>0%</c:formatCode>
                <c:ptCount val="7"/>
                <c:pt idx="0">
                  <c:v>0.20250000000000001</c:v>
                </c:pt>
                <c:pt idx="1">
                  <c:v>2.7200000000000002E-2</c:v>
                </c:pt>
                <c:pt idx="2">
                  <c:v>0</c:v>
                </c:pt>
                <c:pt idx="3">
                  <c:v>0.22620000000000001</c:v>
                </c:pt>
                <c:pt idx="4">
                  <c:v>0.32519999999999999</c:v>
                </c:pt>
                <c:pt idx="5">
                  <c:v>0.20699999999999999</c:v>
                </c:pt>
                <c:pt idx="6">
                  <c:v>1.1900000000000001E-2</c:v>
                </c:pt>
              </c:numCache>
            </c:numRef>
          </c:val>
          <c:extLst>
            <c:ext xmlns:c16="http://schemas.microsoft.com/office/drawing/2014/chart" uri="{C3380CC4-5D6E-409C-BE32-E72D297353CC}">
              <c16:uniqueId val="{0000000C-18C3-4D1A-ADBF-6294F42EC8EE}"/>
            </c:ext>
          </c:extLst>
        </c:ser>
        <c:ser>
          <c:idx val="1"/>
          <c:order val="2"/>
          <c:tx>
            <c:strRef>
              <c:f>Sheet1!$A$4</c:f>
              <c:strCache>
                <c:ptCount val="1"/>
                <c:pt idx="0">
                  <c:v>3/31/2025</c:v>
                </c:pt>
              </c:strCache>
            </c:strRef>
          </c:tx>
          <c:spPr>
            <a:solidFill>
              <a:schemeClr val="accent1">
                <a:lumMod val="60000"/>
                <a:lumOff val="40000"/>
              </a:schemeClr>
            </a:solidFill>
            <a:ln>
              <a:noFill/>
            </a:ln>
            <a:effectLst/>
          </c:spPr>
          <c:invertIfNegative val="0"/>
          <c:dLbls>
            <c:dLbl>
              <c:idx val="0"/>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8C3-4D1A-ADBF-6294F42EC8EE}"/>
                </c:ext>
              </c:extLst>
            </c:dLbl>
            <c:dLbl>
              <c:idx val="1"/>
              <c:layout>
                <c:manualLayout>
                  <c:x val="3.0581039755351682E-3"/>
                  <c:y val="1.1111111111111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8C3-4D1A-ADBF-6294F42EC8EE}"/>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C3-4D1A-ADBF-6294F42EC8EE}"/>
                </c:ext>
              </c:extLst>
            </c:dLbl>
            <c:dLbl>
              <c:idx val="4"/>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8C3-4D1A-ADBF-6294F42EC8EE}"/>
                </c:ext>
              </c:extLst>
            </c:dLbl>
            <c:dLbl>
              <c:idx val="5"/>
              <c:layout>
                <c:manualLayout>
                  <c:x val="3.057863179946659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C3-4D1A-ADBF-6294F42EC8EE}"/>
                </c:ext>
              </c:extLst>
            </c:dLbl>
            <c:dLbl>
              <c:idx val="6"/>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8C3-4D1A-ADBF-6294F42EC8EE}"/>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Sheet1!$B$4:$H$4</c:f>
              <c:numCache>
                <c:formatCode>0%</c:formatCode>
                <c:ptCount val="7"/>
                <c:pt idx="0">
                  <c:v>0.2001</c:v>
                </c:pt>
                <c:pt idx="1">
                  <c:v>2.3300000000000001E-2</c:v>
                </c:pt>
                <c:pt idx="2">
                  <c:v>1E-4</c:v>
                </c:pt>
                <c:pt idx="3">
                  <c:v>0.2122</c:v>
                </c:pt>
                <c:pt idx="4">
                  <c:v>0.32600000000000001</c:v>
                </c:pt>
                <c:pt idx="5">
                  <c:v>0.23010000000000003</c:v>
                </c:pt>
                <c:pt idx="6">
                  <c:v>8.2000000000000007E-3</c:v>
                </c:pt>
              </c:numCache>
            </c:numRef>
          </c:val>
          <c:extLst>
            <c:ext xmlns:c16="http://schemas.microsoft.com/office/drawing/2014/chart" uri="{C3380CC4-5D6E-409C-BE32-E72D297353CC}">
              <c16:uniqueId val="{00000013-18C3-4D1A-ADBF-6294F42EC8EE}"/>
            </c:ext>
          </c:extLst>
        </c:ser>
        <c:ser>
          <c:idx val="2"/>
          <c:order val="3"/>
          <c:tx>
            <c:strRef>
              <c:f>Sheet1!$A$5</c:f>
              <c:strCache>
                <c:ptCount val="1"/>
                <c:pt idx="0">
                  <c:v>Bloomberg Int Agg Index 3/31/25</c:v>
                </c:pt>
              </c:strCache>
            </c:strRef>
          </c:tx>
          <c:spPr>
            <a:solidFill>
              <a:schemeClr val="accent2">
                <a:lumMod val="40000"/>
                <a:lumOff val="60000"/>
              </a:schemeClr>
            </a:solidFill>
            <a:ln>
              <a:noFill/>
            </a:ln>
            <a:effectLst/>
          </c:spPr>
          <c:invertIfNegative val="0"/>
          <c:dLbls>
            <c:dLbl>
              <c:idx val="0"/>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8C3-4D1A-ADBF-6294F42EC8EE}"/>
                </c:ext>
              </c:extLst>
            </c:dLbl>
            <c:dLbl>
              <c:idx val="1"/>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8C3-4D1A-ADBF-6294F42EC8EE}"/>
                </c:ext>
              </c:extLst>
            </c:dLbl>
            <c:dLbl>
              <c:idx val="2"/>
              <c:layout>
                <c:manualLayout>
                  <c:x val="-3.058344771123805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8C3-4D1A-ADBF-6294F42EC8EE}"/>
                </c:ext>
              </c:extLst>
            </c:dLbl>
            <c:dLbl>
              <c:idx val="3"/>
              <c:layout>
                <c:manualLayout>
                  <c:x val="1.5290519877675841E-3"/>
                  <c:y val="2.2222222222222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8C3-4D1A-ADBF-6294F42EC8EE}"/>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Sheet1!$B$5:$H$5</c:f>
              <c:numCache>
                <c:formatCode>0%</c:formatCode>
                <c:ptCount val="7"/>
                <c:pt idx="0">
                  <c:v>0.4345</c:v>
                </c:pt>
                <c:pt idx="1">
                  <c:v>1.8800000000000001E-2</c:v>
                </c:pt>
                <c:pt idx="2">
                  <c:v>2.29E-2</c:v>
                </c:pt>
                <c:pt idx="3">
                  <c:v>0.19700000000000001</c:v>
                </c:pt>
                <c:pt idx="4">
                  <c:v>0.30299999999999999</c:v>
                </c:pt>
                <c:pt idx="5">
                  <c:v>2.3800000000000002E-2</c:v>
                </c:pt>
                <c:pt idx="6">
                  <c:v>0</c:v>
                </c:pt>
              </c:numCache>
            </c:numRef>
          </c:val>
          <c:extLst>
            <c:ext xmlns:c16="http://schemas.microsoft.com/office/drawing/2014/chart" uri="{C3380CC4-5D6E-409C-BE32-E72D297353CC}">
              <c16:uniqueId val="{00000018-18C3-4D1A-ADBF-6294F42EC8EE}"/>
            </c:ext>
          </c:extLst>
        </c:ser>
        <c:dLbls>
          <c:showLegendKey val="0"/>
          <c:showVal val="1"/>
          <c:showCatName val="0"/>
          <c:showSerName val="0"/>
          <c:showPercent val="0"/>
          <c:showBubbleSize val="0"/>
        </c:dLbls>
        <c:gapWidth val="75"/>
        <c:overlap val="-25"/>
        <c:axId val="47962752"/>
        <c:axId val="57246080"/>
      </c:barChart>
      <c:catAx>
        <c:axId val="4796275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246080"/>
        <c:crosses val="autoZero"/>
        <c:auto val="1"/>
        <c:lblAlgn val="ctr"/>
        <c:lblOffset val="100"/>
        <c:tickLblSkip val="1"/>
        <c:tickMarkSkip val="1"/>
        <c:noMultiLvlLbl val="0"/>
      </c:catAx>
      <c:valAx>
        <c:axId val="57246080"/>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62752"/>
        <c:crosses val="autoZero"/>
        <c:crossBetween val="between"/>
      </c:valAx>
      <c:spPr>
        <a:noFill/>
        <a:ln w="317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9891679837410406"/>
          <c:w val="0.92948650340725147"/>
          <c:h val="0.55052819311977563"/>
        </c:manualLayout>
      </c:layout>
      <c:barChart>
        <c:barDir val="col"/>
        <c:grouping val="clustered"/>
        <c:varyColors val="0"/>
        <c:ser>
          <c:idx val="3"/>
          <c:order val="0"/>
          <c:tx>
            <c:strRef>
              <c:f>Sheet1!$A$2</c:f>
              <c:strCache>
                <c:ptCount val="1"/>
                <c:pt idx="0">
                  <c:v>3/31/2024</c:v>
                </c:pt>
              </c:strCache>
            </c:strRef>
          </c:tx>
          <c:spPr>
            <a:solidFill>
              <a:schemeClr val="bg2">
                <a:lumMod val="25000"/>
              </a:schemeClr>
            </a:solidFill>
            <a:ln>
              <a:noFill/>
            </a:ln>
            <a:effectLst/>
          </c:spPr>
          <c:invertIfNegative val="0"/>
          <c:dLbls>
            <c:dLbl>
              <c:idx val="1"/>
              <c:layout>
                <c:manualLayout>
                  <c:x val="2.642786088537228E-17"/>
                  <c:y val="-2.0676024602841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6-40FD-BE20-838C57641B6D}"/>
                </c:ext>
              </c:extLst>
            </c:dLbl>
            <c:dLbl>
              <c:idx val="3"/>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66-40FD-BE20-838C57641B6D}"/>
                </c:ext>
              </c:extLst>
            </c:dLbl>
            <c:dLbl>
              <c:idx val="4"/>
              <c:layout>
                <c:manualLayout>
                  <c:x val="6.8806737460568599E-3"/>
                  <c:y val="-1.11108875280457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5191191697368097E-2"/>
                      <c:h val="4.5527976584437184E-2"/>
                    </c:manualLayout>
                  </c15:layout>
                </c:ext>
                <c:ext xmlns:c16="http://schemas.microsoft.com/office/drawing/2014/chart" uri="{C3380CC4-5D6E-409C-BE32-E72D297353CC}">
                  <c16:uniqueId val="{00000002-D666-40FD-BE20-838C57641B6D}"/>
                </c:ext>
              </c:extLst>
            </c:dLbl>
            <c:dLbl>
              <c:idx val="5"/>
              <c:layout>
                <c:manualLayout>
                  <c:x val="-1.5290519877675841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66-40FD-BE20-838C57641B6D}"/>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Sheet1!$B$2:$H$2</c:f>
              <c:numCache>
                <c:formatCode>0%</c:formatCode>
                <c:ptCount val="7"/>
                <c:pt idx="0">
                  <c:v>0.25800000000000001</c:v>
                </c:pt>
                <c:pt idx="1">
                  <c:v>3.0299999999999997E-2</c:v>
                </c:pt>
                <c:pt idx="2">
                  <c:v>4.3999999999999994E-3</c:v>
                </c:pt>
                <c:pt idx="3">
                  <c:v>0.2823</c:v>
                </c:pt>
                <c:pt idx="4">
                  <c:v>0.27439999999999998</c:v>
                </c:pt>
                <c:pt idx="5">
                  <c:v>0.13999999999999999</c:v>
                </c:pt>
                <c:pt idx="6">
                  <c:v>1.0599999999999998E-2</c:v>
                </c:pt>
              </c:numCache>
            </c:numRef>
          </c:val>
          <c:extLst>
            <c:ext xmlns:c16="http://schemas.microsoft.com/office/drawing/2014/chart" uri="{C3380CC4-5D6E-409C-BE32-E72D297353CC}">
              <c16:uniqueId val="{00000004-D666-40FD-BE20-838C57641B6D}"/>
            </c:ext>
          </c:extLst>
        </c:ser>
        <c:ser>
          <c:idx val="0"/>
          <c:order val="1"/>
          <c:tx>
            <c:strRef>
              <c:f>Sheet1!$A$3</c:f>
              <c:strCache>
                <c:ptCount val="1"/>
                <c:pt idx="0">
                  <c:v>9/30/2024</c:v>
                </c:pt>
              </c:strCache>
            </c:strRef>
          </c:tx>
          <c:spPr>
            <a:solidFill>
              <a:schemeClr val="accent5">
                <a:shade val="58000"/>
              </a:schemeClr>
            </a:solidFill>
            <a:ln>
              <a:noFill/>
            </a:ln>
            <a:effectLst/>
          </c:spPr>
          <c:invertIfNegative val="0"/>
          <c:dLbls>
            <c:dLbl>
              <c:idx val="1"/>
              <c:layout>
                <c:manualLayout>
                  <c:x val="-2.642786088537228E-17"/>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66-40FD-BE20-838C57641B6D}"/>
                </c:ext>
              </c:extLst>
            </c:dLbl>
            <c:dLbl>
              <c:idx val="4"/>
              <c:layout>
                <c:manualLayout>
                  <c:x val="3.0581039755351682E-3"/>
                  <c:y val="-1.11111062506096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66-40FD-BE20-838C57641B6D}"/>
                </c:ext>
              </c:extLst>
            </c:dLbl>
            <c:dLbl>
              <c:idx val="5"/>
              <c:layout>
                <c:manualLayout>
                  <c:x val="0"/>
                  <c:y val="1.66666593759145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66-40FD-BE20-838C57641B6D}"/>
                </c:ext>
              </c:extLst>
            </c:dLbl>
            <c:dLbl>
              <c:idx val="6"/>
              <c:layout>
                <c:manualLayout>
                  <c:x val="1.5290519877675841E-3"/>
                  <c:y val="2.22222125012195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66-40FD-BE20-838C57641B6D}"/>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Sheet1!$B$3:$H$3</c:f>
              <c:numCache>
                <c:formatCode>0%</c:formatCode>
                <c:ptCount val="7"/>
                <c:pt idx="0">
                  <c:v>0.2676</c:v>
                </c:pt>
                <c:pt idx="1">
                  <c:v>2.6599999999999999E-2</c:v>
                </c:pt>
                <c:pt idx="2">
                  <c:v>4.5999999999999999E-3</c:v>
                </c:pt>
                <c:pt idx="3">
                  <c:v>0.27829999999999999</c:v>
                </c:pt>
                <c:pt idx="4">
                  <c:v>0.27300000000000002</c:v>
                </c:pt>
                <c:pt idx="5">
                  <c:v>0.13970000000000002</c:v>
                </c:pt>
                <c:pt idx="6">
                  <c:v>1.0200000000000001E-2</c:v>
                </c:pt>
              </c:numCache>
            </c:numRef>
          </c:val>
          <c:extLst>
            <c:ext xmlns:c16="http://schemas.microsoft.com/office/drawing/2014/chart" uri="{C3380CC4-5D6E-409C-BE32-E72D297353CC}">
              <c16:uniqueId val="{00000009-D666-40FD-BE20-838C57641B6D}"/>
            </c:ext>
          </c:extLst>
        </c:ser>
        <c:ser>
          <c:idx val="1"/>
          <c:order val="2"/>
          <c:tx>
            <c:strRef>
              <c:f>Sheet1!$A$4</c:f>
              <c:strCache>
                <c:ptCount val="1"/>
                <c:pt idx="0">
                  <c:v>3/31/2025</c:v>
                </c:pt>
              </c:strCache>
            </c:strRef>
          </c:tx>
          <c:spPr>
            <a:solidFill>
              <a:schemeClr val="accent1">
                <a:lumMod val="40000"/>
                <a:lumOff val="60000"/>
              </a:schemeClr>
            </a:solidFill>
            <a:ln>
              <a:noFill/>
            </a:ln>
            <a:effectLst/>
          </c:spPr>
          <c:invertIfNegative val="0"/>
          <c:dLbls>
            <c:dLbl>
              <c:idx val="0"/>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66-40FD-BE20-838C57641B6D}"/>
                </c:ext>
              </c:extLst>
            </c:dLbl>
            <c:dLbl>
              <c:idx val="1"/>
              <c:layout>
                <c:manualLayout>
                  <c:x val="-5.2855721770744559E-17"/>
                  <c:y val="-1.550701845213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66-40FD-BE20-838C57641B6D}"/>
                </c:ext>
              </c:extLst>
            </c:dLbl>
            <c:dLbl>
              <c:idx val="3"/>
              <c:layout>
                <c:manualLayout>
                  <c:x val="-1.5290519877675841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66-40FD-BE20-838C57641B6D}"/>
                </c:ext>
              </c:extLst>
            </c:dLbl>
            <c:dLbl>
              <c:idx val="4"/>
              <c:layout>
                <c:manualLayout>
                  <c:x val="1.5290519877675841E-3"/>
                  <c:y val="-5.55555312530484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66-40FD-BE20-838C57641B6D}"/>
                </c:ext>
              </c:extLst>
            </c:dLbl>
            <c:dLbl>
              <c:idx val="5"/>
              <c:layout>
                <c:manualLayout>
                  <c:x val="6.1162079510702324E-3"/>
                  <c:y val="2.77777656265248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66-40FD-BE20-838C57641B6D}"/>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Sheet1!$B$4:$H$4</c:f>
              <c:numCache>
                <c:formatCode>0%</c:formatCode>
                <c:ptCount val="7"/>
                <c:pt idx="0">
                  <c:v>0.26040000000000002</c:v>
                </c:pt>
                <c:pt idx="1">
                  <c:v>2.6300000000000004E-2</c:v>
                </c:pt>
                <c:pt idx="2">
                  <c:v>4.0000000000000001E-3</c:v>
                </c:pt>
                <c:pt idx="3">
                  <c:v>0.27279999999999999</c:v>
                </c:pt>
                <c:pt idx="4">
                  <c:v>0.28060000000000002</c:v>
                </c:pt>
                <c:pt idx="5">
                  <c:v>0.14649999999999999</c:v>
                </c:pt>
                <c:pt idx="6">
                  <c:v>9.2999999999999992E-3</c:v>
                </c:pt>
              </c:numCache>
            </c:numRef>
          </c:val>
          <c:extLst>
            <c:ext xmlns:c16="http://schemas.microsoft.com/office/drawing/2014/chart" uri="{C3380CC4-5D6E-409C-BE32-E72D297353CC}">
              <c16:uniqueId val="{0000000F-D666-40FD-BE20-838C57641B6D}"/>
            </c:ext>
          </c:extLst>
        </c:ser>
        <c:ser>
          <c:idx val="2"/>
          <c:order val="3"/>
          <c:tx>
            <c:strRef>
              <c:f>Sheet1!$A$5</c:f>
              <c:strCache>
                <c:ptCount val="1"/>
                <c:pt idx="0">
                  <c:v>Bloomberg US Agg Index 3/31/25</c:v>
                </c:pt>
              </c:strCache>
            </c:strRef>
          </c:tx>
          <c:spPr>
            <a:solidFill>
              <a:schemeClr val="accent5">
                <a:tint val="86000"/>
              </a:schemeClr>
            </a:solidFill>
            <a:ln>
              <a:noFill/>
            </a:ln>
            <a:effectLst/>
          </c:spPr>
          <c:invertIfNegative val="0"/>
          <c:dLbls>
            <c:dLbl>
              <c:idx val="0"/>
              <c:layout>
                <c:manualLayout>
                  <c:x val="-1.5290519877675841E-3"/>
                  <c:y val="2.7777765626524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666-40FD-BE20-838C57641B6D}"/>
                </c:ext>
              </c:extLst>
            </c:dLbl>
            <c:dLbl>
              <c:idx val="1"/>
              <c:layout>
                <c:manualLayout>
                  <c:x val="0"/>
                  <c:y val="-8.79178754814908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666-40FD-BE20-838C57641B6D}"/>
                </c:ext>
              </c:extLst>
            </c:dLbl>
            <c:dLbl>
              <c:idx val="2"/>
              <c:layout>
                <c:manualLayout>
                  <c:x val="-3.0581039755351682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666-40FD-BE20-838C57641B6D}"/>
                </c:ext>
              </c:extLst>
            </c:dLbl>
            <c:dLbl>
              <c:idx val="3"/>
              <c:layout>
                <c:manualLayout>
                  <c:x val="4.5871559633027525E-3"/>
                  <c:y val="-2.2222212501219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666-40FD-BE20-838C57641B6D}"/>
                </c:ext>
              </c:extLst>
            </c:dLbl>
            <c:dLbl>
              <c:idx val="4"/>
              <c:layout>
                <c:manualLayout>
                  <c:x val="0"/>
                  <c:y val="-5.555553125304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666-40FD-BE20-838C57641B6D}"/>
                </c:ext>
              </c:extLst>
            </c:dLbl>
            <c:dLbl>
              <c:idx val="5"/>
              <c:layout>
                <c:manualLayout>
                  <c:x val="-3.0581039755351682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666-40FD-BE20-838C57641B6D}"/>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Sheet1!$B$5:$H$5</c:f>
              <c:numCache>
                <c:formatCode>0%</c:formatCode>
                <c:ptCount val="7"/>
                <c:pt idx="0">
                  <c:v>0.44800000000000001</c:v>
                </c:pt>
                <c:pt idx="1">
                  <c:v>0.02</c:v>
                </c:pt>
                <c:pt idx="2">
                  <c:v>2.3600000000000003E-2</c:v>
                </c:pt>
                <c:pt idx="3">
                  <c:v>0.24010000000000001</c:v>
                </c:pt>
                <c:pt idx="4">
                  <c:v>0.24879999999999999</c:v>
                </c:pt>
                <c:pt idx="5">
                  <c:v>1.95E-2</c:v>
                </c:pt>
                <c:pt idx="6">
                  <c:v>0</c:v>
                </c:pt>
              </c:numCache>
            </c:numRef>
          </c:val>
          <c:extLst>
            <c:ext xmlns:c16="http://schemas.microsoft.com/office/drawing/2014/chart" uri="{C3380CC4-5D6E-409C-BE32-E72D297353CC}">
              <c16:uniqueId val="{00000016-D666-40FD-BE20-838C57641B6D}"/>
            </c:ext>
          </c:extLst>
        </c:ser>
        <c:dLbls>
          <c:showLegendKey val="0"/>
          <c:showVal val="1"/>
          <c:showCatName val="0"/>
          <c:showSerName val="0"/>
          <c:showPercent val="0"/>
          <c:showBubbleSize val="0"/>
        </c:dLbls>
        <c:gapWidth val="75"/>
        <c:overlap val="-25"/>
        <c:axId val="57320192"/>
        <c:axId val="57321728"/>
      </c:barChart>
      <c:catAx>
        <c:axId val="5732019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1728"/>
        <c:crosses val="autoZero"/>
        <c:auto val="1"/>
        <c:lblAlgn val="ctr"/>
        <c:lblOffset val="100"/>
        <c:tickLblSkip val="1"/>
        <c:tickMarkSkip val="1"/>
        <c:noMultiLvlLbl val="0"/>
      </c:catAx>
      <c:valAx>
        <c:axId val="57321728"/>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0192"/>
        <c:crosses val="autoZero"/>
        <c:crossBetween val="between"/>
      </c:valAx>
      <c:spPr>
        <a:noFill/>
        <a:ln w="952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Intermediate Duration</a:t>
            </a:r>
          </a:p>
        </c:rich>
      </c:tx>
      <c:layout>
        <c:manualLayout>
          <c:xMode val="edge"/>
          <c:yMode val="edge"/>
          <c:x val="0.39332940859028537"/>
          <c:y val="3.2258064516129406E-2"/>
        </c:manualLayout>
      </c:layout>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3/31/2024</c:v>
                </c:pt>
              </c:strCache>
            </c:strRef>
          </c:tx>
          <c:spPr>
            <a:solidFill>
              <a:schemeClr val="bg2">
                <a:lumMod val="25000"/>
              </a:schemeClr>
            </a:solidFill>
            <a:ln>
              <a:noFill/>
            </a:ln>
            <a:effectLst/>
          </c:spPr>
          <c:invertIfNegative val="0"/>
          <c:dLbls>
            <c:dLbl>
              <c:idx val="0"/>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2F-4511-BC7A-F5F15EE3FE6B}"/>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2F-4511-BC7A-F5F15EE3FE6B}"/>
                </c:ext>
              </c:extLst>
            </c:dLbl>
            <c:dLbl>
              <c:idx val="2"/>
              <c:layout>
                <c:manualLayout>
                  <c:x val="4.5871559633027525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2F-4511-BC7A-F5F15EE3FE6B}"/>
                </c:ext>
              </c:extLst>
            </c:dLbl>
            <c:dLbl>
              <c:idx val="3"/>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2F-4511-BC7A-F5F15EE3FE6B}"/>
                </c:ext>
              </c:extLst>
            </c:dLbl>
            <c:dLbl>
              <c:idx val="4"/>
              <c:layout>
                <c:manualLayout>
                  <c:x val="-1.5290519877675841E-3"/>
                  <c:y val="3.333333333333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2F-4511-BC7A-F5F15EE3FE6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0.70850000000000002</c:v>
                </c:pt>
                <c:pt idx="1">
                  <c:v>3.5999999999999997E-2</c:v>
                </c:pt>
                <c:pt idx="2">
                  <c:v>0.128</c:v>
                </c:pt>
                <c:pt idx="3">
                  <c:v>7.3700000000000002E-2</c:v>
                </c:pt>
                <c:pt idx="4">
                  <c:v>5.3800000000000001E-2</c:v>
                </c:pt>
              </c:numCache>
            </c:numRef>
          </c:val>
          <c:extLst>
            <c:ext xmlns:c16="http://schemas.microsoft.com/office/drawing/2014/chart" uri="{C3380CC4-5D6E-409C-BE32-E72D297353CC}">
              <c16:uniqueId val="{00000005-172F-4511-BC7A-F5F15EE3FE6B}"/>
            </c:ext>
          </c:extLst>
        </c:ser>
        <c:ser>
          <c:idx val="0"/>
          <c:order val="1"/>
          <c:tx>
            <c:strRef>
              <c:f>Sheet1!$A$3</c:f>
              <c:strCache>
                <c:ptCount val="1"/>
                <c:pt idx="0">
                  <c:v>9/30/2024</c:v>
                </c:pt>
              </c:strCache>
            </c:strRef>
          </c:tx>
          <c:spPr>
            <a:solidFill>
              <a:schemeClr val="bg2"/>
            </a:solidFill>
            <a:ln>
              <a:noFill/>
            </a:ln>
            <a:effectLst/>
          </c:spPr>
          <c:invertIfNegative val="0"/>
          <c:dLbls>
            <c:dLbl>
              <c:idx val="0"/>
              <c:layout>
                <c:manualLayout>
                  <c:x val="-1.5291723855618965E-3"/>
                  <c:y val="5.555555555555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2F-4511-BC7A-F5F15EE3FE6B}"/>
                </c:ext>
              </c:extLst>
            </c:dLbl>
            <c:dLbl>
              <c:idx val="1"/>
              <c:layout>
                <c:manualLayout>
                  <c:x val="3.0581039755351682E-3"/>
                  <c:y val="2.7777777777778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2F-4511-BC7A-F5F15EE3FE6B}"/>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2F-4511-BC7A-F5F15EE3FE6B}"/>
                </c:ext>
              </c:extLst>
            </c:dLbl>
            <c:dLbl>
              <c:idx val="4"/>
              <c:layout>
                <c:manualLayout>
                  <c:x val="1.5290519877675841E-3"/>
                  <c:y val="3.888888888888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2F-4511-BC7A-F5F15EE3FE6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0.70109999999999995</c:v>
                </c:pt>
                <c:pt idx="1">
                  <c:v>3.1399999999999997E-2</c:v>
                </c:pt>
                <c:pt idx="2">
                  <c:v>0.1211</c:v>
                </c:pt>
                <c:pt idx="3">
                  <c:v>7.6499999999999999E-2</c:v>
                </c:pt>
                <c:pt idx="4">
                  <c:v>6.9900000000000004E-2</c:v>
                </c:pt>
              </c:numCache>
            </c:numRef>
          </c:val>
          <c:extLst>
            <c:ext xmlns:c16="http://schemas.microsoft.com/office/drawing/2014/chart" uri="{C3380CC4-5D6E-409C-BE32-E72D297353CC}">
              <c16:uniqueId val="{0000000A-172F-4511-BC7A-F5F15EE3FE6B}"/>
            </c:ext>
          </c:extLst>
        </c:ser>
        <c:ser>
          <c:idx val="2"/>
          <c:order val="2"/>
          <c:tx>
            <c:strRef>
              <c:f>Sheet1!$A$4</c:f>
              <c:strCache>
                <c:ptCount val="1"/>
                <c:pt idx="0">
                  <c:v>3/31/2025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0.71050000000000002</c:v>
                </c:pt>
                <c:pt idx="1">
                  <c:v>3.4799999999999998E-2</c:v>
                </c:pt>
                <c:pt idx="2">
                  <c:v>0.1138</c:v>
                </c:pt>
                <c:pt idx="3">
                  <c:v>7.2700000000000001E-2</c:v>
                </c:pt>
                <c:pt idx="4">
                  <c:v>6.8400000000000002E-2</c:v>
                </c:pt>
              </c:numCache>
            </c:numRef>
          </c:val>
          <c:extLst>
            <c:ext xmlns:c16="http://schemas.microsoft.com/office/drawing/2014/chart" uri="{C3380CC4-5D6E-409C-BE32-E72D297353CC}">
              <c16:uniqueId val="{0000000B-172F-4511-BC7A-F5F15EE3FE6B}"/>
            </c:ext>
          </c:extLst>
        </c:ser>
        <c:ser>
          <c:idx val="4"/>
          <c:order val="3"/>
          <c:tx>
            <c:strRef>
              <c:f>Sheet1!$A$5</c:f>
              <c:strCache>
                <c:ptCount val="1"/>
                <c:pt idx="0">
                  <c:v>Bloomberg Int Agg Index 3/31/25</c:v>
                </c:pt>
              </c:strCache>
            </c:strRef>
          </c:tx>
          <c:spPr>
            <a:solidFill>
              <a:schemeClr val="accent2">
                <a:lumMod val="40000"/>
                <a:lumOff val="60000"/>
              </a:schemeClr>
            </a:solidFill>
            <a:ln>
              <a:noFill/>
            </a:ln>
            <a:effectLst/>
          </c:spPr>
          <c:invertIfNegative val="0"/>
          <c:dLbls>
            <c:dLbl>
              <c:idx val="0"/>
              <c:layout>
                <c:manualLayout>
                  <c:x val="3.05810397553514E-3"/>
                  <c:y val="2.77777777777778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72F-4511-BC7A-F5F15EE3FE6B}"/>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72F-4511-BC7A-F5F15EE3FE6B}"/>
                </c:ext>
              </c:extLst>
            </c:dLbl>
            <c:dLbl>
              <c:idx val="2"/>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72F-4511-BC7A-F5F15EE3FE6B}"/>
                </c:ext>
              </c:extLst>
            </c:dLbl>
            <c:dLbl>
              <c:idx val="3"/>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72F-4511-BC7A-F5F15EE3FE6B}"/>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72F-4511-BC7A-F5F15EE3FE6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Sheet1!$B$5:$F$5</c:f>
              <c:numCache>
                <c:formatCode>0.0%</c:formatCode>
                <c:ptCount val="5"/>
                <c:pt idx="0">
                  <c:v>0.78310000000000002</c:v>
                </c:pt>
                <c:pt idx="1">
                  <c:v>2.0299999999999999E-2</c:v>
                </c:pt>
                <c:pt idx="2">
                  <c:v>8.8599999999999998E-2</c:v>
                </c:pt>
                <c:pt idx="3">
                  <c:v>9.3399999999999997E-2</c:v>
                </c:pt>
                <c:pt idx="4">
                  <c:v>1.46E-2</c:v>
                </c:pt>
              </c:numCache>
            </c:numRef>
          </c:val>
          <c:extLst>
            <c:ext xmlns:c16="http://schemas.microsoft.com/office/drawing/2014/chart" uri="{C3380CC4-5D6E-409C-BE32-E72D297353CC}">
              <c16:uniqueId val="{00000011-172F-4511-BC7A-F5F15EE3FE6B}"/>
            </c:ext>
          </c:extLst>
        </c:ser>
        <c:dLbls>
          <c:showLegendKey val="0"/>
          <c:showVal val="1"/>
          <c:showCatName val="0"/>
          <c:showSerName val="0"/>
          <c:showPercent val="0"/>
          <c:showBubbleSize val="0"/>
        </c:dLbls>
        <c:gapWidth val="75"/>
        <c:overlap val="-25"/>
        <c:axId val="56893440"/>
        <c:axId val="56894976"/>
      </c:barChart>
      <c:catAx>
        <c:axId val="56893440"/>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4976"/>
        <c:crosses val="autoZero"/>
        <c:auto val="1"/>
        <c:lblAlgn val="ctr"/>
        <c:lblOffset val="100"/>
        <c:tickLblSkip val="1"/>
        <c:tickMarkSkip val="1"/>
        <c:noMultiLvlLbl val="0"/>
      </c:catAx>
      <c:valAx>
        <c:axId val="5689497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3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Long Duration</a:t>
            </a:r>
          </a:p>
        </c:rich>
      </c:tx>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3/31/2024</c:v>
                </c:pt>
              </c:strCache>
            </c:strRef>
          </c:tx>
          <c:spPr>
            <a:solidFill>
              <a:schemeClr val="bg2">
                <a:lumMod val="25000"/>
              </a:schemeClr>
            </a:solidFill>
            <a:ln>
              <a:noFill/>
            </a:ln>
            <a:effectLst/>
          </c:spPr>
          <c:invertIfNegative val="0"/>
          <c:dLbls>
            <c:dLbl>
              <c:idx val="0"/>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CE-496C-BB9F-ECC7E9B4D3F2}"/>
                </c:ext>
              </c:extLst>
            </c:dLbl>
            <c:dLbl>
              <c:idx val="1"/>
              <c:layout>
                <c:manualLayout>
                  <c:x val="3.0303030303030312E-3"/>
                  <c:y val="2.38095126502097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CE-496C-BB9F-ECC7E9B4D3F2}"/>
                </c:ext>
              </c:extLst>
            </c:dLbl>
            <c:dLbl>
              <c:idx val="2"/>
              <c:layout>
                <c:manualLayout>
                  <c:x val="-1.1930326890956903E-7"/>
                  <c:y val="-5.952378162552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CE-496C-BB9F-ECC7E9B4D3F2}"/>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0.65569999999999995</c:v>
                </c:pt>
                <c:pt idx="1">
                  <c:v>3.5700000000000003E-2</c:v>
                </c:pt>
                <c:pt idx="2">
                  <c:v>0.14169999999999999</c:v>
                </c:pt>
                <c:pt idx="3">
                  <c:v>0.1173</c:v>
                </c:pt>
                <c:pt idx="4">
                  <c:v>4.9599999999999998E-2</c:v>
                </c:pt>
              </c:numCache>
            </c:numRef>
          </c:val>
          <c:extLst>
            <c:ext xmlns:c16="http://schemas.microsoft.com/office/drawing/2014/chart" uri="{C3380CC4-5D6E-409C-BE32-E72D297353CC}">
              <c16:uniqueId val="{00000003-D4CE-496C-BB9F-ECC7E9B4D3F2}"/>
            </c:ext>
          </c:extLst>
        </c:ser>
        <c:ser>
          <c:idx val="0"/>
          <c:order val="1"/>
          <c:tx>
            <c:strRef>
              <c:f>Sheet1!$A$3</c:f>
              <c:strCache>
                <c:ptCount val="1"/>
                <c:pt idx="0">
                  <c:v>9/30/2024</c:v>
                </c:pt>
              </c:strCache>
            </c:strRef>
          </c:tx>
          <c:spPr>
            <a:solidFill>
              <a:schemeClr val="bg2">
                <a:lumMod val="90000"/>
              </a:schemeClr>
            </a:solidFill>
            <a:ln>
              <a:noFill/>
            </a:ln>
            <a:effectLst/>
          </c:spPr>
          <c:invertIfNegative val="0"/>
          <c:dLbls>
            <c:dLbl>
              <c:idx val="0"/>
              <c:layout>
                <c:manualLayout>
                  <c:x val="0"/>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CE-496C-BB9F-ECC7E9B4D3F2}"/>
                </c:ext>
              </c:extLst>
            </c:dLbl>
            <c:dLbl>
              <c:idx val="1"/>
              <c:layout>
                <c:manualLayout>
                  <c:x val="-1.5151515151515212E-3"/>
                  <c:y val="2.3809512650209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CE-496C-BB9F-ECC7E9B4D3F2}"/>
                </c:ext>
              </c:extLst>
            </c:dLbl>
            <c:dLbl>
              <c:idx val="2"/>
              <c:layout>
                <c:manualLayout>
                  <c:x val="3.03030303030303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CE-496C-BB9F-ECC7E9B4D3F2}"/>
                </c:ext>
              </c:extLst>
            </c:dLbl>
            <c:dLbl>
              <c:idx val="3"/>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CE-496C-BB9F-ECC7E9B4D3F2}"/>
                </c:ext>
              </c:extLst>
            </c:dLbl>
            <c:dLbl>
              <c:idx val="4"/>
              <c:layout>
                <c:manualLayout>
                  <c:x val="-1.1110982756090176E-16"/>
                  <c:y val="3.1014036904261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CE-496C-BB9F-ECC7E9B4D3F2}"/>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0.65890000000000004</c:v>
                </c:pt>
                <c:pt idx="1">
                  <c:v>2.7E-2</c:v>
                </c:pt>
                <c:pt idx="2">
                  <c:v>0.128</c:v>
                </c:pt>
                <c:pt idx="3">
                  <c:v>0.12570000000000001</c:v>
                </c:pt>
                <c:pt idx="4">
                  <c:v>6.0400000000000002E-2</c:v>
                </c:pt>
              </c:numCache>
            </c:numRef>
          </c:val>
          <c:extLst>
            <c:ext xmlns:c16="http://schemas.microsoft.com/office/drawing/2014/chart" uri="{C3380CC4-5D6E-409C-BE32-E72D297353CC}">
              <c16:uniqueId val="{00000009-D4CE-496C-BB9F-ECC7E9B4D3F2}"/>
            </c:ext>
          </c:extLst>
        </c:ser>
        <c:ser>
          <c:idx val="2"/>
          <c:order val="2"/>
          <c:tx>
            <c:strRef>
              <c:f>Sheet1!$A$4</c:f>
              <c:strCache>
                <c:ptCount val="1"/>
                <c:pt idx="0">
                  <c:v>3/31/2025</c:v>
                </c:pt>
              </c:strCache>
            </c:strRef>
          </c:tx>
          <c:spPr>
            <a:solidFill>
              <a:schemeClr val="bg2">
                <a:lumMod val="50000"/>
              </a:schemeClr>
            </a:solidFill>
            <a:ln>
              <a:noFill/>
            </a:ln>
            <a:effectLst/>
          </c:spPr>
          <c:invertIfNegative val="0"/>
          <c:dLbls>
            <c:dLbl>
              <c:idx val="0"/>
              <c:layout>
                <c:manualLayout>
                  <c:x val="3.0303030303030312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CE-496C-BB9F-ECC7E9B4D3F2}"/>
                </c:ext>
              </c:extLst>
            </c:dLbl>
            <c:dLbl>
              <c:idx val="1"/>
              <c:layout>
                <c:manualLayout>
                  <c:x val="0"/>
                  <c:y val="2.38090439590158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CE-496C-BB9F-ECC7E9B4D3F2}"/>
                </c:ext>
              </c:extLst>
            </c:dLbl>
            <c:dLbl>
              <c:idx val="2"/>
              <c:layout>
                <c:manualLayout>
                  <c:x val="6.0606060606060623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CE-496C-BB9F-ECC7E9B4D3F2}"/>
                </c:ext>
              </c:extLst>
            </c:dLbl>
            <c:dLbl>
              <c:idx val="3"/>
              <c:layout>
                <c:manualLayout>
                  <c:x val="3.0303030303030312E-3"/>
                  <c:y val="2.3809512650209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CE-496C-BB9F-ECC7E9B4D3F2}"/>
                </c:ext>
              </c:extLst>
            </c:dLbl>
            <c:dLbl>
              <c:idx val="4"/>
              <c:layout>
                <c:manualLayout>
                  <c:x val="-1.5151515151514041E-3"/>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CE-496C-BB9F-ECC7E9B4D3F2}"/>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0.66149999999999998</c:v>
                </c:pt>
                <c:pt idx="1">
                  <c:v>3.6700000000000003E-2</c:v>
                </c:pt>
                <c:pt idx="2">
                  <c:v>0.1283</c:v>
                </c:pt>
                <c:pt idx="3">
                  <c:v>0.1183</c:v>
                </c:pt>
                <c:pt idx="4">
                  <c:v>5.5199999999999999E-2</c:v>
                </c:pt>
              </c:numCache>
            </c:numRef>
          </c:val>
          <c:extLst>
            <c:ext xmlns:c16="http://schemas.microsoft.com/office/drawing/2014/chart" uri="{C3380CC4-5D6E-409C-BE32-E72D297353CC}">
              <c16:uniqueId val="{0000000F-D4CE-496C-BB9F-ECC7E9B4D3F2}"/>
            </c:ext>
          </c:extLst>
        </c:ser>
        <c:ser>
          <c:idx val="4"/>
          <c:order val="3"/>
          <c:tx>
            <c:strRef>
              <c:f>Sheet1!$A$5</c:f>
              <c:strCache>
                <c:ptCount val="1"/>
                <c:pt idx="0">
                  <c:v>Bloomberg US Agg Index 3/31/25</c:v>
                </c:pt>
              </c:strCache>
            </c:strRef>
          </c:tx>
          <c:spPr>
            <a:solidFill>
              <a:schemeClr val="accent2">
                <a:lumMod val="40000"/>
                <a:lumOff val="60000"/>
              </a:schemeClr>
            </a:solidFill>
            <a:ln>
              <a:noFill/>
            </a:ln>
            <a:effectLst/>
          </c:spPr>
          <c:invertIfNegative val="0"/>
          <c:dLbls>
            <c:dLbl>
              <c:idx val="0"/>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CE-496C-BB9F-ECC7E9B4D3F2}"/>
                </c:ext>
              </c:extLst>
            </c:dLbl>
            <c:dLbl>
              <c:idx val="1"/>
              <c:layout>
                <c:manualLayout>
                  <c:x val="0"/>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4CE-496C-BB9F-ECC7E9B4D3F2}"/>
                </c:ext>
              </c:extLst>
            </c:dLbl>
            <c:dLbl>
              <c:idx val="2"/>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4CE-496C-BB9F-ECC7E9B4D3F2}"/>
                </c:ext>
              </c:extLst>
            </c:dLbl>
            <c:dLbl>
              <c:idx val="3"/>
              <c:layout>
                <c:manualLayout>
                  <c:x val="6.0606060606060623E-3"/>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4CE-496C-BB9F-ECC7E9B4D3F2}"/>
                </c:ext>
              </c:extLst>
            </c:dLbl>
            <c:dLbl>
              <c:idx val="4"/>
              <c:layout>
                <c:manualLayout>
                  <c:x val="1.1110982756090514E-16"/>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4CE-496C-BB9F-ECC7E9B4D3F2}"/>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Sheet1!$B$5:$F$5</c:f>
              <c:numCache>
                <c:formatCode>0.0%</c:formatCode>
                <c:ptCount val="5"/>
                <c:pt idx="0">
                  <c:v>0.73809999999999998</c:v>
                </c:pt>
                <c:pt idx="1">
                  <c:v>2.6800000000000001E-2</c:v>
                </c:pt>
                <c:pt idx="2">
                  <c:v>0.108</c:v>
                </c:pt>
                <c:pt idx="3">
                  <c:v>0.1128</c:v>
                </c:pt>
                <c:pt idx="4">
                  <c:v>1.43E-2</c:v>
                </c:pt>
              </c:numCache>
            </c:numRef>
          </c:val>
          <c:extLst>
            <c:ext xmlns:c16="http://schemas.microsoft.com/office/drawing/2014/chart" uri="{C3380CC4-5D6E-409C-BE32-E72D297353CC}">
              <c16:uniqueId val="{00000015-D4CE-496C-BB9F-ECC7E9B4D3F2}"/>
            </c:ext>
          </c:extLst>
        </c:ser>
        <c:dLbls>
          <c:showLegendKey val="0"/>
          <c:showVal val="1"/>
          <c:showCatName val="0"/>
          <c:showSerName val="0"/>
          <c:showPercent val="0"/>
          <c:showBubbleSize val="0"/>
        </c:dLbls>
        <c:gapWidth val="75"/>
        <c:overlap val="-25"/>
        <c:axId val="57059968"/>
        <c:axId val="47915392"/>
      </c:barChart>
      <c:catAx>
        <c:axId val="57059968"/>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15392"/>
        <c:crosses val="autoZero"/>
        <c:auto val="1"/>
        <c:lblAlgn val="ctr"/>
        <c:lblOffset val="100"/>
        <c:tickLblSkip val="1"/>
        <c:tickMarkSkip val="1"/>
        <c:noMultiLvlLbl val="0"/>
      </c:catAx>
      <c:valAx>
        <c:axId val="47915392"/>
        <c:scaling>
          <c:orientation val="minMax"/>
        </c:scaling>
        <c:delete val="0"/>
        <c:axPos val="l"/>
        <c:majorGridlines>
          <c:spPr>
            <a:ln w="3159"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059968"/>
        <c:crosses val="autoZero"/>
        <c:crossBetween val="between"/>
      </c:valAx>
      <c:spPr>
        <a:noFill/>
        <a:ln w="12638">
          <a:noFill/>
          <a:prstDash val="solid"/>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ayout>
        <c:manualLayout>
          <c:xMode val="edge"/>
          <c:yMode val="edge"/>
          <c:x val="0.20722739203054191"/>
          <c:y val="0.8627189432325969"/>
          <c:w val="0.58403006442376526"/>
          <c:h val="0.10156678779209422"/>
        </c:manualLayout>
      </c:layout>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Balances'!$C$1</c:f>
              <c:strCache>
                <c:ptCount val="1"/>
                <c:pt idx="0">
                  <c:v> Trust Funds $ </c:v>
                </c:pt>
              </c:strCache>
            </c:strRef>
          </c:tx>
          <c:spPr>
            <a:solidFill>
              <a:schemeClr val="accent1">
                <a:shade val="58000"/>
              </a:schemeClr>
            </a:solidFill>
            <a:ln>
              <a:noFill/>
            </a:ln>
            <a:effectLst/>
          </c:spPr>
          <c:cat>
            <c:numRef>
              <c:f>'Monthly Balances'!$A$160:$A$220</c:f>
              <c:numCache>
                <c:formatCode>m/d/yyyy</c:formatCode>
                <c:ptCount val="61"/>
                <c:pt idx="0">
                  <c:v>43921</c:v>
                </c:pt>
                <c:pt idx="1">
                  <c:v>43951</c:v>
                </c:pt>
                <c:pt idx="2">
                  <c:v>43982</c:v>
                </c:pt>
                <c:pt idx="3">
                  <c:v>44012</c:v>
                </c:pt>
                <c:pt idx="4">
                  <c:v>44043</c:v>
                </c:pt>
                <c:pt idx="5">
                  <c:v>44074</c:v>
                </c:pt>
                <c:pt idx="6">
                  <c:v>44104</c:v>
                </c:pt>
                <c:pt idx="7">
                  <c:v>44135</c:v>
                </c:pt>
                <c:pt idx="8">
                  <c:v>44165</c:v>
                </c:pt>
                <c:pt idx="9">
                  <c:v>44196</c:v>
                </c:pt>
                <c:pt idx="10">
                  <c:v>44227</c:v>
                </c:pt>
                <c:pt idx="11">
                  <c:v>44255</c:v>
                </c:pt>
                <c:pt idx="12">
                  <c:v>44286</c:v>
                </c:pt>
                <c:pt idx="13">
                  <c:v>44316</c:v>
                </c:pt>
                <c:pt idx="14">
                  <c:v>44347</c:v>
                </c:pt>
                <c:pt idx="15">
                  <c:v>44377</c:v>
                </c:pt>
                <c:pt idx="16">
                  <c:v>44408</c:v>
                </c:pt>
                <c:pt idx="17">
                  <c:v>44439</c:v>
                </c:pt>
                <c:pt idx="18">
                  <c:v>44469</c:v>
                </c:pt>
                <c:pt idx="19">
                  <c:v>44500</c:v>
                </c:pt>
                <c:pt idx="20">
                  <c:v>44530</c:v>
                </c:pt>
                <c:pt idx="21">
                  <c:v>44561</c:v>
                </c:pt>
                <c:pt idx="22">
                  <c:v>44592</c:v>
                </c:pt>
                <c:pt idx="23">
                  <c:v>44620</c:v>
                </c:pt>
                <c:pt idx="24">
                  <c:v>44651</c:v>
                </c:pt>
                <c:pt idx="25">
                  <c:v>44681</c:v>
                </c:pt>
                <c:pt idx="26">
                  <c:v>44712</c:v>
                </c:pt>
                <c:pt idx="27">
                  <c:v>44742</c:v>
                </c:pt>
                <c:pt idx="28">
                  <c:v>44773</c:v>
                </c:pt>
                <c:pt idx="29">
                  <c:v>44804</c:v>
                </c:pt>
                <c:pt idx="30">
                  <c:v>44834</c:v>
                </c:pt>
                <c:pt idx="31">
                  <c:v>44865</c:v>
                </c:pt>
                <c:pt idx="32">
                  <c:v>44895</c:v>
                </c:pt>
                <c:pt idx="33">
                  <c:v>44926</c:v>
                </c:pt>
                <c:pt idx="34">
                  <c:v>44957</c:v>
                </c:pt>
                <c:pt idx="35">
                  <c:v>44985</c:v>
                </c:pt>
                <c:pt idx="36">
                  <c:v>45016</c:v>
                </c:pt>
                <c:pt idx="37">
                  <c:v>45046</c:v>
                </c:pt>
                <c:pt idx="38">
                  <c:v>45077</c:v>
                </c:pt>
                <c:pt idx="39">
                  <c:v>45107</c:v>
                </c:pt>
                <c:pt idx="40">
                  <c:v>45138</c:v>
                </c:pt>
                <c:pt idx="41">
                  <c:v>45169</c:v>
                </c:pt>
                <c:pt idx="42">
                  <c:v>45199</c:v>
                </c:pt>
                <c:pt idx="43">
                  <c:v>45230</c:v>
                </c:pt>
                <c:pt idx="44">
                  <c:v>45260</c:v>
                </c:pt>
                <c:pt idx="45">
                  <c:v>45291</c:v>
                </c:pt>
                <c:pt idx="46">
                  <c:v>45322</c:v>
                </c:pt>
                <c:pt idx="47">
                  <c:v>45351</c:v>
                </c:pt>
                <c:pt idx="48">
                  <c:v>45382</c:v>
                </c:pt>
                <c:pt idx="49">
                  <c:v>45412</c:v>
                </c:pt>
                <c:pt idx="50">
                  <c:v>45443</c:v>
                </c:pt>
                <c:pt idx="51">
                  <c:v>45473</c:v>
                </c:pt>
                <c:pt idx="52">
                  <c:v>45504</c:v>
                </c:pt>
                <c:pt idx="53">
                  <c:v>45535</c:v>
                </c:pt>
                <c:pt idx="54">
                  <c:v>45565</c:v>
                </c:pt>
                <c:pt idx="55">
                  <c:v>45596</c:v>
                </c:pt>
                <c:pt idx="56">
                  <c:v>45626</c:v>
                </c:pt>
                <c:pt idx="57">
                  <c:v>45657</c:v>
                </c:pt>
                <c:pt idx="58">
                  <c:v>45688</c:v>
                </c:pt>
                <c:pt idx="59">
                  <c:v>45716</c:v>
                </c:pt>
                <c:pt idx="60">
                  <c:v>45747</c:v>
                </c:pt>
              </c:numCache>
            </c:numRef>
          </c:cat>
          <c:val>
            <c:numRef>
              <c:f>'Monthly Balances'!$C$160:$C$220</c:f>
              <c:numCache>
                <c:formatCode>_("$"* #,##0.00_);_("$"* \(#,##0.00\);_("$"* "-"??_);_(@_)</c:formatCode>
                <c:ptCount val="61"/>
                <c:pt idx="0">
                  <c:v>14056171426.780001</c:v>
                </c:pt>
                <c:pt idx="1">
                  <c:v>14669253700.670002</c:v>
                </c:pt>
                <c:pt idx="2">
                  <c:v>13469540309.619999</c:v>
                </c:pt>
                <c:pt idx="3">
                  <c:v>13222359058.170002</c:v>
                </c:pt>
                <c:pt idx="4">
                  <c:v>13428145685.200001</c:v>
                </c:pt>
                <c:pt idx="5">
                  <c:v>13523182358.02</c:v>
                </c:pt>
                <c:pt idx="6">
                  <c:v>13694178421.41</c:v>
                </c:pt>
                <c:pt idx="7">
                  <c:v>14146056926.129999</c:v>
                </c:pt>
                <c:pt idx="8">
                  <c:v>13920705971.970001</c:v>
                </c:pt>
                <c:pt idx="9">
                  <c:v>14719712922.83</c:v>
                </c:pt>
                <c:pt idx="10">
                  <c:v>15507474527.24</c:v>
                </c:pt>
                <c:pt idx="11">
                  <c:v>15432037019.809999</c:v>
                </c:pt>
                <c:pt idx="12">
                  <c:v>16136685485.550001</c:v>
                </c:pt>
                <c:pt idx="13">
                  <c:v>16310135484.93</c:v>
                </c:pt>
                <c:pt idx="14">
                  <c:v>15793744355.09</c:v>
                </c:pt>
                <c:pt idx="15">
                  <c:v>16572724296.51</c:v>
                </c:pt>
                <c:pt idx="16">
                  <c:v>16203093451.700001</c:v>
                </c:pt>
                <c:pt idx="17">
                  <c:v>18822225755.890003</c:v>
                </c:pt>
                <c:pt idx="18">
                  <c:v>19275913581.130001</c:v>
                </c:pt>
                <c:pt idx="19">
                  <c:v>19950916444.670002</c:v>
                </c:pt>
                <c:pt idx="20">
                  <c:v>19952162039.459999</c:v>
                </c:pt>
                <c:pt idx="21">
                  <c:v>20945124098.370003</c:v>
                </c:pt>
                <c:pt idx="22">
                  <c:v>19441800271.200001</c:v>
                </c:pt>
                <c:pt idx="23">
                  <c:v>20142319645.440002</c:v>
                </c:pt>
                <c:pt idx="24">
                  <c:v>21081496434.82</c:v>
                </c:pt>
                <c:pt idx="25">
                  <c:v>21856621666.670002</c:v>
                </c:pt>
                <c:pt idx="26">
                  <c:v>21002619339.730003</c:v>
                </c:pt>
                <c:pt idx="27">
                  <c:v>22378184710.150002</c:v>
                </c:pt>
                <c:pt idx="28">
                  <c:v>22503204725.259998</c:v>
                </c:pt>
                <c:pt idx="29">
                  <c:v>22388859689.549999</c:v>
                </c:pt>
                <c:pt idx="30">
                  <c:v>22557660763.09</c:v>
                </c:pt>
                <c:pt idx="31">
                  <c:v>23077529353</c:v>
                </c:pt>
                <c:pt idx="32">
                  <c:v>22678035807.32</c:v>
                </c:pt>
                <c:pt idx="33">
                  <c:v>23376874956.690002</c:v>
                </c:pt>
                <c:pt idx="34">
                  <c:v>24307935692.5</c:v>
                </c:pt>
                <c:pt idx="35">
                  <c:v>24657100534.310001</c:v>
                </c:pt>
                <c:pt idx="36">
                  <c:v>25015633283.52</c:v>
                </c:pt>
                <c:pt idx="37">
                  <c:v>24999552518.23</c:v>
                </c:pt>
                <c:pt idx="38">
                  <c:v>23261627371.099998</c:v>
                </c:pt>
                <c:pt idx="39">
                  <c:v>25248677718.420002</c:v>
                </c:pt>
                <c:pt idx="40">
                  <c:v>24396829324.220001</c:v>
                </c:pt>
                <c:pt idx="41">
                  <c:v>22163150687.470001</c:v>
                </c:pt>
                <c:pt idx="42">
                  <c:v>25413741676.149998</c:v>
                </c:pt>
                <c:pt idx="43">
                  <c:v>25037759739.799999</c:v>
                </c:pt>
                <c:pt idx="44">
                  <c:v>23671281205.369999</c:v>
                </c:pt>
                <c:pt idx="45">
                  <c:v>23644395961.149998</c:v>
                </c:pt>
                <c:pt idx="46">
                  <c:v>27273658552.740002</c:v>
                </c:pt>
                <c:pt idx="47">
                  <c:v>24401391242.990002</c:v>
                </c:pt>
                <c:pt idx="48">
                  <c:v>25141779693.050003</c:v>
                </c:pt>
                <c:pt idx="49">
                  <c:v>28073327706.260002</c:v>
                </c:pt>
                <c:pt idx="50">
                  <c:v>27171162237.200001</c:v>
                </c:pt>
                <c:pt idx="51">
                  <c:v>29082532224.66</c:v>
                </c:pt>
                <c:pt idx="52">
                  <c:v>28438175211.490002</c:v>
                </c:pt>
                <c:pt idx="53">
                  <c:v>28646840462.720001</c:v>
                </c:pt>
                <c:pt idx="54">
                  <c:v>27664547313.59</c:v>
                </c:pt>
                <c:pt idx="55">
                  <c:v>28459102750.369999</c:v>
                </c:pt>
                <c:pt idx="56">
                  <c:v>27473477118.330002</c:v>
                </c:pt>
                <c:pt idx="57">
                  <c:v>27553952815.5</c:v>
                </c:pt>
                <c:pt idx="58">
                  <c:v>28619638929.329998</c:v>
                </c:pt>
                <c:pt idx="59">
                  <c:v>29431828096.57</c:v>
                </c:pt>
                <c:pt idx="60">
                  <c:v>29763017575.920002</c:v>
                </c:pt>
              </c:numCache>
            </c:numRef>
          </c:val>
          <c:extLst>
            <c:ext xmlns:c16="http://schemas.microsoft.com/office/drawing/2014/chart" uri="{C3380CC4-5D6E-409C-BE32-E72D297353CC}">
              <c16:uniqueId val="{00000000-E3D5-4556-B676-FEB90EB0D5C0}"/>
            </c:ext>
          </c:extLst>
        </c:ser>
        <c:ser>
          <c:idx val="1"/>
          <c:order val="1"/>
          <c:tx>
            <c:strRef>
              <c:f>'Monthly Balances'!$F$1</c:f>
              <c:strCache>
                <c:ptCount val="1"/>
                <c:pt idx="0">
                  <c:v> General Revenue $ </c:v>
                </c:pt>
              </c:strCache>
            </c:strRef>
          </c:tx>
          <c:spPr>
            <a:solidFill>
              <a:schemeClr val="accent1">
                <a:shade val="86000"/>
              </a:schemeClr>
            </a:solidFill>
            <a:ln>
              <a:noFill/>
            </a:ln>
            <a:effectLst/>
          </c:spPr>
          <c:cat>
            <c:numRef>
              <c:f>'Monthly Balances'!$A$160:$A$220</c:f>
              <c:numCache>
                <c:formatCode>m/d/yyyy</c:formatCode>
                <c:ptCount val="61"/>
                <c:pt idx="0">
                  <c:v>43921</c:v>
                </c:pt>
                <c:pt idx="1">
                  <c:v>43951</c:v>
                </c:pt>
                <c:pt idx="2">
                  <c:v>43982</c:v>
                </c:pt>
                <c:pt idx="3">
                  <c:v>44012</c:v>
                </c:pt>
                <c:pt idx="4">
                  <c:v>44043</c:v>
                </c:pt>
                <c:pt idx="5">
                  <c:v>44074</c:v>
                </c:pt>
                <c:pt idx="6">
                  <c:v>44104</c:v>
                </c:pt>
                <c:pt idx="7">
                  <c:v>44135</c:v>
                </c:pt>
                <c:pt idx="8">
                  <c:v>44165</c:v>
                </c:pt>
                <c:pt idx="9">
                  <c:v>44196</c:v>
                </c:pt>
                <c:pt idx="10">
                  <c:v>44227</c:v>
                </c:pt>
                <c:pt idx="11">
                  <c:v>44255</c:v>
                </c:pt>
                <c:pt idx="12">
                  <c:v>44286</c:v>
                </c:pt>
                <c:pt idx="13">
                  <c:v>44316</c:v>
                </c:pt>
                <c:pt idx="14">
                  <c:v>44347</c:v>
                </c:pt>
                <c:pt idx="15">
                  <c:v>44377</c:v>
                </c:pt>
                <c:pt idx="16">
                  <c:v>44408</c:v>
                </c:pt>
                <c:pt idx="17">
                  <c:v>44439</c:v>
                </c:pt>
                <c:pt idx="18">
                  <c:v>44469</c:v>
                </c:pt>
                <c:pt idx="19">
                  <c:v>44500</c:v>
                </c:pt>
                <c:pt idx="20">
                  <c:v>44530</c:v>
                </c:pt>
                <c:pt idx="21">
                  <c:v>44561</c:v>
                </c:pt>
                <c:pt idx="22">
                  <c:v>44592</c:v>
                </c:pt>
                <c:pt idx="23">
                  <c:v>44620</c:v>
                </c:pt>
                <c:pt idx="24">
                  <c:v>44651</c:v>
                </c:pt>
                <c:pt idx="25">
                  <c:v>44681</c:v>
                </c:pt>
                <c:pt idx="26">
                  <c:v>44712</c:v>
                </c:pt>
                <c:pt idx="27">
                  <c:v>44742</c:v>
                </c:pt>
                <c:pt idx="28">
                  <c:v>44773</c:v>
                </c:pt>
                <c:pt idx="29">
                  <c:v>44804</c:v>
                </c:pt>
                <c:pt idx="30">
                  <c:v>44834</c:v>
                </c:pt>
                <c:pt idx="31">
                  <c:v>44865</c:v>
                </c:pt>
                <c:pt idx="32">
                  <c:v>44895</c:v>
                </c:pt>
                <c:pt idx="33">
                  <c:v>44926</c:v>
                </c:pt>
                <c:pt idx="34">
                  <c:v>44957</c:v>
                </c:pt>
                <c:pt idx="35">
                  <c:v>44985</c:v>
                </c:pt>
                <c:pt idx="36">
                  <c:v>45016</c:v>
                </c:pt>
                <c:pt idx="37">
                  <c:v>45046</c:v>
                </c:pt>
                <c:pt idx="38">
                  <c:v>45077</c:v>
                </c:pt>
                <c:pt idx="39">
                  <c:v>45107</c:v>
                </c:pt>
                <c:pt idx="40">
                  <c:v>45138</c:v>
                </c:pt>
                <c:pt idx="41">
                  <c:v>45169</c:v>
                </c:pt>
                <c:pt idx="42">
                  <c:v>45199</c:v>
                </c:pt>
                <c:pt idx="43">
                  <c:v>45230</c:v>
                </c:pt>
                <c:pt idx="44">
                  <c:v>45260</c:v>
                </c:pt>
                <c:pt idx="45">
                  <c:v>45291</c:v>
                </c:pt>
                <c:pt idx="46">
                  <c:v>45322</c:v>
                </c:pt>
                <c:pt idx="47">
                  <c:v>45351</c:v>
                </c:pt>
                <c:pt idx="48">
                  <c:v>45382</c:v>
                </c:pt>
                <c:pt idx="49">
                  <c:v>45412</c:v>
                </c:pt>
                <c:pt idx="50">
                  <c:v>45443</c:v>
                </c:pt>
                <c:pt idx="51">
                  <c:v>45473</c:v>
                </c:pt>
                <c:pt idx="52">
                  <c:v>45504</c:v>
                </c:pt>
                <c:pt idx="53">
                  <c:v>45535</c:v>
                </c:pt>
                <c:pt idx="54">
                  <c:v>45565</c:v>
                </c:pt>
                <c:pt idx="55">
                  <c:v>45596</c:v>
                </c:pt>
                <c:pt idx="56">
                  <c:v>45626</c:v>
                </c:pt>
                <c:pt idx="57">
                  <c:v>45657</c:v>
                </c:pt>
                <c:pt idx="58">
                  <c:v>45688</c:v>
                </c:pt>
                <c:pt idx="59">
                  <c:v>45716</c:v>
                </c:pt>
                <c:pt idx="60">
                  <c:v>45747</c:v>
                </c:pt>
              </c:numCache>
            </c:numRef>
          </c:cat>
          <c:val>
            <c:numRef>
              <c:f>'Monthly Balances'!$F$160:$F$220</c:f>
              <c:numCache>
                <c:formatCode>_("$"* #,##0.00_);_("$"* \(#,##0.00\);_("$"* "-"??_);_(@_)</c:formatCode>
                <c:ptCount val="61"/>
                <c:pt idx="0">
                  <c:v>5632841310.2399998</c:v>
                </c:pt>
                <c:pt idx="1">
                  <c:v>10791015594.129999</c:v>
                </c:pt>
                <c:pt idx="2">
                  <c:v>10665141961.059999</c:v>
                </c:pt>
                <c:pt idx="3">
                  <c:v>10720179721.469999</c:v>
                </c:pt>
                <c:pt idx="4">
                  <c:v>9913793725.4200001</c:v>
                </c:pt>
                <c:pt idx="5">
                  <c:v>9441104075.8100014</c:v>
                </c:pt>
                <c:pt idx="6">
                  <c:v>9184623435.7000008</c:v>
                </c:pt>
                <c:pt idx="7">
                  <c:v>8736008839.6500015</c:v>
                </c:pt>
                <c:pt idx="8">
                  <c:v>8642825061.6499996</c:v>
                </c:pt>
                <c:pt idx="9">
                  <c:v>8341368411.0699997</c:v>
                </c:pt>
                <c:pt idx="10">
                  <c:v>9388621932.5299988</c:v>
                </c:pt>
                <c:pt idx="11">
                  <c:v>9381196527.2900009</c:v>
                </c:pt>
                <c:pt idx="12">
                  <c:v>9162581775.5400009</c:v>
                </c:pt>
                <c:pt idx="13">
                  <c:v>10594603383.59</c:v>
                </c:pt>
                <c:pt idx="14">
                  <c:v>16405144430.01</c:v>
                </c:pt>
                <c:pt idx="15">
                  <c:v>18029893791.080002</c:v>
                </c:pt>
                <c:pt idx="16">
                  <c:v>19548716712.52</c:v>
                </c:pt>
                <c:pt idx="17">
                  <c:v>18242994651.760002</c:v>
                </c:pt>
                <c:pt idx="18">
                  <c:v>17774667559.139999</c:v>
                </c:pt>
                <c:pt idx="19">
                  <c:v>18449004049.309998</c:v>
                </c:pt>
                <c:pt idx="20">
                  <c:v>19596152086.759998</c:v>
                </c:pt>
                <c:pt idx="21">
                  <c:v>20494279275.43</c:v>
                </c:pt>
                <c:pt idx="22">
                  <c:v>20881416208.739998</c:v>
                </c:pt>
                <c:pt idx="23">
                  <c:v>21682951241.329998</c:v>
                </c:pt>
                <c:pt idx="24">
                  <c:v>20976094956.004002</c:v>
                </c:pt>
                <c:pt idx="25">
                  <c:v>22561928907.240002</c:v>
                </c:pt>
                <c:pt idx="26">
                  <c:v>28613509468.800003</c:v>
                </c:pt>
                <c:pt idx="27">
                  <c:v>29471248446.98</c:v>
                </c:pt>
                <c:pt idx="28">
                  <c:v>30140133393.390003</c:v>
                </c:pt>
                <c:pt idx="29">
                  <c:v>30079987267.640003</c:v>
                </c:pt>
                <c:pt idx="30">
                  <c:v>30781474176.090004</c:v>
                </c:pt>
                <c:pt idx="31">
                  <c:v>29411082839.73</c:v>
                </c:pt>
                <c:pt idx="32">
                  <c:v>30375118369.830002</c:v>
                </c:pt>
                <c:pt idx="33">
                  <c:v>31633700087.490002</c:v>
                </c:pt>
                <c:pt idx="34">
                  <c:v>31065056712.080002</c:v>
                </c:pt>
                <c:pt idx="35">
                  <c:v>31257239912.410004</c:v>
                </c:pt>
                <c:pt idx="36">
                  <c:v>30604784932.490002</c:v>
                </c:pt>
                <c:pt idx="37">
                  <c:v>33034950153.82</c:v>
                </c:pt>
                <c:pt idx="38">
                  <c:v>34633534213.529999</c:v>
                </c:pt>
                <c:pt idx="39">
                  <c:v>34638242756.530006</c:v>
                </c:pt>
                <c:pt idx="40">
                  <c:v>34431441221.489998</c:v>
                </c:pt>
                <c:pt idx="41">
                  <c:v>34458673129.93</c:v>
                </c:pt>
                <c:pt idx="42">
                  <c:v>32736518393.760002</c:v>
                </c:pt>
                <c:pt idx="43">
                  <c:v>32739728347.540001</c:v>
                </c:pt>
                <c:pt idx="44">
                  <c:v>33717633674.350002</c:v>
                </c:pt>
                <c:pt idx="45">
                  <c:v>33345894555.040001</c:v>
                </c:pt>
                <c:pt idx="46">
                  <c:v>33947451509.870003</c:v>
                </c:pt>
                <c:pt idx="47">
                  <c:v>33473867185.640003</c:v>
                </c:pt>
                <c:pt idx="48">
                  <c:v>32238076594.669998</c:v>
                </c:pt>
                <c:pt idx="49">
                  <c:v>33156664675.840004</c:v>
                </c:pt>
                <c:pt idx="50">
                  <c:v>33073259116.080002</c:v>
                </c:pt>
                <c:pt idx="51">
                  <c:v>33247812885.510002</c:v>
                </c:pt>
                <c:pt idx="52">
                  <c:v>30645841866.43</c:v>
                </c:pt>
                <c:pt idx="53">
                  <c:v>30124819621.859997</c:v>
                </c:pt>
                <c:pt idx="54">
                  <c:v>31649254732.439999</c:v>
                </c:pt>
                <c:pt idx="55">
                  <c:v>29960230927.510002</c:v>
                </c:pt>
                <c:pt idx="56">
                  <c:v>29543802845.070004</c:v>
                </c:pt>
                <c:pt idx="57">
                  <c:v>30395040495.120003</c:v>
                </c:pt>
                <c:pt idx="58">
                  <c:v>29940100384.779995</c:v>
                </c:pt>
                <c:pt idx="59">
                  <c:v>29210162191.180004</c:v>
                </c:pt>
                <c:pt idx="60">
                  <c:v>28599245342.48</c:v>
                </c:pt>
              </c:numCache>
            </c:numRef>
          </c:val>
          <c:extLst>
            <c:ext xmlns:c16="http://schemas.microsoft.com/office/drawing/2014/chart" uri="{C3380CC4-5D6E-409C-BE32-E72D297353CC}">
              <c16:uniqueId val="{00000001-E3D5-4556-B676-FEB90EB0D5C0}"/>
            </c:ext>
          </c:extLst>
        </c:ser>
        <c:ser>
          <c:idx val="2"/>
          <c:order val="2"/>
          <c:tx>
            <c:strRef>
              <c:f>'Monthly Balances'!$L$1</c:f>
              <c:strCache>
                <c:ptCount val="1"/>
                <c:pt idx="0">
                  <c:v> SPIA State Agencies Operating $ </c:v>
                </c:pt>
              </c:strCache>
            </c:strRef>
          </c:tx>
          <c:spPr>
            <a:solidFill>
              <a:schemeClr val="accent1">
                <a:tint val="86000"/>
              </a:schemeClr>
            </a:solidFill>
            <a:ln>
              <a:noFill/>
            </a:ln>
            <a:effectLst/>
          </c:spPr>
          <c:cat>
            <c:numRef>
              <c:f>'Monthly Balances'!$A$160:$A$220</c:f>
              <c:numCache>
                <c:formatCode>m/d/yyyy</c:formatCode>
                <c:ptCount val="61"/>
                <c:pt idx="0">
                  <c:v>43921</c:v>
                </c:pt>
                <c:pt idx="1">
                  <c:v>43951</c:v>
                </c:pt>
                <c:pt idx="2">
                  <c:v>43982</c:v>
                </c:pt>
                <c:pt idx="3">
                  <c:v>44012</c:v>
                </c:pt>
                <c:pt idx="4">
                  <c:v>44043</c:v>
                </c:pt>
                <c:pt idx="5">
                  <c:v>44074</c:v>
                </c:pt>
                <c:pt idx="6">
                  <c:v>44104</c:v>
                </c:pt>
                <c:pt idx="7">
                  <c:v>44135</c:v>
                </c:pt>
                <c:pt idx="8">
                  <c:v>44165</c:v>
                </c:pt>
                <c:pt idx="9">
                  <c:v>44196</c:v>
                </c:pt>
                <c:pt idx="10">
                  <c:v>44227</c:v>
                </c:pt>
                <c:pt idx="11">
                  <c:v>44255</c:v>
                </c:pt>
                <c:pt idx="12">
                  <c:v>44286</c:v>
                </c:pt>
                <c:pt idx="13">
                  <c:v>44316</c:v>
                </c:pt>
                <c:pt idx="14">
                  <c:v>44347</c:v>
                </c:pt>
                <c:pt idx="15">
                  <c:v>44377</c:v>
                </c:pt>
                <c:pt idx="16">
                  <c:v>44408</c:v>
                </c:pt>
                <c:pt idx="17">
                  <c:v>44439</c:v>
                </c:pt>
                <c:pt idx="18">
                  <c:v>44469</c:v>
                </c:pt>
                <c:pt idx="19">
                  <c:v>44500</c:v>
                </c:pt>
                <c:pt idx="20">
                  <c:v>44530</c:v>
                </c:pt>
                <c:pt idx="21">
                  <c:v>44561</c:v>
                </c:pt>
                <c:pt idx="22">
                  <c:v>44592</c:v>
                </c:pt>
                <c:pt idx="23">
                  <c:v>44620</c:v>
                </c:pt>
                <c:pt idx="24">
                  <c:v>44651</c:v>
                </c:pt>
                <c:pt idx="25">
                  <c:v>44681</c:v>
                </c:pt>
                <c:pt idx="26">
                  <c:v>44712</c:v>
                </c:pt>
                <c:pt idx="27">
                  <c:v>44742</c:v>
                </c:pt>
                <c:pt idx="28">
                  <c:v>44773</c:v>
                </c:pt>
                <c:pt idx="29">
                  <c:v>44804</c:v>
                </c:pt>
                <c:pt idx="30">
                  <c:v>44834</c:v>
                </c:pt>
                <c:pt idx="31">
                  <c:v>44865</c:v>
                </c:pt>
                <c:pt idx="32">
                  <c:v>44895</c:v>
                </c:pt>
                <c:pt idx="33">
                  <c:v>44926</c:v>
                </c:pt>
                <c:pt idx="34">
                  <c:v>44957</c:v>
                </c:pt>
                <c:pt idx="35">
                  <c:v>44985</c:v>
                </c:pt>
                <c:pt idx="36">
                  <c:v>45016</c:v>
                </c:pt>
                <c:pt idx="37">
                  <c:v>45046</c:v>
                </c:pt>
                <c:pt idx="38">
                  <c:v>45077</c:v>
                </c:pt>
                <c:pt idx="39">
                  <c:v>45107</c:v>
                </c:pt>
                <c:pt idx="40">
                  <c:v>45138</c:v>
                </c:pt>
                <c:pt idx="41">
                  <c:v>45169</c:v>
                </c:pt>
                <c:pt idx="42">
                  <c:v>45199</c:v>
                </c:pt>
                <c:pt idx="43">
                  <c:v>45230</c:v>
                </c:pt>
                <c:pt idx="44">
                  <c:v>45260</c:v>
                </c:pt>
                <c:pt idx="45">
                  <c:v>45291</c:v>
                </c:pt>
                <c:pt idx="46">
                  <c:v>45322</c:v>
                </c:pt>
                <c:pt idx="47">
                  <c:v>45351</c:v>
                </c:pt>
                <c:pt idx="48">
                  <c:v>45382</c:v>
                </c:pt>
                <c:pt idx="49">
                  <c:v>45412</c:v>
                </c:pt>
                <c:pt idx="50">
                  <c:v>45443</c:v>
                </c:pt>
                <c:pt idx="51">
                  <c:v>45473</c:v>
                </c:pt>
                <c:pt idx="52">
                  <c:v>45504</c:v>
                </c:pt>
                <c:pt idx="53">
                  <c:v>45535</c:v>
                </c:pt>
                <c:pt idx="54">
                  <c:v>45565</c:v>
                </c:pt>
                <c:pt idx="55">
                  <c:v>45596</c:v>
                </c:pt>
                <c:pt idx="56">
                  <c:v>45626</c:v>
                </c:pt>
                <c:pt idx="57">
                  <c:v>45657</c:v>
                </c:pt>
                <c:pt idx="58">
                  <c:v>45688</c:v>
                </c:pt>
                <c:pt idx="59">
                  <c:v>45716</c:v>
                </c:pt>
                <c:pt idx="60">
                  <c:v>45747</c:v>
                </c:pt>
              </c:numCache>
            </c:numRef>
          </c:cat>
          <c:val>
            <c:numRef>
              <c:f>'Monthly Balances'!$L$160:$L$220</c:f>
              <c:numCache>
                <c:formatCode>_("$"* #,##0.00_);_("$"* \(#,##0.00\);_("$"* "-"??_);_(@_)</c:formatCode>
                <c:ptCount val="61"/>
                <c:pt idx="0">
                  <c:v>829082448.11000001</c:v>
                </c:pt>
                <c:pt idx="1">
                  <c:v>896764605.14999998</c:v>
                </c:pt>
                <c:pt idx="2">
                  <c:v>938854810.75999999</c:v>
                </c:pt>
                <c:pt idx="3">
                  <c:v>925436343.73000002</c:v>
                </c:pt>
                <c:pt idx="4">
                  <c:v>881828495.37</c:v>
                </c:pt>
                <c:pt idx="5">
                  <c:v>1024163431.0700001</c:v>
                </c:pt>
                <c:pt idx="6">
                  <c:v>898156677.00999999</c:v>
                </c:pt>
                <c:pt idx="7">
                  <c:v>903957714.23000002</c:v>
                </c:pt>
                <c:pt idx="8">
                  <c:v>896299713.11000001</c:v>
                </c:pt>
                <c:pt idx="9">
                  <c:v>991622263.02999997</c:v>
                </c:pt>
                <c:pt idx="10">
                  <c:v>1139934873.4100001</c:v>
                </c:pt>
                <c:pt idx="11">
                  <c:v>1026311981.73</c:v>
                </c:pt>
                <c:pt idx="12">
                  <c:v>943443389.07000005</c:v>
                </c:pt>
                <c:pt idx="13">
                  <c:v>995170692.36000001</c:v>
                </c:pt>
                <c:pt idx="14">
                  <c:v>1005650562.28</c:v>
                </c:pt>
                <c:pt idx="15">
                  <c:v>1056230762.95</c:v>
                </c:pt>
                <c:pt idx="16">
                  <c:v>1316601262.4000001</c:v>
                </c:pt>
                <c:pt idx="17">
                  <c:v>1076190240.5899999</c:v>
                </c:pt>
                <c:pt idx="18">
                  <c:v>1037869330.5599999</c:v>
                </c:pt>
                <c:pt idx="19">
                  <c:v>1161623543.6700001</c:v>
                </c:pt>
                <c:pt idx="20">
                  <c:v>1050907181.58</c:v>
                </c:pt>
                <c:pt idx="21">
                  <c:v>1086991435.9300001</c:v>
                </c:pt>
                <c:pt idx="22">
                  <c:v>1058763797.46</c:v>
                </c:pt>
                <c:pt idx="23">
                  <c:v>1050530259.33</c:v>
                </c:pt>
                <c:pt idx="24">
                  <c:v>961743618.75</c:v>
                </c:pt>
                <c:pt idx="25">
                  <c:v>996544704.88999999</c:v>
                </c:pt>
                <c:pt idx="26">
                  <c:v>966924848.35000002</c:v>
                </c:pt>
                <c:pt idx="27">
                  <c:v>993818078.12</c:v>
                </c:pt>
                <c:pt idx="28">
                  <c:v>985030952.27999997</c:v>
                </c:pt>
                <c:pt idx="29">
                  <c:v>1065751195.58</c:v>
                </c:pt>
                <c:pt idx="30">
                  <c:v>1219683688.22</c:v>
                </c:pt>
                <c:pt idx="31">
                  <c:v>1261889569.3099999</c:v>
                </c:pt>
                <c:pt idx="32">
                  <c:v>1324285991.71</c:v>
                </c:pt>
                <c:pt idx="33">
                  <c:v>1461560026.27</c:v>
                </c:pt>
                <c:pt idx="34">
                  <c:v>1381927048.8199999</c:v>
                </c:pt>
                <c:pt idx="35">
                  <c:v>1356253066.8299999</c:v>
                </c:pt>
                <c:pt idx="36">
                  <c:v>1438842898.55</c:v>
                </c:pt>
                <c:pt idx="37">
                  <c:v>1561407567.22</c:v>
                </c:pt>
                <c:pt idx="38">
                  <c:v>1551469765.8</c:v>
                </c:pt>
                <c:pt idx="39">
                  <c:v>1561048648.2</c:v>
                </c:pt>
                <c:pt idx="40">
                  <c:v>1492318569.5899999</c:v>
                </c:pt>
                <c:pt idx="41">
                  <c:v>1591675760.6800001</c:v>
                </c:pt>
                <c:pt idx="42">
                  <c:v>1673662104.21</c:v>
                </c:pt>
                <c:pt idx="43">
                  <c:v>1629217715.29</c:v>
                </c:pt>
                <c:pt idx="44">
                  <c:v>1745775136.3</c:v>
                </c:pt>
                <c:pt idx="45">
                  <c:v>1682798993.51</c:v>
                </c:pt>
                <c:pt idx="46">
                  <c:v>1795638548.0899999</c:v>
                </c:pt>
                <c:pt idx="47">
                  <c:v>1814434064.8699999</c:v>
                </c:pt>
                <c:pt idx="48">
                  <c:v>1817748511.4300001</c:v>
                </c:pt>
                <c:pt idx="49">
                  <c:v>1743361379.4200001</c:v>
                </c:pt>
                <c:pt idx="50">
                  <c:v>1687204978.05</c:v>
                </c:pt>
                <c:pt idx="51">
                  <c:v>1751279311.74</c:v>
                </c:pt>
                <c:pt idx="52">
                  <c:v>1545898370.1300001</c:v>
                </c:pt>
                <c:pt idx="53">
                  <c:v>1668752801.9200001</c:v>
                </c:pt>
                <c:pt idx="54">
                  <c:v>1714642713.3099999</c:v>
                </c:pt>
                <c:pt idx="55">
                  <c:v>1706182491.77</c:v>
                </c:pt>
                <c:pt idx="56">
                  <c:v>1698066830.28</c:v>
                </c:pt>
                <c:pt idx="57">
                  <c:v>1739273192.76</c:v>
                </c:pt>
                <c:pt idx="58">
                  <c:v>1693439773.4400001</c:v>
                </c:pt>
                <c:pt idx="59">
                  <c:v>1649512450.97</c:v>
                </c:pt>
                <c:pt idx="60">
                  <c:v>1634569929.55</c:v>
                </c:pt>
              </c:numCache>
            </c:numRef>
          </c:val>
          <c:extLst>
            <c:ext xmlns:c16="http://schemas.microsoft.com/office/drawing/2014/chart" uri="{C3380CC4-5D6E-409C-BE32-E72D297353CC}">
              <c16:uniqueId val="{00000002-E3D5-4556-B676-FEB90EB0D5C0}"/>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rgbClr val="15234A"/>
              </a:solidFill>
              <a:prstDash val="solid"/>
              <a:round/>
            </a:ln>
            <a:effectLst/>
          </c:spPr>
          <c:marker>
            <c:symbol val="none"/>
          </c:marker>
          <c:val>
            <c:numRef>
              <c:f>'Monthly Balances'!$AI$160:$AI$220</c:f>
              <c:numCache>
                <c:formatCode>0.0%</c:formatCode>
                <c:ptCount val="61"/>
                <c:pt idx="0">
                  <c:v>0.79845948332245575</c:v>
                </c:pt>
                <c:pt idx="1">
                  <c:v>0.82572408998786995</c:v>
                </c:pt>
                <c:pt idx="2">
                  <c:v>0.82879805185834132</c:v>
                </c:pt>
                <c:pt idx="3">
                  <c:v>0.83578442723357915</c:v>
                </c:pt>
                <c:pt idx="4">
                  <c:v>0.81738588769951581</c:v>
                </c:pt>
                <c:pt idx="5">
                  <c:v>0.80982169033313478</c:v>
                </c:pt>
                <c:pt idx="6">
                  <c:v>0.8049553011935765</c:v>
                </c:pt>
                <c:pt idx="7">
                  <c:v>0.79265583654148375</c:v>
                </c:pt>
                <c:pt idx="8">
                  <c:v>0.79263938639980114</c:v>
                </c:pt>
                <c:pt idx="9">
                  <c:v>0.79692047666292154</c:v>
                </c:pt>
                <c:pt idx="10">
                  <c:v>0.79967561376338647</c:v>
                </c:pt>
                <c:pt idx="11">
                  <c:v>0.79939302079337038</c:v>
                </c:pt>
                <c:pt idx="12">
                  <c:v>0.78674539278481548</c:v>
                </c:pt>
                <c:pt idx="13">
                  <c:v>0.78623429053317695</c:v>
                </c:pt>
                <c:pt idx="14">
                  <c:v>0.83196193998175438</c:v>
                </c:pt>
                <c:pt idx="15">
                  <c:v>0.84959223857332844</c:v>
                </c:pt>
                <c:pt idx="16">
                  <c:v>0.8550856425323714</c:v>
                </c:pt>
                <c:pt idx="17">
                  <c:v>0.84916381463506752</c:v>
                </c:pt>
                <c:pt idx="18">
                  <c:v>0.84298890396740755</c:v>
                </c:pt>
                <c:pt idx="19">
                  <c:v>0.85430080363866101</c:v>
                </c:pt>
                <c:pt idx="20">
                  <c:v>0.86032288363762222</c:v>
                </c:pt>
                <c:pt idx="21">
                  <c:v>0.86744215740220187</c:v>
                </c:pt>
                <c:pt idx="22">
                  <c:v>0.85538786318174698</c:v>
                </c:pt>
                <c:pt idx="23">
                  <c:v>0.85935192733419519</c:v>
                </c:pt>
                <c:pt idx="24">
                  <c:v>0.8511316935751212</c:v>
                </c:pt>
                <c:pt idx="25">
                  <c:v>0.8530315513726151</c:v>
                </c:pt>
                <c:pt idx="26">
                  <c:v>0.87674997390650755</c:v>
                </c:pt>
                <c:pt idx="27">
                  <c:v>0.89236618829430836</c:v>
                </c:pt>
                <c:pt idx="28">
                  <c:v>0.89316808838264761</c:v>
                </c:pt>
                <c:pt idx="29">
                  <c:v>0.8934869047983095</c:v>
                </c:pt>
                <c:pt idx="30">
                  <c:v>0.89117885474549774</c:v>
                </c:pt>
                <c:pt idx="31">
                  <c:v>0.89190187413714861</c:v>
                </c:pt>
                <c:pt idx="32">
                  <c:v>0.89831267958560179</c:v>
                </c:pt>
                <c:pt idx="33">
                  <c:v>0.90114085083435569</c:v>
                </c:pt>
                <c:pt idx="34">
                  <c:v>0.90134639229774338</c:v>
                </c:pt>
                <c:pt idx="35">
                  <c:v>0.90408174607584602</c:v>
                </c:pt>
                <c:pt idx="36">
                  <c:v>0.90290718983416729</c:v>
                </c:pt>
                <c:pt idx="37">
                  <c:v>0.91215964789010984</c:v>
                </c:pt>
                <c:pt idx="38">
                  <c:v>0.91609218610074594</c:v>
                </c:pt>
                <c:pt idx="39">
                  <c:v>0.93024913944518628</c:v>
                </c:pt>
                <c:pt idx="40">
                  <c:v>0.93041864065160285</c:v>
                </c:pt>
                <c:pt idx="41">
                  <c:v>0.92781277448310007</c:v>
                </c:pt>
                <c:pt idx="42">
                  <c:v>0.93124298769711245</c:v>
                </c:pt>
                <c:pt idx="43">
                  <c:v>0.93242362671975676</c:v>
                </c:pt>
                <c:pt idx="44">
                  <c:v>0.93683820780409044</c:v>
                </c:pt>
                <c:pt idx="45">
                  <c:v>0.94550532331363257</c:v>
                </c:pt>
                <c:pt idx="46">
                  <c:v>0.94992225489210325</c:v>
                </c:pt>
                <c:pt idx="47">
                  <c:v>0.94924525404353022</c:v>
                </c:pt>
                <c:pt idx="48">
                  <c:v>0.94977271595467749</c:v>
                </c:pt>
                <c:pt idx="49">
                  <c:v>0.95373127504505562</c:v>
                </c:pt>
                <c:pt idx="50">
                  <c:v>0.95412850802415472</c:v>
                </c:pt>
                <c:pt idx="51">
                  <c:v>0.96269038985334154</c:v>
                </c:pt>
                <c:pt idx="52">
                  <c:v>0.95916730221204494</c:v>
                </c:pt>
                <c:pt idx="53">
                  <c:v>0.9593783478525707</c:v>
                </c:pt>
                <c:pt idx="54">
                  <c:v>0.95736089891131715</c:v>
                </c:pt>
                <c:pt idx="55">
                  <c:v>0.95717361101481224</c:v>
                </c:pt>
                <c:pt idx="56">
                  <c:v>0.95827862268412201</c:v>
                </c:pt>
                <c:pt idx="57">
                  <c:v>0.95856311518401094</c:v>
                </c:pt>
                <c:pt idx="58">
                  <c:v>0.95804523439356304</c:v>
                </c:pt>
                <c:pt idx="59">
                  <c:v>0.95614763315568285</c:v>
                </c:pt>
                <c:pt idx="60">
                  <c:v>0.95294580839075893</c:v>
                </c:pt>
              </c:numCache>
            </c:numRef>
          </c:val>
          <c:smooth val="0"/>
          <c:extLst>
            <c:ext xmlns:c16="http://schemas.microsoft.com/office/drawing/2014/chart" uri="{C3380CC4-5D6E-409C-BE32-E72D297353CC}">
              <c16:uniqueId val="{00000003-E3D5-4556-B676-FEB90EB0D5C0}"/>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Balances'!$I$1</c:f>
              <c:strCache>
                <c:ptCount val="1"/>
                <c:pt idx="0">
                  <c:v> SPIA Non-State Operating $ </c:v>
                </c:pt>
              </c:strCache>
            </c:strRef>
          </c:tx>
          <c:spPr>
            <a:solidFill>
              <a:schemeClr val="accent1">
                <a:shade val="76000"/>
              </a:schemeClr>
            </a:solidFill>
            <a:ln>
              <a:noFill/>
            </a:ln>
            <a:effectLst/>
          </c:spPr>
          <c:cat>
            <c:numRef>
              <c:f>'Monthly Balances'!$A$160:$A$220</c:f>
              <c:numCache>
                <c:formatCode>m/d/yyyy</c:formatCode>
                <c:ptCount val="61"/>
                <c:pt idx="0">
                  <c:v>43921</c:v>
                </c:pt>
                <c:pt idx="1">
                  <c:v>43951</c:v>
                </c:pt>
                <c:pt idx="2">
                  <c:v>43982</c:v>
                </c:pt>
                <c:pt idx="3">
                  <c:v>44012</c:v>
                </c:pt>
                <c:pt idx="4">
                  <c:v>44043</c:v>
                </c:pt>
                <c:pt idx="5">
                  <c:v>44074</c:v>
                </c:pt>
                <c:pt idx="6">
                  <c:v>44104</c:v>
                </c:pt>
                <c:pt idx="7">
                  <c:v>44135</c:v>
                </c:pt>
                <c:pt idx="8">
                  <c:v>44165</c:v>
                </c:pt>
                <c:pt idx="9">
                  <c:v>44196</c:v>
                </c:pt>
                <c:pt idx="10">
                  <c:v>44227</c:v>
                </c:pt>
                <c:pt idx="11">
                  <c:v>44255</c:v>
                </c:pt>
                <c:pt idx="12">
                  <c:v>44286</c:v>
                </c:pt>
                <c:pt idx="13">
                  <c:v>44316</c:v>
                </c:pt>
                <c:pt idx="14">
                  <c:v>44347</c:v>
                </c:pt>
                <c:pt idx="15">
                  <c:v>44377</c:v>
                </c:pt>
                <c:pt idx="16">
                  <c:v>44408</c:v>
                </c:pt>
                <c:pt idx="17">
                  <c:v>44439</c:v>
                </c:pt>
                <c:pt idx="18">
                  <c:v>44469</c:v>
                </c:pt>
                <c:pt idx="19">
                  <c:v>44500</c:v>
                </c:pt>
                <c:pt idx="20">
                  <c:v>44530</c:v>
                </c:pt>
                <c:pt idx="21">
                  <c:v>44561</c:v>
                </c:pt>
                <c:pt idx="22">
                  <c:v>44592</c:v>
                </c:pt>
                <c:pt idx="23">
                  <c:v>44620</c:v>
                </c:pt>
                <c:pt idx="24">
                  <c:v>44651</c:v>
                </c:pt>
                <c:pt idx="25">
                  <c:v>44681</c:v>
                </c:pt>
                <c:pt idx="26">
                  <c:v>44712</c:v>
                </c:pt>
                <c:pt idx="27">
                  <c:v>44742</c:v>
                </c:pt>
                <c:pt idx="28">
                  <c:v>44773</c:v>
                </c:pt>
                <c:pt idx="29">
                  <c:v>44804</c:v>
                </c:pt>
                <c:pt idx="30">
                  <c:v>44834</c:v>
                </c:pt>
                <c:pt idx="31">
                  <c:v>44865</c:v>
                </c:pt>
                <c:pt idx="32">
                  <c:v>44895</c:v>
                </c:pt>
                <c:pt idx="33">
                  <c:v>44926</c:v>
                </c:pt>
                <c:pt idx="34">
                  <c:v>44957</c:v>
                </c:pt>
                <c:pt idx="35">
                  <c:v>44985</c:v>
                </c:pt>
                <c:pt idx="36">
                  <c:v>45016</c:v>
                </c:pt>
                <c:pt idx="37">
                  <c:v>45046</c:v>
                </c:pt>
                <c:pt idx="38">
                  <c:v>45077</c:v>
                </c:pt>
                <c:pt idx="39">
                  <c:v>45107</c:v>
                </c:pt>
                <c:pt idx="40">
                  <c:v>45138</c:v>
                </c:pt>
                <c:pt idx="41">
                  <c:v>45169</c:v>
                </c:pt>
                <c:pt idx="42">
                  <c:v>45199</c:v>
                </c:pt>
                <c:pt idx="43">
                  <c:v>45230</c:v>
                </c:pt>
                <c:pt idx="44">
                  <c:v>45260</c:v>
                </c:pt>
                <c:pt idx="45">
                  <c:v>45291</c:v>
                </c:pt>
                <c:pt idx="46">
                  <c:v>45322</c:v>
                </c:pt>
                <c:pt idx="47">
                  <c:v>45351</c:v>
                </c:pt>
                <c:pt idx="48">
                  <c:v>45382</c:v>
                </c:pt>
                <c:pt idx="49">
                  <c:v>45412</c:v>
                </c:pt>
                <c:pt idx="50">
                  <c:v>45443</c:v>
                </c:pt>
                <c:pt idx="51">
                  <c:v>45473</c:v>
                </c:pt>
                <c:pt idx="52">
                  <c:v>45504</c:v>
                </c:pt>
                <c:pt idx="53">
                  <c:v>45535</c:v>
                </c:pt>
                <c:pt idx="54">
                  <c:v>45565</c:v>
                </c:pt>
                <c:pt idx="55">
                  <c:v>45596</c:v>
                </c:pt>
                <c:pt idx="56">
                  <c:v>45626</c:v>
                </c:pt>
                <c:pt idx="57">
                  <c:v>45657</c:v>
                </c:pt>
                <c:pt idx="58">
                  <c:v>45688</c:v>
                </c:pt>
                <c:pt idx="59">
                  <c:v>45716</c:v>
                </c:pt>
                <c:pt idx="60">
                  <c:v>45747</c:v>
                </c:pt>
              </c:numCache>
            </c:numRef>
          </c:cat>
          <c:val>
            <c:numRef>
              <c:f>'Monthly Balances'!$I$160:$I$220</c:f>
              <c:numCache>
                <c:formatCode>_("$"* #,##0.00_);_("$"* \(#,##0.00\);_("$"* "-"??_);_(@_)</c:formatCode>
                <c:ptCount val="61"/>
                <c:pt idx="0">
                  <c:v>3586678871.5499997</c:v>
                </c:pt>
                <c:pt idx="1">
                  <c:v>3779648181.0100002</c:v>
                </c:pt>
                <c:pt idx="2">
                  <c:v>3838283886.4000001</c:v>
                </c:pt>
                <c:pt idx="3">
                  <c:v>3833512237.8099999</c:v>
                </c:pt>
                <c:pt idx="4">
                  <c:v>3932905107.5200005</c:v>
                </c:pt>
                <c:pt idx="5">
                  <c:v>4208783057.8799996</c:v>
                </c:pt>
                <c:pt idx="6">
                  <c:v>4427841742.9400005</c:v>
                </c:pt>
                <c:pt idx="7">
                  <c:v>4376993002.7700005</c:v>
                </c:pt>
                <c:pt idx="8">
                  <c:v>4309764571.3299999</c:v>
                </c:pt>
                <c:pt idx="9">
                  <c:v>4393935223.5799999</c:v>
                </c:pt>
                <c:pt idx="10">
                  <c:v>4812317173.4499998</c:v>
                </c:pt>
                <c:pt idx="11">
                  <c:v>4797587811</c:v>
                </c:pt>
                <c:pt idx="12">
                  <c:v>4800815792.4699993</c:v>
                </c:pt>
                <c:pt idx="13">
                  <c:v>4716906336.8999996</c:v>
                </c:pt>
                <c:pt idx="14">
                  <c:v>4766799143.1700001</c:v>
                </c:pt>
                <c:pt idx="15">
                  <c:v>4792782494.7799997</c:v>
                </c:pt>
                <c:pt idx="16">
                  <c:v>4807728072.1300001</c:v>
                </c:pt>
                <c:pt idx="17">
                  <c:v>5130535165.4399996</c:v>
                </c:pt>
                <c:pt idx="18">
                  <c:v>5409309463.3400002</c:v>
                </c:pt>
                <c:pt idx="19">
                  <c:v>5237459704.7200003</c:v>
                </c:pt>
                <c:pt idx="20">
                  <c:v>5117568811.8699999</c:v>
                </c:pt>
                <c:pt idx="21">
                  <c:v>5092372703.0900002</c:v>
                </c:pt>
                <c:pt idx="22">
                  <c:v>5621610076.5799999</c:v>
                </c:pt>
                <c:pt idx="23">
                  <c:v>5650454175.96</c:v>
                </c:pt>
                <c:pt idx="24">
                  <c:v>5555475179.4899998</c:v>
                </c:pt>
                <c:pt idx="25">
                  <c:v>5468919564.4700003</c:v>
                </c:pt>
                <c:pt idx="26">
                  <c:v>5324257654.25</c:v>
                </c:pt>
                <c:pt idx="27">
                  <c:v>5007152517</c:v>
                </c:pt>
                <c:pt idx="28">
                  <c:v>4943865722.4799995</c:v>
                </c:pt>
                <c:pt idx="29">
                  <c:v>4903114875.2699995</c:v>
                </c:pt>
                <c:pt idx="30">
                  <c:v>5217518708.4099998</c:v>
                </c:pt>
                <c:pt idx="31">
                  <c:v>5012073206.6999998</c:v>
                </c:pt>
                <c:pt idx="32">
                  <c:v>4668067243.21</c:v>
                </c:pt>
                <c:pt idx="33">
                  <c:v>4635491996.8999996</c:v>
                </c:pt>
                <c:pt idx="34">
                  <c:v>4715786273.1199999</c:v>
                </c:pt>
                <c:pt idx="35">
                  <c:v>4646115236.0500002</c:v>
                </c:pt>
                <c:pt idx="36">
                  <c:v>4606383333.5799999</c:v>
                </c:pt>
                <c:pt idx="37">
                  <c:v>4185671618.7200003</c:v>
                </c:pt>
                <c:pt idx="38">
                  <c:v>3983452094.9499998</c:v>
                </c:pt>
                <c:pt idx="39">
                  <c:v>3172003678.7200003</c:v>
                </c:pt>
                <c:pt idx="40">
                  <c:v>2979368154.46</c:v>
                </c:pt>
                <c:pt idx="41">
                  <c:v>2874901594.5799999</c:v>
                </c:pt>
                <c:pt idx="42">
                  <c:v>2823070053.5900002</c:v>
                </c:pt>
                <c:pt idx="43">
                  <c:v>2629432756.0999999</c:v>
                </c:pt>
                <c:pt idx="44">
                  <c:v>2465697955.4200001</c:v>
                </c:pt>
                <c:pt idx="45">
                  <c:v>1934591443.5300002</c:v>
                </c:pt>
                <c:pt idx="46">
                  <c:v>1906651744.6100001</c:v>
                </c:pt>
                <c:pt idx="47">
                  <c:v>1768822891.3899999</c:v>
                </c:pt>
                <c:pt idx="48">
                  <c:v>1681095907.6800001</c:v>
                </c:pt>
                <c:pt idx="49">
                  <c:v>1633010041.27</c:v>
                </c:pt>
                <c:pt idx="50">
                  <c:v>1593569616.1799998</c:v>
                </c:pt>
                <c:pt idx="51">
                  <c:v>1293825528.73</c:v>
                </c:pt>
                <c:pt idx="52">
                  <c:v>1307497578.54</c:v>
                </c:pt>
                <c:pt idx="53">
                  <c:v>1250468178.4300001</c:v>
                </c:pt>
                <c:pt idx="54">
                  <c:v>1382458791.8200002</c:v>
                </c:pt>
                <c:pt idx="55">
                  <c:v>1302543844.6700001</c:v>
                </c:pt>
                <c:pt idx="56">
                  <c:v>1133324030.6800001</c:v>
                </c:pt>
                <c:pt idx="57">
                  <c:v>1258412030.27</c:v>
                </c:pt>
                <c:pt idx="58">
                  <c:v>1280678557.78</c:v>
                </c:pt>
                <c:pt idx="59">
                  <c:v>1365713356.9000001</c:v>
                </c:pt>
                <c:pt idx="60">
                  <c:v>1385391268.0699999</c:v>
                </c:pt>
              </c:numCache>
            </c:numRef>
          </c:val>
          <c:extLst>
            <c:ext xmlns:c16="http://schemas.microsoft.com/office/drawing/2014/chart" uri="{C3380CC4-5D6E-409C-BE32-E72D297353CC}">
              <c16:uniqueId val="{00000000-777D-4B24-8B39-A35A3637EABE}"/>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rgbClr val="15234A"/>
              </a:solidFill>
              <a:prstDash val="solid"/>
              <a:round/>
            </a:ln>
            <a:effectLst/>
          </c:spPr>
          <c:marker>
            <c:symbol val="none"/>
          </c:marker>
          <c:val>
            <c:numRef>
              <c:f>'Monthly Balances'!$J$160:$J$220</c:f>
              <c:numCache>
                <c:formatCode>0.0%</c:formatCode>
                <c:ptCount val="61"/>
                <c:pt idx="0">
                  <c:v>0.13957522532095792</c:v>
                </c:pt>
                <c:pt idx="1">
                  <c:v>0.11841038587975221</c:v>
                </c:pt>
                <c:pt idx="2">
                  <c:v>0.12687329263498096</c:v>
                </c:pt>
                <c:pt idx="3">
                  <c:v>0.12883999658500367</c:v>
                </c:pt>
                <c:pt idx="4">
                  <c:v>0.13270855075164714</c:v>
                </c:pt>
                <c:pt idx="5">
                  <c:v>0.1420835372595281</c:v>
                </c:pt>
                <c:pt idx="6">
                  <c:v>0.14990204397720178</c:v>
                </c:pt>
                <c:pt idx="7">
                  <c:v>0.14586082676083431</c:v>
                </c:pt>
                <c:pt idx="8">
                  <c:v>0.14561439859589659</c:v>
                </c:pt>
                <c:pt idx="9">
                  <c:v>0.14558101290735184</c:v>
                </c:pt>
                <c:pt idx="10">
                  <c:v>0.14780642410729078</c:v>
                </c:pt>
                <c:pt idx="11">
                  <c:v>0.1484220459093499</c:v>
                </c:pt>
                <c:pt idx="12">
                  <c:v>0.14392643186466433</c:v>
                </c:pt>
                <c:pt idx="13">
                  <c:v>0.13292492935188724</c:v>
                </c:pt>
                <c:pt idx="14">
                  <c:v>0.11943534048660123</c:v>
                </c:pt>
                <c:pt idx="15">
                  <c:v>0.11419075320692913</c:v>
                </c:pt>
                <c:pt idx="16">
                  <c:v>0.11090357232643498</c:v>
                </c:pt>
                <c:pt idx="17">
                  <c:v>0.11422400845065286</c:v>
                </c:pt>
                <c:pt idx="18">
                  <c:v>0.11972101252094185</c:v>
                </c:pt>
                <c:pt idx="19">
                  <c:v>0.11309887274645369</c:v>
                </c:pt>
                <c:pt idx="20">
                  <c:v>0.10844448281563694</c:v>
                </c:pt>
                <c:pt idx="21">
                  <c:v>0.10387287198052793</c:v>
                </c:pt>
                <c:pt idx="22">
                  <c:v>0.11620171385739367</c:v>
                </c:pt>
                <c:pt idx="23">
                  <c:v>0.11325103103913561</c:v>
                </c:pt>
                <c:pt idx="24">
                  <c:v>0.10991432101592351</c:v>
                </c:pt>
                <c:pt idx="25">
                  <c:v>0.1027226941124488</c:v>
                </c:pt>
                <c:pt idx="26">
                  <c:v>9.2284716361727429E-2</c:v>
                </c:pt>
                <c:pt idx="27">
                  <c:v>8.4555993459065268E-2</c:v>
                </c:pt>
                <c:pt idx="28">
                  <c:v>8.2338940621663456E-2</c:v>
                </c:pt>
                <c:pt idx="29">
                  <c:v>8.1832480021125642E-2</c:v>
                </c:pt>
                <c:pt idx="30">
                  <c:v>8.522439569171468E-2</c:v>
                </c:pt>
                <c:pt idx="31">
                  <c:v>8.3167176860204584E-2</c:v>
                </c:pt>
                <c:pt idx="32">
                  <c:v>7.711624491171154E-2</c:v>
                </c:pt>
                <c:pt idx="33">
                  <c:v>7.3969776366895668E-2</c:v>
                </c:pt>
                <c:pt idx="34">
                  <c:v>7.4893189613526895E-2</c:v>
                </c:pt>
                <c:pt idx="35">
                  <c:v>7.3344236847901034E-2</c:v>
                </c:pt>
                <c:pt idx="36">
                  <c:v>7.2891526279515034E-2</c:v>
                </c:pt>
                <c:pt idx="37">
                  <c:v>6.4064811403777108E-2</c:v>
                </c:pt>
                <c:pt idx="38">
                  <c:v>6.138630995554209E-2</c:v>
                </c:pt>
                <c:pt idx="39">
                  <c:v>4.8020361527856797E-2</c:v>
                </c:pt>
                <c:pt idx="40">
                  <c:v>4.5955447533423212E-2</c:v>
                </c:pt>
                <c:pt idx="41">
                  <c:v>4.5820478826487578E-2</c:v>
                </c:pt>
                <c:pt idx="42">
                  <c:v>4.3945032282097618E-2</c:v>
                </c:pt>
                <c:pt idx="43">
                  <c:v>4.1270513042821269E-2</c:v>
                </c:pt>
                <c:pt idx="44">
                  <c:v>3.9062689817366061E-2</c:v>
                </c:pt>
                <c:pt idx="45">
                  <c:v>3.1175561464037393E-2</c:v>
                </c:pt>
                <c:pt idx="46">
                  <c:v>2.8741103983685446E-2</c:v>
                </c:pt>
                <c:pt idx="47">
                  <c:v>2.812959264412954E-2</c:v>
                </c:pt>
                <c:pt idx="48">
                  <c:v>2.6971682915800224E-2</c:v>
                </c:pt>
                <c:pt idx="49">
                  <c:v>2.4731932726973493E-2</c:v>
                </c:pt>
                <c:pt idx="50">
                  <c:v>2.455078754405763E-2</c:v>
                </c:pt>
                <c:pt idx="51">
                  <c:v>1.9436982346992836E-2</c:v>
                </c:pt>
                <c:pt idx="52">
                  <c:v>2.0684655681757647E-2</c:v>
                </c:pt>
                <c:pt idx="53">
                  <c:v>1.9848840167872951E-2</c:v>
                </c:pt>
                <c:pt idx="54">
                  <c:v>2.1686805175255498E-2</c:v>
                </c:pt>
                <c:pt idx="55">
                  <c:v>2.073596494024341E-2</c:v>
                </c:pt>
                <c:pt idx="56">
                  <c:v>1.8496700615447052E-2</c:v>
                </c:pt>
                <c:pt idx="57">
                  <c:v>2.0209455334949944E-2</c:v>
                </c:pt>
                <c:pt idx="58">
                  <c:v>2.0363207512890755E-2</c:v>
                </c:pt>
                <c:pt idx="59">
                  <c:v>2.1658501355124132E-2</c:v>
                </c:pt>
                <c:pt idx="60">
                  <c:v>2.2004541560289609E-2</c:v>
                </c:pt>
              </c:numCache>
            </c:numRef>
          </c:val>
          <c:smooth val="0"/>
          <c:extLst>
            <c:ext xmlns:c16="http://schemas.microsoft.com/office/drawing/2014/chart" uri="{C3380CC4-5D6E-409C-BE32-E72D297353CC}">
              <c16:uniqueId val="{00000001-777D-4B24-8B39-A35A3637EABE}"/>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max val="60000000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0000000000000004"/>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1.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2.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3.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4.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5.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6.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0.09345</cdr:x>
      <cdr:y>0.22468</cdr:y>
    </cdr:from>
    <cdr:to>
      <cdr:x>0.15201</cdr:x>
      <cdr:y>0.29025</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982676" y="1006763"/>
          <a:ext cx="615794" cy="293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0.28145</cdr:x>
      <cdr:y>0.29826</cdr:y>
    </cdr:from>
    <cdr:to>
      <cdr:x>0.34445</cdr:x>
      <cdr:y>0.3587</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2959612" y="1336461"/>
          <a:ext cx="662483" cy="27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0.37364</cdr:x>
      <cdr:y>0.20431</cdr:y>
    </cdr:from>
    <cdr:to>
      <cdr:x>0.4322</cdr:x>
      <cdr:y>0.272</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3929053" y="915492"/>
          <a:ext cx="615794" cy="303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0.46343</cdr:x>
      <cdr:y>0.28342</cdr:y>
    </cdr:from>
    <cdr:to>
      <cdr:x>0.51845</cdr:x>
      <cdr:y>0.34658</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4873195" y="1269982"/>
          <a:ext cx="578568" cy="283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0.55649</cdr:x>
      <cdr:y>0.22714</cdr:y>
    </cdr:from>
    <cdr:to>
      <cdr:x>0.61505</cdr:x>
      <cdr:y>0.28999</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5851848" y="876684"/>
          <a:ext cx="615821"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0.64983</cdr:x>
      <cdr:y>0.26424</cdr:y>
    </cdr:from>
    <cdr:to>
      <cdr:x>0.70396</cdr:x>
      <cdr:y>0.315</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6833346" y="1184038"/>
          <a:ext cx="569209" cy="227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0.74545</cdr:x>
      <cdr:y>0.18785</cdr:y>
    </cdr:from>
    <cdr:to>
      <cdr:x>0.80933</cdr:x>
      <cdr:y>0.2507</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7838833" y="725049"/>
          <a:ext cx="671805"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0.83292</cdr:x>
      <cdr:y>0.24781</cdr:y>
    </cdr:from>
    <cdr:to>
      <cdr:x>0.89503</cdr:x>
      <cdr:y>0.29858</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8758628" y="1110394"/>
          <a:ext cx="653124" cy="227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0.92404</cdr:x>
      <cdr:y>0.18255</cdr:y>
    </cdr:from>
    <cdr:to>
      <cdr:x>0.98083</cdr:x>
      <cdr:y>0.23815</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9716810" y="818010"/>
          <a:ext cx="597181" cy="249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a:p xmlns:a="http://schemas.openxmlformats.org/drawingml/2006/main">
          <a:endParaRPr lang="en-US" sz="11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0.18943</cdr:x>
      <cdr:y>0.24943</cdr:y>
    </cdr:from>
    <cdr:to>
      <cdr:x>0.24799</cdr:x>
      <cdr:y>0.315</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1991970" y="1117676"/>
          <a:ext cx="615794" cy="293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4.84%</a:t>
          </a:r>
        </a:p>
        <a:p xmlns:a="http://schemas.openxmlformats.org/drawingml/2006/main">
          <a:endParaRPr lang="en-US" sz="1100" b="1" dirty="0">
            <a:solidFill>
              <a:schemeClr val="accent1"/>
            </a:solidFill>
          </a:endParaRPr>
        </a:p>
        <a:p xmlns:a="http://schemas.openxmlformats.org/drawingml/2006/main">
          <a:endParaRPr lang="en-US" sz="1100" dirty="0"/>
        </a:p>
      </cdr:txBody>
    </cdr:sp>
  </cdr:relSizeAnchor>
  <cdr:relSizeAnchor xmlns:cdr="http://schemas.openxmlformats.org/drawingml/2006/chartDrawing">
    <cdr:from>
      <cdr:x>0.09677</cdr:x>
      <cdr:y>0.24799</cdr:y>
    </cdr:from>
    <cdr:to>
      <cdr:x>0.15799</cdr:x>
      <cdr:y>0.29875</cdr:y>
    </cdr:to>
    <cdr:sp macro="" textlink="">
      <cdr:nvSpPr>
        <cdr:cNvPr id="3" name="TextBox 2">
          <a:extLst xmlns:a="http://schemas.openxmlformats.org/drawingml/2006/main">
            <a:ext uri="{FF2B5EF4-FFF2-40B4-BE49-F238E27FC236}">
              <a16:creationId xmlns:a16="http://schemas.microsoft.com/office/drawing/2014/main" id="{E19898A0-268D-4557-ACC8-C446FCC288C8}"/>
            </a:ext>
          </a:extLst>
        </cdr:cNvPr>
        <cdr:cNvSpPr txBox="1"/>
      </cdr:nvSpPr>
      <cdr:spPr>
        <a:xfrm xmlns:a="http://schemas.openxmlformats.org/drawingml/2006/main">
          <a:off x="1017607" y="1111230"/>
          <a:ext cx="643765" cy="22745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4.84%</a:t>
          </a:r>
        </a:p>
      </cdr:txBody>
    </cdr:sp>
  </cdr:relSizeAnchor>
  <cdr:relSizeAnchor xmlns:cdr="http://schemas.openxmlformats.org/drawingml/2006/chartDrawing">
    <cdr:from>
      <cdr:x>0.37251</cdr:x>
      <cdr:y>0.23769</cdr:y>
    </cdr:from>
    <cdr:to>
      <cdr:x>0.43551</cdr:x>
      <cdr:y>0.29813</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3917159" y="1065055"/>
          <a:ext cx="662483" cy="27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4.71</a:t>
          </a:r>
          <a:r>
            <a:rPr lang="en-US" sz="1100" b="1" dirty="0">
              <a:solidFill>
                <a:schemeClr val="accent1"/>
              </a:solidFill>
            </a:rPr>
            <a:t>%</a:t>
          </a:r>
        </a:p>
      </cdr:txBody>
    </cdr:sp>
  </cdr:relSizeAnchor>
  <cdr:relSizeAnchor xmlns:cdr="http://schemas.openxmlformats.org/drawingml/2006/chartDrawing">
    <cdr:from>
      <cdr:x>0.28176</cdr:x>
      <cdr:y>0.20816</cdr:y>
    </cdr:from>
    <cdr:to>
      <cdr:x>0.34032</cdr:x>
      <cdr:y>0.27585</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2962894" y="932744"/>
          <a:ext cx="615794" cy="303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4.84</a:t>
          </a:r>
          <a:r>
            <a:rPr lang="en-US" sz="1100" b="1" dirty="0">
              <a:solidFill>
                <a:schemeClr val="accent1"/>
              </a:solidFill>
            </a:rPr>
            <a:t>%</a:t>
          </a:r>
        </a:p>
      </cdr:txBody>
    </cdr:sp>
  </cdr:relSizeAnchor>
  <cdr:relSizeAnchor xmlns:cdr="http://schemas.openxmlformats.org/drawingml/2006/chartDrawing">
    <cdr:from>
      <cdr:x>0.5577</cdr:x>
      <cdr:y>0.1931</cdr:y>
    </cdr:from>
    <cdr:to>
      <cdr:x>0.61272</cdr:x>
      <cdr:y>0.25626</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5864567" y="865256"/>
          <a:ext cx="578568" cy="283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5.30</a:t>
          </a:r>
          <a:r>
            <a:rPr lang="en-US" sz="1100" b="1" dirty="0">
              <a:solidFill>
                <a:schemeClr val="accent1"/>
              </a:solidFill>
            </a:rPr>
            <a:t>%</a:t>
          </a:r>
        </a:p>
      </cdr:txBody>
    </cdr:sp>
  </cdr:relSizeAnchor>
  <cdr:relSizeAnchor xmlns:cdr="http://schemas.openxmlformats.org/drawingml/2006/chartDrawing">
    <cdr:from>
      <cdr:x>0.47072</cdr:x>
      <cdr:y>0.19325</cdr:y>
    </cdr:from>
    <cdr:to>
      <cdr:x>0.52928</cdr:x>
      <cdr:y>0.2561</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4949903" y="865950"/>
          <a:ext cx="615794" cy="281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5.16</a:t>
          </a:r>
          <a:r>
            <a:rPr lang="en-US" sz="1100" b="1" dirty="0">
              <a:solidFill>
                <a:schemeClr val="accent1"/>
              </a:solidFill>
            </a:rPr>
            <a:t>%</a:t>
          </a:r>
        </a:p>
      </cdr:txBody>
    </cdr:sp>
  </cdr:relSizeAnchor>
  <cdr:relSizeAnchor xmlns:cdr="http://schemas.openxmlformats.org/drawingml/2006/chartDrawing">
    <cdr:from>
      <cdr:x>0.74212</cdr:x>
      <cdr:y>0.19869</cdr:y>
    </cdr:from>
    <cdr:to>
      <cdr:x>0.79625</cdr:x>
      <cdr:y>0.25067</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7803840" y="890304"/>
          <a:ext cx="569210" cy="23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5.03</a:t>
          </a:r>
          <a:r>
            <a:rPr lang="en-US" sz="1100" b="1" dirty="0">
              <a:solidFill>
                <a:schemeClr val="accent1"/>
              </a:solidFill>
            </a:rPr>
            <a:t>%</a:t>
          </a:r>
        </a:p>
      </cdr:txBody>
    </cdr:sp>
  </cdr:relSizeAnchor>
  <cdr:relSizeAnchor xmlns:cdr="http://schemas.openxmlformats.org/drawingml/2006/chartDrawing">
    <cdr:from>
      <cdr:x>0.65193</cdr:x>
      <cdr:y>0.19325</cdr:y>
    </cdr:from>
    <cdr:to>
      <cdr:x>0.71581</cdr:x>
      <cdr:y>0.2561</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6855455" y="865950"/>
          <a:ext cx="671737" cy="281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a:t>
          </a:r>
          <a:r>
            <a:rPr lang="en-US" b="1" dirty="0">
              <a:solidFill>
                <a:schemeClr val="accent1"/>
              </a:solidFill>
            </a:rPr>
            <a:t>22</a:t>
          </a:r>
          <a:r>
            <a:rPr lang="en-US" sz="1100" b="1" dirty="0">
              <a:solidFill>
                <a:schemeClr val="accent1"/>
              </a:solidFill>
            </a:rPr>
            <a:t>%</a:t>
          </a:r>
        </a:p>
      </cdr:txBody>
    </cdr:sp>
  </cdr:relSizeAnchor>
  <cdr:relSizeAnchor xmlns:cdr="http://schemas.openxmlformats.org/drawingml/2006/chartDrawing">
    <cdr:from>
      <cdr:x>0.93136</cdr:x>
      <cdr:y>0.19311</cdr:y>
    </cdr:from>
    <cdr:to>
      <cdr:x>0.99347</cdr:x>
      <cdr:y>0.24388</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9793809" y="865291"/>
          <a:ext cx="653124" cy="227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5.35</a:t>
          </a:r>
          <a:r>
            <a:rPr lang="en-US" sz="1100" b="1" dirty="0">
              <a:solidFill>
                <a:schemeClr val="accent1"/>
              </a:solidFill>
            </a:rPr>
            <a:t>%</a:t>
          </a:r>
        </a:p>
      </cdr:txBody>
    </cdr:sp>
  </cdr:relSizeAnchor>
  <cdr:relSizeAnchor xmlns:cdr="http://schemas.openxmlformats.org/drawingml/2006/chartDrawing">
    <cdr:from>
      <cdr:x>0.83462</cdr:x>
      <cdr:y>0.19688</cdr:y>
    </cdr:from>
    <cdr:to>
      <cdr:x>0.89141</cdr:x>
      <cdr:y>0.25248</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8776531" y="882194"/>
          <a:ext cx="597181" cy="249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5.25</a:t>
          </a:r>
          <a:r>
            <a:rPr lang="en-US" sz="1100" b="1" dirty="0">
              <a:solidFill>
                <a:schemeClr val="accent1"/>
              </a:solidFill>
            </a:rPr>
            <a:t>%</a:t>
          </a:r>
        </a:p>
        <a:p xmlns:a="http://schemas.openxmlformats.org/drawingml/2006/main">
          <a:endParaRPr lang="en-US" sz="1100"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57200" y="-1600201"/>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0.10811</cdr:x>
      <cdr:y>0.09091</cdr:y>
    </cdr:from>
    <cdr:to>
      <cdr:x>0.10961</cdr:x>
      <cdr:y>0.79091</cdr:y>
    </cdr:to>
    <cdr:sp macro="" textlink="">
      <cdr:nvSpPr>
        <cdr:cNvPr id="9" name="Straight Connector 8"/>
        <cdr:cNvSpPr/>
      </cdr:nvSpPr>
      <cdr:spPr bwMode="auto">
        <a:xfrm xmlns:a="http://schemas.openxmlformats.org/drawingml/2006/main" rot="5400000" flipV="1">
          <a:off x="-546105" y="1841508"/>
          <a:ext cx="2933717" cy="1270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0.30631</cdr:x>
      <cdr:y>0.08772</cdr:y>
    </cdr:from>
    <cdr:to>
      <cdr:x>0.30631</cdr:x>
      <cdr:y>0.78947</cdr:y>
    </cdr:to>
    <cdr:sp macro="" textlink="">
      <cdr:nvSpPr>
        <cdr:cNvPr id="11" name="Straight Connector 10"/>
        <cdr:cNvSpPr/>
      </cdr:nvSpPr>
      <cdr:spPr bwMode="auto">
        <a:xfrm xmlns:a="http://schemas.openxmlformats.org/drawingml/2006/main" rot="5400000" flipV="1">
          <a:off x="1292621"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0.49838</cdr:x>
      <cdr:y>0.08772</cdr:y>
    </cdr:from>
    <cdr:to>
      <cdr:x>0.49838</cdr:x>
      <cdr:y>0.78947</cdr:y>
    </cdr:to>
    <cdr:sp macro="" textlink="">
      <cdr:nvSpPr>
        <cdr:cNvPr id="12" name="Straight Connector 11"/>
        <cdr:cNvSpPr/>
      </cdr:nvSpPr>
      <cdr:spPr bwMode="auto">
        <a:xfrm xmlns:a="http://schemas.openxmlformats.org/drawingml/2006/main" rot="5400000">
          <a:off x="3059608"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0.88288</cdr:x>
      <cdr:y>0.08772</cdr:y>
    </cdr:from>
    <cdr:to>
      <cdr:x>0.88288</cdr:x>
      <cdr:y>0.78947</cdr:y>
    </cdr:to>
    <cdr:sp macro="" textlink="">
      <cdr:nvSpPr>
        <cdr:cNvPr id="13" name="Straight Connector 12"/>
        <cdr:cNvSpPr/>
      </cdr:nvSpPr>
      <cdr:spPr bwMode="auto">
        <a:xfrm xmlns:a="http://schemas.openxmlformats.org/drawingml/2006/main" rot="5400000">
          <a:off x="5943603" y="1905000"/>
          <a:ext cx="3047996" cy="2"/>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0.69369</cdr:x>
      <cdr:y>0.08772</cdr:y>
    </cdr:from>
    <cdr:to>
      <cdr:x>0.69369</cdr:x>
      <cdr:y>0.78947</cdr:y>
    </cdr:to>
    <cdr:sp macro="" textlink="">
      <cdr:nvSpPr>
        <cdr:cNvPr id="15" name="Straight Connector 14"/>
        <cdr:cNvSpPr/>
      </cdr:nvSpPr>
      <cdr:spPr bwMode="auto">
        <a:xfrm xmlns:a="http://schemas.openxmlformats.org/drawingml/2006/main" rot="5400000">
          <a:off x="4343399" y="1905000"/>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0.08108</cdr:x>
      <cdr:y>0.01754</cdr:y>
    </cdr:from>
    <cdr:to>
      <cdr:x>0.14414</cdr:x>
      <cdr:y>0.09027</cdr:y>
    </cdr:to>
    <cdr:sp macro="" textlink="">
      <cdr:nvSpPr>
        <cdr:cNvPr id="16" name="TextBox 15"/>
        <cdr:cNvSpPr txBox="1"/>
      </cdr:nvSpPr>
      <cdr:spPr>
        <a:xfrm xmlns:a="http://schemas.openxmlformats.org/drawingml/2006/main">
          <a:off x="685800" y="76199"/>
          <a:ext cx="533374"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Garamond" pitchFamily="18" charset="0"/>
              <a:cs typeface="Arial" pitchFamily="34" charset="0"/>
            </a:rPr>
            <a:t>70%</a:t>
          </a:r>
        </a:p>
      </cdr:txBody>
    </cdr:sp>
  </cdr:relSizeAnchor>
  <cdr:relSizeAnchor xmlns:cdr="http://schemas.openxmlformats.org/drawingml/2006/chartDrawing">
    <cdr:from>
      <cdr:x>0.66667</cdr:x>
      <cdr:y>0.01754</cdr:y>
    </cdr:from>
    <cdr:to>
      <cdr:x>0.72973</cdr:x>
      <cdr:y>0.08389</cdr:y>
    </cdr:to>
    <cdr:sp macro="" textlink="">
      <cdr:nvSpPr>
        <cdr:cNvPr id="17" name="TextBox 1"/>
        <cdr:cNvSpPr txBox="1"/>
      </cdr:nvSpPr>
      <cdr:spPr>
        <a:xfrm xmlns:a="http://schemas.openxmlformats.org/drawingml/2006/main">
          <a:off x="5638800" y="76199"/>
          <a:ext cx="533372"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0.46847</cdr:x>
      <cdr:y>0.01754</cdr:y>
    </cdr:from>
    <cdr:to>
      <cdr:x>0.53153</cdr:x>
      <cdr:y>0.08389</cdr:y>
    </cdr:to>
    <cdr:sp macro="" textlink="">
      <cdr:nvSpPr>
        <cdr:cNvPr id="18" name="TextBox 1"/>
        <cdr:cNvSpPr txBox="1"/>
      </cdr:nvSpPr>
      <cdr:spPr>
        <a:xfrm xmlns:a="http://schemas.openxmlformats.org/drawingml/2006/main">
          <a:off x="3962400" y="76199"/>
          <a:ext cx="533387"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0.27027</cdr:x>
      <cdr:y>0.01754</cdr:y>
    </cdr:from>
    <cdr:to>
      <cdr:x>0.33333</cdr:x>
      <cdr:y>0.08389</cdr:y>
    </cdr:to>
    <cdr:sp macro="" textlink="">
      <cdr:nvSpPr>
        <cdr:cNvPr id="19" name="TextBox 1"/>
        <cdr:cNvSpPr txBox="1"/>
      </cdr:nvSpPr>
      <cdr:spPr>
        <a:xfrm xmlns:a="http://schemas.openxmlformats.org/drawingml/2006/main">
          <a:off x="2286000" y="76199"/>
          <a:ext cx="53339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0.66667</cdr:x>
      <cdr:y>0.80702</cdr:y>
    </cdr:from>
    <cdr:to>
      <cdr:x>0.72973</cdr:x>
      <cdr:y>0.86858</cdr:y>
    </cdr:to>
    <cdr:sp macro="" textlink="">
      <cdr:nvSpPr>
        <cdr:cNvPr id="20" name="TextBox 1"/>
        <cdr:cNvSpPr txBox="1"/>
      </cdr:nvSpPr>
      <cdr:spPr>
        <a:xfrm xmlns:a="http://schemas.openxmlformats.org/drawingml/2006/main">
          <a:off x="5638800" y="3505199"/>
          <a:ext cx="533372"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0.46847</cdr:x>
      <cdr:y>0.80702</cdr:y>
    </cdr:from>
    <cdr:to>
      <cdr:x>0.53153</cdr:x>
      <cdr:y>0.86858</cdr:y>
    </cdr:to>
    <cdr:sp macro="" textlink="">
      <cdr:nvSpPr>
        <cdr:cNvPr id="21" name="TextBox 1"/>
        <cdr:cNvSpPr txBox="1"/>
      </cdr:nvSpPr>
      <cdr:spPr>
        <a:xfrm xmlns:a="http://schemas.openxmlformats.org/drawingml/2006/main">
          <a:off x="3962400" y="3505199"/>
          <a:ext cx="53339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0.27928</cdr:x>
      <cdr:y>0.80702</cdr:y>
    </cdr:from>
    <cdr:to>
      <cdr:x>0.34234</cdr:x>
      <cdr:y>0.87975</cdr:y>
    </cdr:to>
    <cdr:sp macro="" textlink="">
      <cdr:nvSpPr>
        <cdr:cNvPr id="22" name="TextBox 1"/>
        <cdr:cNvSpPr txBox="1"/>
      </cdr:nvSpPr>
      <cdr:spPr>
        <a:xfrm xmlns:a="http://schemas.openxmlformats.org/drawingml/2006/main">
          <a:off x="2362200" y="3505199"/>
          <a:ext cx="533374" cy="315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0.08108</cdr:x>
      <cdr:y>0.8</cdr:y>
    </cdr:from>
    <cdr:to>
      <cdr:x>0.14414</cdr:x>
      <cdr:y>0.87273</cdr:y>
    </cdr:to>
    <cdr:sp macro="" textlink="">
      <cdr:nvSpPr>
        <cdr:cNvPr id="23" name="TextBox 1"/>
        <cdr:cNvSpPr txBox="1"/>
      </cdr:nvSpPr>
      <cdr:spPr>
        <a:xfrm xmlns:a="http://schemas.openxmlformats.org/drawingml/2006/main">
          <a:off x="685800" y="3352799"/>
          <a:ext cx="533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30%</a:t>
          </a:r>
        </a:p>
      </cdr:txBody>
    </cdr:sp>
  </cdr:relSizeAnchor>
  <cdr:relSizeAnchor xmlns:cdr="http://schemas.openxmlformats.org/drawingml/2006/chartDrawing">
    <cdr:from>
      <cdr:x>0.85586</cdr:x>
      <cdr:y>0.01754</cdr:y>
    </cdr:from>
    <cdr:to>
      <cdr:x>0.91892</cdr:x>
      <cdr:y>0.08389</cdr:y>
    </cdr:to>
    <cdr:sp macro="" textlink="">
      <cdr:nvSpPr>
        <cdr:cNvPr id="24" name="TextBox 1"/>
        <cdr:cNvSpPr txBox="1"/>
      </cdr:nvSpPr>
      <cdr:spPr>
        <a:xfrm xmlns:a="http://schemas.openxmlformats.org/drawingml/2006/main">
          <a:off x="7239000" y="76199"/>
          <a:ext cx="53337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6%</a:t>
          </a:r>
        </a:p>
      </cdr:txBody>
    </cdr:sp>
  </cdr:relSizeAnchor>
  <cdr:relSizeAnchor xmlns:cdr="http://schemas.openxmlformats.org/drawingml/2006/chartDrawing">
    <cdr:from>
      <cdr:x>0.85586</cdr:x>
      <cdr:y>0.80702</cdr:y>
    </cdr:from>
    <cdr:to>
      <cdr:x>0.90991</cdr:x>
      <cdr:y>0.86858</cdr:y>
    </cdr:to>
    <cdr:sp macro="" textlink="">
      <cdr:nvSpPr>
        <cdr:cNvPr id="25" name="TextBox 1"/>
        <cdr:cNvSpPr txBox="1"/>
      </cdr:nvSpPr>
      <cdr:spPr>
        <a:xfrm xmlns:a="http://schemas.openxmlformats.org/drawingml/2006/main">
          <a:off x="7239000" y="3505199"/>
          <a:ext cx="45716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0%</a:t>
          </a:r>
        </a:p>
      </cdr:txBody>
    </cdr:sp>
  </cdr:relSizeAnchor>
  <cdr:relSizeAnchor xmlns:cdr="http://schemas.openxmlformats.org/drawingml/2006/chartDrawing">
    <cdr:from>
      <cdr:x>0.10948</cdr:x>
      <cdr:y>0.56871</cdr:y>
    </cdr:from>
    <cdr:to>
      <cdr:x>0.20445</cdr:x>
      <cdr:y>0.61465</cdr:y>
    </cdr:to>
    <cdr:sp macro="" textlink="">
      <cdr:nvSpPr>
        <cdr:cNvPr id="26" name="TextBox 1"/>
        <cdr:cNvSpPr txBox="1"/>
      </cdr:nvSpPr>
      <cdr:spPr>
        <a:xfrm xmlns:a="http://schemas.openxmlformats.org/drawingml/2006/main">
          <a:off x="1007189" y="2472302"/>
          <a:ext cx="873691" cy="1997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34.3%</a:t>
          </a:r>
        </a:p>
      </cdr:txBody>
    </cdr:sp>
  </cdr:relSizeAnchor>
  <cdr:relSizeAnchor xmlns:cdr="http://schemas.openxmlformats.org/drawingml/2006/chartDrawing">
    <cdr:from>
      <cdr:x>0.89003</cdr:x>
      <cdr:y>0.7228</cdr:y>
    </cdr:from>
    <cdr:to>
      <cdr:x>0.97111</cdr:x>
      <cdr:y>0.79156</cdr:y>
    </cdr:to>
    <cdr:sp macro="" textlink="">
      <cdr:nvSpPr>
        <cdr:cNvPr id="27" name="TextBox 1"/>
        <cdr:cNvSpPr txBox="1"/>
      </cdr:nvSpPr>
      <cdr:spPr>
        <a:xfrm xmlns:a="http://schemas.openxmlformats.org/drawingml/2006/main">
          <a:off x="8187972" y="3142183"/>
          <a:ext cx="745909" cy="298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0.6%</a:t>
          </a:r>
        </a:p>
      </cdr:txBody>
    </cdr:sp>
  </cdr:relSizeAnchor>
  <cdr:relSizeAnchor xmlns:cdr="http://schemas.openxmlformats.org/drawingml/2006/chartDrawing">
    <cdr:from>
      <cdr:x>0.69986</cdr:x>
      <cdr:y>0.27414</cdr:y>
    </cdr:from>
    <cdr:to>
      <cdr:x>0.78996</cdr:x>
      <cdr:y>0.34221</cdr:y>
    </cdr:to>
    <cdr:sp macro="" textlink="">
      <cdr:nvSpPr>
        <cdr:cNvPr id="28" name="TextBox 1"/>
        <cdr:cNvSpPr txBox="1"/>
      </cdr:nvSpPr>
      <cdr:spPr>
        <a:xfrm xmlns:a="http://schemas.openxmlformats.org/drawingml/2006/main">
          <a:off x="6438493" y="1191750"/>
          <a:ext cx="828889" cy="2959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34.2%</a:t>
          </a:r>
        </a:p>
      </cdr:txBody>
    </cdr:sp>
  </cdr:relSizeAnchor>
  <cdr:relSizeAnchor xmlns:cdr="http://schemas.openxmlformats.org/drawingml/2006/chartDrawing">
    <cdr:from>
      <cdr:x>0.51224</cdr:x>
      <cdr:y>0.5</cdr:y>
    </cdr:from>
    <cdr:to>
      <cdr:x>0.58432</cdr:x>
      <cdr:y>0.56594</cdr:y>
    </cdr:to>
    <cdr:sp macro="" textlink="">
      <cdr:nvSpPr>
        <cdr:cNvPr id="29" name="TextBox 1"/>
        <cdr:cNvSpPr txBox="1"/>
      </cdr:nvSpPr>
      <cdr:spPr>
        <a:xfrm xmlns:a="http://schemas.openxmlformats.org/drawingml/2006/main">
          <a:off x="4712473" y="2173604"/>
          <a:ext cx="663111" cy="2866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16.9%</a:t>
          </a:r>
        </a:p>
        <a:p xmlns:a="http://schemas.openxmlformats.org/drawingml/2006/main">
          <a:pPr algn="ctr"/>
          <a:r>
            <a:rPr lang="en-US" sz="1400" i="1" dirty="0">
              <a:latin typeface="+mj-lt"/>
              <a:cs typeface="Arial" pitchFamily="34" charset="0"/>
            </a:rPr>
            <a:t> </a:t>
          </a:r>
        </a:p>
      </cdr:txBody>
    </cdr:sp>
  </cdr:relSizeAnchor>
  <cdr:relSizeAnchor xmlns:cdr="http://schemas.openxmlformats.org/drawingml/2006/chartDrawing">
    <cdr:from>
      <cdr:x>0.3174</cdr:x>
      <cdr:y>0.66451</cdr:y>
    </cdr:from>
    <cdr:to>
      <cdr:x>0.40749</cdr:x>
      <cdr:y>0.72881</cdr:y>
    </cdr:to>
    <cdr:sp macro="" textlink="">
      <cdr:nvSpPr>
        <cdr:cNvPr id="30" name="TextBox 1"/>
        <cdr:cNvSpPr txBox="1"/>
      </cdr:nvSpPr>
      <cdr:spPr>
        <a:xfrm xmlns:a="http://schemas.openxmlformats.org/drawingml/2006/main">
          <a:off x="2919935" y="2888785"/>
          <a:ext cx="828797" cy="279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13.5%</a:t>
          </a:r>
        </a:p>
      </cdr:txBody>
    </cdr:sp>
  </cdr:relSizeAnchor>
  <cdr:relSizeAnchor xmlns:cdr="http://schemas.openxmlformats.org/drawingml/2006/chartDrawing">
    <cdr:from>
      <cdr:x>0.28802</cdr:x>
      <cdr:y>0.69259</cdr:y>
    </cdr:from>
    <cdr:to>
      <cdr:x>0.32405</cdr:x>
      <cdr:y>0.71077</cdr:y>
    </cdr:to>
    <cdr:sp macro="" textlink="">
      <cdr:nvSpPr>
        <cdr:cNvPr id="35" name="Flowchart: Process 34"/>
        <cdr:cNvSpPr/>
      </cdr:nvSpPr>
      <cdr:spPr bwMode="auto">
        <a:xfrm xmlns:a="http://schemas.openxmlformats.org/drawingml/2006/main">
          <a:off x="2649668" y="3010831"/>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kern="1200">
              <a:solidFill>
                <a:srgbClr val="000000"/>
              </a:solidFill>
              <a:latin typeface="Verdana" pitchFamily="34" charset="0"/>
            </a:defRPr>
          </a:lvl1pPr>
          <a:lvl2pPr marL="457200" algn="ctr" rtl="0" eaLnBrk="0" fontAlgn="base" hangingPunct="0">
            <a:spcBef>
              <a:spcPct val="0"/>
            </a:spcBef>
            <a:spcAft>
              <a:spcPct val="0"/>
            </a:spcAft>
            <a:defRPr kern="1200">
              <a:solidFill>
                <a:srgbClr val="000000"/>
              </a:solidFill>
              <a:latin typeface="Verdana" pitchFamily="34" charset="0"/>
            </a:defRPr>
          </a:lvl2pPr>
          <a:lvl3pPr marL="914400" algn="ctr" rtl="0" eaLnBrk="0" fontAlgn="base" hangingPunct="0">
            <a:spcBef>
              <a:spcPct val="0"/>
            </a:spcBef>
            <a:spcAft>
              <a:spcPct val="0"/>
            </a:spcAft>
            <a:defRPr kern="1200">
              <a:solidFill>
                <a:srgbClr val="000000"/>
              </a:solidFill>
              <a:latin typeface="Verdana" pitchFamily="34" charset="0"/>
            </a:defRPr>
          </a:lvl3pPr>
          <a:lvl4pPr marL="1371600" algn="ctr" rtl="0" eaLnBrk="0" fontAlgn="base" hangingPunct="0">
            <a:spcBef>
              <a:spcPct val="0"/>
            </a:spcBef>
            <a:spcAft>
              <a:spcPct val="0"/>
            </a:spcAft>
            <a:defRPr kern="1200">
              <a:solidFill>
                <a:srgbClr val="000000"/>
              </a:solidFill>
              <a:latin typeface="Verdana" pitchFamily="34" charset="0"/>
            </a:defRPr>
          </a:lvl4pPr>
          <a:lvl5pPr marL="1828800" algn="ctr" rtl="0" eaLnBrk="0" fontAlgn="base" hangingPunct="0">
            <a:spcBef>
              <a:spcPct val="0"/>
            </a:spcBef>
            <a:spcAft>
              <a:spcPct val="0"/>
            </a:spcAft>
            <a:defRPr kern="1200">
              <a:solidFill>
                <a:srgbClr val="000000"/>
              </a:solidFill>
              <a:latin typeface="Verdana" pitchFamily="34" charset="0"/>
            </a:defRPr>
          </a:lvl5pPr>
          <a:lvl6pPr marL="2286000" algn="l" defTabSz="914400" rtl="0" eaLnBrk="1" latinLnBrk="0" hangingPunct="1">
            <a:defRPr kern="1200">
              <a:solidFill>
                <a:srgbClr val="000000"/>
              </a:solidFill>
              <a:latin typeface="Verdana" pitchFamily="34" charset="0"/>
            </a:defRPr>
          </a:lvl6pPr>
          <a:lvl7pPr marL="2743200" algn="l" defTabSz="914400" rtl="0" eaLnBrk="1" latinLnBrk="0" hangingPunct="1">
            <a:defRPr kern="1200">
              <a:solidFill>
                <a:srgbClr val="000000"/>
              </a:solidFill>
              <a:latin typeface="Verdana" pitchFamily="34" charset="0"/>
            </a:defRPr>
          </a:lvl7pPr>
          <a:lvl8pPr marL="3200400" algn="l" defTabSz="914400" rtl="0" eaLnBrk="1" latinLnBrk="0" hangingPunct="1">
            <a:defRPr kern="1200">
              <a:solidFill>
                <a:srgbClr val="000000"/>
              </a:solidFill>
              <a:latin typeface="Verdana" pitchFamily="34" charset="0"/>
            </a:defRPr>
          </a:lvl8pPr>
          <a:lvl9pPr marL="3657600" algn="l" defTabSz="914400" rtl="0" eaLnBrk="1" latinLnBrk="0" hangingPunct="1">
            <a:defRPr kern="1200">
              <a:solidFill>
                <a:srgbClr val="000000"/>
              </a:solidFill>
              <a:latin typeface="Verdana" pitchFamily="34"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0.47621</cdr:x>
      <cdr:y>0.53133</cdr:y>
    </cdr:from>
    <cdr:to>
      <cdr:x>0.51224</cdr:x>
      <cdr:y>0.54951</cdr:y>
    </cdr:to>
    <cdr:sp macro="" textlink="">
      <cdr:nvSpPr>
        <cdr:cNvPr id="37" name="Flowchart: Process 36"/>
        <cdr:cNvSpPr/>
      </cdr:nvSpPr>
      <cdr:spPr bwMode="auto">
        <a:xfrm xmlns:a="http://schemas.openxmlformats.org/drawingml/2006/main">
          <a:off x="4381010" y="2309821"/>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0.67608</cdr:x>
      <cdr:y>0.29909</cdr:y>
    </cdr:from>
    <cdr:to>
      <cdr:x>0.71211</cdr:x>
      <cdr:y>0.31727</cdr:y>
    </cdr:to>
    <cdr:sp macro="" textlink="">
      <cdr:nvSpPr>
        <cdr:cNvPr id="39" name="Flowchart: Process 38"/>
        <cdr:cNvSpPr/>
      </cdr:nvSpPr>
      <cdr:spPr bwMode="auto">
        <a:xfrm xmlns:a="http://schemas.openxmlformats.org/drawingml/2006/main">
          <a:off x="6219669" y="1300191"/>
          <a:ext cx="331464" cy="79033"/>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0.86513</cdr:x>
      <cdr:y>0.74972</cdr:y>
    </cdr:from>
    <cdr:to>
      <cdr:x>0.90117</cdr:x>
      <cdr:y>0.76791</cdr:y>
    </cdr:to>
    <cdr:sp macro="" textlink="">
      <cdr:nvSpPr>
        <cdr:cNvPr id="40" name="Flowchart: Process 39"/>
        <cdr:cNvSpPr/>
      </cdr:nvSpPr>
      <cdr:spPr bwMode="auto">
        <a:xfrm xmlns:a="http://schemas.openxmlformats.org/drawingml/2006/main">
          <a:off x="7958888" y="3259209"/>
          <a:ext cx="331556" cy="79076"/>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E5CC9-DA54-4DC7-A503-1DB915239609}"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D4599-60FC-4EB5-A39F-7CD3CB7F3203}" type="slidenum">
              <a:rPr lang="en-US" smtClean="0"/>
              <a:t>‹#›</a:t>
            </a:fld>
            <a:endParaRPr lang="en-US"/>
          </a:p>
        </p:txBody>
      </p:sp>
    </p:spTree>
    <p:extLst>
      <p:ext uri="{BB962C8B-B14F-4D97-AF65-F5344CB8AC3E}">
        <p14:creationId xmlns:p14="http://schemas.microsoft.com/office/powerpoint/2010/main" val="508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97541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4F54-CDE5-A0D0-34EE-ACC8B87B528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F2093F37-5B3F-A58E-7879-B3018FED9EB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7C2C1A26-9827-31F1-3DDE-232A7CA3A4EC}"/>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5912B09-2E76-A382-D988-D7FD5F7687D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2606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4F54-CDE5-A0D0-34EE-ACC8B87B528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F2093F37-5B3F-A58E-7879-B3018FED9EB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7C2C1A26-9827-31F1-3DDE-232A7CA3A4EC}"/>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5912B09-2E76-A382-D988-D7FD5F7687D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15530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FFDB-9B09-225B-D738-C39889D7ABA5}"/>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1336A70E-D0C4-47D2-A443-0DB0AE8E35F5}"/>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C09CE5E4-264D-116A-18B6-D15ED37E553B}"/>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E69BA880-86AA-9881-91F7-BA8B5A99A252}"/>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78312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413896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4F54-CDE5-A0D0-34EE-ACC8B87B528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F2093F37-5B3F-A58E-7879-B3018FED9EB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7C2C1A26-9827-31F1-3DDE-232A7CA3A4EC}"/>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5912B09-2E76-A382-D988-D7FD5F7687D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0274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4F54-CDE5-A0D0-34EE-ACC8B87B528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F2093F37-5B3F-A58E-7879-B3018FED9EB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7C2C1A26-9827-31F1-3DDE-232A7CA3A4EC}"/>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5912B09-2E76-A382-D988-D7FD5F7687D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8852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D55FAAD2-EEA8-42C4-80BC-EFCA2374A93F}" type="slidenum">
              <a:rPr kumimoji="0" lang="en-US" sz="11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49</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1463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FAAD2-EEA8-42C4-80BC-EFCA2374A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83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FAAD2-EEA8-42C4-80BC-EFCA2374A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0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6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4F54-CDE5-A0D0-34EE-ACC8B87B528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F2093F37-5B3F-A58E-7879-B3018FED9EB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7C2C1A26-9827-31F1-3DDE-232A7CA3A4EC}"/>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5912B09-2E76-A382-D988-D7FD5F7687D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3296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12194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92754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4F54-CDE5-A0D0-34EE-ACC8B87B528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F2093F37-5B3F-A58E-7879-B3018FED9EB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7C2C1A26-9827-31F1-3DDE-232A7CA3A4EC}"/>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5912B09-2E76-A382-D988-D7FD5F7687D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3885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51326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B1AAA-F28D-41AC-3136-21A0AE877648}"/>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7C4DC79A-32B7-B0DC-8E1A-0895EE03F52A}"/>
              </a:ext>
            </a:extLst>
          </p:cNvPr>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ADF91FC6-CD08-34C5-F26E-E46F9945EF55}"/>
              </a:ext>
            </a:extLst>
          </p:cNvPr>
          <p:cNvSpPr>
            <a:spLocks noGrp="1" noRot="1" noChangeAspect="1" noChangeArrowheads="1" noTextEdit="1"/>
          </p:cNvSpPr>
          <p:nvPr>
            <p:ph type="sldImg"/>
          </p:nvPr>
        </p:nvSpPr>
        <p:spPr>
          <a:xfrm>
            <a:off x="431800" y="708025"/>
            <a:ext cx="6302375" cy="3544888"/>
          </a:xfrm>
          <a:ln/>
        </p:spPr>
      </p:sp>
      <p:sp>
        <p:nvSpPr>
          <p:cNvPr id="485379" name="Rectangle 3">
            <a:extLst>
              <a:ext uri="{FF2B5EF4-FFF2-40B4-BE49-F238E27FC236}">
                <a16:creationId xmlns:a16="http://schemas.microsoft.com/office/drawing/2014/main" id="{90582B98-F0D0-B65A-801E-50D7F34B70E3}"/>
              </a:ext>
            </a:extLst>
          </p:cNvPr>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56706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B1AAA-F28D-41AC-3136-21A0AE877648}"/>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7C4DC79A-32B7-B0DC-8E1A-0895EE03F52A}"/>
              </a:ext>
            </a:extLst>
          </p:cNvPr>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ADF91FC6-CD08-34C5-F26E-E46F9945EF55}"/>
              </a:ext>
            </a:extLst>
          </p:cNvPr>
          <p:cNvSpPr>
            <a:spLocks noGrp="1" noRot="1" noChangeAspect="1" noChangeArrowheads="1" noTextEdit="1"/>
          </p:cNvSpPr>
          <p:nvPr>
            <p:ph type="sldImg"/>
          </p:nvPr>
        </p:nvSpPr>
        <p:spPr>
          <a:xfrm>
            <a:off x="431800" y="708025"/>
            <a:ext cx="6302375" cy="3544888"/>
          </a:xfrm>
          <a:ln/>
        </p:spPr>
      </p:sp>
      <p:sp>
        <p:nvSpPr>
          <p:cNvPr id="485379" name="Rectangle 3">
            <a:extLst>
              <a:ext uri="{FF2B5EF4-FFF2-40B4-BE49-F238E27FC236}">
                <a16:creationId xmlns:a16="http://schemas.microsoft.com/office/drawing/2014/main" id="{90582B98-F0D0-B65A-801E-50D7F34B70E3}"/>
              </a:ext>
            </a:extLst>
          </p:cNvPr>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25107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152249"/>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66651CAF-3DD4-49CB-89F6-B8BC0AB044B2}" type="datetimeFigureOut">
              <a:rPr lang="en-US" smtClean="0"/>
              <a:t>5/29/2025</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413726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3" descr="A picture containing text, outdoor&#10;&#10;AI-generated content may be incorrect.">
            <a:extLst>
              <a:ext uri="{FF2B5EF4-FFF2-40B4-BE49-F238E27FC236}">
                <a16:creationId xmlns:a16="http://schemas.microsoft.com/office/drawing/2014/main" id="{DFF6F6BA-BDD1-4760-0028-BB36E3BFD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397" y="2057397"/>
            <a:ext cx="2743206" cy="2743206"/>
          </a:xfrm>
          <a:prstGeom prst="rect">
            <a:avLst/>
          </a:prstGeom>
        </p:spPr>
      </p:pic>
    </p:spTree>
    <p:extLst>
      <p:ext uri="{BB962C8B-B14F-4D97-AF65-F5344CB8AC3E}">
        <p14:creationId xmlns:p14="http://schemas.microsoft.com/office/powerpoint/2010/main" val="299794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66651CAF-3DD4-49CB-89F6-B8BC0AB044B2}" type="datetimeFigureOut">
              <a:rPr lang="en-US" smtClean="0"/>
              <a:t>5/29/2025</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3449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8176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1906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425052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37782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81232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51CAF-3DD4-49CB-89F6-B8BC0AB044B2}" type="datetimeFigureOut">
              <a:rPr lang="en-US" smtClean="0"/>
              <a:t>5/29/2025</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352982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51CAF-3DD4-49CB-89F6-B8BC0AB044B2}" type="datetimeFigureOut">
              <a:rPr lang="en-US" smtClean="0"/>
              <a:t>5/29/2025</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632801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51CAF-3DD4-49CB-89F6-B8BC0AB044B2}" type="datetimeFigureOut">
              <a:rPr lang="en-US" smtClean="0"/>
              <a:t>5/29/2025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4598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15224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152249"/>
                </a:solidFill>
              </a:defRPr>
            </a:lvl1pPr>
            <a:lvl2pPr>
              <a:defRPr>
                <a:solidFill>
                  <a:srgbClr val="152249"/>
                </a:solidFill>
              </a:defRPr>
            </a:lvl2pPr>
            <a:lvl3pPr>
              <a:defRPr>
                <a:solidFill>
                  <a:srgbClr val="152249"/>
                </a:solidFill>
              </a:defRPr>
            </a:lvl3pPr>
            <a:lvl4pPr>
              <a:defRPr>
                <a:solidFill>
                  <a:srgbClr val="152249"/>
                </a:solidFill>
              </a:defRPr>
            </a:lvl4pPr>
            <a:lvl5pPr>
              <a:defRPr>
                <a:solidFill>
                  <a:srgbClr val="15224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32281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3" descr="A picture containing text, outdoor&#10;&#10;AI-generated content may be incorrect.">
            <a:extLst>
              <a:ext uri="{FF2B5EF4-FFF2-40B4-BE49-F238E27FC236}">
                <a16:creationId xmlns:a16="http://schemas.microsoft.com/office/drawing/2014/main" id="{DFF6F6BA-BDD1-4760-0028-BB36E3BFD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397" y="2057397"/>
            <a:ext cx="2743206" cy="2743206"/>
          </a:xfrm>
          <a:prstGeom prst="rect">
            <a:avLst/>
          </a:prstGeom>
        </p:spPr>
      </p:pic>
    </p:spTree>
    <p:extLst>
      <p:ext uri="{BB962C8B-B14F-4D97-AF65-F5344CB8AC3E}">
        <p14:creationId xmlns:p14="http://schemas.microsoft.com/office/powerpoint/2010/main" val="425499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574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9695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97299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85102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51CAF-3DD4-49CB-89F6-B8BC0AB044B2}" type="datetimeFigureOut">
              <a:rPr lang="en-US" smtClean="0"/>
              <a:t>5/29/2025</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9007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51CAF-3DD4-49CB-89F6-B8BC0AB044B2}" type="datetimeFigureOut">
              <a:rPr lang="en-US" smtClean="0"/>
              <a:t>5/29/2025</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24488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51CAF-3DD4-49CB-89F6-B8BC0AB044B2}" type="datetimeFigureOut">
              <a:rPr lang="en-US" smtClean="0"/>
              <a:t>5/29/2025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0357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68061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rgbClr val="15224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2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5/29/2025</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4246365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fred.stlouisfed.org/graph/?g=1IrYK" TargetMode="External"/><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hyperlink" Target="https://fred.stlouisfed.org/graph/?g=1Jf4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5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101355"/>
          </a:xfrm>
        </p:spPr>
        <p:txBody>
          <a:bodyPr>
            <a:normAutofit/>
            <a:scene3d>
              <a:camera prst="orthographicFront"/>
              <a:lightRig rig="threePt" dir="t"/>
            </a:scene3d>
            <a:flatTx/>
          </a:bodyPr>
          <a:lstStyle/>
          <a:p>
            <a:r>
              <a:rPr lang="en-US" sz="5400" b="1" dirty="0"/>
              <a:t>Treasury Investment Council </a:t>
            </a:r>
            <a:br>
              <a:rPr lang="en-US" sz="5400" dirty="0"/>
            </a:br>
            <a:r>
              <a:rPr lang="en-US" sz="3600" dirty="0"/>
              <a:t> </a:t>
            </a:r>
            <a:br>
              <a:rPr lang="en-US" sz="4000" dirty="0"/>
            </a:br>
            <a:r>
              <a:rPr lang="en-US" sz="2400" dirty="0"/>
              <a:t>Meeting Date: May 29, 2025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fld id="{939BA12D-66C8-4ADD-AE22-8C591D475314}" type="slidenum">
              <a:rPr lang="en-US" smtClean="0"/>
              <a:t>1</a:t>
            </a:fld>
            <a:endParaRPr lang="en-US" dirty="0"/>
          </a:p>
        </p:txBody>
      </p:sp>
    </p:spTree>
    <p:extLst>
      <p:ext uri="{BB962C8B-B14F-4D97-AF65-F5344CB8AC3E}">
        <p14:creationId xmlns:p14="http://schemas.microsoft.com/office/powerpoint/2010/main" val="2712320789"/>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Non-State Operating &amp; Bond Accounts </a:t>
            </a:r>
            <a:br>
              <a:rPr lang="en-US" b="1" dirty="0"/>
            </a:br>
            <a:r>
              <a:rPr lang="en-US" sz="2800" b="1" dirty="0"/>
              <a:t>by type</a:t>
            </a:r>
          </a:p>
        </p:txBody>
      </p:sp>
      <p:graphicFrame>
        <p:nvGraphicFramePr>
          <p:cNvPr id="5" name="Content Placeholder 4"/>
          <p:cNvGraphicFramePr>
            <a:graphicFrameLocks noGrp="1"/>
          </p:cNvGraphicFramePr>
          <p:nvPr>
            <p:ph idx="1"/>
          </p:nvPr>
        </p:nvGraphicFramePr>
        <p:xfrm>
          <a:off x="1288111" y="2257428"/>
          <a:ext cx="4245997" cy="3717141"/>
        </p:xfrm>
        <a:graphic>
          <a:graphicData uri="http://schemas.openxmlformats.org/drawingml/2006/table">
            <a:tbl>
              <a:tblPr firstRow="1" bandRow="1">
                <a:tableStyleId>{5940675A-B579-460E-94D1-54222C63F5DA}</a:tableStyleId>
              </a:tblPr>
              <a:tblGrid>
                <a:gridCol w="1415333">
                  <a:extLst>
                    <a:ext uri="{9D8B030D-6E8A-4147-A177-3AD203B41FA5}">
                      <a16:colId xmlns:a16="http://schemas.microsoft.com/office/drawing/2014/main" val="20000"/>
                    </a:ext>
                  </a:extLst>
                </a:gridCol>
                <a:gridCol w="1851623">
                  <a:extLst>
                    <a:ext uri="{9D8B030D-6E8A-4147-A177-3AD203B41FA5}">
                      <a16:colId xmlns:a16="http://schemas.microsoft.com/office/drawing/2014/main" val="20001"/>
                    </a:ext>
                  </a:extLst>
                </a:gridCol>
                <a:gridCol w="979041">
                  <a:extLst>
                    <a:ext uri="{9D8B030D-6E8A-4147-A177-3AD203B41FA5}">
                      <a16:colId xmlns:a16="http://schemas.microsoft.com/office/drawing/2014/main" val="20002"/>
                    </a:ext>
                  </a:extLst>
                </a:gridCol>
              </a:tblGrid>
              <a:tr h="274217">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3/31/25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75652">
                <a:tc>
                  <a:txBody>
                    <a:bodyPr/>
                    <a:lstStyle/>
                    <a:p>
                      <a:pPr algn="l" fontAlgn="b"/>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$931,710,883.03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1.48%</a:t>
                      </a:r>
                    </a:p>
                  </a:txBody>
                  <a:tcPr marL="9525" marR="9525" marT="9525" marB="0" anchor="b"/>
                </a:tc>
                <a:extLst>
                  <a:ext uri="{0D108BD9-81ED-4DB2-BD59-A6C34878D82A}">
                    <a16:rowId xmlns:a16="http://schemas.microsoft.com/office/drawing/2014/main" val="10001"/>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$161,784,584.99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0.26%</a:t>
                      </a:r>
                    </a:p>
                  </a:txBody>
                  <a:tcPr marL="9525" marR="9525" marT="9525" marB="0" anchor="b"/>
                </a:tc>
                <a:extLst>
                  <a:ext uri="{0D108BD9-81ED-4DB2-BD59-A6C34878D82A}">
                    <a16:rowId xmlns:a16="http://schemas.microsoft.com/office/drawing/2014/main" val="10002"/>
                  </a:ext>
                </a:extLst>
              </a:tr>
              <a:tr h="3752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$116,757,266.27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0.19%</a:t>
                      </a:r>
                    </a:p>
                  </a:txBody>
                  <a:tcPr marL="9525" marR="9525" marT="9525" marB="0" anchor="b"/>
                </a:tc>
                <a:extLst>
                  <a:ext uri="{0D108BD9-81ED-4DB2-BD59-A6C34878D82A}">
                    <a16:rowId xmlns:a16="http://schemas.microsoft.com/office/drawing/2014/main" val="10003"/>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Miscellaneous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$67,528,471.42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0.11%</a:t>
                      </a:r>
                    </a:p>
                  </a:txBody>
                  <a:tcPr marL="9525" marR="9525" marT="9525" marB="0" anchor="b"/>
                </a:tc>
                <a:extLst>
                  <a:ext uri="{0D108BD9-81ED-4DB2-BD59-A6C34878D82A}">
                    <a16:rowId xmlns:a16="http://schemas.microsoft.com/office/drawing/2014/main" val="10004"/>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 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$54,521,399.92</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0.09%</a:t>
                      </a:r>
                    </a:p>
                  </a:txBody>
                  <a:tcPr marL="9525" marR="9525" marT="9525" marB="0" anchor="b"/>
                </a:tc>
                <a:extLst>
                  <a:ext uri="{0D108BD9-81ED-4DB2-BD59-A6C34878D82A}">
                    <a16:rowId xmlns:a16="http://schemas.microsoft.com/office/drawing/2014/main" val="10005"/>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$25,386,152.91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0.04%</a:t>
                      </a:r>
                    </a:p>
                  </a:txBody>
                  <a:tcPr marL="9525" marR="9525" marT="9525" marB="0" anchor="b"/>
                </a:tc>
                <a:extLst>
                  <a:ext uri="{0D108BD9-81ED-4DB2-BD59-A6C34878D82A}">
                    <a16:rowId xmlns:a16="http://schemas.microsoft.com/office/drawing/2014/main" val="10006"/>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$21,255,958.13 </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mn-lt"/>
                          <a:cs typeface="Arial" pitchFamily="34" charset="0"/>
                        </a:rPr>
                        <a:t>0.03%</a:t>
                      </a:r>
                    </a:p>
                  </a:txBody>
                  <a:tcPr marL="9525" marR="9525" marT="9525" marB="0" anchor="b"/>
                </a:tc>
                <a:extLst>
                  <a:ext uri="{0D108BD9-81ED-4DB2-BD59-A6C34878D82A}">
                    <a16:rowId xmlns:a16="http://schemas.microsoft.com/office/drawing/2014/main" val="10007"/>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$5,338,075.15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8"/>
                  </a:ext>
                </a:extLst>
              </a:tr>
              <a:tr h="316451">
                <a:tc>
                  <a:txBody>
                    <a:bodyPr/>
                    <a:lstStyle/>
                    <a:p>
                      <a:pPr algn="l" fontAlgn="b"/>
                      <a:r>
                        <a:rPr lang="en-US" sz="1200" b="1" i="0" u="none" strike="noStrike" dirty="0">
                          <a:solidFill>
                            <a:srgbClr val="000000"/>
                          </a:solidFill>
                          <a:latin typeface="+mn-lt"/>
                          <a:cs typeface="Arial" pitchFamily="34" charset="0"/>
                        </a:rPr>
                        <a:t>Counties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$1,108,476.25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0.00%</a:t>
                      </a:r>
                    </a:p>
                  </a:txBody>
                  <a:tcPr marL="9525" marR="9525" marT="9525" marB="0" anchor="b"/>
                </a:tc>
                <a:extLst>
                  <a:ext uri="{0D108BD9-81ED-4DB2-BD59-A6C34878D82A}">
                    <a16:rowId xmlns:a16="http://schemas.microsoft.com/office/drawing/2014/main" val="10009"/>
                  </a:ext>
                </a:extLst>
              </a:tr>
              <a:tr h="37565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$1,385,391,268.07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2.20%</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8582025" y="6032590"/>
            <a:ext cx="3048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Garamond" pitchFamily="18" charset="0"/>
                <a:ea typeface="+mn-ea"/>
                <a:cs typeface="+mn-cs"/>
              </a:rPr>
              <a:t>*</a:t>
            </a:r>
            <a:r>
              <a:rPr kumimoji="0" lang="en-US" sz="900" b="0" i="1" u="none" strike="noStrike" kern="1200" cap="none" spc="0" normalizeH="0" baseline="0" noProof="0" dirty="0">
                <a:ln>
                  <a:noFill/>
                </a:ln>
                <a:solidFill>
                  <a:srgbClr val="000000"/>
                </a:solidFill>
                <a:effectLst/>
                <a:uLnTx/>
                <a:uFillTx/>
                <a:latin typeface="Verdana" pitchFamily="34" charset="0"/>
                <a:ea typeface="+mn-ea"/>
                <a:cs typeface="+mn-cs"/>
              </a:rPr>
              <a:t>Miscellaneous includes various associations, foundations, and finance corporations.</a:t>
            </a:r>
          </a:p>
        </p:txBody>
      </p:sp>
      <p:sp>
        <p:nvSpPr>
          <p:cNvPr id="8" name="TextBox 7"/>
          <p:cNvSpPr txBox="1"/>
          <p:nvPr/>
        </p:nvSpPr>
        <p:spPr>
          <a:xfrm>
            <a:off x="2314575" y="1764746"/>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Non-State Operating</a:t>
            </a:r>
          </a:p>
        </p:txBody>
      </p:sp>
      <p:sp>
        <p:nvSpPr>
          <p:cNvPr id="9" name="TextBox 8"/>
          <p:cNvSpPr txBox="1"/>
          <p:nvPr/>
        </p:nvSpPr>
        <p:spPr>
          <a:xfrm>
            <a:off x="7962900" y="1837210"/>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Bond</a:t>
            </a:r>
          </a:p>
        </p:txBody>
      </p:sp>
      <p:graphicFrame>
        <p:nvGraphicFramePr>
          <p:cNvPr id="10" name="Content Placeholder 4"/>
          <p:cNvGraphicFramePr>
            <a:graphicFrameLocks/>
          </p:cNvGraphicFramePr>
          <p:nvPr/>
        </p:nvGraphicFramePr>
        <p:xfrm>
          <a:off x="6615486" y="2257429"/>
          <a:ext cx="4341411" cy="3717141"/>
        </p:xfrm>
        <a:graphic>
          <a:graphicData uri="http://schemas.openxmlformats.org/drawingml/2006/table">
            <a:tbl>
              <a:tblPr firstRow="1" bandRow="1">
                <a:tableStyleId>{5940675A-B579-460E-94D1-54222C63F5DA}</a:tableStyleId>
              </a:tblPr>
              <a:tblGrid>
                <a:gridCol w="1457739">
                  <a:extLst>
                    <a:ext uri="{9D8B030D-6E8A-4147-A177-3AD203B41FA5}">
                      <a16:colId xmlns:a16="http://schemas.microsoft.com/office/drawing/2014/main" val="20000"/>
                    </a:ext>
                  </a:extLst>
                </a:gridCol>
                <a:gridCol w="1900602">
                  <a:extLst>
                    <a:ext uri="{9D8B030D-6E8A-4147-A177-3AD203B41FA5}">
                      <a16:colId xmlns:a16="http://schemas.microsoft.com/office/drawing/2014/main" val="20001"/>
                    </a:ext>
                  </a:extLst>
                </a:gridCol>
                <a:gridCol w="983070">
                  <a:extLst>
                    <a:ext uri="{9D8B030D-6E8A-4147-A177-3AD203B41FA5}">
                      <a16:colId xmlns:a16="http://schemas.microsoft.com/office/drawing/2014/main" val="20002"/>
                    </a:ext>
                  </a:extLst>
                </a:gridCol>
              </a:tblGrid>
              <a:tr h="286138">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3/31/25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91982">
                <a:tc>
                  <a:txBody>
                    <a:bodyPr/>
                    <a:lstStyle/>
                    <a:p>
                      <a:pPr algn="l" fontAlgn="b"/>
                      <a:r>
                        <a:rPr lang="en-US" sz="1200" b="1" i="0" u="none" strike="noStrike" dirty="0">
                          <a:solidFill>
                            <a:srgbClr val="000000"/>
                          </a:solidFill>
                          <a:latin typeface="+mn-lt"/>
                          <a:cs typeface="Arial" pitchFamily="34" charset="0"/>
                        </a:rPr>
                        <a:t>Florida Housing Finance Corp.</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$1,503,890,388.86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2.39%</a:t>
                      </a:r>
                    </a:p>
                  </a:txBody>
                  <a:tcPr marL="9525" marR="9525" marT="9525" marB="0" anchor="b"/>
                </a:tc>
                <a:extLst>
                  <a:ext uri="{0D108BD9-81ED-4DB2-BD59-A6C34878D82A}">
                    <a16:rowId xmlns:a16="http://schemas.microsoft.com/office/drawing/2014/main" val="10001"/>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 $50,044,699.75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0.08%</a:t>
                      </a:r>
                    </a:p>
                  </a:txBody>
                  <a:tcPr marL="9525" marR="9525" marT="9525" marB="0" anchor="b"/>
                </a:tc>
                <a:extLst>
                  <a:ext uri="{0D108BD9-81ED-4DB2-BD59-A6C34878D82A}">
                    <a16:rowId xmlns:a16="http://schemas.microsoft.com/office/drawing/2014/main" val="10002"/>
                  </a:ext>
                </a:extLst>
              </a:tr>
              <a:tr h="38307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Universities</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$23,173,625.77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0.04%</a:t>
                      </a:r>
                    </a:p>
                  </a:txBody>
                  <a:tcPr marL="9525" marR="9525" marT="9525" marB="0" anchor="b"/>
                </a:tc>
                <a:extLst>
                  <a:ext uri="{0D108BD9-81ED-4DB2-BD59-A6C34878D82A}">
                    <a16:rowId xmlns:a16="http://schemas.microsoft.com/office/drawing/2014/main" val="10003"/>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$554.22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0.00%</a:t>
                      </a:r>
                    </a:p>
                  </a:txBody>
                  <a:tcPr marL="9525" marR="9525" marT="9525" marB="0" anchor="b"/>
                </a:tc>
                <a:extLst>
                  <a:ext uri="{0D108BD9-81ED-4DB2-BD59-A6C34878D82A}">
                    <a16:rowId xmlns:a16="http://schemas.microsoft.com/office/drawing/2014/main" val="10004"/>
                  </a:ext>
                </a:extLst>
              </a:tr>
              <a:tr h="28593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5"/>
                  </a:ext>
                </a:extLst>
              </a:tr>
              <a:tr h="335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6"/>
                  </a:ext>
                </a:extLst>
              </a:tr>
              <a:tr h="30400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7"/>
                  </a:ext>
                </a:extLst>
              </a:tr>
              <a:tr h="286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8"/>
                  </a:ext>
                </a:extLst>
              </a:tr>
              <a:tr h="28613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9"/>
                  </a:ext>
                </a:extLst>
              </a:tr>
              <a:tr h="39198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$1,577,109,268.60 </a:t>
                      </a:r>
                    </a:p>
                  </a:txBody>
                  <a:tcPr marL="9525" marR="9525" marT="9525" marB="0" anchor="b"/>
                </a:tc>
                <a:tc>
                  <a:txBody>
                    <a:bodyPr/>
                    <a:lstStyle/>
                    <a:p>
                      <a:pPr algn="r" fontAlgn="b"/>
                      <a:r>
                        <a:rPr lang="en-US" sz="1200" b="1" i="0" u="none" strike="noStrike">
                          <a:solidFill>
                            <a:schemeClr val="tx1"/>
                          </a:solidFill>
                          <a:latin typeface="+mn-lt"/>
                          <a:cs typeface="Arial" pitchFamily="34" charset="0"/>
                        </a:rPr>
                        <a:t>2.50%</a:t>
                      </a:r>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DC48B17-E249-4D3A-ABD0-ADBFAED7ED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12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43100" y="744537"/>
            <a:ext cx="8305800" cy="944417"/>
          </a:xfrm>
        </p:spPr>
        <p:txBody>
          <a:bodyPr>
            <a:noAutofit/>
          </a:bodyPr>
          <a:lstStyle/>
          <a:p>
            <a:r>
              <a:rPr lang="en-US" b="1" dirty="0">
                <a:solidFill>
                  <a:schemeClr val="tx1"/>
                </a:solidFill>
                <a:latin typeface="+mn-lt"/>
              </a:rPr>
              <a:t>Summary of Macro Risks to the Investment Pool</a:t>
            </a:r>
          </a:p>
        </p:txBody>
      </p:sp>
      <p:graphicFrame>
        <p:nvGraphicFramePr>
          <p:cNvPr id="23" name="Table 22"/>
          <p:cNvGraphicFramePr>
            <a:graphicFrameLocks noGrp="1"/>
          </p:cNvGraphicFramePr>
          <p:nvPr>
            <p:extLst>
              <p:ext uri="{D42A27DB-BD31-4B8C-83A1-F6EECF244321}">
                <p14:modId xmlns:p14="http://schemas.microsoft.com/office/powerpoint/2010/main" val="1611589418"/>
              </p:ext>
            </p:extLst>
          </p:nvPr>
        </p:nvGraphicFramePr>
        <p:xfrm>
          <a:off x="2125651" y="2059359"/>
          <a:ext cx="8153399" cy="3684197"/>
        </p:xfrm>
        <a:graphic>
          <a:graphicData uri="http://schemas.openxmlformats.org/drawingml/2006/table">
            <a:tbl>
              <a:tblPr firstRow="1" bandRow="1">
                <a:tableStyleId>{69CF1AB2-1976-4502-BF36-3FF5EA218861}</a:tableStyleId>
              </a:tblPr>
              <a:tblGrid>
                <a:gridCol w="1978980">
                  <a:extLst>
                    <a:ext uri="{9D8B030D-6E8A-4147-A177-3AD203B41FA5}">
                      <a16:colId xmlns:a16="http://schemas.microsoft.com/office/drawing/2014/main" val="20000"/>
                    </a:ext>
                  </a:extLst>
                </a:gridCol>
                <a:gridCol w="457421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31881">
                <a:tc>
                  <a:txBody>
                    <a:bodyPr/>
                    <a:lstStyle/>
                    <a:p>
                      <a:r>
                        <a:rPr lang="en-US" sz="1600" dirty="0">
                          <a:latin typeface="+mn-lt"/>
                          <a:cs typeface="Times New Roman" pitchFamily="18" charset="0"/>
                        </a:rPr>
                        <a:t>Risk</a:t>
                      </a:r>
                    </a:p>
                  </a:txBody>
                  <a:tcPr/>
                </a:tc>
                <a:tc>
                  <a:txBody>
                    <a:bodyPr/>
                    <a:lstStyle/>
                    <a:p>
                      <a:r>
                        <a:rPr lang="en-US" sz="1600" b="1" dirty="0">
                          <a:latin typeface="+mn-lt"/>
                          <a:cs typeface="Times New Roman" pitchFamily="18" charset="0"/>
                        </a:rPr>
                        <a:t>Status</a:t>
                      </a:r>
                    </a:p>
                    <a:p>
                      <a:endParaRPr lang="en-US" sz="1600" b="0" dirty="0">
                        <a:latin typeface="+mn-lt"/>
                        <a:cs typeface="Times New Roman" pitchFamily="18" charset="0"/>
                      </a:endParaRPr>
                    </a:p>
                  </a:txBody>
                  <a:tcPr/>
                </a:tc>
                <a:tc>
                  <a:txBody>
                    <a:bodyPr/>
                    <a:lstStyle/>
                    <a:p>
                      <a:r>
                        <a:rPr lang="en-US" sz="1600" b="1" dirty="0">
                          <a:latin typeface="+mn-lt"/>
                          <a:cs typeface="Times New Roman" pitchFamily="18" charset="0"/>
                        </a:rPr>
                        <a:t>Risk Level</a:t>
                      </a:r>
                    </a:p>
                  </a:txBody>
                  <a:tcPr/>
                </a:tc>
                <a:extLst>
                  <a:ext uri="{0D108BD9-81ED-4DB2-BD59-A6C34878D82A}">
                    <a16:rowId xmlns:a16="http://schemas.microsoft.com/office/drawing/2014/main" val="10000"/>
                  </a:ext>
                </a:extLst>
              </a:tr>
              <a:tr h="824192">
                <a:tc>
                  <a:txBody>
                    <a:bodyPr/>
                    <a:lstStyle/>
                    <a:p>
                      <a:r>
                        <a:rPr lang="en-US" sz="1600" b="1" dirty="0">
                          <a:latin typeface="+mn-lt"/>
                          <a:cs typeface="Times New Roman" pitchFamily="18" charset="0"/>
                        </a:rPr>
                        <a:t>Florida Economy</a:t>
                      </a:r>
                    </a:p>
                  </a:txBody>
                  <a:tcPr/>
                </a:tc>
                <a:tc>
                  <a:txBody>
                    <a:bodyPr/>
                    <a:lstStyle/>
                    <a:p>
                      <a:r>
                        <a:rPr lang="en-US" sz="1600" b="0" dirty="0">
                          <a:latin typeface="+mn-lt"/>
                          <a:cs typeface="Times New Roman" pitchFamily="18" charset="0"/>
                        </a:rPr>
                        <a:t>Unemployment</a:t>
                      </a:r>
                      <a:r>
                        <a:rPr lang="en-US" sz="1600" b="0" baseline="0" dirty="0">
                          <a:latin typeface="+mn-lt"/>
                          <a:cs typeface="Times New Roman" pitchFamily="18" charset="0"/>
                        </a:rPr>
                        <a:t> rate continues to be low</a:t>
                      </a:r>
                    </a:p>
                    <a:p>
                      <a:r>
                        <a:rPr lang="en-US" sz="1600" b="0" baseline="0" dirty="0">
                          <a:latin typeface="+mn-lt"/>
                          <a:cs typeface="Times New Roman" pitchFamily="18" charset="0"/>
                        </a:rPr>
                        <a:t>Population continues to grow, GR is strong</a:t>
                      </a:r>
                    </a:p>
                  </a:txBody>
                  <a:tcPr/>
                </a:tc>
                <a:tc>
                  <a:txBody>
                    <a:bodyPr/>
                    <a:lstStyle/>
                    <a:p>
                      <a:r>
                        <a:rPr lang="en-US" sz="1600" b="0" dirty="0">
                          <a:latin typeface="+mn-lt"/>
                          <a:cs typeface="Times New Roman" pitchFamily="18" charset="0"/>
                        </a:rPr>
                        <a:t>Low</a:t>
                      </a:r>
                    </a:p>
                  </a:txBody>
                  <a:tcPr/>
                </a:tc>
                <a:extLst>
                  <a:ext uri="{0D108BD9-81ED-4DB2-BD59-A6C34878D82A}">
                    <a16:rowId xmlns:a16="http://schemas.microsoft.com/office/drawing/2014/main" val="10001"/>
                  </a:ext>
                </a:extLst>
              </a:tr>
              <a:tr h="579740">
                <a:tc>
                  <a:txBody>
                    <a:bodyPr/>
                    <a:lstStyle/>
                    <a:p>
                      <a:r>
                        <a:rPr lang="en-US" sz="1600" b="1" dirty="0">
                          <a:latin typeface="+mn-lt"/>
                          <a:cs typeface="Times New Roman" pitchFamily="18" charset="0"/>
                        </a:rPr>
                        <a:t>State</a:t>
                      </a:r>
                      <a:r>
                        <a:rPr lang="en-US" sz="1600" b="1" baseline="0" dirty="0">
                          <a:latin typeface="+mn-lt"/>
                          <a:cs typeface="Times New Roman" pitchFamily="18" charset="0"/>
                        </a:rPr>
                        <a:t> Net </a:t>
                      </a:r>
                      <a:r>
                        <a:rPr lang="en-US" sz="1600" b="1" dirty="0">
                          <a:latin typeface="+mn-lt"/>
                          <a:cs typeface="Times New Roman" pitchFamily="18" charset="0"/>
                        </a:rPr>
                        <a:t>Receipts</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0" dirty="0">
                          <a:latin typeface="+mn-lt"/>
                          <a:cs typeface="Times New Roman" pitchFamily="18" charset="0"/>
                        </a:rPr>
                        <a:t>Continues to be stable but Treasury is monitoring. </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2"/>
                  </a:ext>
                </a:extLst>
              </a:tr>
              <a:tr h="824192">
                <a:tc>
                  <a:txBody>
                    <a:bodyPr/>
                    <a:lstStyle/>
                    <a:p>
                      <a:r>
                        <a:rPr lang="en-US" sz="1600" b="1" dirty="0">
                          <a:latin typeface="+mn-lt"/>
                          <a:cs typeface="Times New Roman" pitchFamily="18" charset="0"/>
                        </a:rPr>
                        <a:t>Pool Balance</a:t>
                      </a:r>
                    </a:p>
                  </a:txBody>
                  <a:tcPr/>
                </a:tc>
                <a:tc>
                  <a:txBody>
                    <a:bodyPr/>
                    <a:lstStyle/>
                    <a:p>
                      <a:r>
                        <a:rPr lang="en-US" sz="1600" dirty="0">
                          <a:latin typeface="+mn-lt"/>
                          <a:cs typeface="Times New Roman" pitchFamily="18" charset="0"/>
                        </a:rPr>
                        <a:t>The total</a:t>
                      </a:r>
                      <a:r>
                        <a:rPr lang="en-US" sz="1600" baseline="0" dirty="0">
                          <a:latin typeface="+mn-lt"/>
                          <a:cs typeface="Times New Roman" pitchFamily="18" charset="0"/>
                        </a:rPr>
                        <a:t> p</a:t>
                      </a:r>
                      <a:r>
                        <a:rPr lang="en-US" sz="1600" dirty="0">
                          <a:latin typeface="+mn-lt"/>
                          <a:cs typeface="Times New Roman" pitchFamily="18" charset="0"/>
                        </a:rPr>
                        <a:t>ool balance has</a:t>
                      </a:r>
                      <a:r>
                        <a:rPr lang="en-US" sz="1600" baseline="0" dirty="0">
                          <a:latin typeface="+mn-lt"/>
                          <a:cs typeface="Times New Roman" pitchFamily="18" charset="0"/>
                        </a:rPr>
                        <a:t> remained relatively stable in the past year. Continue to watch legislative spending models.</a:t>
                      </a:r>
                    </a:p>
                  </a:txBody>
                  <a:tcPr/>
                </a:tc>
                <a:tc>
                  <a:txBody>
                    <a:bodyPr/>
                    <a:lstStyle/>
                    <a:p>
                      <a:r>
                        <a:rPr lang="en-US" sz="1600" baseline="0" dirty="0">
                          <a:latin typeface="+mn-lt"/>
                          <a:cs typeface="Times New Roman" pitchFamily="18" charset="0"/>
                        </a:rPr>
                        <a:t>Low</a:t>
                      </a:r>
                    </a:p>
                  </a:txBody>
                  <a:tcPr/>
                </a:tc>
                <a:extLst>
                  <a:ext uri="{0D108BD9-81ED-4DB2-BD59-A6C34878D82A}">
                    <a16:rowId xmlns:a16="http://schemas.microsoft.com/office/drawing/2014/main" val="10003"/>
                  </a:ext>
                </a:extLst>
              </a:tr>
              <a:tr h="824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1" dirty="0">
                          <a:latin typeface="+mn-lt"/>
                          <a:cs typeface="Times New Roman" pitchFamily="18" charset="0"/>
                        </a:rPr>
                        <a:t>Non-State</a:t>
                      </a:r>
                      <a:r>
                        <a:rPr lang="en-US" sz="1600" b="1" baseline="0" dirty="0">
                          <a:latin typeface="+mn-lt"/>
                          <a:cs typeface="Times New Roman" pitchFamily="18" charset="0"/>
                        </a:rPr>
                        <a:t> Agency SPIA</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b="1" dirty="0">
                        <a:latin typeface="+mn-lt"/>
                        <a:cs typeface="Times New Roman" pitchFamily="18" charset="0"/>
                      </a:endParaRPr>
                    </a:p>
                  </a:txBody>
                  <a:tcPr/>
                </a:tc>
                <a:tc>
                  <a:txBody>
                    <a:bodyPr/>
                    <a:lstStyle/>
                    <a:p>
                      <a:r>
                        <a:rPr lang="en-US" sz="1600" baseline="0" dirty="0">
                          <a:latin typeface="+mn-lt"/>
                          <a:cs typeface="Times New Roman" pitchFamily="18" charset="0"/>
                        </a:rPr>
                        <a:t>Non-State Agency Operating accounts continues to decrease and has remained at 2.2%.</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DBF58B0-0EFA-4060-AA51-7B3ADDF9F03D}"/>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02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4CB5-32A3-D762-124C-9492C70CEC7A}"/>
            </a:ext>
          </a:extLst>
        </p:cNvPr>
        <p:cNvGrpSpPr/>
        <p:nvPr/>
      </p:nvGrpSpPr>
      <p:grpSpPr>
        <a:xfrm>
          <a:off x="0" y="0"/>
          <a:ext cx="0" cy="0"/>
          <a:chOff x="0" y="0"/>
          <a:chExt cx="0" cy="0"/>
        </a:xfrm>
      </p:grpSpPr>
      <p:sp>
        <p:nvSpPr>
          <p:cNvPr id="5122" name="Rectangle 4">
            <a:extLst>
              <a:ext uri="{FF2B5EF4-FFF2-40B4-BE49-F238E27FC236}">
                <a16:creationId xmlns:a16="http://schemas.microsoft.com/office/drawing/2014/main" id="{917ADC4F-11B3-CA2F-1974-51571644CA70}"/>
              </a:ext>
            </a:extLst>
          </p:cNvPr>
          <p:cNvSpPr>
            <a:spLocks noGrp="1" noChangeArrowheads="1"/>
          </p:cNvSpPr>
          <p:nvPr>
            <p:ph type="title"/>
          </p:nvPr>
        </p:nvSpPr>
        <p:spPr>
          <a:xfrm>
            <a:off x="2282505" y="742793"/>
            <a:ext cx="8077200" cy="1139825"/>
          </a:xfrm>
        </p:spPr>
        <p:txBody>
          <a:bodyPr>
            <a:noAutofit/>
          </a:bodyPr>
          <a:lstStyle/>
          <a:p>
            <a:pPr algn="ctr" eaLnBrk="1" hangingPunct="1"/>
            <a:r>
              <a:rPr lang="en-US" b="1" dirty="0">
                <a:solidFill>
                  <a:schemeClr val="tx1"/>
                </a:solidFill>
              </a:rPr>
              <a:t>Investment Pool </a:t>
            </a:r>
            <a:br>
              <a:rPr lang="en-US" b="1" dirty="0">
                <a:solidFill>
                  <a:schemeClr val="tx1"/>
                </a:solidFill>
              </a:rPr>
            </a:br>
            <a:r>
              <a:rPr lang="en-US" b="1" dirty="0">
                <a:solidFill>
                  <a:schemeClr val="tx1"/>
                </a:solidFill>
              </a:rPr>
              <a:t>Distributed Income</a:t>
            </a:r>
            <a:endParaRPr lang="en-US" b="1" dirty="0">
              <a:solidFill>
                <a:schemeClr val="tx1"/>
              </a:solidFill>
              <a:latin typeface="+mn-lt"/>
            </a:endParaRPr>
          </a:p>
        </p:txBody>
      </p:sp>
      <p:graphicFrame>
        <p:nvGraphicFramePr>
          <p:cNvPr id="8" name="Content Placeholder 7">
            <a:extLst>
              <a:ext uri="{FF2B5EF4-FFF2-40B4-BE49-F238E27FC236}">
                <a16:creationId xmlns:a16="http://schemas.microsoft.com/office/drawing/2014/main" id="{4A8F54B4-7AD8-304A-4E67-362AB161BCFA}"/>
              </a:ext>
            </a:extLst>
          </p:cNvPr>
          <p:cNvGraphicFramePr>
            <a:graphicFrameLocks noGrp="1"/>
          </p:cNvGraphicFramePr>
          <p:nvPr>
            <p:ph idx="1"/>
            <p:extLst>
              <p:ext uri="{D42A27DB-BD31-4B8C-83A1-F6EECF244321}">
                <p14:modId xmlns:p14="http://schemas.microsoft.com/office/powerpoint/2010/main" val="534849579"/>
              </p:ext>
            </p:extLst>
          </p:nvPr>
        </p:nvGraphicFramePr>
        <p:xfrm>
          <a:off x="1350629" y="1667711"/>
          <a:ext cx="994095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48810ADD-F148-2EF7-FF34-40014C4B4598}"/>
              </a:ext>
            </a:extLst>
          </p:cNvPr>
          <p:cNvGraphicFramePr>
            <a:graphicFrameLocks noGrp="1"/>
          </p:cNvGraphicFramePr>
          <p:nvPr/>
        </p:nvGraphicFramePr>
        <p:xfrm>
          <a:off x="847726" y="5163072"/>
          <a:ext cx="1551730" cy="952136"/>
        </p:xfrm>
        <a:graphic>
          <a:graphicData uri="http://schemas.openxmlformats.org/drawingml/2006/table">
            <a:tbl>
              <a:tblPr firstRow="1" bandRow="1">
                <a:tableStyleId>{F5AB1C69-6EDB-4FF4-983F-18BD219EF322}</a:tableStyleId>
              </a:tblPr>
              <a:tblGrid>
                <a:gridCol w="1551730">
                  <a:extLst>
                    <a:ext uri="{9D8B030D-6E8A-4147-A177-3AD203B41FA5}">
                      <a16:colId xmlns:a16="http://schemas.microsoft.com/office/drawing/2014/main" val="20000"/>
                    </a:ext>
                  </a:extLst>
                </a:gridCol>
              </a:tblGrid>
              <a:tr h="476068">
                <a:tc>
                  <a:txBody>
                    <a:bodyPr/>
                    <a:lstStyle/>
                    <a:p>
                      <a:r>
                        <a:rPr lang="en-US" sz="1200" dirty="0">
                          <a:solidFill>
                            <a:schemeClr val="tx1"/>
                          </a:solidFill>
                          <a:latin typeface="+mn-lt"/>
                          <a:cs typeface="Arial" pitchFamily="34" charset="0"/>
                        </a:rPr>
                        <a:t>Pool Average Balance</a:t>
                      </a:r>
                    </a:p>
                    <a:p>
                      <a:r>
                        <a:rPr lang="en-US" sz="1200" b="0" dirty="0">
                          <a:solidFill>
                            <a:schemeClr val="tx1"/>
                          </a:solidFill>
                          <a:latin typeface="+mn-lt"/>
                          <a:cs typeface="Arial" pitchFamily="34" charset="0"/>
                        </a:rPr>
                        <a:t>(in billions)</a:t>
                      </a:r>
                    </a:p>
                  </a:txBody>
                  <a:tcPr>
                    <a:solidFill>
                      <a:schemeClr val="accent1">
                        <a:lumMod val="20000"/>
                        <a:lumOff val="80000"/>
                      </a:schemeClr>
                    </a:solidFill>
                  </a:tcPr>
                </a:tc>
                <a:extLst>
                  <a:ext uri="{0D108BD9-81ED-4DB2-BD59-A6C34878D82A}">
                    <a16:rowId xmlns:a16="http://schemas.microsoft.com/office/drawing/2014/main" val="10000"/>
                  </a:ext>
                </a:extLst>
              </a:tr>
              <a:tr h="476068">
                <a:tc>
                  <a:txBody>
                    <a:bodyPr/>
                    <a:lstStyle/>
                    <a:p>
                      <a:r>
                        <a:rPr lang="en-US" sz="1200" b="1" dirty="0">
                          <a:solidFill>
                            <a:schemeClr val="tx1"/>
                          </a:solidFill>
                          <a:latin typeface="+mn-lt"/>
                          <a:cs typeface="Arial" pitchFamily="34" charset="0"/>
                        </a:rPr>
                        <a:t>Average Return </a:t>
                      </a:r>
                    </a:p>
                    <a:p>
                      <a:r>
                        <a:rPr lang="en-US" sz="1200" b="0" dirty="0">
                          <a:solidFill>
                            <a:schemeClr val="tx1"/>
                          </a:solidFill>
                          <a:latin typeface="+mn-lt"/>
                          <a:cs typeface="Arial" pitchFamily="34" charset="0"/>
                        </a:rPr>
                        <a:t>(net</a:t>
                      </a:r>
                      <a:r>
                        <a:rPr lang="en-US" sz="1200" b="0" baseline="0" dirty="0">
                          <a:solidFill>
                            <a:schemeClr val="tx1"/>
                          </a:solidFill>
                          <a:latin typeface="+mn-lt"/>
                          <a:cs typeface="Arial" pitchFamily="34" charset="0"/>
                        </a:rPr>
                        <a:t> of fees)</a:t>
                      </a:r>
                      <a:endParaRPr lang="en-US" sz="1200" b="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35E7B61A-3111-6883-B794-55F04FE7C28E}"/>
              </a:ext>
            </a:extLst>
          </p:cNvPr>
          <p:cNvGraphicFramePr>
            <a:graphicFrameLocks noGrp="1"/>
          </p:cNvGraphicFramePr>
          <p:nvPr>
            <p:extLst>
              <p:ext uri="{D42A27DB-BD31-4B8C-83A1-F6EECF244321}">
                <p14:modId xmlns:p14="http://schemas.microsoft.com/office/powerpoint/2010/main" val="2986629989"/>
              </p:ext>
            </p:extLst>
          </p:nvPr>
        </p:nvGraphicFramePr>
        <p:xfrm>
          <a:off x="2468051" y="5175315"/>
          <a:ext cx="8823534" cy="939892"/>
        </p:xfrm>
        <a:graphic>
          <a:graphicData uri="http://schemas.openxmlformats.org/drawingml/2006/table">
            <a:tbl>
              <a:tblPr bandRow="1">
                <a:tableStyleId>{F5AB1C69-6EDB-4FF4-983F-18BD219EF322}</a:tableStyleId>
              </a:tblPr>
              <a:tblGrid>
                <a:gridCol w="1004822">
                  <a:extLst>
                    <a:ext uri="{9D8B030D-6E8A-4147-A177-3AD203B41FA5}">
                      <a16:colId xmlns:a16="http://schemas.microsoft.com/office/drawing/2014/main" val="20001"/>
                    </a:ext>
                  </a:extLst>
                </a:gridCol>
                <a:gridCol w="979054">
                  <a:extLst>
                    <a:ext uri="{9D8B030D-6E8A-4147-A177-3AD203B41FA5}">
                      <a16:colId xmlns:a16="http://schemas.microsoft.com/office/drawing/2014/main" val="20002"/>
                    </a:ext>
                  </a:extLst>
                </a:gridCol>
                <a:gridCol w="951346">
                  <a:extLst>
                    <a:ext uri="{9D8B030D-6E8A-4147-A177-3AD203B41FA5}">
                      <a16:colId xmlns:a16="http://schemas.microsoft.com/office/drawing/2014/main" val="1461628173"/>
                    </a:ext>
                  </a:extLst>
                </a:gridCol>
                <a:gridCol w="988291">
                  <a:extLst>
                    <a:ext uri="{9D8B030D-6E8A-4147-A177-3AD203B41FA5}">
                      <a16:colId xmlns:a16="http://schemas.microsoft.com/office/drawing/2014/main" val="20003"/>
                    </a:ext>
                  </a:extLst>
                </a:gridCol>
                <a:gridCol w="951345">
                  <a:extLst>
                    <a:ext uri="{9D8B030D-6E8A-4147-A177-3AD203B41FA5}">
                      <a16:colId xmlns:a16="http://schemas.microsoft.com/office/drawing/2014/main" val="20004"/>
                    </a:ext>
                  </a:extLst>
                </a:gridCol>
                <a:gridCol w="1006764">
                  <a:extLst>
                    <a:ext uri="{9D8B030D-6E8A-4147-A177-3AD203B41FA5}">
                      <a16:colId xmlns:a16="http://schemas.microsoft.com/office/drawing/2014/main" val="3971306066"/>
                    </a:ext>
                  </a:extLst>
                </a:gridCol>
                <a:gridCol w="960582">
                  <a:extLst>
                    <a:ext uri="{9D8B030D-6E8A-4147-A177-3AD203B41FA5}">
                      <a16:colId xmlns:a16="http://schemas.microsoft.com/office/drawing/2014/main" val="563879008"/>
                    </a:ext>
                  </a:extLst>
                </a:gridCol>
                <a:gridCol w="932872">
                  <a:extLst>
                    <a:ext uri="{9D8B030D-6E8A-4147-A177-3AD203B41FA5}">
                      <a16:colId xmlns:a16="http://schemas.microsoft.com/office/drawing/2014/main" val="809484436"/>
                    </a:ext>
                  </a:extLst>
                </a:gridCol>
                <a:gridCol w="1048458">
                  <a:extLst>
                    <a:ext uri="{9D8B030D-6E8A-4147-A177-3AD203B41FA5}">
                      <a16:colId xmlns:a16="http://schemas.microsoft.com/office/drawing/2014/main" val="95615655"/>
                    </a:ext>
                  </a:extLst>
                </a:gridCol>
              </a:tblGrid>
              <a:tr h="542887">
                <a:tc>
                  <a:txBody>
                    <a:bodyPr/>
                    <a:lstStyle/>
                    <a:p>
                      <a:pPr algn="ctr"/>
                      <a:r>
                        <a:rPr lang="en-US" sz="1100" dirty="0">
                          <a:solidFill>
                            <a:schemeClr val="tx1"/>
                          </a:solidFill>
                          <a:latin typeface="+mn-lt"/>
                          <a:cs typeface="Arial" pitchFamily="34" charset="0"/>
                        </a:rPr>
                        <a:t>$24.7</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$23.3</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$26.5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$48.3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$64.4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$63.8</a:t>
                      </a:r>
                    </a:p>
                  </a:txBody>
                  <a:tcPr/>
                </a:tc>
                <a:extLst>
                  <a:ext uri="{0D108BD9-81ED-4DB2-BD59-A6C34878D82A}">
                    <a16:rowId xmlns:a16="http://schemas.microsoft.com/office/drawing/2014/main" val="10000"/>
                  </a:ext>
                </a:extLst>
              </a:tr>
              <a:tr h="397005">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2.32%</a:t>
                      </a:r>
                    </a:p>
                  </a:txBody>
                  <a:tcPr/>
                </a:tc>
                <a:tc>
                  <a:txBody>
                    <a:bodyPr/>
                    <a:lstStyle/>
                    <a:p>
                      <a:pPr algn="ctr"/>
                      <a:r>
                        <a:rPr lang="en-US" sz="1200" b="1" dirty="0">
                          <a:solidFill>
                            <a:schemeClr val="tx1"/>
                          </a:solidFill>
                          <a:latin typeface="+mn-lt"/>
                          <a:cs typeface="Arial" pitchFamily="34" charset="0"/>
                        </a:rPr>
                        <a:t>3.16%</a:t>
                      </a:r>
                    </a:p>
                  </a:txBody>
                  <a:tcPr/>
                </a:tc>
                <a:tc>
                  <a:txBody>
                    <a:bodyPr/>
                    <a:lstStyle/>
                    <a:p>
                      <a:pPr algn="ctr"/>
                      <a:r>
                        <a:rPr lang="en-US" sz="1200" b="1" dirty="0">
                          <a:solidFill>
                            <a:schemeClr val="tx1"/>
                          </a:solidFill>
                          <a:latin typeface="+mn-lt"/>
                          <a:cs typeface="Arial" pitchFamily="34" charset="0"/>
                        </a:rPr>
                        <a:t>1.61%</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0.73%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1.64%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2.90%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3.82%</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FA60E610-7F0A-DD12-35D5-5858C0DE0D20}"/>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42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6DC72-E9EE-CC97-4DD9-EA0A9953A90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DE6004DA-3A32-639A-9D44-8E3457AF1D77}"/>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Securities Lending Review</a:t>
            </a:r>
          </a:p>
        </p:txBody>
      </p:sp>
      <p:sp>
        <p:nvSpPr>
          <p:cNvPr id="2" name="Slide Number Placeholder 1">
            <a:extLst>
              <a:ext uri="{FF2B5EF4-FFF2-40B4-BE49-F238E27FC236}">
                <a16:creationId xmlns:a16="http://schemas.microsoft.com/office/drawing/2014/main" id="{5A70501E-641C-87E1-4F70-E1F673EC5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63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sz="2800" b="1" dirty="0">
                <a:cs typeface="Times New Roman" pitchFamily="18" charset="0"/>
              </a:rPr>
              <a:t>SECURITIES LENDING UPCOMING CHANGES</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14</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6645CE11-4444-494B-9E9A-C10A88BB5E51}"/>
              </a:ext>
            </a:extLst>
          </p:cNvPr>
          <p:cNvSpPr/>
          <p:nvPr/>
        </p:nvSpPr>
        <p:spPr>
          <a:xfrm>
            <a:off x="723900" y="1295400"/>
            <a:ext cx="10744200" cy="6887985"/>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latin typeface="Calibri" panose="020F0502020204030204"/>
                <a:cs typeface="Times New Roman" pitchFamily="18" charset="0"/>
              </a:rPr>
              <a:t>Final stages of procurement process for the new Custody and Securities Lending Agreement which will result in:</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 better revenue sharing agreement</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Waiving of the cash collateral management fee of 1.5 bp</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Cash Collateral Reinvestment account Investment Policy significantly revised:</a:t>
            </a:r>
          </a:p>
          <a:p>
            <a:pPr marL="1257305" lvl="2" indent="-342905" defTabSz="914411"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Investments restricted to only: U.S. Government money market funds and Repurchase Agreements collateralized with U.S. Government securities</a:t>
            </a:r>
          </a:p>
          <a:p>
            <a:pPr marL="1257305" lvl="2" indent="-342905" defTabSz="914411"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All investments will have a maturity of the next business day</a:t>
            </a:r>
          </a:p>
          <a:p>
            <a:pPr marL="1257305" lvl="2" indent="-342905" defTabSz="914411"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Result is an elimination of duration and credit risk in this account with a small reduction in overall earnings</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Expected increase in non-cash lending (US government collateral)</a:t>
            </a:r>
          </a:p>
          <a:p>
            <a:pPr marL="1257305" lvl="2"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302375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1"/>
            <a:ext cx="8229600" cy="4038600"/>
          </a:xfrm>
          <a:prstGeom prst="rect">
            <a:avLst/>
          </a:prstGeom>
          <a:noFill/>
          <a:ln w="9525">
            <a:noFill/>
            <a:miter lim="800000"/>
            <a:headEnd/>
            <a:tailEnd/>
          </a:ln>
          <a:effectLst/>
        </p:spPr>
        <p:txBody>
          <a:bodyPr lIns="91385" tIns="45693" rIns="91385" bIns="45693"/>
          <a:lstStyle/>
          <a:p>
            <a:pPr marL="742525" marR="0" lvl="1" indent="-285587" algn="l" defTabSz="914411" rtl="0" eaLnBrk="1" fontAlgn="base" latinLnBrk="0" hangingPunct="1">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25" marR="0" lvl="1" indent="-285587" algn="l" defTabSz="914411" rtl="0" eaLnBrk="1" fontAlgn="base" latinLnBrk="0" hangingPunct="1">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graphicFrame>
        <p:nvGraphicFramePr>
          <p:cNvPr id="7" name="Table 6"/>
          <p:cNvGraphicFramePr>
            <a:graphicFrameLocks noGrp="1"/>
          </p:cNvGraphicFramePr>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$1,118,620,424</a:t>
                      </a:r>
                    </a:p>
                  </a:txBody>
                  <a:tcPr/>
                </a:tc>
                <a:tc>
                  <a:txBody>
                    <a:bodyPr/>
                    <a:lstStyle/>
                    <a:p>
                      <a:pPr algn="r"/>
                      <a:r>
                        <a:rPr lang="en-US" sz="1600" dirty="0">
                          <a:latin typeface="+mn-lt"/>
                          <a:cs typeface="Arial" pitchFamily="34" charset="0"/>
                        </a:rPr>
                        <a:t>$1,146,690,933</a:t>
                      </a:r>
                    </a:p>
                  </a:txBody>
                  <a:tcPr/>
                </a:tc>
                <a:tc>
                  <a:txBody>
                    <a:bodyPr/>
                    <a:lstStyle/>
                    <a:p>
                      <a:pPr algn="r"/>
                      <a:r>
                        <a:rPr lang="en-US" sz="1600" dirty="0">
                          <a:latin typeface="+mn-lt"/>
                          <a:cs typeface="Arial" pitchFamily="34" charset="0"/>
                        </a:rPr>
                        <a:t>102.51%</a:t>
                      </a:r>
                    </a:p>
                  </a:txBody>
                  <a:tcPr/>
                </a:tc>
                <a:tc>
                  <a:txBody>
                    <a:bodyPr/>
                    <a:lstStyle/>
                    <a:p>
                      <a:pPr algn="r"/>
                      <a:r>
                        <a:rPr lang="en-US" sz="1600" dirty="0">
                          <a:latin typeface="+mn-lt"/>
                          <a:cs typeface="Arial" pitchFamily="34" charset="0"/>
                        </a:rPr>
                        <a:t>$1,147,056,352</a:t>
                      </a:r>
                    </a:p>
                  </a:txBody>
                  <a:tcPr/>
                </a:tc>
                <a:tc>
                  <a:txBody>
                    <a:bodyPr/>
                    <a:lstStyle/>
                    <a:p>
                      <a:pPr algn="ctr"/>
                      <a:r>
                        <a:rPr lang="en-US" sz="1600" dirty="0">
                          <a:latin typeface="+mn-lt"/>
                          <a:cs typeface="Arial" pitchFamily="34" charset="0"/>
                        </a:rPr>
                        <a:t>1.0003</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$4,261,537,351</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$4,367,199,457</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102.48%</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$5,380,157,775</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$5,513,890,390</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as of March 31, 2025</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32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B80BE86-6AC1-FDE3-D26C-2539EAC21532}"/>
              </a:ext>
            </a:extLst>
          </p:cNvPr>
          <p:cNvSpPr>
            <a:spLocks noGrp="1"/>
          </p:cNvSpPr>
          <p:nvPr>
            <p:ph type="title"/>
          </p:nvPr>
        </p:nvSpPr>
        <p:spPr>
          <a:xfrm>
            <a:off x="1828800" y="890588"/>
            <a:ext cx="8686800" cy="633412"/>
          </a:xfrm>
        </p:spPr>
        <p:txBody>
          <a:bodyPr rtlCol="0">
            <a:normAutofit fontScale="90000"/>
          </a:bodyPr>
          <a:lstStyle/>
          <a:p>
            <a:pPr eaLnBrk="1" fontAlgn="auto" hangingPunct="1">
              <a:spcAft>
                <a:spcPts val="0"/>
              </a:spcAft>
              <a:defRPr/>
            </a:pPr>
            <a:r>
              <a:rPr lang="en-US" sz="4000" b="1" dirty="0">
                <a:cs typeface="Times New Roman" pitchFamily="18" charset="0"/>
              </a:rPr>
              <a:t>Securities Lending - Cash Collateral Portfolio As of March 31, 2025</a:t>
            </a:r>
            <a:br>
              <a:rPr lang="en-US" sz="3200" b="1" dirty="0">
                <a:solidFill>
                  <a:srgbClr val="000000"/>
                </a:solidFill>
                <a:cs typeface="Times New Roman" pitchFamily="18" charset="0"/>
              </a:rPr>
            </a:br>
            <a:endParaRPr lang="en-US" sz="3200" b="1" dirty="0">
              <a:cs typeface="Times New Roman" pitchFamily="18" charset="0"/>
            </a:endParaRPr>
          </a:p>
        </p:txBody>
      </p:sp>
      <p:sp>
        <p:nvSpPr>
          <p:cNvPr id="5123" name="TextBox 20">
            <a:extLst>
              <a:ext uri="{FF2B5EF4-FFF2-40B4-BE49-F238E27FC236}">
                <a16:creationId xmlns:a16="http://schemas.microsoft.com/office/drawing/2014/main" id="{EBAD56BD-729E-7167-559D-73DC73820C28}"/>
              </a:ext>
            </a:extLst>
          </p:cNvPr>
          <p:cNvSpPr txBox="1">
            <a:spLocks noChangeArrowheads="1"/>
          </p:cNvSpPr>
          <p:nvPr/>
        </p:nvSpPr>
        <p:spPr bwMode="auto">
          <a:xfrm>
            <a:off x="6472238" y="3276600"/>
            <a:ext cx="4741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15234A"/>
                </a:solidFill>
                <a:effectLst/>
                <a:uLnTx/>
                <a:uFillTx/>
                <a:latin typeface="Times New Roman" panose="02020603050405020304" pitchFamily="18" charset="0"/>
                <a:ea typeface="+mn-ea"/>
                <a:cs typeface="Times New Roman" panose="02020603050405020304" pitchFamily="18" charset="0"/>
              </a:rPr>
              <a:t>* Includes Repos that are collateralized by U.S. Govt. Securities</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22" name="Table 21">
            <a:extLst>
              <a:ext uri="{FF2B5EF4-FFF2-40B4-BE49-F238E27FC236}">
                <a16:creationId xmlns:a16="http://schemas.microsoft.com/office/drawing/2014/main" id="{B2974177-13AB-4F5A-F593-6492A87221EB}"/>
              </a:ext>
            </a:extLst>
          </p:cNvPr>
          <p:cNvGraphicFramePr>
            <a:graphicFrameLocks noGrp="1"/>
          </p:cNvGraphicFramePr>
          <p:nvPr/>
        </p:nvGraphicFramePr>
        <p:xfrm>
          <a:off x="1106488" y="3554413"/>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Asset Class</a:t>
                      </a:r>
                    </a:p>
                  </a:txBody>
                  <a:tcPr marL="91449" marR="91449" marT="45798" marB="45798"/>
                </a:tc>
                <a:extLst>
                  <a:ext uri="{0D108BD9-81ED-4DB2-BD59-A6C34878D82A}">
                    <a16:rowId xmlns:a16="http://schemas.microsoft.com/office/drawing/2014/main" val="10000"/>
                  </a:ext>
                </a:extLst>
              </a:tr>
            </a:tbl>
          </a:graphicData>
        </a:graphic>
      </p:graphicFrame>
      <p:graphicFrame>
        <p:nvGraphicFramePr>
          <p:cNvPr id="3" name="Chart 22">
            <a:extLst>
              <a:ext uri="{FF2B5EF4-FFF2-40B4-BE49-F238E27FC236}">
                <a16:creationId xmlns:a16="http://schemas.microsoft.com/office/drawing/2014/main" id="{A8593B56-ED74-6C8F-0787-600B3753A731}"/>
              </a:ext>
            </a:extLst>
          </p:cNvPr>
          <p:cNvGraphicFramePr>
            <a:graphicFrameLocks/>
          </p:cNvGraphicFramePr>
          <p:nvPr/>
        </p:nvGraphicFramePr>
        <p:xfrm>
          <a:off x="1239838" y="3925888"/>
          <a:ext cx="4365625" cy="2357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31" name="Chart 11">
            <a:extLst>
              <a:ext uri="{FF2B5EF4-FFF2-40B4-BE49-F238E27FC236}">
                <a16:creationId xmlns:a16="http://schemas.microsoft.com/office/drawing/2014/main" id="{CC7BEEAB-E932-2790-2D41-E97C9ADA4EE9}"/>
              </a:ext>
            </a:extLst>
          </p:cNvPr>
          <p:cNvGraphicFramePr>
            <a:graphicFrameLocks/>
          </p:cNvGraphicFramePr>
          <p:nvPr/>
        </p:nvGraphicFramePr>
        <p:xfrm>
          <a:off x="6421438" y="3973513"/>
          <a:ext cx="4843462" cy="2357437"/>
        </p:xfrm>
        <a:graphic>
          <a:graphicData uri="http://schemas.openxmlformats.org/presentationml/2006/ole">
            <mc:AlternateContent xmlns:mc="http://schemas.openxmlformats.org/markup-compatibility/2006">
              <mc:Choice xmlns:v="urn:schemas-microsoft-com:vml" Requires="v">
                <p:oleObj name="Chart" r:id="rId3" imgW="4846740" imgH="2365453" progId="Excel.Chart.8">
                  <p:embed/>
                </p:oleObj>
              </mc:Choice>
              <mc:Fallback>
                <p:oleObj name="Chart" r:id="rId3" imgW="4846740" imgH="2365453" progId="Excel.Chart.8">
                  <p:embed/>
                  <p:pic>
                    <p:nvPicPr>
                      <p:cNvPr id="5131" name="Chart 11">
                        <a:extLst>
                          <a:ext uri="{FF2B5EF4-FFF2-40B4-BE49-F238E27FC236}">
                            <a16:creationId xmlns:a16="http://schemas.microsoft.com/office/drawing/2014/main" id="{CC7BEEAB-E932-2790-2D41-E97C9ADA4EE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438" y="3973513"/>
                        <a:ext cx="48434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Table 14">
            <a:extLst>
              <a:ext uri="{FF2B5EF4-FFF2-40B4-BE49-F238E27FC236}">
                <a16:creationId xmlns:a16="http://schemas.microsoft.com/office/drawing/2014/main" id="{52361B81-8654-FF20-BCEC-131C03315235}"/>
              </a:ext>
            </a:extLst>
          </p:cNvPr>
          <p:cNvGraphicFramePr>
            <a:graphicFrameLocks noGrp="1"/>
          </p:cNvGraphicFramePr>
          <p:nvPr/>
        </p:nvGraphicFramePr>
        <p:xfrm>
          <a:off x="6472238" y="3657600"/>
          <a:ext cx="4613275" cy="371475"/>
        </p:xfrm>
        <a:graphic>
          <a:graphicData uri="http://schemas.openxmlformats.org/drawingml/2006/table">
            <a:tbl>
              <a:tblPr firstRow="1" bandRow="1">
                <a:tableStyleId>{5C22544A-7EE6-4342-B048-85BDC9FD1C3A}</a:tableStyleId>
              </a:tblPr>
              <a:tblGrid>
                <a:gridCol w="4613275">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Final Maturity</a:t>
                      </a:r>
                      <a:r>
                        <a:rPr lang="en-US" sz="1800" baseline="0" dirty="0">
                          <a:solidFill>
                            <a:schemeClr val="bg1"/>
                          </a:solidFill>
                          <a:latin typeface="+mn-lt"/>
                          <a:cs typeface="Times New Roman" pitchFamily="18" charset="0"/>
                        </a:rPr>
                        <a:t> Schedule</a:t>
                      </a:r>
                      <a:endParaRPr lang="en-US" sz="1800" dirty="0">
                        <a:solidFill>
                          <a:schemeClr val="bg1"/>
                        </a:solidFill>
                        <a:latin typeface="+mn-lt"/>
                        <a:cs typeface="Times New Roman" pitchFamily="18" charset="0"/>
                      </a:endParaRPr>
                    </a:p>
                  </a:txBody>
                  <a:tcPr marL="91463" marR="91463" marT="45798" marB="45798"/>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81DDFDA6-02F5-00BB-BA52-2E3BAC76712B}"/>
              </a:ext>
            </a:extLst>
          </p:cNvPr>
          <p:cNvGraphicFramePr>
            <a:graphicFrameLocks noGrp="1"/>
          </p:cNvGraphicFramePr>
          <p:nvPr/>
        </p:nvGraphicFramePr>
        <p:xfrm>
          <a:off x="1106488" y="1524000"/>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marL="91449" marR="91449" marT="45798" marB="45798"/>
                </a:tc>
                <a:extLst>
                  <a:ext uri="{0D108BD9-81ED-4DB2-BD59-A6C34878D82A}">
                    <a16:rowId xmlns:a16="http://schemas.microsoft.com/office/drawing/2014/main" val="10000"/>
                  </a:ext>
                </a:extLst>
              </a:tr>
            </a:tbl>
          </a:graphicData>
        </a:graphic>
      </p:graphicFrame>
      <p:sp>
        <p:nvSpPr>
          <p:cNvPr id="26" name="TextBox 25">
            <a:extLst>
              <a:ext uri="{FF2B5EF4-FFF2-40B4-BE49-F238E27FC236}">
                <a16:creationId xmlns:a16="http://schemas.microsoft.com/office/drawing/2014/main" id="{2EC665C3-3CF9-FA13-8710-8273174A6293}"/>
              </a:ext>
            </a:extLst>
          </p:cNvPr>
          <p:cNvSpPr txBox="1"/>
          <p:nvPr/>
        </p:nvSpPr>
        <p:spPr>
          <a:xfrm>
            <a:off x="1106488" y="1895475"/>
            <a:ext cx="4227512" cy="1439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a:t>
            </a:r>
            <a:r>
              <a:rPr lang="en-US" sz="1250" dirty="0">
                <a:solidFill>
                  <a:srgbClr val="15234A"/>
                </a:solidFill>
                <a:latin typeface="Calibri" panose="020F0502020204030204"/>
                <a:cs typeface="Times New Roman" pitchFamily="18" charset="0"/>
              </a:rPr>
              <a:t>1,146.7</a:t>
            </a: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NAV		   1.0003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Yield (360 basis)	   </a:t>
            </a:r>
            <a:r>
              <a:rPr lang="en-US" sz="1250" dirty="0">
                <a:solidFill>
                  <a:srgbClr val="15234A"/>
                </a:solidFill>
                <a:latin typeface="Calibri" panose="020F0502020204030204"/>
                <a:cs typeface="Times New Roman" pitchFamily="18" charset="0"/>
              </a:rPr>
              <a:t>4.515</a:t>
            </a: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WAM		   </a:t>
            </a:r>
            <a:r>
              <a:rPr lang="en-US" sz="1250" dirty="0">
                <a:solidFill>
                  <a:srgbClr val="15234A"/>
                </a:solidFill>
                <a:latin typeface="Calibri" panose="020F0502020204030204"/>
                <a:cs typeface="Times New Roman" pitchFamily="18" charset="0"/>
              </a:rPr>
              <a:t>95</a:t>
            </a: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days</a:t>
            </a:r>
          </a:p>
        </p:txBody>
      </p:sp>
      <p:graphicFrame>
        <p:nvGraphicFramePr>
          <p:cNvPr id="2" name="Table 1">
            <a:extLst>
              <a:ext uri="{FF2B5EF4-FFF2-40B4-BE49-F238E27FC236}">
                <a16:creationId xmlns:a16="http://schemas.microsoft.com/office/drawing/2014/main" id="{F1604FC7-EED9-07F9-CB5A-7269DF64188C}"/>
              </a:ext>
            </a:extLst>
          </p:cNvPr>
          <p:cNvGraphicFramePr>
            <a:graphicFrameLocks noGrp="1"/>
          </p:cNvGraphicFramePr>
          <p:nvPr/>
        </p:nvGraphicFramePr>
        <p:xfrm>
          <a:off x="6248400" y="1508125"/>
          <a:ext cx="4837113" cy="1827213"/>
        </p:xfrm>
        <a:graphic>
          <a:graphicData uri="http://schemas.openxmlformats.org/drawingml/2006/table">
            <a:tbl>
              <a:tblPr firstRow="1" bandRow="1">
                <a:tableStyleId>{5C22544A-7EE6-4342-B048-85BDC9FD1C3A}</a:tableStyleId>
              </a:tblPr>
              <a:tblGrid>
                <a:gridCol w="2050267">
                  <a:extLst>
                    <a:ext uri="{9D8B030D-6E8A-4147-A177-3AD203B41FA5}">
                      <a16:colId xmlns:a16="http://schemas.microsoft.com/office/drawing/2014/main" val="20000"/>
                    </a:ext>
                  </a:extLst>
                </a:gridCol>
                <a:gridCol w="1176064">
                  <a:extLst>
                    <a:ext uri="{9D8B030D-6E8A-4147-A177-3AD203B41FA5}">
                      <a16:colId xmlns:a16="http://schemas.microsoft.com/office/drawing/2014/main" val="20001"/>
                    </a:ext>
                  </a:extLst>
                </a:gridCol>
                <a:gridCol w="1610782">
                  <a:extLst>
                    <a:ext uri="{9D8B030D-6E8A-4147-A177-3AD203B41FA5}">
                      <a16:colId xmlns:a16="http://schemas.microsoft.com/office/drawing/2014/main" val="20002"/>
                    </a:ext>
                  </a:extLst>
                </a:gridCol>
              </a:tblGrid>
              <a:tr h="418069">
                <a:tc>
                  <a:txBody>
                    <a:bodyPr/>
                    <a:lstStyle/>
                    <a:p>
                      <a:pPr algn="ctr"/>
                      <a:r>
                        <a:rPr lang="en-US" sz="1600" b="1" dirty="0">
                          <a:solidFill>
                            <a:schemeClr val="bg1"/>
                          </a:solidFill>
                          <a:latin typeface="Calibri" panose="020F0502020204030204" pitchFamily="34" charset="0"/>
                          <a:cs typeface="Times New Roman" pitchFamily="18" charset="0"/>
                        </a:rPr>
                        <a:t>Credit</a:t>
                      </a:r>
                      <a:r>
                        <a:rPr lang="en-US" sz="1600" b="1" baseline="0" dirty="0">
                          <a:solidFill>
                            <a:schemeClr val="bg1"/>
                          </a:solidFill>
                          <a:latin typeface="Calibri" panose="020F0502020204030204" pitchFamily="34" charset="0"/>
                          <a:cs typeface="Times New Roman" pitchFamily="18" charset="0"/>
                        </a:rPr>
                        <a:t> Quality (S&amp;P)</a:t>
                      </a:r>
                      <a:endParaRPr lang="en-US" sz="1600" b="1" dirty="0">
                        <a:solidFill>
                          <a:schemeClr val="bg1"/>
                        </a:solidFill>
                        <a:latin typeface="Calibri" panose="020F0502020204030204" pitchFamily="34" charset="0"/>
                        <a:cs typeface="Times New Roman" pitchFamily="18" charset="0"/>
                      </a:endParaRP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 of Cost</a:t>
                      </a: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Cost (in mil.)</a:t>
                      </a:r>
                    </a:p>
                  </a:txBody>
                  <a:tcPr marL="91448" marR="91448" marT="45755" marB="45755"/>
                </a:tc>
                <a:extLst>
                  <a:ext uri="{0D108BD9-81ED-4DB2-BD59-A6C34878D82A}">
                    <a16:rowId xmlns:a16="http://schemas.microsoft.com/office/drawing/2014/main" val="10000"/>
                  </a:ext>
                </a:extLst>
              </a:tr>
              <a:tr h="337781">
                <a:tc>
                  <a:txBody>
                    <a:bodyPr/>
                    <a:lstStyle/>
                    <a:p>
                      <a:pPr algn="l"/>
                      <a:r>
                        <a:rPr lang="en-US" sz="1300" b="0" baseline="0" dirty="0">
                          <a:latin typeface="+mn-lt"/>
                          <a:cs typeface="Times New Roman" pitchFamily="18" charset="0"/>
                        </a:rPr>
                        <a:t>U.S. Govt. Securities*</a:t>
                      </a:r>
                      <a:endParaRPr lang="en-US" sz="1300" b="0" dirty="0">
                        <a:latin typeface="+mn-lt"/>
                        <a:cs typeface="Times New Roman" pitchFamily="18" charset="0"/>
                      </a:endParaRPr>
                    </a:p>
                  </a:txBody>
                  <a:tcPr marL="91448" marR="91448" marT="45755" marB="45755"/>
                </a:tc>
                <a:tc>
                  <a:txBody>
                    <a:bodyPr/>
                    <a:lstStyle/>
                    <a:p>
                      <a:pPr algn="ctr"/>
                      <a:r>
                        <a:rPr lang="en-US" sz="1300" b="0" dirty="0">
                          <a:latin typeface="+mn-lt"/>
                          <a:cs typeface="Times New Roman" pitchFamily="18" charset="0"/>
                        </a:rPr>
                        <a:t>63.93%</a:t>
                      </a:r>
                    </a:p>
                  </a:txBody>
                  <a:tcPr marL="91448" marR="91448" marT="45755" marB="45755"/>
                </a:tc>
                <a:tc>
                  <a:txBody>
                    <a:bodyPr/>
                    <a:lstStyle/>
                    <a:p>
                      <a:pPr algn="ctr"/>
                      <a:r>
                        <a:rPr lang="en-US" sz="1300" b="0" dirty="0">
                          <a:latin typeface="+mn-lt"/>
                          <a:cs typeface="Times New Roman" pitchFamily="18" charset="0"/>
                        </a:rPr>
                        <a:t>$733.1</a:t>
                      </a:r>
                    </a:p>
                  </a:txBody>
                  <a:tcPr marL="91448" marR="91448" marT="45755" marB="45755"/>
                </a:tc>
                <a:extLst>
                  <a:ext uri="{0D108BD9-81ED-4DB2-BD59-A6C34878D82A}">
                    <a16:rowId xmlns:a16="http://schemas.microsoft.com/office/drawing/2014/main" val="10001"/>
                  </a:ext>
                </a:extLst>
              </a:tr>
              <a:tr h="395801">
                <a:tc>
                  <a:txBody>
                    <a:bodyPr/>
                    <a:lstStyle/>
                    <a:p>
                      <a:pPr algn="l"/>
                      <a:r>
                        <a:rPr lang="en-US" sz="1300" b="0" u="none" dirty="0">
                          <a:latin typeface="+mn-lt"/>
                          <a:cs typeface="Times New Roman" pitchFamily="18" charset="0"/>
                        </a:rPr>
                        <a:t>AAA</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extLst>
                  <a:ext uri="{0D108BD9-81ED-4DB2-BD59-A6C34878D82A}">
                    <a16:rowId xmlns:a16="http://schemas.microsoft.com/office/drawing/2014/main" val="10002"/>
                  </a:ext>
                </a:extLst>
              </a:tr>
              <a:tr h="337781">
                <a:tc>
                  <a:txBody>
                    <a:bodyPr/>
                    <a:lstStyle/>
                    <a:p>
                      <a:pPr algn="l"/>
                      <a:r>
                        <a:rPr lang="en-US" sz="1300" b="0" u="none" dirty="0">
                          <a:latin typeface="+mn-lt"/>
                          <a:cs typeface="Times New Roman" pitchFamily="18" charset="0"/>
                        </a:rPr>
                        <a:t>AA</a:t>
                      </a:r>
                    </a:p>
                  </a:txBody>
                  <a:tcPr marL="91448" marR="91448" marT="45755" marB="45755"/>
                </a:tc>
                <a:tc>
                  <a:txBody>
                    <a:bodyPr/>
                    <a:lstStyle/>
                    <a:p>
                      <a:pPr algn="ctr"/>
                      <a:r>
                        <a:rPr lang="en-US" sz="1300" b="0" u="none" dirty="0">
                          <a:latin typeface="+mn-lt"/>
                          <a:cs typeface="Times New Roman" pitchFamily="18" charset="0"/>
                        </a:rPr>
                        <a:t>15.13%</a:t>
                      </a:r>
                    </a:p>
                  </a:txBody>
                  <a:tcPr marL="91448" marR="91448" marT="45755" marB="45755"/>
                </a:tc>
                <a:tc>
                  <a:txBody>
                    <a:bodyPr/>
                    <a:lstStyle/>
                    <a:p>
                      <a:pPr algn="ctr"/>
                      <a:r>
                        <a:rPr lang="en-US" sz="1300" b="0" u="none" dirty="0">
                          <a:latin typeface="+mn-lt"/>
                          <a:cs typeface="Times New Roman" pitchFamily="18" charset="0"/>
                        </a:rPr>
                        <a:t>$173.5</a:t>
                      </a:r>
                    </a:p>
                  </a:txBody>
                  <a:tcPr marL="91448" marR="91448" marT="45755" marB="45755"/>
                </a:tc>
                <a:extLst>
                  <a:ext uri="{0D108BD9-81ED-4DB2-BD59-A6C34878D82A}">
                    <a16:rowId xmlns:a16="http://schemas.microsoft.com/office/drawing/2014/main" val="10003"/>
                  </a:ext>
                </a:extLst>
              </a:tr>
              <a:tr h="337781">
                <a:tc>
                  <a:txBody>
                    <a:bodyPr/>
                    <a:lstStyle/>
                    <a:p>
                      <a:pPr algn="l"/>
                      <a:r>
                        <a:rPr lang="en-US" sz="1300" b="0" u="none" dirty="0">
                          <a:latin typeface="+mn-lt"/>
                          <a:cs typeface="Times New Roman" pitchFamily="18" charset="0"/>
                        </a:rPr>
                        <a:t>A</a:t>
                      </a:r>
                    </a:p>
                  </a:txBody>
                  <a:tcPr marL="91448" marR="91448" marT="45755" marB="45755"/>
                </a:tc>
                <a:tc>
                  <a:txBody>
                    <a:bodyPr/>
                    <a:lstStyle/>
                    <a:p>
                      <a:pPr algn="ctr"/>
                      <a:r>
                        <a:rPr lang="en-US" sz="1300" b="0" u="none" dirty="0">
                          <a:latin typeface="+mn-lt"/>
                          <a:cs typeface="Times New Roman" pitchFamily="18" charset="0"/>
                        </a:rPr>
                        <a:t>20.94%</a:t>
                      </a:r>
                    </a:p>
                  </a:txBody>
                  <a:tcPr marL="91448" marR="91448" marT="45755" marB="45755"/>
                </a:tc>
                <a:tc>
                  <a:txBody>
                    <a:bodyPr/>
                    <a:lstStyle/>
                    <a:p>
                      <a:pPr algn="ctr"/>
                      <a:r>
                        <a:rPr lang="en-US" sz="1300" b="0" u="none" dirty="0">
                          <a:latin typeface="+mn-lt"/>
                          <a:cs typeface="Times New Roman" pitchFamily="18" charset="0"/>
                        </a:rPr>
                        <a:t>$240.1</a:t>
                      </a:r>
                    </a:p>
                  </a:txBody>
                  <a:tcPr marL="91448" marR="91448" marT="45755" marB="45755"/>
                </a:tc>
                <a:extLst>
                  <a:ext uri="{0D108BD9-81ED-4DB2-BD59-A6C34878D82A}">
                    <a16:rowId xmlns:a16="http://schemas.microsoft.com/office/drawing/2014/main" val="10004"/>
                  </a:ext>
                </a:extLst>
              </a:tr>
            </a:tbl>
          </a:graphicData>
        </a:graphic>
      </p:graphicFrame>
      <p:sp>
        <p:nvSpPr>
          <p:cNvPr id="5171" name="Rectangle 2">
            <a:extLst>
              <a:ext uri="{FF2B5EF4-FFF2-40B4-BE49-F238E27FC236}">
                <a16:creationId xmlns:a16="http://schemas.microsoft.com/office/drawing/2014/main" id="{F5F7BD6D-A935-D32F-0721-4F7AAF1B5732}"/>
              </a:ext>
            </a:extLst>
          </p:cNvPr>
          <p:cNvSpPr>
            <a:spLocks noChangeArrowheads="1"/>
          </p:cNvSpPr>
          <p:nvPr/>
        </p:nvSpPr>
        <p:spPr bwMode="auto">
          <a:xfrm>
            <a:off x="544988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15234A"/>
                </a:solidFill>
                <a:effectLst/>
                <a:uLnTx/>
                <a:uFillTx/>
                <a:latin typeface="Calibri" panose="020F0502020204030204" pitchFamily="34" charset="0"/>
                <a:ea typeface="+mn-ea"/>
                <a:cs typeface="+mn-cs"/>
              </a:rPr>
              <a:t> </a:t>
            </a:r>
          </a:p>
        </p:txBody>
      </p:sp>
      <p:graphicFrame>
        <p:nvGraphicFramePr>
          <p:cNvPr id="4" name="Chart 12">
            <a:extLst>
              <a:ext uri="{FF2B5EF4-FFF2-40B4-BE49-F238E27FC236}">
                <a16:creationId xmlns:a16="http://schemas.microsoft.com/office/drawing/2014/main" id="{C909052B-2C2D-074A-D74D-9495024D6D20}"/>
              </a:ext>
            </a:extLst>
          </p:cNvPr>
          <p:cNvGraphicFramePr>
            <a:graphicFrameLocks/>
          </p:cNvGraphicFramePr>
          <p:nvPr/>
        </p:nvGraphicFramePr>
        <p:xfrm>
          <a:off x="6246813" y="4027488"/>
          <a:ext cx="4799012" cy="21447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 </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20831141"/>
              </p:ext>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17</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02935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6DC72-E9EE-CC97-4DD9-EA0A9953A90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DE6004DA-3A32-639A-9D44-8E3457AF1D77}"/>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5A70501E-641C-87E1-4F70-E1F673EC5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58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Investments Recap / Updates</a:t>
            </a:r>
            <a:endParaRPr lang="en-US" sz="2800" b="1" dirty="0">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19</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6645CE11-4444-494B-9E9A-C10A88BB5E51}"/>
              </a:ext>
            </a:extLst>
          </p:cNvPr>
          <p:cNvSpPr/>
          <p:nvPr/>
        </p:nvSpPr>
        <p:spPr>
          <a:xfrm>
            <a:off x="723900" y="1295400"/>
            <a:ext cx="10744200" cy="6814119"/>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Record earnings being generated and distributed to participants.  </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No major changes in Pool allocation but did move $1 billion from the Ultra-Short portfolio to the Liquidity portfolio.</a:t>
            </a: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Implemented stricter liquidity and funding requirements for Repo counterparties.  In the process of adding TD and in initial conversations with two more broker/dealers.</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Additional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changes to CIP to allow for incremental increase in earnings potential without adding significant risk (see next two slides): </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320856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 &amp;</a:t>
            </a:r>
            <a:br>
              <a:rPr lang="en-US" b="1" dirty="0">
                <a:latin typeface="+mn-lt"/>
              </a:rPr>
            </a:br>
            <a:r>
              <a:rPr lang="en-US" b="1" dirty="0">
                <a:latin typeface="+mn-lt"/>
              </a:rPr>
              <a:t>Pool Balances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27942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CE6B-9758-955C-6473-86F1FB99F96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C319163-A687-B237-DEB6-06D50BDB2230}"/>
              </a:ext>
            </a:extLst>
          </p:cNvPr>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CIP Review - Most Relevant Updates (I)</a:t>
            </a:r>
          </a:p>
        </p:txBody>
      </p:sp>
      <p:sp>
        <p:nvSpPr>
          <p:cNvPr id="484355" name="Rectangle 3">
            <a:extLst>
              <a:ext uri="{FF2B5EF4-FFF2-40B4-BE49-F238E27FC236}">
                <a16:creationId xmlns:a16="http://schemas.microsoft.com/office/drawing/2014/main" id="{4697999F-F13A-8D8F-9456-D8C1E95A2A42}"/>
              </a:ext>
            </a:extLst>
          </p:cNvPr>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2E4DF923-42B2-632B-0928-573BE0AD1C76}"/>
              </a:ext>
            </a:extLst>
          </p:cNvPr>
          <p:cNvSpPr/>
          <p:nvPr/>
        </p:nvSpPr>
        <p:spPr>
          <a:xfrm>
            <a:off x="838200" y="1351489"/>
            <a:ext cx="10744200" cy="4671994"/>
          </a:xfrm>
          <a:prstGeom prst="rect">
            <a:avLst/>
          </a:prstGeom>
        </p:spPr>
        <p:txBody>
          <a:bodyPr wrap="square" lIns="91385" tIns="45693" rIns="91385" bIns="45693">
            <a:spAutoFit/>
          </a:bodyPr>
          <a:lstStyle/>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lang="en-US" sz="2400" dirty="0">
                <a:solidFill>
                  <a:srgbClr val="15234A"/>
                </a:solidFill>
                <a:latin typeface="Calibri" panose="020F0502020204030204"/>
                <a:cs typeface="Times New Roman" pitchFamily="18" charset="0"/>
              </a:rPr>
              <a:t>Intermediate Duration Portfolio: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Increased the maximum holdings securities within the  BBB range by S&amp;P from 10% to 13% of the portfolio’s market value</a:t>
            </a:r>
            <a:r>
              <a:rPr lang="en-US" sz="2400" dirty="0">
                <a:solidFill>
                  <a:srgbClr val="000000"/>
                </a:solidFill>
                <a:latin typeface="Times New Roman" pitchFamily="18" charset="0"/>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lang="en-US" sz="2400" dirty="0">
                <a:solidFill>
                  <a:srgbClr val="15234A"/>
                </a:solidFill>
                <a:latin typeface="Calibri" panose="020F0502020204030204"/>
                <a:cs typeface="Times New Roman" pitchFamily="18" charset="0"/>
              </a:rPr>
              <a:t>Risk Management:</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The allocation to any single External Manager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increased</a:t>
            </a:r>
            <a:r>
              <a:rPr lang="en-US" sz="2400" dirty="0">
                <a:solidFill>
                  <a:srgbClr val="15234A"/>
                </a:solidFill>
                <a:latin typeface="Calibri" panose="020F0502020204030204"/>
                <a:cs typeface="Times New Roman" pitchFamily="18" charset="0"/>
              </a:rPr>
              <a:t> from 10% to 15% of the total Investment Pool.</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Budgeted amount of active risk reduced by 50 bps for the Intermediate Duration and Long Duration Portfolios:</a:t>
            </a:r>
          </a:p>
          <a:p>
            <a:pPr marR="0" lvl="1" algn="l" defTabSz="914400" rtl="0" eaLnBrk="0" fontAlgn="base" latinLnBrk="0" hangingPunct="0">
              <a:lnSpc>
                <a:spcPct val="100000"/>
              </a:lnSpc>
              <a:spcBef>
                <a:spcPct val="20000"/>
              </a:spcBef>
              <a:spcAft>
                <a:spcPct val="0"/>
              </a:spcAft>
              <a:buClr>
                <a:srgbClr val="666600"/>
              </a:buClr>
              <a:buSzPct val="125000"/>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05031A6C-7079-DA6A-C5F3-08BE3443251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52F069BE-56CE-B10B-DC03-54B80CD20FDA}"/>
              </a:ext>
            </a:extLst>
          </p:cNvPr>
          <p:cNvGraphicFramePr>
            <a:graphicFrameLocks noGrp="1"/>
          </p:cNvGraphicFramePr>
          <p:nvPr>
            <p:extLst>
              <p:ext uri="{D42A27DB-BD31-4B8C-83A1-F6EECF244321}">
                <p14:modId xmlns:p14="http://schemas.microsoft.com/office/powerpoint/2010/main" val="1259169242"/>
              </p:ext>
            </p:extLst>
          </p:nvPr>
        </p:nvGraphicFramePr>
        <p:xfrm>
          <a:off x="1544204" y="5236782"/>
          <a:ext cx="9103592" cy="1112520"/>
        </p:xfrm>
        <a:graphic>
          <a:graphicData uri="http://schemas.openxmlformats.org/drawingml/2006/table">
            <a:tbl>
              <a:tblPr firstRow="1" bandRow="1">
                <a:tableStyleId>{5C22544A-7EE6-4342-B048-85BDC9FD1C3A}</a:tableStyleId>
              </a:tblPr>
              <a:tblGrid>
                <a:gridCol w="2275898">
                  <a:extLst>
                    <a:ext uri="{9D8B030D-6E8A-4147-A177-3AD203B41FA5}">
                      <a16:colId xmlns:a16="http://schemas.microsoft.com/office/drawing/2014/main" val="2313355373"/>
                    </a:ext>
                  </a:extLst>
                </a:gridCol>
                <a:gridCol w="2275898">
                  <a:extLst>
                    <a:ext uri="{9D8B030D-6E8A-4147-A177-3AD203B41FA5}">
                      <a16:colId xmlns:a16="http://schemas.microsoft.com/office/drawing/2014/main" val="717730814"/>
                    </a:ext>
                  </a:extLst>
                </a:gridCol>
                <a:gridCol w="2275898">
                  <a:extLst>
                    <a:ext uri="{9D8B030D-6E8A-4147-A177-3AD203B41FA5}">
                      <a16:colId xmlns:a16="http://schemas.microsoft.com/office/drawing/2014/main" val="921518908"/>
                    </a:ext>
                  </a:extLst>
                </a:gridCol>
                <a:gridCol w="2275898">
                  <a:extLst>
                    <a:ext uri="{9D8B030D-6E8A-4147-A177-3AD203B41FA5}">
                      <a16:colId xmlns:a16="http://schemas.microsoft.com/office/drawing/2014/main" val="1541403208"/>
                    </a:ext>
                  </a:extLst>
                </a:gridCol>
              </a:tblGrid>
              <a:tr h="370840">
                <a:tc>
                  <a:txBody>
                    <a:bodyPr/>
                    <a:lstStyle/>
                    <a:p>
                      <a:r>
                        <a:rPr lang="en-US" dirty="0"/>
                        <a:t>Portfolio</a:t>
                      </a:r>
                    </a:p>
                  </a:txBody>
                  <a:tcPr/>
                </a:tc>
                <a:tc>
                  <a:txBody>
                    <a:bodyPr/>
                    <a:lstStyle/>
                    <a:p>
                      <a:r>
                        <a:rPr lang="en-US" dirty="0"/>
                        <a:t>Benchmark</a:t>
                      </a:r>
                    </a:p>
                  </a:txBody>
                  <a:tcPr/>
                </a:tc>
                <a:tc>
                  <a:txBody>
                    <a:bodyPr/>
                    <a:lstStyle/>
                    <a:p>
                      <a:r>
                        <a:rPr lang="en-US" dirty="0"/>
                        <a:t>Target Range (Old)</a:t>
                      </a:r>
                    </a:p>
                  </a:txBody>
                  <a:tcPr/>
                </a:tc>
                <a:tc>
                  <a:txBody>
                    <a:bodyPr/>
                    <a:lstStyle/>
                    <a:p>
                      <a:r>
                        <a:rPr lang="en-US" dirty="0"/>
                        <a:t>Target Range (New)</a:t>
                      </a:r>
                    </a:p>
                  </a:txBody>
                  <a:tcPr/>
                </a:tc>
                <a:extLst>
                  <a:ext uri="{0D108BD9-81ED-4DB2-BD59-A6C34878D82A}">
                    <a16:rowId xmlns:a16="http://schemas.microsoft.com/office/drawing/2014/main" val="4046004226"/>
                  </a:ext>
                </a:extLst>
              </a:tr>
              <a:tr h="370840">
                <a:tc>
                  <a:txBody>
                    <a:bodyPr/>
                    <a:lstStyle/>
                    <a:p>
                      <a:r>
                        <a:rPr lang="en-US" dirty="0"/>
                        <a:t>Intermediate Duration</a:t>
                      </a:r>
                    </a:p>
                  </a:txBody>
                  <a:tcPr/>
                </a:tc>
                <a:tc>
                  <a:txBody>
                    <a:bodyPr/>
                    <a:lstStyle/>
                    <a:p>
                      <a:r>
                        <a:rPr lang="en-US" dirty="0"/>
                        <a:t>Ice </a:t>
                      </a:r>
                      <a:r>
                        <a:rPr lang="en-US" dirty="0" err="1"/>
                        <a:t>BoA</a:t>
                      </a:r>
                      <a:r>
                        <a:rPr lang="en-US" dirty="0"/>
                        <a:t> U.S. Int. Agg</a:t>
                      </a:r>
                    </a:p>
                  </a:txBody>
                  <a:tcPr/>
                </a:tc>
                <a:tc>
                  <a:txBody>
                    <a:bodyPr/>
                    <a:lstStyle/>
                    <a:p>
                      <a:pPr algn="ctr"/>
                      <a:r>
                        <a:rPr lang="en-US" dirty="0"/>
                        <a:t>0-150 bps</a:t>
                      </a:r>
                    </a:p>
                  </a:txBody>
                  <a:tcPr/>
                </a:tc>
                <a:tc>
                  <a:txBody>
                    <a:bodyPr/>
                    <a:lstStyle/>
                    <a:p>
                      <a:pPr algn="ctr"/>
                      <a:r>
                        <a:rPr lang="en-US" dirty="0"/>
                        <a:t>0-100 bps</a:t>
                      </a:r>
                    </a:p>
                  </a:txBody>
                  <a:tcPr/>
                </a:tc>
                <a:extLst>
                  <a:ext uri="{0D108BD9-81ED-4DB2-BD59-A6C34878D82A}">
                    <a16:rowId xmlns:a16="http://schemas.microsoft.com/office/drawing/2014/main" val="3810170812"/>
                  </a:ext>
                </a:extLst>
              </a:tr>
              <a:tr h="370840">
                <a:tc>
                  <a:txBody>
                    <a:bodyPr/>
                    <a:lstStyle/>
                    <a:p>
                      <a:r>
                        <a:rPr lang="en-US" dirty="0"/>
                        <a:t>Long Duration</a:t>
                      </a:r>
                    </a:p>
                  </a:txBody>
                  <a:tcPr/>
                </a:tc>
                <a:tc>
                  <a:txBody>
                    <a:bodyPr/>
                    <a:lstStyle/>
                    <a:p>
                      <a:r>
                        <a:rPr lang="en-US" dirty="0"/>
                        <a:t>Ice </a:t>
                      </a:r>
                      <a:r>
                        <a:rPr lang="en-US" dirty="0" err="1"/>
                        <a:t>BoA</a:t>
                      </a:r>
                      <a:r>
                        <a:rPr lang="en-US" dirty="0"/>
                        <a:t> U.S. Agg</a:t>
                      </a:r>
                    </a:p>
                  </a:txBody>
                  <a:tcPr/>
                </a:tc>
                <a:tc>
                  <a:txBody>
                    <a:bodyPr/>
                    <a:lstStyle/>
                    <a:p>
                      <a:pPr algn="ctr"/>
                      <a:r>
                        <a:rPr lang="en-US" dirty="0"/>
                        <a:t>0-200 bps</a:t>
                      </a:r>
                    </a:p>
                  </a:txBody>
                  <a:tcPr/>
                </a:tc>
                <a:tc>
                  <a:txBody>
                    <a:bodyPr/>
                    <a:lstStyle/>
                    <a:p>
                      <a:pPr algn="ctr"/>
                      <a:r>
                        <a:rPr lang="en-US" dirty="0"/>
                        <a:t>0-150 bps</a:t>
                      </a:r>
                    </a:p>
                  </a:txBody>
                  <a:tcPr/>
                </a:tc>
                <a:extLst>
                  <a:ext uri="{0D108BD9-81ED-4DB2-BD59-A6C34878D82A}">
                    <a16:rowId xmlns:a16="http://schemas.microsoft.com/office/drawing/2014/main" val="3082358445"/>
                  </a:ext>
                </a:extLst>
              </a:tr>
            </a:tbl>
          </a:graphicData>
        </a:graphic>
      </p:graphicFrame>
    </p:spTree>
    <p:extLst>
      <p:ext uri="{BB962C8B-B14F-4D97-AF65-F5344CB8AC3E}">
        <p14:creationId xmlns:p14="http://schemas.microsoft.com/office/powerpoint/2010/main" val="268017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CE6B-9758-955C-6473-86F1FB99F96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C319163-A687-B237-DEB6-06D50BDB2230}"/>
              </a:ext>
            </a:extLst>
          </p:cNvPr>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CIP Review - Most Relevant Updates (II)</a:t>
            </a:r>
          </a:p>
        </p:txBody>
      </p:sp>
      <p:sp>
        <p:nvSpPr>
          <p:cNvPr id="484355" name="Rectangle 3">
            <a:extLst>
              <a:ext uri="{FF2B5EF4-FFF2-40B4-BE49-F238E27FC236}">
                <a16:creationId xmlns:a16="http://schemas.microsoft.com/office/drawing/2014/main" id="{4697999F-F13A-8D8F-9456-D8C1E95A2A42}"/>
              </a:ext>
            </a:extLst>
          </p:cNvPr>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2E4DF923-42B2-632B-0928-573BE0AD1C76}"/>
              </a:ext>
            </a:extLst>
          </p:cNvPr>
          <p:cNvSpPr/>
          <p:nvPr/>
        </p:nvSpPr>
        <p:spPr>
          <a:xfrm>
            <a:off x="838200" y="1419225"/>
            <a:ext cx="10744200" cy="3563998"/>
          </a:xfrm>
          <a:prstGeom prst="rect">
            <a:avLst/>
          </a:prstGeom>
        </p:spPr>
        <p:txBody>
          <a:bodyPr wrap="square" lIns="91385" tIns="45693" rIns="91385" bIns="45693">
            <a:spAutoFit/>
          </a:bodyPr>
          <a:lstStyle/>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lang="en-US" sz="2400" dirty="0">
                <a:solidFill>
                  <a:srgbClr val="15234A"/>
                </a:solidFill>
                <a:latin typeface="Calibri" panose="020F0502020204030204"/>
                <a:cs typeface="Times New Roman" pitchFamily="18" charset="0"/>
              </a:rPr>
              <a:t>Liquidity and STIF Portfolios:</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Separated overnight CP from total CP limits:   </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Liquidity account:  $1 billion max in O/N CP and $1 </a:t>
            </a:r>
            <a:r>
              <a:rPr lang="en-US" sz="2400" dirty="0">
                <a:solidFill>
                  <a:srgbClr val="15234A"/>
                </a:solidFill>
                <a:latin typeface="Calibri" panose="020F0502020204030204"/>
                <a:cs typeface="Times New Roman" pitchFamily="18" charset="0"/>
              </a:rPr>
              <a:t>billion in term CP</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STIF account:  $300 million max in O/N CP and $200 million in term CP</a:t>
            </a:r>
            <a:endParaRPr lang="en-US" sz="2400" dirty="0">
              <a:solidFill>
                <a:srgbClr val="15234A"/>
              </a:solidFill>
              <a:latin typeface="Calibri" panose="020F0502020204030204"/>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Maintained individual issuer limits</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lvl="2" eaLnBrk="0" fontAlgn="base" hangingPunct="0">
              <a:spcBef>
                <a:spcPct val="20000"/>
              </a:spcBef>
              <a:spcAft>
                <a:spcPct val="0"/>
              </a:spcAft>
              <a:buClr>
                <a:srgbClr val="666600"/>
              </a:buClr>
              <a:buSzPct val="125000"/>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lvl="2" eaLnBrk="0" fontAlgn="base" hangingPunct="0">
              <a:spcBef>
                <a:spcPct val="20000"/>
              </a:spcBef>
              <a:spcAft>
                <a:spcPct val="0"/>
              </a:spcAft>
              <a:buClr>
                <a:srgbClr val="666600"/>
              </a:buClr>
              <a:buSzPct val="125000"/>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p:txBody>
      </p:sp>
      <p:sp>
        <p:nvSpPr>
          <p:cNvPr id="2" name="Slide Number Placeholder 1">
            <a:extLst>
              <a:ext uri="{FF2B5EF4-FFF2-40B4-BE49-F238E27FC236}">
                <a16:creationId xmlns:a16="http://schemas.microsoft.com/office/drawing/2014/main" id="{05031A6C-7079-DA6A-C5F3-08BE3443251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529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6DC72-E9EE-CC97-4DD9-EA0A9953A90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DE6004DA-3A32-639A-9D44-8E3457AF1D77}"/>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Economic and</a:t>
            </a:r>
            <a:br>
              <a:rPr lang="en-US" b="1" dirty="0">
                <a:cs typeface="Times New Roman" pitchFamily="18" charset="0"/>
              </a:rPr>
            </a:br>
            <a:r>
              <a:rPr lang="en-US" b="1" dirty="0">
                <a:cs typeface="Times New Roman" pitchFamily="18" charset="0"/>
              </a:rPr>
              <a:t>Market Environment</a:t>
            </a:r>
          </a:p>
        </p:txBody>
      </p:sp>
      <p:sp>
        <p:nvSpPr>
          <p:cNvPr id="2" name="Slide Number Placeholder 1">
            <a:extLst>
              <a:ext uri="{FF2B5EF4-FFF2-40B4-BE49-F238E27FC236}">
                <a16:creationId xmlns:a16="http://schemas.microsoft.com/office/drawing/2014/main" id="{5A70501E-641C-87E1-4F70-E1F673EC5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97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400A83-CD2F-A32D-F693-7750917961EE}"/>
              </a:ext>
            </a:extLst>
          </p:cNvPr>
          <p:cNvSpPr>
            <a:spLocks noGrp="1"/>
          </p:cNvSpPr>
          <p:nvPr>
            <p:ph type="title"/>
          </p:nvPr>
        </p:nvSpPr>
        <p:spPr/>
        <p:txBody>
          <a:bodyPr/>
          <a:lstStyle/>
          <a:p>
            <a:r>
              <a:rPr lang="en-US" dirty="0"/>
              <a:t>US Real GDP Contracts 0.3% in Q1</a:t>
            </a:r>
          </a:p>
        </p:txBody>
      </p:sp>
      <p:sp>
        <p:nvSpPr>
          <p:cNvPr id="11" name="Content Placeholder 10">
            <a:extLst>
              <a:ext uri="{FF2B5EF4-FFF2-40B4-BE49-F238E27FC236}">
                <a16:creationId xmlns:a16="http://schemas.microsoft.com/office/drawing/2014/main" id="{2CDFE67B-FA04-240C-BAD0-C119503EB3D8}"/>
              </a:ext>
            </a:extLst>
          </p:cNvPr>
          <p:cNvSpPr>
            <a:spLocks noGrp="1"/>
          </p:cNvSpPr>
          <p:nvPr>
            <p:ph idx="1"/>
          </p:nvPr>
        </p:nvSpPr>
        <p:spPr>
          <a:xfrm>
            <a:off x="838200" y="2145665"/>
            <a:ext cx="3816927" cy="4210685"/>
          </a:xfrm>
        </p:spPr>
        <p:txBody>
          <a:bodyPr>
            <a:normAutofit/>
          </a:bodyPr>
          <a:lstStyle/>
          <a:p>
            <a:r>
              <a:rPr lang="en-US" sz="1800" dirty="0"/>
              <a:t>Tariff front-running was evident in Q1 as imports to the US surged with firms pulling forward inventory and or component inputs. Subtracting 4.79% from top-line GDP growth.</a:t>
            </a:r>
          </a:p>
          <a:p>
            <a:r>
              <a:rPr lang="en-US" sz="1800" dirty="0"/>
              <a:t>This is likely to reverse in Q2 and provide a tailwind to growth. </a:t>
            </a:r>
          </a:p>
          <a:p>
            <a:r>
              <a:rPr lang="en-US" sz="1800" dirty="0"/>
              <a:t>Consumer Spending growth slowed to 1.8%, with some front-running likely present there as well. While soft data suggests discretionary buying purchase intentions have decline substantially.</a:t>
            </a:r>
          </a:p>
          <a:p>
            <a:endParaRPr lang="en-US" sz="1800" dirty="0"/>
          </a:p>
        </p:txBody>
      </p:sp>
      <p:sp>
        <p:nvSpPr>
          <p:cNvPr id="7" name="TextBox 6">
            <a:extLst>
              <a:ext uri="{FF2B5EF4-FFF2-40B4-BE49-F238E27FC236}">
                <a16:creationId xmlns:a16="http://schemas.microsoft.com/office/drawing/2014/main" id="{CBE383FC-AB32-CD47-0A6E-3AC6A460A3B0}"/>
              </a:ext>
            </a:extLst>
          </p:cNvPr>
          <p:cNvSpPr txBox="1"/>
          <p:nvPr/>
        </p:nvSpPr>
        <p:spPr>
          <a:xfrm>
            <a:off x="3669072" y="3736090"/>
            <a:ext cx="1562999" cy="261610"/>
          </a:xfrm>
          <a:prstGeom prst="rect">
            <a:avLst/>
          </a:prstGeom>
          <a:noFill/>
        </p:spPr>
        <p:txBody>
          <a:bodyPr wrap="square" rtlCol="0">
            <a:spAutoFit/>
          </a:bodyPr>
          <a:lstStyle/>
          <a:p>
            <a:r>
              <a:rPr lang="en-US" sz="1100" dirty="0">
                <a:solidFill>
                  <a:schemeClr val="bg2"/>
                </a:solidFill>
              </a:rPr>
              <a:t>As of 11/18/24</a:t>
            </a:r>
          </a:p>
        </p:txBody>
      </p:sp>
      <p:sp>
        <p:nvSpPr>
          <p:cNvPr id="10" name="TextBox 9">
            <a:extLst>
              <a:ext uri="{FF2B5EF4-FFF2-40B4-BE49-F238E27FC236}">
                <a16:creationId xmlns:a16="http://schemas.microsoft.com/office/drawing/2014/main" id="{D128290F-500F-E07A-600A-36A354F88433}"/>
              </a:ext>
            </a:extLst>
          </p:cNvPr>
          <p:cNvSpPr txBox="1"/>
          <p:nvPr/>
        </p:nvSpPr>
        <p:spPr>
          <a:xfrm>
            <a:off x="9506280" y="690335"/>
            <a:ext cx="1562999" cy="261610"/>
          </a:xfrm>
          <a:prstGeom prst="rect">
            <a:avLst/>
          </a:prstGeom>
          <a:noFill/>
        </p:spPr>
        <p:txBody>
          <a:bodyPr wrap="square" rtlCol="0">
            <a:spAutoFit/>
          </a:bodyPr>
          <a:lstStyle/>
          <a:p>
            <a:r>
              <a:rPr lang="en-US" sz="1100" dirty="0">
                <a:solidFill>
                  <a:schemeClr val="bg2"/>
                </a:solidFill>
              </a:rPr>
              <a:t>As of  04/04/25</a:t>
            </a:r>
          </a:p>
        </p:txBody>
      </p:sp>
      <p:pic>
        <p:nvPicPr>
          <p:cNvPr id="3" name="Picture 2">
            <a:extLst>
              <a:ext uri="{FF2B5EF4-FFF2-40B4-BE49-F238E27FC236}">
                <a16:creationId xmlns:a16="http://schemas.microsoft.com/office/drawing/2014/main" id="{82039DC5-C2DC-072B-9ABB-AA64843FA941}"/>
              </a:ext>
            </a:extLst>
          </p:cNvPr>
          <p:cNvPicPr>
            <a:picLocks noChangeAspect="1"/>
          </p:cNvPicPr>
          <p:nvPr/>
        </p:nvPicPr>
        <p:blipFill>
          <a:blip r:embed="rId2"/>
          <a:stretch>
            <a:fillRect/>
          </a:stretch>
        </p:blipFill>
        <p:spPr>
          <a:xfrm>
            <a:off x="5116736" y="1639933"/>
            <a:ext cx="6525536" cy="4715533"/>
          </a:xfrm>
          <a:prstGeom prst="rect">
            <a:avLst/>
          </a:prstGeom>
        </p:spPr>
      </p:pic>
    </p:spTree>
    <p:extLst>
      <p:ext uri="{BB962C8B-B14F-4D97-AF65-F5344CB8AC3E}">
        <p14:creationId xmlns:p14="http://schemas.microsoft.com/office/powerpoint/2010/main" val="22092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44683F-C88D-6063-9C3B-EF458EE21B4C}"/>
              </a:ext>
            </a:extLst>
          </p:cNvPr>
          <p:cNvSpPr>
            <a:spLocks noGrp="1"/>
          </p:cNvSpPr>
          <p:nvPr>
            <p:ph type="title"/>
          </p:nvPr>
        </p:nvSpPr>
        <p:spPr>
          <a:xfrm>
            <a:off x="1008184" y="174032"/>
            <a:ext cx="10175631" cy="1111843"/>
          </a:xfrm>
        </p:spPr>
        <p:txBody>
          <a:bodyPr vert="horz" lIns="91440" tIns="45720" rIns="91440" bIns="45720" rtlCol="0" anchor="ctr">
            <a:normAutofit/>
          </a:bodyPr>
          <a:lstStyle/>
          <a:p>
            <a:r>
              <a:rPr lang="en-US" sz="4000" kern="1200" dirty="0">
                <a:solidFill>
                  <a:schemeClr val="tx1"/>
                </a:solidFill>
                <a:latin typeface="+mj-lt"/>
                <a:ea typeface="+mj-ea"/>
                <a:cs typeface="+mj-cs"/>
              </a:rPr>
              <a:t>Inflation Update</a:t>
            </a:r>
          </a:p>
        </p:txBody>
      </p:sp>
      <p:sp>
        <p:nvSpPr>
          <p:cNvPr id="9" name="Text Placeholder 8">
            <a:extLst>
              <a:ext uri="{FF2B5EF4-FFF2-40B4-BE49-F238E27FC236}">
                <a16:creationId xmlns:a16="http://schemas.microsoft.com/office/drawing/2014/main" id="{E33837BF-E200-86CB-D421-5A48454F6732}"/>
              </a:ext>
            </a:extLst>
          </p:cNvPr>
          <p:cNvSpPr>
            <a:spLocks noGrp="1"/>
          </p:cNvSpPr>
          <p:nvPr>
            <p:ph type="body" sz="half" idx="2"/>
          </p:nvPr>
        </p:nvSpPr>
        <p:spPr>
          <a:xfrm>
            <a:off x="1008183" y="1009291"/>
            <a:ext cx="10266542" cy="1493864"/>
          </a:xfrm>
        </p:spPr>
        <p:txBody>
          <a:bodyPr vert="horz" lIns="91440" tIns="45720" rIns="91440" bIns="45720" rtlCol="0" anchor="ctr">
            <a:noAutofit/>
          </a:bodyPr>
          <a:lstStyle/>
          <a:p>
            <a:pPr indent="-228600">
              <a:buFont typeface="Arial" panose="020B0604020202020204" pitchFamily="34" charset="0"/>
              <a:buChar char="•"/>
            </a:pPr>
            <a:r>
              <a:rPr lang="en-US" dirty="0">
                <a:solidFill>
                  <a:schemeClr val="tx1"/>
                </a:solidFill>
              </a:rPr>
              <a:t>While much of what we seeing going forward on the inflation front will depend on the outcome of the trade deals being negotiated, there has been some notable progress made in the underlying trends. </a:t>
            </a:r>
          </a:p>
          <a:p>
            <a:pPr indent="-228600">
              <a:buFont typeface="Arial" panose="020B0604020202020204" pitchFamily="34" charset="0"/>
              <a:buChar char="•"/>
            </a:pPr>
            <a:r>
              <a:rPr lang="en-US" dirty="0">
                <a:solidFill>
                  <a:schemeClr val="tx1"/>
                </a:solidFill>
              </a:rPr>
              <a:t>Several U.S. retailers have already communicated their intention to pass through as much of these tariff costs as possible, we saw some mild services disinflation in April as consumers may have to reshuffle their stretched budgets.</a:t>
            </a:r>
          </a:p>
          <a:p>
            <a:pPr indent="-228600">
              <a:buFont typeface="Arial" panose="020B0604020202020204" pitchFamily="34" charset="0"/>
              <a:buChar char="•"/>
            </a:pPr>
            <a:r>
              <a:rPr lang="en-US" dirty="0">
                <a:solidFill>
                  <a:schemeClr val="tx1"/>
                </a:solidFill>
              </a:rPr>
              <a:t>The sticky price CPI, which excludes more volatile components and once adjusted for the shelter costs that tend to have the longest lag, is already rapidly approaching the Fed’s 2% target.</a:t>
            </a:r>
          </a:p>
        </p:txBody>
      </p:sp>
      <p:pic>
        <p:nvPicPr>
          <p:cNvPr id="15" name="Picture 14">
            <a:extLst>
              <a:ext uri="{FF2B5EF4-FFF2-40B4-BE49-F238E27FC236}">
                <a16:creationId xmlns:a16="http://schemas.microsoft.com/office/drawing/2014/main" id="{00E0BB65-5727-B1D4-3538-20BFC152035D}"/>
              </a:ext>
            </a:extLst>
          </p:cNvPr>
          <p:cNvPicPr>
            <a:picLocks noChangeAspect="1"/>
          </p:cNvPicPr>
          <p:nvPr/>
        </p:nvPicPr>
        <p:blipFill>
          <a:blip r:embed="rId2"/>
          <a:stretch>
            <a:fillRect/>
          </a:stretch>
        </p:blipFill>
        <p:spPr>
          <a:xfrm>
            <a:off x="1008183" y="2736068"/>
            <a:ext cx="9809796" cy="3518083"/>
          </a:xfrm>
          <a:prstGeom prst="rect">
            <a:avLst/>
          </a:prstGeom>
        </p:spPr>
      </p:pic>
    </p:spTree>
    <p:extLst>
      <p:ext uri="{BB962C8B-B14F-4D97-AF65-F5344CB8AC3E}">
        <p14:creationId xmlns:p14="http://schemas.microsoft.com/office/powerpoint/2010/main" val="3123841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44683F-C88D-6063-9C3B-EF458EE21B4C}"/>
              </a:ext>
            </a:extLst>
          </p:cNvPr>
          <p:cNvSpPr>
            <a:spLocks noGrp="1"/>
          </p:cNvSpPr>
          <p:nvPr>
            <p:ph type="title"/>
          </p:nvPr>
        </p:nvSpPr>
        <p:spPr>
          <a:xfrm>
            <a:off x="1008184" y="174032"/>
            <a:ext cx="10175631" cy="1111843"/>
          </a:xfrm>
        </p:spPr>
        <p:txBody>
          <a:bodyPr vert="horz" lIns="91440" tIns="45720" rIns="91440" bIns="45720" rtlCol="0" anchor="ctr">
            <a:normAutofit/>
          </a:bodyPr>
          <a:lstStyle/>
          <a:p>
            <a:r>
              <a:rPr lang="en-US" sz="4000" kern="1200" dirty="0">
                <a:solidFill>
                  <a:schemeClr val="tx1"/>
                </a:solidFill>
                <a:latin typeface="+mj-lt"/>
                <a:ea typeface="+mj-ea"/>
                <a:cs typeface="+mj-cs"/>
              </a:rPr>
              <a:t>Money Supply</a:t>
            </a:r>
          </a:p>
        </p:txBody>
      </p:sp>
      <p:sp>
        <p:nvSpPr>
          <p:cNvPr id="9" name="Text Placeholder 8">
            <a:extLst>
              <a:ext uri="{FF2B5EF4-FFF2-40B4-BE49-F238E27FC236}">
                <a16:creationId xmlns:a16="http://schemas.microsoft.com/office/drawing/2014/main" id="{E33837BF-E200-86CB-D421-5A48454F6732}"/>
              </a:ext>
            </a:extLst>
          </p:cNvPr>
          <p:cNvSpPr>
            <a:spLocks noGrp="1"/>
          </p:cNvSpPr>
          <p:nvPr>
            <p:ph type="body" sz="half" idx="2"/>
          </p:nvPr>
        </p:nvSpPr>
        <p:spPr>
          <a:xfrm>
            <a:off x="1276037" y="911091"/>
            <a:ext cx="10266542" cy="749567"/>
          </a:xfrm>
        </p:spPr>
        <p:txBody>
          <a:bodyPr vert="horz" lIns="91440" tIns="45720" rIns="91440" bIns="45720" rtlCol="0" anchor="ctr">
            <a:noAutofit/>
          </a:bodyPr>
          <a:lstStyle/>
          <a:p>
            <a:pPr indent="-228600">
              <a:buFont typeface="Arial" panose="020B0604020202020204" pitchFamily="34" charset="0"/>
              <a:buChar char="•"/>
            </a:pPr>
            <a:r>
              <a:rPr lang="en-US" dirty="0">
                <a:solidFill>
                  <a:schemeClr val="tx1"/>
                </a:solidFill>
              </a:rPr>
              <a:t>Money supply (M2) has stabilized after the exponential increase experienced in the post pandemic era.</a:t>
            </a:r>
          </a:p>
        </p:txBody>
      </p:sp>
      <p:pic>
        <p:nvPicPr>
          <p:cNvPr id="2" name="FRED Graph Chart" descr="FRED Graph">
            <a:hlinkClick r:id="rId2" tooltip="View this chart in your browser. "/>
            <a:extLst>
              <a:ext uri="{FF2B5EF4-FFF2-40B4-BE49-F238E27FC236}">
                <a16:creationId xmlns:a16="http://schemas.microsoft.com/office/drawing/2014/main" id="{51A4DD42-0F27-91BE-F206-960FB0DEECF7}"/>
              </a:ext>
            </a:extLst>
          </p:cNvPr>
          <p:cNvPicPr>
            <a:picLocks noChangeAspect="1"/>
          </p:cNvPicPr>
          <p:nvPr/>
        </p:nvPicPr>
        <p:blipFill>
          <a:blip r:embed="rId3"/>
          <a:stretch>
            <a:fillRect/>
          </a:stretch>
        </p:blipFill>
        <p:spPr>
          <a:xfrm>
            <a:off x="1008182" y="1511010"/>
            <a:ext cx="10426436" cy="2364508"/>
          </a:xfrm>
          <a:prstGeom prst="rect">
            <a:avLst/>
          </a:prstGeom>
        </p:spPr>
      </p:pic>
      <p:pic>
        <p:nvPicPr>
          <p:cNvPr id="3" name="FRED Graph Chart" descr="FRED Graph">
            <a:hlinkClick r:id="rId4" tooltip="View this chart in your browser. "/>
            <a:extLst>
              <a:ext uri="{FF2B5EF4-FFF2-40B4-BE49-F238E27FC236}">
                <a16:creationId xmlns:a16="http://schemas.microsoft.com/office/drawing/2014/main" id="{1BBA59A0-72DE-E3D7-CAB2-647012550C13}"/>
              </a:ext>
            </a:extLst>
          </p:cNvPr>
          <p:cNvPicPr>
            <a:picLocks noChangeAspect="1"/>
          </p:cNvPicPr>
          <p:nvPr/>
        </p:nvPicPr>
        <p:blipFill>
          <a:blip r:embed="rId5"/>
          <a:stretch>
            <a:fillRect/>
          </a:stretch>
        </p:blipFill>
        <p:spPr>
          <a:xfrm>
            <a:off x="1063599" y="4100653"/>
            <a:ext cx="10371019" cy="2155825"/>
          </a:xfrm>
          <a:prstGeom prst="rect">
            <a:avLst/>
          </a:prstGeom>
        </p:spPr>
      </p:pic>
    </p:spTree>
    <p:extLst>
      <p:ext uri="{BB962C8B-B14F-4D97-AF65-F5344CB8AC3E}">
        <p14:creationId xmlns:p14="http://schemas.microsoft.com/office/powerpoint/2010/main" val="226241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400A83-CD2F-A32D-F693-7750917961EE}"/>
              </a:ext>
            </a:extLst>
          </p:cNvPr>
          <p:cNvSpPr>
            <a:spLocks noGrp="1"/>
          </p:cNvSpPr>
          <p:nvPr>
            <p:ph type="title"/>
          </p:nvPr>
        </p:nvSpPr>
        <p:spPr>
          <a:xfrm>
            <a:off x="839788" y="785004"/>
            <a:ext cx="3932237" cy="1272396"/>
          </a:xfrm>
        </p:spPr>
        <p:txBody>
          <a:bodyPr/>
          <a:lstStyle/>
          <a:p>
            <a:r>
              <a:rPr lang="en-US" dirty="0"/>
              <a:t>Labor Market “Wait and See”</a:t>
            </a:r>
          </a:p>
        </p:txBody>
      </p:sp>
      <p:sp>
        <p:nvSpPr>
          <p:cNvPr id="2" name="Picture Placeholder 1">
            <a:extLst>
              <a:ext uri="{FF2B5EF4-FFF2-40B4-BE49-F238E27FC236}">
                <a16:creationId xmlns:a16="http://schemas.microsoft.com/office/drawing/2014/main" id="{CE9B9D50-74EF-88A5-1246-9DB8E65E2DF3}"/>
              </a:ext>
            </a:extLst>
          </p:cNvPr>
          <p:cNvSpPr>
            <a:spLocks noGrp="1"/>
          </p:cNvSpPr>
          <p:nvPr>
            <p:ph type="pic" idx="1"/>
          </p:nvPr>
        </p:nvSpPr>
        <p:spPr/>
        <p:txBody>
          <a:bodyPr/>
          <a:lstStyle/>
          <a:p>
            <a:endParaRPr lang="en-US" dirty="0"/>
          </a:p>
        </p:txBody>
      </p:sp>
      <p:sp>
        <p:nvSpPr>
          <p:cNvPr id="3" name="Text Placeholder 2">
            <a:extLst>
              <a:ext uri="{FF2B5EF4-FFF2-40B4-BE49-F238E27FC236}">
                <a16:creationId xmlns:a16="http://schemas.microsoft.com/office/drawing/2014/main" id="{D3ABA617-30EF-56B4-5A84-1FB451D79E11}"/>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Both hires and quits remain hovering around recent lows. </a:t>
            </a:r>
          </a:p>
          <a:p>
            <a:pPr marL="285750" indent="-285750">
              <a:buFont typeface="Arial" panose="020B0604020202020204" pitchFamily="34" charset="0"/>
              <a:buChar char="•"/>
            </a:pPr>
            <a:r>
              <a:rPr lang="en-US" sz="2000" dirty="0"/>
              <a:t>Weekly hours and job openings have slowed their downtrend but remain at levels that do not portend any immediate uptick in hiring conditions. </a:t>
            </a:r>
          </a:p>
        </p:txBody>
      </p:sp>
      <p:sp>
        <p:nvSpPr>
          <p:cNvPr id="7" name="TextBox 6">
            <a:extLst>
              <a:ext uri="{FF2B5EF4-FFF2-40B4-BE49-F238E27FC236}">
                <a16:creationId xmlns:a16="http://schemas.microsoft.com/office/drawing/2014/main" id="{CBE383FC-AB32-CD47-0A6E-3AC6A460A3B0}"/>
              </a:ext>
            </a:extLst>
          </p:cNvPr>
          <p:cNvSpPr txBox="1"/>
          <p:nvPr/>
        </p:nvSpPr>
        <p:spPr>
          <a:xfrm>
            <a:off x="3669072" y="3736090"/>
            <a:ext cx="1562999" cy="261610"/>
          </a:xfrm>
          <a:prstGeom prst="rect">
            <a:avLst/>
          </a:prstGeom>
          <a:noFill/>
        </p:spPr>
        <p:txBody>
          <a:bodyPr wrap="square" rtlCol="0">
            <a:spAutoFit/>
          </a:bodyPr>
          <a:lstStyle/>
          <a:p>
            <a:r>
              <a:rPr lang="en-US" sz="1100" dirty="0">
                <a:solidFill>
                  <a:schemeClr val="bg2"/>
                </a:solidFill>
              </a:rPr>
              <a:t>As of 11/18/24</a:t>
            </a:r>
          </a:p>
        </p:txBody>
      </p:sp>
      <p:sp>
        <p:nvSpPr>
          <p:cNvPr id="10" name="TextBox 9">
            <a:extLst>
              <a:ext uri="{FF2B5EF4-FFF2-40B4-BE49-F238E27FC236}">
                <a16:creationId xmlns:a16="http://schemas.microsoft.com/office/drawing/2014/main" id="{D128290F-500F-E07A-600A-36A354F88433}"/>
              </a:ext>
            </a:extLst>
          </p:cNvPr>
          <p:cNvSpPr txBox="1"/>
          <p:nvPr/>
        </p:nvSpPr>
        <p:spPr>
          <a:xfrm>
            <a:off x="9506280" y="690335"/>
            <a:ext cx="1562999" cy="261610"/>
          </a:xfrm>
          <a:prstGeom prst="rect">
            <a:avLst/>
          </a:prstGeom>
          <a:noFill/>
        </p:spPr>
        <p:txBody>
          <a:bodyPr wrap="square" rtlCol="0">
            <a:spAutoFit/>
          </a:bodyPr>
          <a:lstStyle/>
          <a:p>
            <a:r>
              <a:rPr lang="en-US" sz="1100" dirty="0">
                <a:solidFill>
                  <a:schemeClr val="bg2"/>
                </a:solidFill>
              </a:rPr>
              <a:t>As of  04/04/25</a:t>
            </a:r>
          </a:p>
        </p:txBody>
      </p:sp>
      <p:pic>
        <p:nvPicPr>
          <p:cNvPr id="5" name="Picture 4">
            <a:extLst>
              <a:ext uri="{FF2B5EF4-FFF2-40B4-BE49-F238E27FC236}">
                <a16:creationId xmlns:a16="http://schemas.microsoft.com/office/drawing/2014/main" id="{D4498490-3DA5-95F8-0816-4485224E5B6B}"/>
              </a:ext>
            </a:extLst>
          </p:cNvPr>
          <p:cNvPicPr>
            <a:picLocks noChangeAspect="1"/>
          </p:cNvPicPr>
          <p:nvPr/>
        </p:nvPicPr>
        <p:blipFill>
          <a:blip r:embed="rId2"/>
          <a:stretch>
            <a:fillRect/>
          </a:stretch>
        </p:blipFill>
        <p:spPr>
          <a:xfrm>
            <a:off x="4883420" y="684748"/>
            <a:ext cx="6771735" cy="2906980"/>
          </a:xfrm>
          <a:prstGeom prst="rect">
            <a:avLst/>
          </a:prstGeom>
        </p:spPr>
      </p:pic>
      <p:pic>
        <p:nvPicPr>
          <p:cNvPr id="9" name="Picture 8">
            <a:extLst>
              <a:ext uri="{FF2B5EF4-FFF2-40B4-BE49-F238E27FC236}">
                <a16:creationId xmlns:a16="http://schemas.microsoft.com/office/drawing/2014/main" id="{A2335D3C-357A-959D-0B03-1B5D61D32095}"/>
              </a:ext>
            </a:extLst>
          </p:cNvPr>
          <p:cNvPicPr>
            <a:picLocks noChangeAspect="1"/>
          </p:cNvPicPr>
          <p:nvPr/>
        </p:nvPicPr>
        <p:blipFill>
          <a:blip r:embed="rId3"/>
          <a:stretch>
            <a:fillRect/>
          </a:stretch>
        </p:blipFill>
        <p:spPr>
          <a:xfrm>
            <a:off x="4883420" y="3627209"/>
            <a:ext cx="6771734" cy="2712728"/>
          </a:xfrm>
          <a:prstGeom prst="rect">
            <a:avLst/>
          </a:prstGeom>
        </p:spPr>
      </p:pic>
    </p:spTree>
    <p:extLst>
      <p:ext uri="{BB962C8B-B14F-4D97-AF65-F5344CB8AC3E}">
        <p14:creationId xmlns:p14="http://schemas.microsoft.com/office/powerpoint/2010/main" val="12430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F35233-63CD-04F3-CEF3-A5448CB0E749}"/>
              </a:ext>
            </a:extLst>
          </p:cNvPr>
          <p:cNvSpPr>
            <a:spLocks noGrp="1"/>
          </p:cNvSpPr>
          <p:nvPr>
            <p:ph type="title"/>
          </p:nvPr>
        </p:nvSpPr>
        <p:spPr/>
        <p:txBody>
          <a:bodyPr/>
          <a:lstStyle/>
          <a:p>
            <a:r>
              <a:rPr lang="en-US" dirty="0"/>
              <a:t>Student Loan Delinquencies Return</a:t>
            </a:r>
          </a:p>
        </p:txBody>
      </p:sp>
      <p:sp>
        <p:nvSpPr>
          <p:cNvPr id="12" name="Text Placeholder 11">
            <a:extLst>
              <a:ext uri="{FF2B5EF4-FFF2-40B4-BE49-F238E27FC236}">
                <a16:creationId xmlns:a16="http://schemas.microsoft.com/office/drawing/2014/main" id="{8F2F9C61-8E35-0242-AC1A-3898A3AFDD81}"/>
              </a:ext>
            </a:extLst>
          </p:cNvPr>
          <p:cNvSpPr>
            <a:spLocks noGrp="1"/>
          </p:cNvSpPr>
          <p:nvPr>
            <p:ph type="body" idx="1"/>
          </p:nvPr>
        </p:nvSpPr>
        <p:spPr>
          <a:xfrm>
            <a:off x="839788" y="1542473"/>
            <a:ext cx="5157787" cy="962602"/>
          </a:xfrm>
        </p:spPr>
        <p:txBody>
          <a:bodyPr>
            <a:noAutofit/>
          </a:bodyPr>
          <a:lstStyle/>
          <a:p>
            <a:r>
              <a:rPr lang="en-US" sz="1500" b="0" dirty="0"/>
              <a:t>With missed student loan payments once again being reported to credit bureaus, roughly 2.2 million borrowers have already seen their credit scores drop by at least 100 points. </a:t>
            </a:r>
          </a:p>
        </p:txBody>
      </p:sp>
      <p:pic>
        <p:nvPicPr>
          <p:cNvPr id="9" name="Content Placeholder 8">
            <a:extLst>
              <a:ext uri="{FF2B5EF4-FFF2-40B4-BE49-F238E27FC236}">
                <a16:creationId xmlns:a16="http://schemas.microsoft.com/office/drawing/2014/main" id="{04FAE158-02C4-98EB-3569-D3EDB66D09B8}"/>
              </a:ext>
            </a:extLst>
          </p:cNvPr>
          <p:cNvPicPr>
            <a:picLocks noGrp="1" noChangeAspect="1"/>
          </p:cNvPicPr>
          <p:nvPr>
            <p:ph sz="half" idx="2"/>
          </p:nvPr>
        </p:nvPicPr>
        <p:blipFill>
          <a:blip r:embed="rId2"/>
          <a:stretch>
            <a:fillRect/>
          </a:stretch>
        </p:blipFill>
        <p:spPr>
          <a:xfrm>
            <a:off x="878342" y="2505075"/>
            <a:ext cx="5080679" cy="3684588"/>
          </a:xfrm>
        </p:spPr>
      </p:pic>
      <p:sp>
        <p:nvSpPr>
          <p:cNvPr id="13" name="Text Placeholder 12">
            <a:extLst>
              <a:ext uri="{FF2B5EF4-FFF2-40B4-BE49-F238E27FC236}">
                <a16:creationId xmlns:a16="http://schemas.microsoft.com/office/drawing/2014/main" id="{20625547-984C-14C2-CB41-60F35FBF6B4C}"/>
              </a:ext>
            </a:extLst>
          </p:cNvPr>
          <p:cNvSpPr>
            <a:spLocks noGrp="1"/>
          </p:cNvSpPr>
          <p:nvPr>
            <p:ph type="body" sz="quarter" idx="3"/>
          </p:nvPr>
        </p:nvSpPr>
        <p:spPr>
          <a:xfrm>
            <a:off x="6172200" y="1542473"/>
            <a:ext cx="5183188" cy="962602"/>
          </a:xfrm>
        </p:spPr>
        <p:txBody>
          <a:bodyPr>
            <a:normAutofit/>
          </a:bodyPr>
          <a:lstStyle/>
          <a:p>
            <a:r>
              <a:rPr lang="en-US" sz="1500" b="0" dirty="0"/>
              <a:t>As of the end of march, 4.3% of debt was in some stage of delinquency, up from 3.6% prior. Surprisingly enough, the age cohort hit the hardest was 50+ (11.23% 90 days+ on SL).</a:t>
            </a:r>
          </a:p>
        </p:txBody>
      </p:sp>
      <p:pic>
        <p:nvPicPr>
          <p:cNvPr id="11" name="Content Placeholder 10">
            <a:extLst>
              <a:ext uri="{FF2B5EF4-FFF2-40B4-BE49-F238E27FC236}">
                <a16:creationId xmlns:a16="http://schemas.microsoft.com/office/drawing/2014/main" id="{D5EAD371-F40F-3A63-F47C-C707D16A4EB8}"/>
              </a:ext>
            </a:extLst>
          </p:cNvPr>
          <p:cNvPicPr>
            <a:picLocks noGrp="1" noChangeAspect="1"/>
          </p:cNvPicPr>
          <p:nvPr>
            <p:ph sz="quarter" idx="4"/>
          </p:nvPr>
        </p:nvPicPr>
        <p:blipFill>
          <a:blip r:embed="rId3"/>
          <a:stretch>
            <a:fillRect/>
          </a:stretch>
        </p:blipFill>
        <p:spPr>
          <a:xfrm>
            <a:off x="6286673" y="2505075"/>
            <a:ext cx="4954242" cy="3684588"/>
          </a:xfrm>
        </p:spPr>
      </p:pic>
    </p:spTree>
    <p:extLst>
      <p:ext uri="{BB962C8B-B14F-4D97-AF65-F5344CB8AC3E}">
        <p14:creationId xmlns:p14="http://schemas.microsoft.com/office/powerpoint/2010/main" val="2159538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A3E0F-3B1C-67FC-EB93-659B31048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5835D-3D89-C58B-C837-722D0FD89A9D}"/>
              </a:ext>
            </a:extLst>
          </p:cNvPr>
          <p:cNvSpPr>
            <a:spLocks noGrp="1"/>
          </p:cNvSpPr>
          <p:nvPr>
            <p:ph type="title"/>
          </p:nvPr>
        </p:nvSpPr>
        <p:spPr>
          <a:xfrm>
            <a:off x="966827" y="685165"/>
            <a:ext cx="10515600" cy="1006763"/>
          </a:xfrm>
        </p:spPr>
        <p:txBody>
          <a:bodyPr>
            <a:noAutofit/>
          </a:bodyPr>
          <a:lstStyle/>
          <a:p>
            <a:r>
              <a:rPr lang="en-US" sz="4800" b="1" dirty="0"/>
              <a:t>Benchmark Yields</a:t>
            </a:r>
            <a:br>
              <a:rPr lang="en-US" sz="4800" b="1" dirty="0"/>
            </a:br>
            <a:r>
              <a:rPr lang="en-US" sz="1600" b="1" dirty="0"/>
              <a:t>Change between Inv. Council Meetings</a:t>
            </a:r>
            <a:endParaRPr lang="en-US" sz="4800" dirty="0"/>
          </a:p>
        </p:txBody>
      </p:sp>
      <p:graphicFrame>
        <p:nvGraphicFramePr>
          <p:cNvPr id="4" name="Content Placeholder 4">
            <a:extLst>
              <a:ext uri="{FF2B5EF4-FFF2-40B4-BE49-F238E27FC236}">
                <a16:creationId xmlns:a16="http://schemas.microsoft.com/office/drawing/2014/main" id="{E5B9FCEF-AAB3-E8CF-FE4D-EF9452A4CBB3}"/>
              </a:ext>
            </a:extLst>
          </p:cNvPr>
          <p:cNvGraphicFramePr>
            <a:graphicFrameLocks noGrp="1"/>
          </p:cNvGraphicFramePr>
          <p:nvPr>
            <p:ph idx="1"/>
            <p:extLst>
              <p:ext uri="{D42A27DB-BD31-4B8C-83A1-F6EECF244321}">
                <p14:modId xmlns:p14="http://schemas.microsoft.com/office/powerpoint/2010/main" val="1451857541"/>
              </p:ext>
            </p:extLst>
          </p:nvPr>
        </p:nvGraphicFramePr>
        <p:xfrm>
          <a:off x="838200" y="1691928"/>
          <a:ext cx="10515600" cy="448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462B0EAA-EE90-B858-965C-307818B6A05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91F5EDC-371F-7F61-8AC3-593D6D773B1E}"/>
              </a:ext>
            </a:extLst>
          </p:cNvPr>
          <p:cNvSpPr txBox="1"/>
          <p:nvPr/>
        </p:nvSpPr>
        <p:spPr>
          <a:xfrm>
            <a:off x="766772" y="3103417"/>
            <a:ext cx="400110" cy="123767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mn-cs"/>
              </a:rPr>
              <a:t>Yield (%)</a:t>
            </a:r>
          </a:p>
        </p:txBody>
      </p:sp>
    </p:spTree>
    <p:extLst>
      <p:ext uri="{BB962C8B-B14F-4D97-AF65-F5344CB8AC3E}">
        <p14:creationId xmlns:p14="http://schemas.microsoft.com/office/powerpoint/2010/main" val="79619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E595-7809-472A-A086-9FC4F90FDECF}"/>
              </a:ext>
            </a:extLst>
          </p:cNvPr>
          <p:cNvSpPr>
            <a:spLocks noGrp="1"/>
          </p:cNvSpPr>
          <p:nvPr>
            <p:ph type="title"/>
          </p:nvPr>
        </p:nvSpPr>
        <p:spPr>
          <a:xfrm>
            <a:off x="966827" y="685165"/>
            <a:ext cx="10515600" cy="1006763"/>
          </a:xfrm>
        </p:spPr>
        <p:txBody>
          <a:bodyPr>
            <a:noAutofit/>
          </a:bodyPr>
          <a:lstStyle/>
          <a:p>
            <a:r>
              <a:rPr lang="en-US" sz="4800" b="1" dirty="0"/>
              <a:t>Fixed Income Yields and Spreads</a:t>
            </a:r>
            <a:br>
              <a:rPr lang="en-US" sz="4800" b="1" dirty="0"/>
            </a:br>
            <a:r>
              <a:rPr lang="en-US" sz="1600" b="1" dirty="0"/>
              <a:t>Change between Inv. Council Meetings</a:t>
            </a:r>
            <a:endParaRPr lang="en-US" sz="4800" dirty="0"/>
          </a:p>
        </p:txBody>
      </p:sp>
      <p:graphicFrame>
        <p:nvGraphicFramePr>
          <p:cNvPr id="4" name="Content Placeholder 4">
            <a:extLst>
              <a:ext uri="{FF2B5EF4-FFF2-40B4-BE49-F238E27FC236}">
                <a16:creationId xmlns:a16="http://schemas.microsoft.com/office/drawing/2014/main" id="{B0FFB5A9-9FAF-4F33-B67A-80D1873DD5E1}"/>
              </a:ext>
            </a:extLst>
          </p:cNvPr>
          <p:cNvGraphicFramePr>
            <a:graphicFrameLocks noGrp="1"/>
          </p:cNvGraphicFramePr>
          <p:nvPr>
            <p:ph idx="1"/>
          </p:nvPr>
        </p:nvGraphicFramePr>
        <p:xfrm>
          <a:off x="838200" y="1691928"/>
          <a:ext cx="10515600" cy="448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B7F05836-077E-4EB3-AA26-906F889AE9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181E06-7B0D-46FF-8E39-C6FB3DD12D64}"/>
              </a:ext>
            </a:extLst>
          </p:cNvPr>
          <p:cNvSpPr txBox="1"/>
          <p:nvPr/>
        </p:nvSpPr>
        <p:spPr>
          <a:xfrm>
            <a:off x="766772" y="3103417"/>
            <a:ext cx="400110" cy="123767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mn-cs"/>
              </a:rPr>
              <a:t>Yield (%)</a:t>
            </a:r>
          </a:p>
        </p:txBody>
      </p:sp>
    </p:spTree>
    <p:extLst>
      <p:ext uri="{BB962C8B-B14F-4D97-AF65-F5344CB8AC3E}">
        <p14:creationId xmlns:p14="http://schemas.microsoft.com/office/powerpoint/2010/main" val="68768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013451"/>
          </a:xfrm>
        </p:spPr>
        <p:txBody>
          <a:bodyPr>
            <a:normAutofit/>
          </a:bodyPr>
          <a:lstStyle/>
          <a:p>
            <a:pPr algn="ctr"/>
            <a:r>
              <a:rPr lang="en-US" b="1" dirty="0">
                <a:solidFill>
                  <a:schemeClr val="tx1"/>
                </a:solidFill>
              </a:rPr>
              <a:t>Florida</a:t>
            </a:r>
            <a:r>
              <a:rPr lang="en-US" b="1" dirty="0">
                <a:solidFill>
                  <a:srgbClr val="FF0000"/>
                </a:solidFill>
              </a:rPr>
              <a:t> </a:t>
            </a:r>
            <a:r>
              <a:rPr lang="en-US" b="1" dirty="0">
                <a:solidFill>
                  <a:schemeClr val="tx1"/>
                </a:solidFill>
              </a:rPr>
              <a:t>Economy</a:t>
            </a:r>
            <a:r>
              <a:rPr lang="en-US" b="1" dirty="0">
                <a:solidFill>
                  <a:srgbClr val="FF0000"/>
                </a:solidFill>
              </a:rPr>
              <a:t> </a:t>
            </a:r>
          </a:p>
        </p:txBody>
      </p:sp>
      <p:sp>
        <p:nvSpPr>
          <p:cNvPr id="3" name="Content Placeholder 2"/>
          <p:cNvSpPr>
            <a:spLocks noGrp="1"/>
          </p:cNvSpPr>
          <p:nvPr>
            <p:ph idx="1"/>
          </p:nvPr>
        </p:nvSpPr>
        <p:spPr>
          <a:xfrm>
            <a:off x="762000" y="1473329"/>
            <a:ext cx="10515600" cy="4277927"/>
          </a:xfrm>
        </p:spPr>
        <p:txBody>
          <a:bodyPr>
            <a:noAutofit/>
          </a:bodyPr>
          <a:lstStyle/>
          <a:p>
            <a:r>
              <a:rPr lang="en-US" sz="1800" b="1" dirty="0"/>
              <a:t>February 2025 unemployment rate</a:t>
            </a:r>
            <a:r>
              <a:rPr lang="en-US" sz="1800" dirty="0"/>
              <a:t>:</a:t>
            </a:r>
          </a:p>
          <a:p>
            <a:pPr lvl="1"/>
            <a:r>
              <a:rPr lang="en-US" sz="1600" dirty="0"/>
              <a:t>U.S.  4.1%</a:t>
            </a:r>
          </a:p>
          <a:p>
            <a:pPr lvl="1"/>
            <a:r>
              <a:rPr lang="en-US" sz="1600" dirty="0"/>
              <a:t>FL:    3.6% (398K Jobless persons)</a:t>
            </a:r>
          </a:p>
          <a:p>
            <a:pPr marL="457200" lvl="1" indent="0">
              <a:buNone/>
            </a:pPr>
            <a:endParaRPr lang="en-US" sz="1800" dirty="0"/>
          </a:p>
          <a:p>
            <a:r>
              <a:rPr lang="en-US" sz="1800" b="1" dirty="0"/>
              <a:t>General Revenue Forecast</a:t>
            </a:r>
            <a:r>
              <a:rPr lang="en-US" sz="1800" dirty="0"/>
              <a:t>-- Total revenue collections through January 2025 exceeded expectations since the last conference by $595.7 million (or 2.2 percent). After analyzing this year-to-date performance, the Conference added $768.3 million in total to the estimate for FY 2024-25 and $503.5 million to the estimate for FY 2025-26, yielding a two-year combined increase of just under $1.3 billion.</a:t>
            </a:r>
          </a:p>
          <a:p>
            <a:endParaRPr lang="en-US" sz="1800" dirty="0"/>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344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04754"/>
            <a:ext cx="10515600" cy="868193"/>
          </a:xfrm>
        </p:spPr>
        <p:txBody>
          <a:bodyPr>
            <a:normAutofit/>
          </a:bodyPr>
          <a:lstStyle/>
          <a:p>
            <a:r>
              <a:rPr lang="en-US" sz="3200" b="1" dirty="0">
                <a:solidFill>
                  <a:schemeClr val="tx1"/>
                </a:solidFill>
              </a:rPr>
              <a:t>Bloomberg U.S. Corporate Investment Grade Index</a:t>
            </a:r>
          </a:p>
        </p:txBody>
      </p:sp>
      <p:sp>
        <p:nvSpPr>
          <p:cNvPr id="6" name="TextBox 5"/>
          <p:cNvSpPr txBox="1"/>
          <p:nvPr/>
        </p:nvSpPr>
        <p:spPr>
          <a:xfrm>
            <a:off x="9715503" y="6104777"/>
            <a:ext cx="1906291" cy="21544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mn-cs"/>
              </a:rPr>
              <a:t>*Chart Obtained from Bloomberg</a:t>
            </a:r>
          </a:p>
        </p:txBody>
      </p:sp>
      <p:sp>
        <p:nvSpPr>
          <p:cNvPr id="3" name="Slide Number Placeholder 2">
            <a:extLst>
              <a:ext uri="{FF2B5EF4-FFF2-40B4-BE49-F238E27FC236}">
                <a16:creationId xmlns:a16="http://schemas.microsoft.com/office/drawing/2014/main" id="{397116F4-5BF1-4474-8346-D8F7FA63961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C59A53F-9D7A-4503-8E2D-364B5F99A85F}"/>
              </a:ext>
            </a:extLst>
          </p:cNvPr>
          <p:cNvPicPr>
            <a:picLocks noChangeAspect="1"/>
          </p:cNvPicPr>
          <p:nvPr/>
        </p:nvPicPr>
        <p:blipFill>
          <a:blip r:embed="rId2"/>
          <a:stretch>
            <a:fillRect/>
          </a:stretch>
        </p:blipFill>
        <p:spPr>
          <a:xfrm>
            <a:off x="637309" y="1197465"/>
            <a:ext cx="10984485" cy="4907312"/>
          </a:xfrm>
          <a:prstGeom prst="rect">
            <a:avLst/>
          </a:prstGeom>
        </p:spPr>
      </p:pic>
    </p:spTree>
    <p:extLst>
      <p:ext uri="{BB962C8B-B14F-4D97-AF65-F5344CB8AC3E}">
        <p14:creationId xmlns:p14="http://schemas.microsoft.com/office/powerpoint/2010/main" val="230067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04754"/>
            <a:ext cx="10515600" cy="868193"/>
          </a:xfrm>
        </p:spPr>
        <p:txBody>
          <a:bodyPr>
            <a:normAutofit/>
          </a:bodyPr>
          <a:lstStyle/>
          <a:p>
            <a:r>
              <a:rPr lang="en-US" sz="3200" b="1" dirty="0">
                <a:solidFill>
                  <a:schemeClr val="tx1"/>
                </a:solidFill>
              </a:rPr>
              <a:t>Bloomberg U.S. Corporate Investment Grade Index</a:t>
            </a:r>
          </a:p>
        </p:txBody>
      </p:sp>
      <p:sp>
        <p:nvSpPr>
          <p:cNvPr id="6" name="TextBox 5"/>
          <p:cNvSpPr txBox="1"/>
          <p:nvPr/>
        </p:nvSpPr>
        <p:spPr>
          <a:xfrm>
            <a:off x="9715503" y="6104777"/>
            <a:ext cx="1906291" cy="21544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mn-cs"/>
              </a:rPr>
              <a:t>*Chart Obtained from Bloomberg</a:t>
            </a:r>
          </a:p>
        </p:txBody>
      </p:sp>
      <p:sp>
        <p:nvSpPr>
          <p:cNvPr id="3" name="Slide Number Placeholder 2">
            <a:extLst>
              <a:ext uri="{FF2B5EF4-FFF2-40B4-BE49-F238E27FC236}">
                <a16:creationId xmlns:a16="http://schemas.microsoft.com/office/drawing/2014/main" id="{397116F4-5BF1-4474-8346-D8F7FA63961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260A4B-CF8E-B853-7D1D-E468B7718D22}"/>
              </a:ext>
            </a:extLst>
          </p:cNvPr>
          <p:cNvPicPr>
            <a:picLocks noChangeAspect="1"/>
          </p:cNvPicPr>
          <p:nvPr/>
        </p:nvPicPr>
        <p:blipFill>
          <a:blip r:embed="rId2"/>
          <a:stretch>
            <a:fillRect/>
          </a:stretch>
        </p:blipFill>
        <p:spPr>
          <a:xfrm>
            <a:off x="688109" y="1115393"/>
            <a:ext cx="10815781" cy="4907312"/>
          </a:xfrm>
          <a:prstGeom prst="rect">
            <a:avLst/>
          </a:prstGeom>
        </p:spPr>
      </p:pic>
    </p:spTree>
    <p:extLst>
      <p:ext uri="{BB962C8B-B14F-4D97-AF65-F5344CB8AC3E}">
        <p14:creationId xmlns:p14="http://schemas.microsoft.com/office/powerpoint/2010/main" val="181783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3437" y="561911"/>
            <a:ext cx="10515600" cy="743585"/>
          </a:xfrm>
        </p:spPr>
        <p:txBody>
          <a:bodyPr/>
          <a:lstStyle/>
          <a:p>
            <a:r>
              <a:rPr lang="en-US" dirty="0"/>
              <a:t>Treasury Yield Curve change </a:t>
            </a:r>
            <a:r>
              <a:rPr lang="en-US" sz="2000" dirty="0"/>
              <a:t>(Nov 2024 vs May 2025)</a:t>
            </a:r>
            <a:endParaRPr lang="en-US" dirty="0"/>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32</a:t>
            </a:fld>
            <a:endParaRPr lang="en-US" dirty="0">
              <a:solidFill>
                <a:srgbClr val="15234A">
                  <a:tint val="75000"/>
                </a:srgbClr>
              </a:solidFill>
              <a:latin typeface="Calibri" panose="020F0502020204030204"/>
            </a:endParaRPr>
          </a:p>
        </p:txBody>
      </p:sp>
      <p:sp>
        <p:nvSpPr>
          <p:cNvPr id="5" name="Content Placeholder 4">
            <a:extLst>
              <a:ext uri="{FF2B5EF4-FFF2-40B4-BE49-F238E27FC236}">
                <a16:creationId xmlns:a16="http://schemas.microsoft.com/office/drawing/2014/main" id="{EF591DA7-C139-B199-894D-037ADD8BFDF1}"/>
              </a:ext>
            </a:extLst>
          </p:cNvPr>
          <p:cNvSpPr>
            <a:spLocks noGrp="1"/>
          </p:cNvSpPr>
          <p:nvPr>
            <p:ph idx="1"/>
          </p:nvPr>
        </p:nvSpPr>
        <p:spPr>
          <a:xfrm>
            <a:off x="838200" y="2145665"/>
            <a:ext cx="10515600" cy="3764941"/>
          </a:xfrm>
        </p:spPr>
        <p:txBody>
          <a:bodyPr/>
          <a:lstStyle/>
          <a:p>
            <a:endParaRPr lang="en-US" dirty="0"/>
          </a:p>
        </p:txBody>
      </p:sp>
      <p:pic>
        <p:nvPicPr>
          <p:cNvPr id="7" name="Picture 6">
            <a:extLst>
              <a:ext uri="{FF2B5EF4-FFF2-40B4-BE49-F238E27FC236}">
                <a16:creationId xmlns:a16="http://schemas.microsoft.com/office/drawing/2014/main" id="{7C61FB10-0CB8-FE64-A6E2-F8E0E89B9361}"/>
              </a:ext>
            </a:extLst>
          </p:cNvPr>
          <p:cNvPicPr>
            <a:picLocks noChangeAspect="1"/>
          </p:cNvPicPr>
          <p:nvPr/>
        </p:nvPicPr>
        <p:blipFill>
          <a:blip r:embed="rId2"/>
          <a:stretch>
            <a:fillRect/>
          </a:stretch>
        </p:blipFill>
        <p:spPr>
          <a:xfrm>
            <a:off x="833437" y="1305496"/>
            <a:ext cx="10827519" cy="4965635"/>
          </a:xfrm>
          <a:prstGeom prst="rect">
            <a:avLst/>
          </a:prstGeom>
        </p:spPr>
      </p:pic>
    </p:spTree>
    <p:extLst>
      <p:ext uri="{BB962C8B-B14F-4D97-AF65-F5344CB8AC3E}">
        <p14:creationId xmlns:p14="http://schemas.microsoft.com/office/powerpoint/2010/main" val="1885518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6DC72-E9EE-CC97-4DD9-EA0A9953A90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DE6004DA-3A32-639A-9D44-8E3457AF1D77}"/>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Strategy &amp; </a:t>
            </a:r>
            <a:br>
              <a:rPr lang="en-US" b="1" dirty="0">
                <a:cs typeface="Times New Roman" pitchFamily="18" charset="0"/>
              </a:rPr>
            </a:br>
            <a:r>
              <a:rPr lang="en-US" b="1" dirty="0">
                <a:cs typeface="Times New Roman" pitchFamily="18" charset="0"/>
              </a:rPr>
              <a:t>Portfolio Positioning</a:t>
            </a:r>
          </a:p>
        </p:txBody>
      </p:sp>
      <p:sp>
        <p:nvSpPr>
          <p:cNvPr id="2" name="Slide Number Placeholder 1">
            <a:extLst>
              <a:ext uri="{FF2B5EF4-FFF2-40B4-BE49-F238E27FC236}">
                <a16:creationId xmlns:a16="http://schemas.microsoft.com/office/drawing/2014/main" id="{5A70501E-641C-87E1-4F70-E1F673EC5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657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7F7DF-77E8-95E0-D59C-EB01BE21E62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28716E5-DB9D-D803-DE70-7EF8BF56CF15}"/>
              </a:ext>
            </a:extLst>
          </p:cNvPr>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6AFF1B91-C84F-98CE-7DF5-390CDB4683B7}"/>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095ECE5-E8E0-42E9-B3EF-DE4AFE9A0A5A}"/>
              </a:ext>
            </a:extLst>
          </p:cNvPr>
          <p:cNvSpPr/>
          <p:nvPr/>
        </p:nvSpPr>
        <p:spPr>
          <a:xfrm>
            <a:off x="838200" y="1371649"/>
            <a:ext cx="10744200" cy="7011096"/>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latin typeface="Calibri" panose="020F0502020204030204"/>
                <a:cs typeface="Times New Roman" pitchFamily="18" charset="0"/>
              </a:rPr>
              <a:t>Rates / Yield curve:</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latin typeface="Calibri" panose="020F0502020204030204"/>
                <a:cs typeface="Times New Roman" pitchFamily="18" charset="0"/>
              </a:rPr>
              <a:t>Deficit and debt dynamics pressuring the long-end of the yield curve</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latin typeface="Calibri" panose="020F0502020204030204"/>
                <a:cs typeface="Times New Roman" pitchFamily="18" charset="0"/>
              </a:rPr>
              <a:t>Expectations of rate cuts have been reduced.  However, Fed policy is still restrictive and with inflation coming down, rate cuts are expected later in the year.  Yield curve still relatively flat.  Short to Intermediate part of the yield curve offers value. </a:t>
            </a:r>
          </a:p>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Spread sectors: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0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Trading at tight levels. IG corporate balance sheets remain strong, and earnings / cash flows continue to beat expectations.  </a:t>
            </a:r>
            <a:r>
              <a:rPr lang="en-US" sz="2000" dirty="0">
                <a:solidFill>
                  <a:srgbClr val="15234A"/>
                </a:solidFill>
                <a:latin typeface="Calibri" panose="020F0502020204030204"/>
                <a:cs typeface="Times New Roman" pitchFamily="18" charset="0"/>
              </a:rPr>
              <a:t>No incentive to significantly add credit risk to the Investment Pool at this uncertain time.</a:t>
            </a:r>
            <a:r>
              <a:rPr kumimoji="0" lang="en-US" sz="20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kumimoji="0" lang="en-US" sz="20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q"/>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Therefore, after reallocating </a:t>
            </a:r>
            <a:r>
              <a:rPr lang="en-US" sz="2400" dirty="0">
                <a:solidFill>
                  <a:srgbClr val="15234A"/>
                </a:solidFill>
                <a:latin typeface="Calibri" panose="020F0502020204030204"/>
                <a:cs typeface="Times New Roman" pitchFamily="18" charset="0"/>
              </a:rPr>
              <a:t>$34.2 billion from 2021 through 2023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from the Liquidity portfolio to higher duration portfolios we are closely </a:t>
            </a:r>
            <a:r>
              <a:rPr lang="en-US" sz="2400" dirty="0">
                <a:solidFill>
                  <a:srgbClr val="15234A"/>
                </a:solidFill>
                <a:latin typeface="Calibri" panose="020F0502020204030204"/>
                <a:cs typeface="Times New Roman" pitchFamily="18" charset="0"/>
              </a:rPr>
              <a:t>monitoring State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Pool balances and markets before making any further reallocation decisions. </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926559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B472-0744-4765-B323-FC32D125D3C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B78F62-AEB6-4228-CE94-769D1ABF717D}"/>
              </a:ext>
            </a:extLst>
          </p:cNvPr>
          <p:cNvSpPr>
            <a:spLocks noGrp="1"/>
          </p:cNvSpPr>
          <p:nvPr>
            <p:ph type="sldNum" sz="quarter" idx="12"/>
          </p:nvPr>
        </p:nvSpPr>
        <p:spPr/>
        <p:txBody>
          <a:bodyPr/>
          <a:lstStyle/>
          <a:p>
            <a:fld id="{939BA12D-66C8-4ADD-AE22-8C591D475314}" type="slidenum">
              <a:rPr lang="en-US" smtClean="0"/>
              <a:t>35</a:t>
            </a:fld>
            <a:endParaRPr lang="en-US" dirty="0"/>
          </a:p>
        </p:txBody>
      </p:sp>
      <p:graphicFrame>
        <p:nvGraphicFramePr>
          <p:cNvPr id="6" name="Chart 5">
            <a:extLst>
              <a:ext uri="{FF2B5EF4-FFF2-40B4-BE49-F238E27FC236}">
                <a16:creationId xmlns:a16="http://schemas.microsoft.com/office/drawing/2014/main" id="{132AB4EB-20BE-35EB-F44D-A4CF4F86D41B}"/>
              </a:ext>
            </a:extLst>
          </p:cNvPr>
          <p:cNvGraphicFramePr/>
          <p:nvPr>
            <p:extLst>
              <p:ext uri="{D42A27DB-BD31-4B8C-83A1-F6EECF244321}">
                <p14:modId xmlns:p14="http://schemas.microsoft.com/office/powerpoint/2010/main" val="3181430154"/>
              </p:ext>
            </p:extLst>
          </p:nvPr>
        </p:nvGraphicFramePr>
        <p:xfrm>
          <a:off x="590551" y="1524339"/>
          <a:ext cx="11058524" cy="465493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F74D6FEB-1D8B-D0A1-D7AB-3CB4670A846F}"/>
              </a:ext>
            </a:extLst>
          </p:cNvPr>
          <p:cNvSpPr txBox="1">
            <a:spLocks/>
          </p:cNvSpPr>
          <p:nvPr/>
        </p:nvSpPr>
        <p:spPr>
          <a:xfrm>
            <a:off x="590550" y="689610"/>
            <a:ext cx="10896600" cy="834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Investment Pool Allocation</a:t>
            </a:r>
            <a:endParaRPr lang="en-US" sz="3200" b="1" dirty="0">
              <a:cs typeface="Times New Roman" pitchFamily="18" charset="0"/>
            </a:endParaRPr>
          </a:p>
        </p:txBody>
      </p:sp>
    </p:spTree>
    <p:extLst>
      <p:ext uri="{BB962C8B-B14F-4D97-AF65-F5344CB8AC3E}">
        <p14:creationId xmlns:p14="http://schemas.microsoft.com/office/powerpoint/2010/main" val="1296450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2139"/>
            <a:ext cx="8229600" cy="996414"/>
          </a:xfrm>
        </p:spPr>
        <p:txBody>
          <a:bodyPr>
            <a:noAutofit/>
          </a:bodyPr>
          <a:lstStyle/>
          <a:p>
            <a:pPr algn="ctr"/>
            <a:r>
              <a:rPr lang="en-US" sz="3600" b="1" dirty="0">
                <a:cs typeface="Times New Roman" pitchFamily="18" charset="0"/>
              </a:rPr>
              <a:t>Portfolio % vs. Allocation Ranges</a:t>
            </a:r>
            <a:br>
              <a:rPr lang="en-US" sz="3600" b="1" dirty="0">
                <a:cs typeface="Times New Roman" pitchFamily="18" charset="0"/>
              </a:rPr>
            </a:br>
            <a:r>
              <a:rPr lang="en-US" sz="3600" b="1" dirty="0">
                <a:cs typeface="Times New Roman" pitchFamily="18" charset="0"/>
              </a:rPr>
              <a:t>as of March 31, 2025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5239386"/>
              </p:ext>
            </p:extLst>
          </p:nvPr>
        </p:nvGraphicFramePr>
        <p:xfrm>
          <a:off x="1383527" y="1504950"/>
          <a:ext cx="9199659" cy="4347209"/>
        </p:xfrm>
        <a:graphic>
          <a:graphicData uri="http://schemas.openxmlformats.org/drawingml/2006/chart">
            <c:chart xmlns:c="http://schemas.openxmlformats.org/drawingml/2006/chart" xmlns:r="http://schemas.openxmlformats.org/officeDocument/2006/relationships" r:id="rId2"/>
          </a:graphicData>
        </a:graphic>
      </p:graphicFrame>
      <p:sp>
        <p:nvSpPr>
          <p:cNvPr id="8" name="Flowchart: Process 7"/>
          <p:cNvSpPr/>
          <p:nvPr/>
        </p:nvSpPr>
        <p:spPr bwMode="auto">
          <a:xfrm>
            <a:off x="2238316" y="4100762"/>
            <a:ext cx="304800" cy="762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dirty="0">
              <a:solidFill>
                <a:srgbClr val="000000"/>
              </a:solidFill>
              <a:latin typeface="Verdana" pitchFamily="34" charset="0"/>
            </a:endParaRPr>
          </a:p>
        </p:txBody>
      </p:sp>
      <p:sp>
        <p:nvSpPr>
          <p:cNvPr id="6" name="Rectangle 5"/>
          <p:cNvSpPr/>
          <p:nvPr/>
        </p:nvSpPr>
        <p:spPr>
          <a:xfrm>
            <a:off x="7140530" y="5912129"/>
            <a:ext cx="4403770" cy="276999"/>
          </a:xfrm>
          <a:prstGeom prst="rect">
            <a:avLst/>
          </a:prstGeom>
        </p:spPr>
        <p:txBody>
          <a:bodyPr wrap="none">
            <a:spAutoFit/>
          </a:bodyPr>
          <a:lstStyle/>
          <a:p>
            <a:pPr eaLnBrk="0" fontAlgn="base" hangingPunct="0">
              <a:spcBef>
                <a:spcPct val="0"/>
              </a:spcBef>
              <a:spcAft>
                <a:spcPct val="0"/>
              </a:spcAft>
              <a:defRPr/>
            </a:pPr>
            <a:r>
              <a:rPr lang="en-US" sz="1200" dirty="0">
                <a:latin typeface="Times New Roman" pitchFamily="18" charset="0"/>
                <a:cs typeface="Times New Roman" pitchFamily="18" charset="0"/>
              </a:rPr>
              <a:t>* avg. of previous 12 end-of-month balances for Liquidity Portfolio.</a:t>
            </a:r>
          </a:p>
        </p:txBody>
      </p:sp>
      <p:sp>
        <p:nvSpPr>
          <p:cNvPr id="3" name="Slide Number Placeholder 2">
            <a:extLst>
              <a:ext uri="{FF2B5EF4-FFF2-40B4-BE49-F238E27FC236}">
                <a16:creationId xmlns:a16="http://schemas.microsoft.com/office/drawing/2014/main" id="{C49C61A5-E352-401A-A5BE-FDD3D9F3F169}"/>
              </a:ext>
            </a:extLst>
          </p:cNvPr>
          <p:cNvSpPr>
            <a:spLocks noGrp="1"/>
          </p:cNvSpPr>
          <p:nvPr>
            <p:ph type="sldNum" sz="quarter" idx="4"/>
          </p:nvPr>
        </p:nvSpPr>
        <p:spPr/>
        <p:txBody>
          <a:bodyPr/>
          <a:lstStyle/>
          <a:p>
            <a:fld id="{939BA12D-66C8-4ADD-AE22-8C591D475314}" type="slidenum">
              <a:rPr lang="en-US" smtClean="0"/>
              <a:t>36</a:t>
            </a:fld>
            <a:endParaRPr lang="en-US"/>
          </a:p>
        </p:txBody>
      </p:sp>
    </p:spTree>
    <p:extLst>
      <p:ext uri="{BB962C8B-B14F-4D97-AF65-F5344CB8AC3E}">
        <p14:creationId xmlns:p14="http://schemas.microsoft.com/office/powerpoint/2010/main" val="1225086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29" y="669445"/>
            <a:ext cx="8820003" cy="268925"/>
          </a:xfrm>
        </p:spPr>
        <p:txBody>
          <a:bodyPr>
            <a:noAutofit/>
          </a:bodyPr>
          <a:lstStyle/>
          <a:p>
            <a:r>
              <a:rPr lang="en-US" sz="3600" b="1" dirty="0">
                <a:solidFill>
                  <a:schemeClr val="accent1"/>
                </a:solidFill>
                <a:cs typeface="Times New Roman" pitchFamily="18" charset="0"/>
              </a:rPr>
              <a:t>Total Pool Characteristics</a:t>
            </a:r>
            <a:endParaRPr lang="en-US" sz="3600" b="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0000330"/>
              </p:ext>
            </p:extLst>
          </p:nvPr>
        </p:nvGraphicFramePr>
        <p:xfrm>
          <a:off x="828674" y="3958630"/>
          <a:ext cx="10621315"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1410755337"/>
              </p:ext>
            </p:extLst>
          </p:nvPr>
        </p:nvGraphicFramePr>
        <p:xfrm>
          <a:off x="5754256" y="973910"/>
          <a:ext cx="5695733" cy="31451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37</a:t>
            </a:fld>
            <a:endParaRPr lang="en-US" dirty="0">
              <a:solidFill>
                <a:srgbClr val="15234A">
                  <a:tint val="75000"/>
                </a:srgbClr>
              </a:solidFill>
              <a:latin typeface="Calibri" panose="020F0502020204030204"/>
            </a:endParaRPr>
          </a:p>
        </p:txBody>
      </p:sp>
      <p:graphicFrame>
        <p:nvGraphicFramePr>
          <p:cNvPr id="9" name="Chart 8">
            <a:extLst>
              <a:ext uri="{FF2B5EF4-FFF2-40B4-BE49-F238E27FC236}">
                <a16:creationId xmlns:a16="http://schemas.microsoft.com/office/drawing/2014/main" id="{0A047253-55C4-46E2-A774-05AE23606714}"/>
              </a:ext>
            </a:extLst>
          </p:cNvPr>
          <p:cNvGraphicFramePr/>
          <p:nvPr>
            <p:extLst>
              <p:ext uri="{D42A27DB-BD31-4B8C-83A1-F6EECF244321}">
                <p14:modId xmlns:p14="http://schemas.microsoft.com/office/powerpoint/2010/main" val="3648696316"/>
              </p:ext>
            </p:extLst>
          </p:nvPr>
        </p:nvGraphicFramePr>
        <p:xfrm>
          <a:off x="581600" y="1141554"/>
          <a:ext cx="2438401" cy="2613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3B2A478-4933-4116-AAAD-662A289A321C}"/>
              </a:ext>
            </a:extLst>
          </p:cNvPr>
          <p:cNvGraphicFramePr/>
          <p:nvPr>
            <p:extLst>
              <p:ext uri="{D42A27DB-BD31-4B8C-83A1-F6EECF244321}">
                <p14:modId xmlns:p14="http://schemas.microsoft.com/office/powerpoint/2010/main" val="1616055853"/>
              </p:ext>
            </p:extLst>
          </p:nvPr>
        </p:nvGraphicFramePr>
        <p:xfrm>
          <a:off x="3123911" y="1141554"/>
          <a:ext cx="2422526" cy="26138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3149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14750" y="609600"/>
            <a:ext cx="4762500" cy="477663"/>
          </a:xfrm>
        </p:spPr>
        <p:txBody>
          <a:bodyPr>
            <a:noAutofit/>
          </a:bodyPr>
          <a:lstStyle/>
          <a:p>
            <a:r>
              <a:rPr lang="en-US" sz="2400" b="1" dirty="0">
                <a:cs typeface="Times New Roman" pitchFamily="18" charset="0"/>
              </a:rPr>
              <a:t>BBB &amp; Lower Exposure</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38</a:t>
            </a:fld>
            <a:endParaRPr lang="en-US" dirty="0">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extLst>
              <p:ext uri="{D42A27DB-BD31-4B8C-83A1-F6EECF244321}">
                <p14:modId xmlns:p14="http://schemas.microsoft.com/office/powerpoint/2010/main" val="1015950565"/>
              </p:ext>
            </p:extLst>
          </p:nvPr>
        </p:nvGraphicFramePr>
        <p:xfrm>
          <a:off x="7238015" y="1155481"/>
          <a:ext cx="3946660" cy="2243684"/>
        </p:xfrm>
        <a:graphic>
          <a:graphicData uri="http://schemas.openxmlformats.org/drawingml/2006/table">
            <a:tbl>
              <a:tblPr firstRow="1" bandRow="1">
                <a:tableStyleId>{5C22544A-7EE6-4342-B048-85BDC9FD1C3A}</a:tableStyleId>
              </a:tblPr>
              <a:tblGrid>
                <a:gridCol w="1202841">
                  <a:extLst>
                    <a:ext uri="{9D8B030D-6E8A-4147-A177-3AD203B41FA5}">
                      <a16:colId xmlns:a16="http://schemas.microsoft.com/office/drawing/2014/main" val="967878321"/>
                    </a:ext>
                  </a:extLst>
                </a:gridCol>
                <a:gridCol w="933061">
                  <a:extLst>
                    <a:ext uri="{9D8B030D-6E8A-4147-A177-3AD203B41FA5}">
                      <a16:colId xmlns:a16="http://schemas.microsoft.com/office/drawing/2014/main" val="3075332401"/>
                    </a:ext>
                  </a:extLst>
                </a:gridCol>
                <a:gridCol w="858416">
                  <a:extLst>
                    <a:ext uri="{9D8B030D-6E8A-4147-A177-3AD203B41FA5}">
                      <a16:colId xmlns:a16="http://schemas.microsoft.com/office/drawing/2014/main" val="2324236206"/>
                    </a:ext>
                  </a:extLst>
                </a:gridCol>
                <a:gridCol w="952342">
                  <a:extLst>
                    <a:ext uri="{9D8B030D-6E8A-4147-A177-3AD203B41FA5}">
                      <a16:colId xmlns:a16="http://schemas.microsoft.com/office/drawing/2014/main" val="823960470"/>
                    </a:ext>
                  </a:extLst>
                </a:gridCol>
              </a:tblGrid>
              <a:tr h="592699">
                <a:tc>
                  <a:txBody>
                    <a:bodyPr/>
                    <a:lstStyle/>
                    <a:p>
                      <a:pPr algn="ctr"/>
                      <a:endParaRPr lang="en-US" sz="1200" dirty="0"/>
                    </a:p>
                  </a:txBody>
                  <a:tcPr/>
                </a:tc>
                <a:tc>
                  <a:txBody>
                    <a:bodyPr/>
                    <a:lstStyle/>
                    <a:p>
                      <a:pPr algn="ctr"/>
                      <a:r>
                        <a:rPr lang="en-US" sz="1200" dirty="0"/>
                        <a:t>Exposure</a:t>
                      </a:r>
                    </a:p>
                    <a:p>
                      <a:pPr algn="ctr"/>
                      <a:r>
                        <a:rPr lang="en-US" sz="1200" dirty="0"/>
                        <a:t>9/30/2024</a:t>
                      </a:r>
                    </a:p>
                  </a:txBody>
                  <a:tcPr/>
                </a:tc>
                <a:tc>
                  <a:txBody>
                    <a:bodyPr/>
                    <a:lstStyle/>
                    <a:p>
                      <a:pPr algn="ctr"/>
                      <a:r>
                        <a:rPr lang="en-US" sz="1200" dirty="0"/>
                        <a:t>Exposure</a:t>
                      </a:r>
                    </a:p>
                    <a:p>
                      <a:pPr algn="ctr"/>
                      <a:r>
                        <a:rPr lang="en-US" sz="1200" dirty="0"/>
                        <a:t>3/31/2025</a:t>
                      </a:r>
                    </a:p>
                  </a:txBody>
                  <a:tcPr/>
                </a:tc>
                <a:tc>
                  <a:txBody>
                    <a:bodyPr/>
                    <a:lstStyle/>
                    <a:p>
                      <a:pPr algn="ctr"/>
                      <a:endParaRPr lang="en-US" sz="1200" dirty="0"/>
                    </a:p>
                    <a:p>
                      <a:pPr algn="ctr"/>
                      <a:r>
                        <a:rPr lang="en-US" sz="1200" dirty="0"/>
                        <a:t>Limit</a:t>
                      </a:r>
                    </a:p>
                  </a:txBody>
                  <a:tcPr/>
                </a:tc>
                <a:extLst>
                  <a:ext uri="{0D108BD9-81ED-4DB2-BD59-A6C34878D82A}">
                    <a16:rowId xmlns:a16="http://schemas.microsoft.com/office/drawing/2014/main" val="2615934256"/>
                  </a:ext>
                </a:extLst>
              </a:tr>
              <a:tr h="409763">
                <a:tc>
                  <a:txBody>
                    <a:bodyPr/>
                    <a:lstStyle/>
                    <a:p>
                      <a:pPr algn="l"/>
                      <a:r>
                        <a:rPr lang="en-US" sz="1200" dirty="0"/>
                        <a:t>Ultra Short Duration</a:t>
                      </a:r>
                    </a:p>
                  </a:txBody>
                  <a:tcPr/>
                </a:tc>
                <a:tc>
                  <a:txBody>
                    <a:bodyPr/>
                    <a:lstStyle/>
                    <a:p>
                      <a:pPr algn="ctr"/>
                      <a:r>
                        <a:rPr lang="en-US" sz="1200" dirty="0"/>
                        <a:t>0.3%</a:t>
                      </a:r>
                    </a:p>
                  </a:txBody>
                  <a:tcPr/>
                </a:tc>
                <a:tc>
                  <a:txBody>
                    <a:bodyPr/>
                    <a:lstStyle/>
                    <a:p>
                      <a:pPr algn="ctr"/>
                      <a:r>
                        <a:rPr lang="en-US" sz="1200" dirty="0"/>
                        <a:t>0.3%</a:t>
                      </a:r>
                    </a:p>
                  </a:txBody>
                  <a:tcPr/>
                </a:tc>
                <a:tc>
                  <a:txBody>
                    <a:bodyPr/>
                    <a:lstStyle/>
                    <a:p>
                      <a:pPr algn="ctr"/>
                      <a:r>
                        <a:rPr lang="en-US" sz="1200" dirty="0"/>
                        <a:t>3%</a:t>
                      </a:r>
                    </a:p>
                  </a:txBody>
                  <a:tcPr/>
                </a:tc>
                <a:extLst>
                  <a:ext uri="{0D108BD9-81ED-4DB2-BD59-A6C34878D82A}">
                    <a16:rowId xmlns:a16="http://schemas.microsoft.com/office/drawing/2014/main" val="3265130706"/>
                  </a:ext>
                </a:extLst>
              </a:tr>
              <a:tr h="356897">
                <a:tc>
                  <a:txBody>
                    <a:bodyPr/>
                    <a:lstStyle/>
                    <a:p>
                      <a:pPr algn="l"/>
                      <a:r>
                        <a:rPr lang="en-US" sz="1200" dirty="0"/>
                        <a:t>Short Duration </a:t>
                      </a:r>
                    </a:p>
                  </a:txBody>
                  <a:tcPr/>
                </a:tc>
                <a:tc>
                  <a:txBody>
                    <a:bodyPr/>
                    <a:lstStyle/>
                    <a:p>
                      <a:pPr algn="ctr"/>
                      <a:r>
                        <a:rPr lang="en-US" sz="1200" dirty="0"/>
                        <a:t>2.4%</a:t>
                      </a:r>
                    </a:p>
                  </a:txBody>
                  <a:tcPr/>
                </a:tc>
                <a:tc>
                  <a:txBody>
                    <a:bodyPr/>
                    <a:lstStyle/>
                    <a:p>
                      <a:pPr algn="ctr"/>
                      <a:r>
                        <a:rPr lang="en-US" sz="1200" dirty="0"/>
                        <a:t>2.6%</a:t>
                      </a:r>
                    </a:p>
                  </a:txBody>
                  <a:tcPr/>
                </a:tc>
                <a:tc>
                  <a:txBody>
                    <a:bodyPr/>
                    <a:lstStyle/>
                    <a:p>
                      <a:pPr algn="ctr"/>
                      <a:r>
                        <a:rPr lang="en-US" sz="1200" dirty="0"/>
                        <a:t>7.5%</a:t>
                      </a:r>
                    </a:p>
                  </a:txBody>
                  <a:tcPr/>
                </a:tc>
                <a:extLst>
                  <a:ext uri="{0D108BD9-81ED-4DB2-BD59-A6C34878D82A}">
                    <a16:rowId xmlns:a16="http://schemas.microsoft.com/office/drawing/2014/main" val="3003750227"/>
                  </a:ext>
                </a:extLst>
              </a:tr>
              <a:tr h="408945">
                <a:tc>
                  <a:txBody>
                    <a:bodyPr/>
                    <a:lstStyle/>
                    <a:p>
                      <a:pPr algn="l"/>
                      <a:r>
                        <a:rPr lang="en-US" sz="1200" dirty="0"/>
                        <a:t>Intermediate Duration</a:t>
                      </a:r>
                    </a:p>
                  </a:txBody>
                  <a:tcPr/>
                </a:tc>
                <a:tc>
                  <a:txBody>
                    <a:bodyPr/>
                    <a:lstStyle/>
                    <a:p>
                      <a:pPr algn="ctr"/>
                      <a:r>
                        <a:rPr lang="en-US" sz="1200" dirty="0"/>
                        <a:t>8.9%</a:t>
                      </a:r>
                    </a:p>
                  </a:txBody>
                  <a:tcPr/>
                </a:tc>
                <a:tc>
                  <a:txBody>
                    <a:bodyPr/>
                    <a:lstStyle/>
                    <a:p>
                      <a:pPr algn="ctr"/>
                      <a:r>
                        <a:rPr lang="en-US" sz="1200" dirty="0"/>
                        <a:t>8.5%</a:t>
                      </a:r>
                    </a:p>
                  </a:txBody>
                  <a:tcPr/>
                </a:tc>
                <a:tc>
                  <a:txBody>
                    <a:bodyPr/>
                    <a:lstStyle/>
                    <a:p>
                      <a:pPr algn="ctr"/>
                      <a:r>
                        <a:rPr lang="en-US" sz="1200" dirty="0">
                          <a:solidFill>
                            <a:srgbClr val="FF0000"/>
                          </a:solidFill>
                        </a:rPr>
                        <a:t>10%</a:t>
                      </a:r>
                    </a:p>
                  </a:txBody>
                  <a:tcPr/>
                </a:tc>
                <a:extLst>
                  <a:ext uri="{0D108BD9-81ED-4DB2-BD59-A6C34878D82A}">
                    <a16:rowId xmlns:a16="http://schemas.microsoft.com/office/drawing/2014/main" val="965759265"/>
                  </a:ext>
                </a:extLst>
              </a:tr>
              <a:tr h="379688">
                <a:tc>
                  <a:txBody>
                    <a:bodyPr/>
                    <a:lstStyle/>
                    <a:p>
                      <a:pPr algn="l"/>
                      <a:r>
                        <a:rPr lang="en-US" sz="1200" dirty="0"/>
                        <a:t>Long Duration</a:t>
                      </a:r>
                    </a:p>
                  </a:txBody>
                  <a:tcPr/>
                </a:tc>
                <a:tc>
                  <a:txBody>
                    <a:bodyPr/>
                    <a:lstStyle/>
                    <a:p>
                      <a:pPr algn="ctr"/>
                      <a:r>
                        <a:rPr lang="en-US" sz="1200" dirty="0"/>
                        <a:t>14.0%</a:t>
                      </a:r>
                    </a:p>
                  </a:txBody>
                  <a:tcPr/>
                </a:tc>
                <a:tc>
                  <a:txBody>
                    <a:bodyPr/>
                    <a:lstStyle/>
                    <a:p>
                      <a:pPr algn="ctr"/>
                      <a:r>
                        <a:rPr lang="en-US" sz="1200" dirty="0"/>
                        <a:t>13.4%</a:t>
                      </a:r>
                    </a:p>
                  </a:txBody>
                  <a:tcPr/>
                </a:tc>
                <a:tc>
                  <a:txBody>
                    <a:bodyPr/>
                    <a:lstStyle/>
                    <a:p>
                      <a:pPr algn="ctr"/>
                      <a:r>
                        <a:rPr lang="en-US" sz="1200" dirty="0"/>
                        <a:t>15%</a:t>
                      </a:r>
                    </a:p>
                  </a:txBody>
                  <a:tcPr/>
                </a:tc>
                <a:extLst>
                  <a:ext uri="{0D108BD9-81ED-4DB2-BD59-A6C34878D82A}">
                    <a16:rowId xmlns:a16="http://schemas.microsoft.com/office/drawing/2014/main" val="90976055"/>
                  </a:ext>
                </a:extLst>
              </a:tr>
            </a:tbl>
          </a:graphicData>
        </a:graphic>
      </p:graphicFrame>
      <p:graphicFrame>
        <p:nvGraphicFramePr>
          <p:cNvPr id="7" name="Chart 6">
            <a:extLst>
              <a:ext uri="{FF2B5EF4-FFF2-40B4-BE49-F238E27FC236}">
                <a16:creationId xmlns:a16="http://schemas.microsoft.com/office/drawing/2014/main" id="{9DEE469D-A2E5-4025-832D-5108E8AEEDEC}"/>
              </a:ext>
            </a:extLst>
          </p:cNvPr>
          <p:cNvGraphicFramePr/>
          <p:nvPr>
            <p:extLst>
              <p:ext uri="{D42A27DB-BD31-4B8C-83A1-F6EECF244321}">
                <p14:modId xmlns:p14="http://schemas.microsoft.com/office/powerpoint/2010/main" val="1564549136"/>
              </p:ext>
            </p:extLst>
          </p:nvPr>
        </p:nvGraphicFramePr>
        <p:xfrm>
          <a:off x="866052" y="1018310"/>
          <a:ext cx="5229948" cy="241069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0">
            <a:extLst>
              <a:ext uri="{FF2B5EF4-FFF2-40B4-BE49-F238E27FC236}">
                <a16:creationId xmlns:a16="http://schemas.microsoft.com/office/drawing/2014/main" id="{8BE43191-603D-44F0-9096-4A558B79FDBB}"/>
              </a:ext>
            </a:extLst>
          </p:cNvPr>
          <p:cNvSpPr txBox="1">
            <a:spLocks/>
          </p:cNvSpPr>
          <p:nvPr/>
        </p:nvSpPr>
        <p:spPr>
          <a:xfrm>
            <a:off x="3714750" y="3542146"/>
            <a:ext cx="4762500" cy="685800"/>
          </a:xfrm>
          <a:prstGeom prst="rect">
            <a:avLst/>
          </a:prstGeom>
        </p:spPr>
        <p:txBody>
          <a:bodyPr vert="horz" lIns="91440" tIns="45720" rIns="91440" bIns="45720" rtlCol="0" anchor="ctr">
            <a:no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Times New Roman" pitchFamily="18" charset="0"/>
              </a:rPr>
              <a:t>Basket Clause</a:t>
            </a:r>
          </a:p>
        </p:txBody>
      </p:sp>
      <p:sp>
        <p:nvSpPr>
          <p:cNvPr id="14" name="TextBox 13">
            <a:extLst>
              <a:ext uri="{FF2B5EF4-FFF2-40B4-BE49-F238E27FC236}">
                <a16:creationId xmlns:a16="http://schemas.microsoft.com/office/drawing/2014/main" id="{F1B9C0DD-8D1B-4F7A-BAA0-1EA16734EE45}"/>
              </a:ext>
            </a:extLst>
          </p:cNvPr>
          <p:cNvSpPr txBox="1"/>
          <p:nvPr/>
        </p:nvSpPr>
        <p:spPr>
          <a:xfrm>
            <a:off x="4842867" y="5638114"/>
            <a:ext cx="2506266" cy="430887"/>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a:t>
            </a: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basket clause items</a:t>
            </a:r>
          </a:p>
        </p:txBody>
      </p:sp>
      <p:graphicFrame>
        <p:nvGraphicFramePr>
          <p:cNvPr id="4" name="Chart 3">
            <a:extLst>
              <a:ext uri="{FF2B5EF4-FFF2-40B4-BE49-F238E27FC236}">
                <a16:creationId xmlns:a16="http://schemas.microsoft.com/office/drawing/2014/main" id="{F9D4498D-ED79-51EE-9380-56B99B176C49}"/>
              </a:ext>
            </a:extLst>
          </p:cNvPr>
          <p:cNvGraphicFramePr/>
          <p:nvPr>
            <p:extLst>
              <p:ext uri="{D42A27DB-BD31-4B8C-83A1-F6EECF244321}">
                <p14:modId xmlns:p14="http://schemas.microsoft.com/office/powerpoint/2010/main" val="2526649586"/>
              </p:ext>
            </p:extLst>
          </p:nvPr>
        </p:nvGraphicFramePr>
        <p:xfrm>
          <a:off x="1133476" y="3643573"/>
          <a:ext cx="4042373" cy="2425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19E78C9F-7307-2D3C-7F84-D8F867F73F40}"/>
              </a:ext>
            </a:extLst>
          </p:cNvPr>
          <p:cNvGraphicFramePr/>
          <p:nvPr>
            <p:extLst>
              <p:ext uri="{D42A27DB-BD31-4B8C-83A1-F6EECF244321}">
                <p14:modId xmlns:p14="http://schemas.microsoft.com/office/powerpoint/2010/main" val="4200211415"/>
              </p:ext>
            </p:extLst>
          </p:nvPr>
        </p:nvGraphicFramePr>
        <p:xfrm>
          <a:off x="7469206" y="3693436"/>
          <a:ext cx="3835542" cy="24254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4010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294917657"/>
              </p:ext>
            </p:extLst>
          </p:nvPr>
        </p:nvGraphicFramePr>
        <p:xfrm>
          <a:off x="667910" y="1400174"/>
          <a:ext cx="10809715" cy="4514851"/>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a:xfrm>
            <a:off x="2062162" y="857250"/>
            <a:ext cx="8305800" cy="381000"/>
          </a:xfrm>
        </p:spPr>
        <p:txBody>
          <a:bodyPr>
            <a:noAutofit/>
          </a:bodyPr>
          <a:lstStyle/>
          <a:p>
            <a:r>
              <a:rPr lang="en-US" b="1" dirty="0">
                <a:cs typeface="Times New Roman" pitchFamily="18" charset="0"/>
              </a:rPr>
              <a:t>Net Asset Value</a:t>
            </a:r>
            <a:endParaRPr lang="en-US" b="1" dirty="0"/>
          </a:p>
        </p:txBody>
      </p:sp>
      <p:sp>
        <p:nvSpPr>
          <p:cNvPr id="2" name="Slide Number Placeholder 1">
            <a:extLst>
              <a:ext uri="{FF2B5EF4-FFF2-40B4-BE49-F238E27FC236}">
                <a16:creationId xmlns:a16="http://schemas.microsoft.com/office/drawing/2014/main" id="{437C1B0A-8676-4B19-9B8C-77F065E228FA}"/>
              </a:ext>
            </a:extLst>
          </p:cNvPr>
          <p:cNvSpPr>
            <a:spLocks noGrp="1"/>
          </p:cNvSpPr>
          <p:nvPr>
            <p:ph type="sldNum" sz="quarter" idx="4"/>
          </p:nvPr>
        </p:nvSpPr>
        <p:spPr/>
        <p:txBody>
          <a:bodyPr/>
          <a:lstStyle/>
          <a:p>
            <a:fld id="{939BA12D-66C8-4ADD-AE22-8C591D475314}" type="slidenum">
              <a:rPr lang="en-US" smtClean="0"/>
              <a:t>39</a:t>
            </a:fld>
            <a:endParaRPr lang="en-US"/>
          </a:p>
        </p:txBody>
      </p:sp>
    </p:spTree>
    <p:extLst>
      <p:ext uri="{BB962C8B-B14F-4D97-AF65-F5344CB8AC3E}">
        <p14:creationId xmlns:p14="http://schemas.microsoft.com/office/powerpoint/2010/main" val="350398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solidFill>
                  <a:schemeClr val="tx1"/>
                </a:solidFill>
              </a:rPr>
              <a:t>FL Treasury Investment Pool Size</a:t>
            </a:r>
            <a:br>
              <a:rPr lang="en-US" dirty="0">
                <a:solidFill>
                  <a:schemeClr val="tx1"/>
                </a:solidFill>
              </a:rPr>
            </a:br>
            <a:r>
              <a:rPr lang="en-US" sz="3200" dirty="0">
                <a:solidFill>
                  <a:schemeClr val="tx1"/>
                </a:solidFill>
              </a:rPr>
              <a:t>(total mkt. value)</a:t>
            </a:r>
          </a:p>
        </p:txBody>
      </p:sp>
      <p:graphicFrame>
        <p:nvGraphicFramePr>
          <p:cNvPr id="7" name="Content Placeholder 6">
            <a:extLst>
              <a:ext uri="{FF2B5EF4-FFF2-40B4-BE49-F238E27FC236}">
                <a16:creationId xmlns:a16="http://schemas.microsoft.com/office/drawing/2014/main" id="{D900C39B-892B-4359-AFD6-D57AB7A92D8C}"/>
              </a:ext>
            </a:extLst>
          </p:cNvPr>
          <p:cNvGraphicFramePr>
            <a:graphicFrameLocks noGrp="1"/>
          </p:cNvGraphicFramePr>
          <p:nvPr>
            <p:ph idx="1"/>
            <p:extLst>
              <p:ext uri="{D42A27DB-BD31-4B8C-83A1-F6EECF244321}">
                <p14:modId xmlns:p14="http://schemas.microsoft.com/office/powerpoint/2010/main" val="168644248"/>
              </p:ext>
            </p:extLst>
          </p:nvPr>
        </p:nvGraphicFramePr>
        <p:xfrm>
          <a:off x="676275" y="1847850"/>
          <a:ext cx="10915649" cy="4508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149087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Policy requirement:  A+ or better using S&amp;P rating matrix</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Arial" pitchFamily="34" charset="0"/>
                <a:cs typeface="Arial" pitchFamily="34" charset="0"/>
              </a:rPr>
              <a:t>  </a:t>
            </a:r>
            <a:r>
              <a:rPr lang="en-US" dirty="0">
                <a:solidFill>
                  <a:srgbClr val="000000"/>
                </a:solidFill>
                <a:latin typeface="Calibri" panose="020F0502020204030204"/>
                <a:cs typeface="Arial" pitchFamily="34" charset="0"/>
              </a:rPr>
              <a:t>S&amp;P Rating as of March 31, 2025 = AA-f</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Credit Score as of March 31, 2025 = 61.72  (AA-f)  </a:t>
            </a:r>
          </a:p>
          <a:p>
            <a:pPr defTabSz="914411" eaLnBrk="0" fontAlgn="base" hangingPunct="0">
              <a:spcBef>
                <a:spcPct val="0"/>
              </a:spcBef>
              <a:spcAft>
                <a:spcPct val="0"/>
              </a:spcAft>
              <a:defRPr/>
            </a:pPr>
            <a:endParaRPr lang="en-US" dirty="0">
              <a:solidFill>
                <a:srgbClr val="000000"/>
              </a:solidFill>
              <a:latin typeface="Calibri" panose="020F0502020204030204"/>
              <a:cs typeface="Arial" pitchFamily="34" charset="0"/>
            </a:endParaRPr>
          </a:p>
        </p:txBody>
      </p:sp>
      <p:sp>
        <p:nvSpPr>
          <p:cNvPr id="10" name="TextBox 9"/>
          <p:cNvSpPr txBox="1"/>
          <p:nvPr/>
        </p:nvSpPr>
        <p:spPr>
          <a:xfrm>
            <a:off x="9263856" y="2539773"/>
            <a:ext cx="1864933" cy="369332"/>
          </a:xfrm>
          <a:prstGeom prst="rect">
            <a:avLst/>
          </a:prstGeom>
          <a:noFill/>
        </p:spPr>
        <p:txBody>
          <a:bodyPr wrap="none" rtlCol="0">
            <a:spAutoFit/>
          </a:bodyPr>
          <a:lstStyle/>
          <a:p>
            <a:pPr algn="ctr" defTabSz="914411" eaLnBrk="0" fontAlgn="base" hangingPunct="0">
              <a:spcBef>
                <a:spcPct val="0"/>
              </a:spcBef>
              <a:spcAft>
                <a:spcPct val="0"/>
              </a:spcAft>
              <a:defRPr/>
            </a:pPr>
            <a:r>
              <a:rPr lang="en-US" b="1" dirty="0">
                <a:solidFill>
                  <a:srgbClr val="000000"/>
                </a:solidFill>
                <a:latin typeface="Calibri" panose="020F0502020204030204"/>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40</a:t>
            </a:fld>
            <a:endParaRPr lang="en-US">
              <a:solidFill>
                <a:srgbClr val="15234A">
                  <a:tint val="75000"/>
                </a:srgbClr>
              </a:solidFill>
              <a:latin typeface="Calibri" panose="020F0502020204030204"/>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ext uri="{D42A27DB-BD31-4B8C-83A1-F6EECF244321}">
                <p14:modId xmlns:p14="http://schemas.microsoft.com/office/powerpoint/2010/main" val="3780340435"/>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8851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6DC72-E9EE-CC97-4DD9-EA0A9953A90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DE6004DA-3A32-639A-9D44-8E3457AF1D77}"/>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Performance Review</a:t>
            </a:r>
          </a:p>
        </p:txBody>
      </p:sp>
      <p:sp>
        <p:nvSpPr>
          <p:cNvPr id="2" name="Slide Number Placeholder 1">
            <a:extLst>
              <a:ext uri="{FF2B5EF4-FFF2-40B4-BE49-F238E27FC236}">
                <a16:creationId xmlns:a16="http://schemas.microsoft.com/office/drawing/2014/main" id="{5A70501E-641C-87E1-4F70-E1F673EC5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359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B030-CF6A-9539-3DDF-D8252DC88FC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E8608C2-C392-03B5-5BB4-F08DAFE079CE}"/>
              </a:ext>
            </a:extLst>
          </p:cNvPr>
          <p:cNvSpPr>
            <a:spLocks noGrp="1"/>
          </p:cNvSpPr>
          <p:nvPr>
            <p:ph type="title"/>
          </p:nvPr>
        </p:nvSpPr>
        <p:spPr>
          <a:xfrm>
            <a:off x="1943100" y="778094"/>
            <a:ext cx="8305800" cy="457200"/>
          </a:xfrm>
        </p:spPr>
        <p:txBody>
          <a:bodyPr>
            <a:noAutofit/>
          </a:bodyPr>
          <a:lstStyle/>
          <a:p>
            <a:r>
              <a:rPr lang="en-US" sz="3200" b="1" dirty="0">
                <a:solidFill>
                  <a:schemeClr val="accent1"/>
                </a:solidFill>
                <a:cs typeface="Times New Roman" pitchFamily="18" charset="0"/>
              </a:rPr>
              <a:t>U.S. Fixed Income Markets Returns</a:t>
            </a:r>
          </a:p>
        </p:txBody>
      </p:sp>
      <p:sp>
        <p:nvSpPr>
          <p:cNvPr id="12" name="TextBox 11">
            <a:extLst>
              <a:ext uri="{FF2B5EF4-FFF2-40B4-BE49-F238E27FC236}">
                <a16:creationId xmlns:a16="http://schemas.microsoft.com/office/drawing/2014/main" id="{F7A294E4-A634-7800-B5C4-E6DDEED7C8C1}"/>
              </a:ext>
            </a:extLst>
          </p:cNvPr>
          <p:cNvSpPr txBox="1"/>
          <p:nvPr/>
        </p:nvSpPr>
        <p:spPr>
          <a:xfrm>
            <a:off x="4533900" y="1434177"/>
            <a:ext cx="3124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Q4 - 2024 &amp; Q1 - 2025</a:t>
            </a:r>
          </a:p>
        </p:txBody>
      </p:sp>
      <p:graphicFrame>
        <p:nvGraphicFramePr>
          <p:cNvPr id="8" name="Table 7">
            <a:extLst>
              <a:ext uri="{FF2B5EF4-FFF2-40B4-BE49-F238E27FC236}">
                <a16:creationId xmlns:a16="http://schemas.microsoft.com/office/drawing/2014/main" id="{0FEADC3B-62D8-2F9A-FEE6-F076CE7EFC8B}"/>
              </a:ext>
            </a:extLst>
          </p:cNvPr>
          <p:cNvGraphicFramePr>
            <a:graphicFrameLocks noGrp="1"/>
          </p:cNvGraphicFramePr>
          <p:nvPr>
            <p:extLst>
              <p:ext uri="{D42A27DB-BD31-4B8C-83A1-F6EECF244321}">
                <p14:modId xmlns:p14="http://schemas.microsoft.com/office/powerpoint/2010/main" val="933095574"/>
              </p:ext>
            </p:extLst>
          </p:nvPr>
        </p:nvGraphicFramePr>
        <p:xfrm>
          <a:off x="6626687" y="2586652"/>
          <a:ext cx="4102210" cy="3041748"/>
        </p:xfrm>
        <a:graphic>
          <a:graphicData uri="http://schemas.openxmlformats.org/drawingml/2006/table">
            <a:tbl>
              <a:tblPr firstRow="1" bandRow="1">
                <a:tableStyleId>{5C22544A-7EE6-4342-B048-85BDC9FD1C3A}</a:tableStyleId>
              </a:tblPr>
              <a:tblGrid>
                <a:gridCol w="1146210">
                  <a:extLst>
                    <a:ext uri="{9D8B030D-6E8A-4147-A177-3AD203B41FA5}">
                      <a16:colId xmlns:a16="http://schemas.microsoft.com/office/drawing/2014/main" val="20000"/>
                    </a:ext>
                  </a:extLst>
                </a:gridCol>
                <a:gridCol w="1035817">
                  <a:extLst>
                    <a:ext uri="{9D8B030D-6E8A-4147-A177-3AD203B41FA5}">
                      <a16:colId xmlns:a16="http://schemas.microsoft.com/office/drawing/2014/main" val="20001"/>
                    </a:ext>
                  </a:extLst>
                </a:gridCol>
                <a:gridCol w="1035817">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tblGrid>
              <a:tr h="572353">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09/30/2024</a:t>
                      </a:r>
                    </a:p>
                  </a:txBody>
                  <a:tcPr/>
                </a:tc>
                <a:tc>
                  <a:txBody>
                    <a:bodyPr/>
                    <a:lstStyle/>
                    <a:p>
                      <a:pPr algn="ctr"/>
                      <a:r>
                        <a:rPr lang="en-US" sz="1200" dirty="0">
                          <a:solidFill>
                            <a:schemeClr val="bg1"/>
                          </a:solidFill>
                          <a:latin typeface="+mj-lt"/>
                          <a:cs typeface="Times New Roman" pitchFamily="18" charset="0"/>
                        </a:rPr>
                        <a:t>03/31/2025</a:t>
                      </a:r>
                    </a:p>
                  </a:txBody>
                  <a:tcPr/>
                </a:tc>
                <a:tc>
                  <a:txBody>
                    <a:bodyPr/>
                    <a:lstStyle/>
                    <a:p>
                      <a:pPr algn="ctr"/>
                      <a:r>
                        <a:rPr lang="en-US" sz="1200" dirty="0">
                          <a:solidFill>
                            <a:schemeClr val="bg1"/>
                          </a:solidFill>
                          <a:latin typeface="+mj-lt"/>
                          <a:cs typeface="Times New Roman" pitchFamily="18" charset="0"/>
                        </a:rPr>
                        <a:t>Period</a:t>
                      </a:r>
                    </a:p>
                    <a:p>
                      <a:pPr algn="ctr"/>
                      <a:r>
                        <a:rPr lang="en-US" sz="1200" dirty="0">
                          <a:solidFill>
                            <a:schemeClr val="bg1"/>
                          </a:solidFill>
                          <a:latin typeface="+mj-lt"/>
                          <a:cs typeface="Times New Roman" pitchFamily="18" charset="0"/>
                        </a:rPr>
                        <a:t>Change</a:t>
                      </a:r>
                    </a:p>
                  </a:txBody>
                  <a:tcPr/>
                </a:tc>
                <a:extLst>
                  <a:ext uri="{0D108BD9-81ED-4DB2-BD59-A6C34878D82A}">
                    <a16:rowId xmlns:a16="http://schemas.microsoft.com/office/drawing/2014/main" val="10000"/>
                  </a:ext>
                </a:extLst>
              </a:tr>
              <a:tr h="381568">
                <a:tc>
                  <a:txBody>
                    <a:bodyPr/>
                    <a:lstStyle/>
                    <a:p>
                      <a:pPr algn="ctr"/>
                      <a:r>
                        <a:rPr lang="en-US" sz="1200" b="1" dirty="0">
                          <a:latin typeface="+mj-lt"/>
                          <a:cs typeface="Times New Roman" pitchFamily="18" charset="0"/>
                        </a:rPr>
                        <a:t>Agency</a:t>
                      </a:r>
                    </a:p>
                  </a:txBody>
                  <a:tcPr/>
                </a:tc>
                <a:tc>
                  <a:txBody>
                    <a:bodyPr/>
                    <a:lstStyle/>
                    <a:p>
                      <a:pPr algn="ctr"/>
                      <a:r>
                        <a:rPr lang="en-US" sz="1200" dirty="0">
                          <a:latin typeface="+mj-lt"/>
                          <a:cs typeface="Times New Roman" pitchFamily="18" charset="0"/>
                        </a:rPr>
                        <a:t>19</a:t>
                      </a:r>
                    </a:p>
                  </a:txBody>
                  <a:tcPr/>
                </a:tc>
                <a:tc>
                  <a:txBody>
                    <a:bodyPr/>
                    <a:lstStyle/>
                    <a:p>
                      <a:pPr algn="ctr"/>
                      <a:r>
                        <a:rPr lang="en-US" sz="1200" dirty="0">
                          <a:latin typeface="+mj-lt"/>
                          <a:cs typeface="Times New Roman" pitchFamily="18" charset="0"/>
                        </a:rPr>
                        <a:t>16</a:t>
                      </a:r>
                    </a:p>
                  </a:txBody>
                  <a:tcPr/>
                </a:tc>
                <a:tc>
                  <a:txBody>
                    <a:bodyPr/>
                    <a:lstStyle/>
                    <a:p>
                      <a:pPr algn="ctr"/>
                      <a:r>
                        <a:rPr lang="en-US" sz="1200" b="1" dirty="0">
                          <a:latin typeface="+mj-lt"/>
                          <a:cs typeface="Times New Roman" pitchFamily="18" charset="0"/>
                        </a:rPr>
                        <a:t>-3</a:t>
                      </a:r>
                    </a:p>
                  </a:txBody>
                  <a:tcPr/>
                </a:tc>
                <a:extLst>
                  <a:ext uri="{0D108BD9-81ED-4DB2-BD59-A6C34878D82A}">
                    <a16:rowId xmlns:a16="http://schemas.microsoft.com/office/drawing/2014/main" val="10001"/>
                  </a:ext>
                </a:extLst>
              </a:tr>
              <a:tr h="444914">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IG</a:t>
                      </a:r>
                      <a:endParaRPr lang="en-US" sz="1200" b="1" dirty="0">
                        <a:latin typeface="+mj-lt"/>
                        <a:cs typeface="Times New Roman" pitchFamily="18" charset="0"/>
                      </a:endParaRPr>
                    </a:p>
                  </a:txBody>
                  <a:tcPr/>
                </a:tc>
                <a:tc>
                  <a:txBody>
                    <a:bodyPr/>
                    <a:lstStyle/>
                    <a:p>
                      <a:pPr algn="ctr"/>
                      <a:r>
                        <a:rPr lang="en-US" sz="1200" dirty="0">
                          <a:latin typeface="+mj-lt"/>
                          <a:cs typeface="Times New Roman" pitchFamily="18" charset="0"/>
                        </a:rPr>
                        <a:t>89</a:t>
                      </a:r>
                    </a:p>
                  </a:txBody>
                  <a:tcPr/>
                </a:tc>
                <a:tc>
                  <a:txBody>
                    <a:bodyPr/>
                    <a:lstStyle/>
                    <a:p>
                      <a:pPr algn="ctr"/>
                      <a:r>
                        <a:rPr lang="en-US" sz="1200" dirty="0">
                          <a:latin typeface="+mj-lt"/>
                          <a:cs typeface="Times New Roman" pitchFamily="18" charset="0"/>
                        </a:rPr>
                        <a:t>94</a:t>
                      </a:r>
                    </a:p>
                  </a:txBody>
                  <a:tcPr/>
                </a:tc>
                <a:tc>
                  <a:txBody>
                    <a:bodyPr/>
                    <a:lstStyle/>
                    <a:p>
                      <a:pPr algn="ctr"/>
                      <a:r>
                        <a:rPr lang="en-US" sz="1200" b="1" dirty="0">
                          <a:latin typeface="+mj-lt"/>
                          <a:cs typeface="Times New Roman" pitchFamily="18" charset="0"/>
                        </a:rPr>
                        <a:t>+5</a:t>
                      </a:r>
                    </a:p>
                  </a:txBody>
                  <a:tcPr/>
                </a:tc>
                <a:extLst>
                  <a:ext uri="{0D108BD9-81ED-4DB2-BD59-A6C34878D82A}">
                    <a16:rowId xmlns:a16="http://schemas.microsoft.com/office/drawing/2014/main" val="10002"/>
                  </a:ext>
                </a:extLst>
              </a:tr>
              <a:tr h="401267">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a:t>
                      </a:r>
                      <a:r>
                        <a:rPr lang="en-US" sz="1200" b="1" dirty="0">
                          <a:latin typeface="+mj-lt"/>
                          <a:cs typeface="Times New Roman" pitchFamily="18" charset="0"/>
                        </a:rPr>
                        <a:t>HY</a:t>
                      </a:r>
                    </a:p>
                  </a:txBody>
                  <a:tcPr/>
                </a:tc>
                <a:tc>
                  <a:txBody>
                    <a:bodyPr/>
                    <a:lstStyle/>
                    <a:p>
                      <a:pPr marL="0" algn="ctr" defTabSz="914411" rtl="0" eaLnBrk="1" latinLnBrk="0" hangingPunct="1"/>
                      <a:r>
                        <a:rPr lang="en-US" sz="1200" kern="1200" dirty="0">
                          <a:solidFill>
                            <a:schemeClr val="dk1"/>
                          </a:solidFill>
                          <a:latin typeface="+mj-lt"/>
                          <a:ea typeface="+mn-ea"/>
                          <a:cs typeface="Times New Roman" pitchFamily="18" charset="0"/>
                        </a:rPr>
                        <a:t>295</a:t>
                      </a:r>
                    </a:p>
                  </a:txBody>
                  <a:tcPr/>
                </a:tc>
                <a:tc>
                  <a:txBody>
                    <a:bodyPr/>
                    <a:lstStyle/>
                    <a:p>
                      <a:pPr marL="0" algn="ctr" defTabSz="914411" rtl="0" eaLnBrk="1" latinLnBrk="0" hangingPunct="1"/>
                      <a:r>
                        <a:rPr lang="en-US" sz="1200" kern="1200" dirty="0">
                          <a:solidFill>
                            <a:schemeClr val="dk1"/>
                          </a:solidFill>
                          <a:latin typeface="+mj-lt"/>
                          <a:ea typeface="+mn-ea"/>
                          <a:cs typeface="Times New Roman" pitchFamily="18" charset="0"/>
                        </a:rPr>
                        <a:t>347</a:t>
                      </a:r>
                    </a:p>
                  </a:txBody>
                  <a:tcPr/>
                </a:tc>
                <a:tc>
                  <a:txBody>
                    <a:bodyPr/>
                    <a:lstStyle/>
                    <a:p>
                      <a:pPr algn="ctr"/>
                      <a:r>
                        <a:rPr lang="en-US" sz="1200" b="1" dirty="0">
                          <a:latin typeface="+mj-lt"/>
                          <a:cs typeface="Times New Roman" pitchFamily="18" charset="0"/>
                        </a:rPr>
                        <a:t>+52</a:t>
                      </a:r>
                    </a:p>
                  </a:txBody>
                  <a:tcPr/>
                </a:tc>
                <a:extLst>
                  <a:ext uri="{0D108BD9-81ED-4DB2-BD59-A6C34878D82A}">
                    <a16:rowId xmlns:a16="http://schemas.microsoft.com/office/drawing/2014/main" val="10003"/>
                  </a:ext>
                </a:extLst>
              </a:tr>
              <a:tr h="413882">
                <a:tc>
                  <a:txBody>
                    <a:bodyPr/>
                    <a:lstStyle/>
                    <a:p>
                      <a:pPr algn="ctr"/>
                      <a:r>
                        <a:rPr lang="en-US" sz="1200" b="1" dirty="0">
                          <a:latin typeface="+mj-lt"/>
                          <a:cs typeface="Times New Roman" pitchFamily="18" charset="0"/>
                        </a:rPr>
                        <a:t>MBS</a:t>
                      </a:r>
                    </a:p>
                  </a:txBody>
                  <a:tcPr/>
                </a:tc>
                <a:tc>
                  <a:txBody>
                    <a:bodyPr/>
                    <a:lstStyle/>
                    <a:p>
                      <a:pPr algn="ctr"/>
                      <a:r>
                        <a:rPr lang="en-US" sz="1200" dirty="0">
                          <a:latin typeface="+mj-lt"/>
                          <a:cs typeface="Times New Roman" pitchFamily="18" charset="0"/>
                        </a:rPr>
                        <a:t>42</a:t>
                      </a:r>
                    </a:p>
                  </a:txBody>
                  <a:tcPr/>
                </a:tc>
                <a:tc>
                  <a:txBody>
                    <a:bodyPr/>
                    <a:lstStyle/>
                    <a:p>
                      <a:pPr algn="ctr"/>
                      <a:r>
                        <a:rPr lang="en-US" sz="1200" dirty="0">
                          <a:latin typeface="+mj-lt"/>
                          <a:cs typeface="Times New Roman" pitchFamily="18" charset="0"/>
                        </a:rPr>
                        <a:t>36</a:t>
                      </a:r>
                    </a:p>
                  </a:txBody>
                  <a:tcPr/>
                </a:tc>
                <a:tc>
                  <a:txBody>
                    <a:bodyPr/>
                    <a:lstStyle/>
                    <a:p>
                      <a:pPr algn="ctr"/>
                      <a:r>
                        <a:rPr lang="en-US" sz="1200" b="1" dirty="0">
                          <a:latin typeface="+mj-lt"/>
                          <a:cs typeface="Times New Roman" pitchFamily="18" charset="0"/>
                        </a:rPr>
                        <a:t>-6</a:t>
                      </a:r>
                    </a:p>
                  </a:txBody>
                  <a:tcPr/>
                </a:tc>
                <a:extLst>
                  <a:ext uri="{0D108BD9-81ED-4DB2-BD59-A6C34878D82A}">
                    <a16:rowId xmlns:a16="http://schemas.microsoft.com/office/drawing/2014/main" val="10004"/>
                  </a:ext>
                </a:extLst>
              </a:tr>
              <a:tr h="413882">
                <a:tc>
                  <a:txBody>
                    <a:bodyPr/>
                    <a:lstStyle/>
                    <a:p>
                      <a:pPr algn="ctr"/>
                      <a:r>
                        <a:rPr lang="en-US" sz="1200" b="1" dirty="0">
                          <a:latin typeface="+mj-lt"/>
                          <a:cs typeface="Times New Roman" pitchFamily="18" charset="0"/>
                        </a:rPr>
                        <a:t>ABS</a:t>
                      </a:r>
                    </a:p>
                  </a:txBody>
                  <a:tcPr/>
                </a:tc>
                <a:tc>
                  <a:txBody>
                    <a:bodyPr/>
                    <a:lstStyle/>
                    <a:p>
                      <a:pPr algn="ctr"/>
                      <a:r>
                        <a:rPr lang="en-US" sz="1200" dirty="0">
                          <a:latin typeface="+mj-lt"/>
                          <a:cs typeface="Times New Roman" pitchFamily="18" charset="0"/>
                        </a:rPr>
                        <a:t>64</a:t>
                      </a:r>
                    </a:p>
                  </a:txBody>
                  <a:tcPr/>
                </a:tc>
                <a:tc>
                  <a:txBody>
                    <a:bodyPr/>
                    <a:lstStyle/>
                    <a:p>
                      <a:pPr algn="ctr"/>
                      <a:r>
                        <a:rPr lang="en-US" sz="1200" dirty="0">
                          <a:latin typeface="+mj-lt"/>
                          <a:cs typeface="Times New Roman" pitchFamily="18" charset="0"/>
                        </a:rPr>
                        <a:t>60</a:t>
                      </a:r>
                    </a:p>
                  </a:txBody>
                  <a:tcPr/>
                </a:tc>
                <a:tc>
                  <a:txBody>
                    <a:bodyPr/>
                    <a:lstStyle/>
                    <a:p>
                      <a:pPr algn="ctr"/>
                      <a:r>
                        <a:rPr lang="en-US" sz="1200" b="1" dirty="0">
                          <a:latin typeface="+mj-lt"/>
                          <a:cs typeface="Times New Roman" pitchFamily="18" charset="0"/>
                        </a:rPr>
                        <a:t>-4</a:t>
                      </a:r>
                    </a:p>
                  </a:txBody>
                  <a:tcPr/>
                </a:tc>
                <a:extLst>
                  <a:ext uri="{0D108BD9-81ED-4DB2-BD59-A6C34878D82A}">
                    <a16:rowId xmlns:a16="http://schemas.microsoft.com/office/drawing/2014/main" val="10005"/>
                  </a:ext>
                </a:extLst>
              </a:tr>
              <a:tr h="413882">
                <a:tc>
                  <a:txBody>
                    <a:bodyPr/>
                    <a:lstStyle/>
                    <a:p>
                      <a:pPr algn="ctr"/>
                      <a:r>
                        <a:rPr lang="en-US" sz="1200" b="1" dirty="0">
                          <a:latin typeface="+mj-lt"/>
                          <a:cs typeface="Times New Roman" pitchFamily="18" charset="0"/>
                        </a:rPr>
                        <a:t>CMBS</a:t>
                      </a:r>
                    </a:p>
                  </a:txBody>
                  <a:tcPr/>
                </a:tc>
                <a:tc>
                  <a:txBody>
                    <a:bodyPr/>
                    <a:lstStyle/>
                    <a:p>
                      <a:pPr algn="ctr"/>
                      <a:r>
                        <a:rPr lang="en-US" sz="1200" dirty="0">
                          <a:latin typeface="+mj-lt"/>
                          <a:cs typeface="Times New Roman" pitchFamily="18" charset="0"/>
                        </a:rPr>
                        <a:t>93</a:t>
                      </a:r>
                    </a:p>
                  </a:txBody>
                  <a:tcPr/>
                </a:tc>
                <a:tc>
                  <a:txBody>
                    <a:bodyPr/>
                    <a:lstStyle/>
                    <a:p>
                      <a:pPr algn="ctr"/>
                      <a:r>
                        <a:rPr lang="en-US" sz="1200" dirty="0">
                          <a:latin typeface="+mj-lt"/>
                          <a:cs typeface="Times New Roman" pitchFamily="18" charset="0"/>
                        </a:rPr>
                        <a:t>88</a:t>
                      </a:r>
                    </a:p>
                  </a:txBody>
                  <a:tcPr/>
                </a:tc>
                <a:tc>
                  <a:txBody>
                    <a:bodyPr/>
                    <a:lstStyle/>
                    <a:p>
                      <a:pPr algn="ctr"/>
                      <a:r>
                        <a:rPr lang="en-US" sz="1200" b="1" dirty="0">
                          <a:latin typeface="+mj-lt"/>
                          <a:cs typeface="Times New Roman" pitchFamily="18" charset="0"/>
                        </a:rPr>
                        <a:t>-5</a:t>
                      </a:r>
                    </a:p>
                  </a:txBody>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A33177E1-57D0-21E4-9950-8687317A2B6D}"/>
              </a:ext>
            </a:extLst>
          </p:cNvPr>
          <p:cNvGraphicFramePr>
            <a:graphicFrameLocks noGrp="1"/>
          </p:cNvGraphicFramePr>
          <p:nvPr>
            <p:extLst>
              <p:ext uri="{D42A27DB-BD31-4B8C-83A1-F6EECF244321}">
                <p14:modId xmlns:p14="http://schemas.microsoft.com/office/powerpoint/2010/main" val="2535150936"/>
              </p:ext>
            </p:extLst>
          </p:nvPr>
        </p:nvGraphicFramePr>
        <p:xfrm>
          <a:off x="838200" y="2574643"/>
          <a:ext cx="3962400" cy="3142665"/>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918940">
                  <a:extLst>
                    <a:ext uri="{9D8B030D-6E8A-4147-A177-3AD203B41FA5}">
                      <a16:colId xmlns:a16="http://schemas.microsoft.com/office/drawing/2014/main" val="20001"/>
                    </a:ext>
                  </a:extLst>
                </a:gridCol>
                <a:gridCol w="1000514">
                  <a:extLst>
                    <a:ext uri="{9D8B030D-6E8A-4147-A177-3AD203B41FA5}">
                      <a16:colId xmlns:a16="http://schemas.microsoft.com/office/drawing/2014/main" val="20002"/>
                    </a:ext>
                  </a:extLst>
                </a:gridCol>
                <a:gridCol w="854226">
                  <a:extLst>
                    <a:ext uri="{9D8B030D-6E8A-4147-A177-3AD203B41FA5}">
                      <a16:colId xmlns:a16="http://schemas.microsoft.com/office/drawing/2014/main" val="20003"/>
                    </a:ext>
                  </a:extLst>
                </a:gridCol>
              </a:tblGrid>
              <a:tr h="591488">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9/30/2024</a:t>
                      </a:r>
                    </a:p>
                  </a:txBody>
                  <a:tcPr/>
                </a:tc>
                <a:tc>
                  <a:txBody>
                    <a:bodyPr/>
                    <a:lstStyle/>
                    <a:p>
                      <a:pPr algn="ctr"/>
                      <a:r>
                        <a:rPr lang="en-US" sz="1200" dirty="0">
                          <a:solidFill>
                            <a:schemeClr val="bg1"/>
                          </a:solidFill>
                          <a:latin typeface="+mj-lt"/>
                          <a:cs typeface="Times New Roman" pitchFamily="18" charset="0"/>
                        </a:rPr>
                        <a:t>3/31/2025</a:t>
                      </a:r>
                    </a:p>
                  </a:txBody>
                  <a:tcPr/>
                </a:tc>
                <a:tc>
                  <a:txBody>
                    <a:bodyPr/>
                    <a:lstStyle/>
                    <a:p>
                      <a:pPr algn="ctr"/>
                      <a:r>
                        <a:rPr lang="en-US" sz="1200" dirty="0">
                          <a:solidFill>
                            <a:schemeClr val="bg1"/>
                          </a:solidFill>
                          <a:latin typeface="+mj-lt"/>
                          <a:cs typeface="Times New Roman" pitchFamily="18" charset="0"/>
                        </a:rPr>
                        <a:t>Period Change</a:t>
                      </a:r>
                    </a:p>
                  </a:txBody>
                  <a:tcPr/>
                </a:tc>
                <a:extLst>
                  <a:ext uri="{0D108BD9-81ED-4DB2-BD59-A6C34878D82A}">
                    <a16:rowId xmlns:a16="http://schemas.microsoft.com/office/drawing/2014/main" val="10000"/>
                  </a:ext>
                </a:extLst>
              </a:tr>
              <a:tr h="535205">
                <a:tc>
                  <a:txBody>
                    <a:bodyPr/>
                    <a:lstStyle/>
                    <a:p>
                      <a:pPr algn="ctr"/>
                      <a:r>
                        <a:rPr lang="en-US" sz="1200" b="1" dirty="0">
                          <a:latin typeface="+mj-lt"/>
                          <a:cs typeface="Times New Roman" pitchFamily="18" charset="0"/>
                        </a:rPr>
                        <a:t>3-month T-Bill</a:t>
                      </a:r>
                    </a:p>
                  </a:txBody>
                  <a:tcPr/>
                </a:tc>
                <a:tc>
                  <a:txBody>
                    <a:bodyPr/>
                    <a:lstStyle/>
                    <a:p>
                      <a:pPr algn="ctr"/>
                      <a:r>
                        <a:rPr lang="en-US" sz="1200" kern="1200" dirty="0">
                          <a:solidFill>
                            <a:schemeClr val="dk1"/>
                          </a:solidFill>
                          <a:latin typeface="+mn-lt"/>
                          <a:ea typeface="+mn-ea"/>
                          <a:cs typeface="Times New Roman" pitchFamily="18" charset="0"/>
                        </a:rPr>
                        <a:t>4.627%</a:t>
                      </a:r>
                    </a:p>
                  </a:txBody>
                  <a:tcPr/>
                </a:tc>
                <a:tc>
                  <a:txBody>
                    <a:bodyPr/>
                    <a:lstStyle/>
                    <a:p>
                      <a:pPr algn="ctr"/>
                      <a:r>
                        <a:rPr lang="en-US" sz="1200" kern="1200" dirty="0">
                          <a:solidFill>
                            <a:schemeClr val="dk1"/>
                          </a:solidFill>
                          <a:latin typeface="+mn-lt"/>
                          <a:ea typeface="+mn-ea"/>
                          <a:cs typeface="Times New Roman" pitchFamily="18" charset="0"/>
                        </a:rPr>
                        <a:t>4.299%</a:t>
                      </a:r>
                    </a:p>
                  </a:txBody>
                  <a:tcPr/>
                </a:tc>
                <a:tc>
                  <a:txBody>
                    <a:bodyPr/>
                    <a:lstStyle/>
                    <a:p>
                      <a:pPr algn="ctr"/>
                      <a:r>
                        <a:rPr lang="en-US" sz="1200" b="1" dirty="0">
                          <a:latin typeface="+mj-lt"/>
                          <a:cs typeface="Times New Roman" pitchFamily="18" charset="0"/>
                        </a:rPr>
                        <a:t>-32.8</a:t>
                      </a:r>
                      <a:r>
                        <a:rPr lang="en-US" sz="1200" b="1" baseline="0" dirty="0">
                          <a:latin typeface="+mj-lt"/>
                          <a:cs typeface="Times New Roman" pitchFamily="18" charset="0"/>
                        </a:rPr>
                        <a:t> b.p.</a:t>
                      </a:r>
                      <a:endParaRPr lang="en-US" sz="1200" b="1" dirty="0">
                        <a:latin typeface="+mj-lt"/>
                        <a:cs typeface="Times New Roman" pitchFamily="18" charset="0"/>
                      </a:endParaRPr>
                    </a:p>
                  </a:txBody>
                  <a:tcPr/>
                </a:tc>
                <a:extLst>
                  <a:ext uri="{0D108BD9-81ED-4DB2-BD59-A6C34878D82A}">
                    <a16:rowId xmlns:a16="http://schemas.microsoft.com/office/drawing/2014/main" val="10001"/>
                  </a:ext>
                </a:extLst>
              </a:tr>
              <a:tr h="563347">
                <a:tc>
                  <a:txBody>
                    <a:bodyPr/>
                    <a:lstStyle/>
                    <a:p>
                      <a:pPr algn="ctr"/>
                      <a:r>
                        <a:rPr lang="en-US" sz="1200" b="1" dirty="0">
                          <a:latin typeface="+mj-lt"/>
                          <a:cs typeface="Times New Roman" pitchFamily="18" charset="0"/>
                        </a:rPr>
                        <a:t>2</a:t>
                      </a:r>
                      <a:r>
                        <a:rPr lang="en-US" sz="1200" b="1" baseline="0" dirty="0">
                          <a:latin typeface="+mj-lt"/>
                          <a:cs typeface="Times New Roman" pitchFamily="18" charset="0"/>
                        </a:rPr>
                        <a:t> Year T-Note</a:t>
                      </a:r>
                      <a:endParaRPr lang="en-US" sz="1200" b="1" dirty="0">
                        <a:latin typeface="+mj-lt"/>
                        <a:cs typeface="Times New Roman" pitchFamily="18" charset="0"/>
                      </a:endParaRP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3.642%</a:t>
                      </a: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3.885%</a:t>
                      </a:r>
                    </a:p>
                    <a:p>
                      <a:pPr algn="ctr"/>
                      <a:endParaRPr lang="en-US" sz="1200" dirty="0">
                        <a:latin typeface="+mj-lt"/>
                        <a:cs typeface="Times New Roman" pitchFamily="18" charset="0"/>
                      </a:endParaRPr>
                    </a:p>
                  </a:txBody>
                  <a:tcPr/>
                </a:tc>
                <a:tc>
                  <a:txBody>
                    <a:bodyPr/>
                    <a:lstStyle/>
                    <a:p>
                      <a:pPr algn="ctr"/>
                      <a:r>
                        <a:rPr lang="en-US" sz="1200" b="1" dirty="0">
                          <a:latin typeface="+mj-lt"/>
                          <a:cs typeface="Times New Roman" pitchFamily="18" charset="0"/>
                        </a:rPr>
                        <a:t>+24.3 b.p.</a:t>
                      </a:r>
                    </a:p>
                  </a:txBody>
                  <a:tcPr/>
                </a:tc>
                <a:extLst>
                  <a:ext uri="{0D108BD9-81ED-4DB2-BD59-A6C34878D82A}">
                    <a16:rowId xmlns:a16="http://schemas.microsoft.com/office/drawing/2014/main" val="10002"/>
                  </a:ext>
                </a:extLst>
              </a:tr>
              <a:tr h="527700">
                <a:tc>
                  <a:txBody>
                    <a:bodyPr/>
                    <a:lstStyle/>
                    <a:p>
                      <a:pPr algn="ctr"/>
                      <a:r>
                        <a:rPr lang="en-US" sz="1200" b="1" dirty="0">
                          <a:latin typeface="+mj-lt"/>
                          <a:cs typeface="Times New Roman" pitchFamily="18" charset="0"/>
                        </a:rPr>
                        <a:t>5 Year T-Note</a:t>
                      </a:r>
                    </a:p>
                  </a:txBody>
                  <a:tcPr/>
                </a:tc>
                <a:tc>
                  <a:txBody>
                    <a:bodyPr/>
                    <a:lstStyle/>
                    <a:p>
                      <a:pPr algn="ctr"/>
                      <a:r>
                        <a:rPr lang="en-US" sz="1200" dirty="0">
                          <a:latin typeface="+mj-lt"/>
                          <a:cs typeface="Times New Roman" pitchFamily="18" charset="0"/>
                        </a:rPr>
                        <a:t>3.559%</a:t>
                      </a:r>
                    </a:p>
                  </a:txBody>
                  <a:tcPr/>
                </a:tc>
                <a:tc>
                  <a:txBody>
                    <a:bodyPr/>
                    <a:lstStyle/>
                    <a:p>
                      <a:pPr algn="ctr"/>
                      <a:r>
                        <a:rPr lang="en-US" sz="1200" dirty="0">
                          <a:latin typeface="+mj-lt"/>
                          <a:cs typeface="Times New Roman" pitchFamily="18" charset="0"/>
                        </a:rPr>
                        <a:t>3.950%</a:t>
                      </a:r>
                    </a:p>
                  </a:txBody>
                  <a:tcPr/>
                </a:tc>
                <a:tc>
                  <a:txBody>
                    <a:bodyPr/>
                    <a:lstStyle/>
                    <a:p>
                      <a:pPr algn="ctr"/>
                      <a:r>
                        <a:rPr lang="en-US" sz="1200" b="1" dirty="0">
                          <a:latin typeface="+mj-lt"/>
                          <a:cs typeface="Times New Roman" pitchFamily="18" charset="0"/>
                        </a:rPr>
                        <a:t>+39.1 b.p.</a:t>
                      </a:r>
                    </a:p>
                  </a:txBody>
                  <a:tcPr/>
                </a:tc>
                <a:extLst>
                  <a:ext uri="{0D108BD9-81ED-4DB2-BD59-A6C34878D82A}">
                    <a16:rowId xmlns:a16="http://schemas.microsoft.com/office/drawing/2014/main" val="10003"/>
                  </a:ext>
                </a:extLst>
              </a:tr>
              <a:tr h="446515">
                <a:tc>
                  <a:txBody>
                    <a:bodyPr/>
                    <a:lstStyle/>
                    <a:p>
                      <a:pPr algn="ctr"/>
                      <a:r>
                        <a:rPr lang="en-US" sz="1200" b="1" dirty="0">
                          <a:latin typeface="+mj-lt"/>
                          <a:cs typeface="Times New Roman" pitchFamily="18" charset="0"/>
                        </a:rPr>
                        <a:t>10 Year T-Note</a:t>
                      </a:r>
                    </a:p>
                  </a:txBody>
                  <a:tcPr/>
                </a:tc>
                <a:tc>
                  <a:txBody>
                    <a:bodyPr/>
                    <a:lstStyle/>
                    <a:p>
                      <a:pPr algn="ctr"/>
                      <a:r>
                        <a:rPr lang="en-US" sz="1200" dirty="0">
                          <a:latin typeface="+mj-lt"/>
                          <a:cs typeface="Times New Roman" pitchFamily="18" charset="0"/>
                        </a:rPr>
                        <a:t>3.782%</a:t>
                      </a:r>
                    </a:p>
                  </a:txBody>
                  <a:tcPr/>
                </a:tc>
                <a:tc>
                  <a:txBody>
                    <a:bodyPr/>
                    <a:lstStyle/>
                    <a:p>
                      <a:pPr algn="ctr"/>
                      <a:r>
                        <a:rPr lang="en-US" sz="1200" dirty="0">
                          <a:latin typeface="+mj-lt"/>
                          <a:cs typeface="Times New Roman" pitchFamily="18" charset="0"/>
                        </a:rPr>
                        <a:t>4.207%</a:t>
                      </a:r>
                    </a:p>
                  </a:txBody>
                  <a:tcPr/>
                </a:tc>
                <a:tc>
                  <a:txBody>
                    <a:bodyPr/>
                    <a:lstStyle/>
                    <a:p>
                      <a:pPr algn="ctr"/>
                      <a:r>
                        <a:rPr lang="en-US" sz="1200" b="1" dirty="0">
                          <a:latin typeface="+mj-lt"/>
                          <a:cs typeface="Times New Roman" pitchFamily="18" charset="0"/>
                        </a:rPr>
                        <a:t>+42.5 b.p.</a:t>
                      </a:r>
                    </a:p>
                  </a:txBody>
                  <a:tcPr/>
                </a:tc>
                <a:extLst>
                  <a:ext uri="{0D108BD9-81ED-4DB2-BD59-A6C34878D82A}">
                    <a16:rowId xmlns:a16="http://schemas.microsoft.com/office/drawing/2014/main" val="10004"/>
                  </a:ext>
                </a:extLst>
              </a:tr>
              <a:tr h="478410">
                <a:tc>
                  <a:txBody>
                    <a:bodyPr/>
                    <a:lstStyle/>
                    <a:p>
                      <a:pPr algn="ctr"/>
                      <a:r>
                        <a:rPr lang="en-US" sz="1200" b="1" dirty="0">
                          <a:latin typeface="+mj-lt"/>
                          <a:cs typeface="Times New Roman" pitchFamily="18" charset="0"/>
                        </a:rPr>
                        <a:t>30 Year T-Note</a:t>
                      </a:r>
                    </a:p>
                  </a:txBody>
                  <a:tcPr/>
                </a:tc>
                <a:tc>
                  <a:txBody>
                    <a:bodyPr/>
                    <a:lstStyle/>
                    <a:p>
                      <a:pPr algn="ctr"/>
                      <a:r>
                        <a:rPr lang="en-US" sz="1200" dirty="0">
                          <a:latin typeface="+mj-lt"/>
                          <a:cs typeface="Times New Roman" pitchFamily="18" charset="0"/>
                        </a:rPr>
                        <a:t>4.120%</a:t>
                      </a:r>
                    </a:p>
                  </a:txBody>
                  <a:tcPr/>
                </a:tc>
                <a:tc>
                  <a:txBody>
                    <a:bodyPr/>
                    <a:lstStyle/>
                    <a:p>
                      <a:pPr algn="ctr"/>
                      <a:r>
                        <a:rPr lang="en-US" sz="1200" dirty="0">
                          <a:latin typeface="+mj-lt"/>
                          <a:cs typeface="Times New Roman" pitchFamily="18" charset="0"/>
                        </a:rPr>
                        <a:t>4.572%</a:t>
                      </a:r>
                    </a:p>
                  </a:txBody>
                  <a:tcPr/>
                </a:tc>
                <a:tc>
                  <a:txBody>
                    <a:bodyPr/>
                    <a:lstStyle/>
                    <a:p>
                      <a:pPr algn="ctr"/>
                      <a:r>
                        <a:rPr lang="en-US" sz="1200" b="1" dirty="0">
                          <a:latin typeface="+mj-lt"/>
                          <a:cs typeface="Times New Roman" pitchFamily="18" charset="0"/>
                        </a:rPr>
                        <a:t>+45.2 b.p.</a:t>
                      </a:r>
                    </a:p>
                  </a:txBody>
                  <a:tcPr/>
                </a:tc>
                <a:extLst>
                  <a:ext uri="{0D108BD9-81ED-4DB2-BD59-A6C34878D82A}">
                    <a16:rowId xmlns:a16="http://schemas.microsoft.com/office/drawing/2014/main" val="10005"/>
                  </a:ext>
                </a:extLst>
              </a:tr>
            </a:tbl>
          </a:graphicData>
        </a:graphic>
      </p:graphicFrame>
      <p:sp>
        <p:nvSpPr>
          <p:cNvPr id="10" name="Rectangle 9">
            <a:extLst>
              <a:ext uri="{FF2B5EF4-FFF2-40B4-BE49-F238E27FC236}">
                <a16:creationId xmlns:a16="http://schemas.microsoft.com/office/drawing/2014/main" id="{D3B52170-FFFA-C118-F0FE-8584AF2B3F4C}"/>
              </a:ext>
            </a:extLst>
          </p:cNvPr>
          <p:cNvSpPr/>
          <p:nvPr/>
        </p:nvSpPr>
        <p:spPr>
          <a:xfrm>
            <a:off x="9799992" y="5925578"/>
            <a:ext cx="1353255" cy="2616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Bloomberg</a:t>
            </a:r>
          </a:p>
        </p:txBody>
      </p:sp>
      <p:sp>
        <p:nvSpPr>
          <p:cNvPr id="13" name="TextBox 12">
            <a:extLst>
              <a:ext uri="{FF2B5EF4-FFF2-40B4-BE49-F238E27FC236}">
                <a16:creationId xmlns:a16="http://schemas.microsoft.com/office/drawing/2014/main" id="{97395FC8-7FF8-C110-84F9-15B371BA0772}"/>
              </a:ext>
            </a:extLst>
          </p:cNvPr>
          <p:cNvSpPr txBox="1"/>
          <p:nvPr/>
        </p:nvSpPr>
        <p:spPr>
          <a:xfrm>
            <a:off x="1257300" y="2004410"/>
            <a:ext cx="31242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Treasuries</a:t>
            </a:r>
          </a:p>
        </p:txBody>
      </p:sp>
      <p:sp>
        <p:nvSpPr>
          <p:cNvPr id="15" name="TextBox 14">
            <a:extLst>
              <a:ext uri="{FF2B5EF4-FFF2-40B4-BE49-F238E27FC236}">
                <a16:creationId xmlns:a16="http://schemas.microsoft.com/office/drawing/2014/main" id="{5F903294-D188-8019-2E8C-2EB5978999C6}"/>
              </a:ext>
            </a:extLst>
          </p:cNvPr>
          <p:cNvSpPr txBox="1"/>
          <p:nvPr/>
        </p:nvSpPr>
        <p:spPr>
          <a:xfrm>
            <a:off x="7193939" y="1975457"/>
            <a:ext cx="31242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Spread Sectors</a:t>
            </a:r>
          </a:p>
        </p:txBody>
      </p:sp>
      <p:sp>
        <p:nvSpPr>
          <p:cNvPr id="2" name="Slide Number Placeholder 1">
            <a:extLst>
              <a:ext uri="{FF2B5EF4-FFF2-40B4-BE49-F238E27FC236}">
                <a16:creationId xmlns:a16="http://schemas.microsoft.com/office/drawing/2014/main" id="{EA3B7F0A-C1FC-DE47-8AD0-D9C0359BBE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092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3D967-9B8F-261F-BEAB-DEB4F896391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C4D784-5C86-28C3-3B99-6EEBDE7DF76D}"/>
              </a:ext>
            </a:extLst>
          </p:cNvPr>
          <p:cNvSpPr>
            <a:spLocks noGrp="1"/>
          </p:cNvSpPr>
          <p:nvPr>
            <p:ph type="sldNum" sz="quarter" idx="12"/>
          </p:nvPr>
        </p:nvSpPr>
        <p:spPr/>
        <p:txBody>
          <a:bodyPr/>
          <a:lstStyle/>
          <a:p>
            <a:pPr defTabSz="914411"/>
            <a:fld id="{939BA12D-66C8-4ADD-AE22-8C591D475314}" type="slidenum">
              <a:rPr lang="en-US">
                <a:solidFill>
                  <a:srgbClr val="15234A">
                    <a:tint val="75000"/>
                  </a:srgbClr>
                </a:solidFill>
                <a:latin typeface="Calibri" panose="020F0502020204030204"/>
              </a:rPr>
              <a:pPr defTabSz="914411"/>
              <a:t>43</a:t>
            </a:fld>
            <a:endParaRPr lang="en-US" dirty="0">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6F0717FF-9A0D-5B40-3796-13E23FCBD541}"/>
              </a:ext>
            </a:extLst>
          </p:cNvPr>
          <p:cNvGraphicFramePr/>
          <p:nvPr>
            <p:extLst>
              <p:ext uri="{D42A27DB-BD31-4B8C-83A1-F6EECF244321}">
                <p14:modId xmlns:p14="http://schemas.microsoft.com/office/powerpoint/2010/main" val="2135839089"/>
              </p:ext>
            </p:extLst>
          </p:nvPr>
        </p:nvGraphicFramePr>
        <p:xfrm>
          <a:off x="923926" y="1829435"/>
          <a:ext cx="10325100"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D11E934B-C825-7649-AADA-226981C48D21}"/>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11"/>
            <a:r>
              <a:rPr lang="en-US" sz="3200" b="1" dirty="0">
                <a:solidFill>
                  <a:srgbClr val="15234A"/>
                </a:solidFill>
                <a:latin typeface="Calibri" panose="020F0502020204030204"/>
                <a:cs typeface="Times New Roman" pitchFamily="18" charset="0"/>
              </a:rPr>
              <a:t>Investment Pool Q4 2024 &amp; Q1 2025 Total Returns vs Benchmarks (excl. Time Deposits)</a:t>
            </a:r>
          </a:p>
        </p:txBody>
      </p:sp>
    </p:spTree>
    <p:extLst>
      <p:ext uri="{BB962C8B-B14F-4D97-AF65-F5344CB8AC3E}">
        <p14:creationId xmlns:p14="http://schemas.microsoft.com/office/powerpoint/2010/main" val="1496036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3098" y="539643"/>
            <a:ext cx="8229600" cy="1139825"/>
          </a:xfrm>
        </p:spPr>
        <p:txBody>
          <a:bodyPr>
            <a:noAutofit/>
          </a:bodyPr>
          <a:lstStyle/>
          <a:p>
            <a:pPr algn="ctr"/>
            <a:r>
              <a:rPr lang="en-US" sz="3600" b="1" dirty="0">
                <a:cs typeface="Times New Roman" pitchFamily="18" charset="0"/>
              </a:rPr>
              <a:t>Investment Pool Total Return </a:t>
            </a:r>
            <a:br>
              <a:rPr lang="en-US" sz="3600" b="1" dirty="0">
                <a:cs typeface="Times New Roman" pitchFamily="18" charset="0"/>
              </a:rPr>
            </a:br>
            <a:r>
              <a:rPr lang="en-US" sz="3600" b="1" dirty="0">
                <a:cs typeface="Times New Roman" pitchFamily="18" charset="0"/>
              </a:rPr>
              <a:t>(excl. Time Deposits)</a:t>
            </a:r>
          </a:p>
        </p:txBody>
      </p:sp>
      <p:graphicFrame>
        <p:nvGraphicFramePr>
          <p:cNvPr id="9" name="Chart 8"/>
          <p:cNvGraphicFramePr/>
          <p:nvPr>
            <p:extLst>
              <p:ext uri="{D42A27DB-BD31-4B8C-83A1-F6EECF244321}">
                <p14:modId xmlns:p14="http://schemas.microsoft.com/office/powerpoint/2010/main" val="591617062"/>
              </p:ext>
            </p:extLst>
          </p:nvPr>
        </p:nvGraphicFramePr>
        <p:xfrm>
          <a:off x="1235378" y="1741118"/>
          <a:ext cx="9645041" cy="4265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4D7B62B-2265-4641-82E4-ED22F51F5428}"/>
              </a:ext>
            </a:extLst>
          </p:cNvPr>
          <p:cNvSpPr txBox="1"/>
          <p:nvPr/>
        </p:nvSpPr>
        <p:spPr>
          <a:xfrm>
            <a:off x="8071720" y="5586842"/>
            <a:ext cx="320040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Annualized</a:t>
            </a:r>
          </a:p>
        </p:txBody>
      </p:sp>
      <p:sp>
        <p:nvSpPr>
          <p:cNvPr id="3" name="Slide Number Placeholder 2">
            <a:extLst>
              <a:ext uri="{FF2B5EF4-FFF2-40B4-BE49-F238E27FC236}">
                <a16:creationId xmlns:a16="http://schemas.microsoft.com/office/drawing/2014/main" id="{AA65EF45-7B74-4299-98BE-1BD7ABD836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750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6DC72-E9EE-CC97-4DD9-EA0A9953A90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DE6004DA-3A32-639A-9D44-8E3457AF1D77}"/>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5A70501E-641C-87E1-4F70-E1F673EC5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27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346503F4-FDA0-DD0F-E017-83CE8B1CACB4}"/>
              </a:ext>
            </a:extLst>
          </p:cNvPr>
          <p:cNvGraphicFramePr>
            <a:graphicFrameLocks/>
          </p:cNvGraphicFramePr>
          <p:nvPr/>
        </p:nvGraphicFramePr>
        <p:xfrm>
          <a:off x="822959" y="1583831"/>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2.23</a:t>
                      </a:r>
                    </a:p>
                  </a:txBody>
                  <a:tcPr/>
                </a:tc>
                <a:tc>
                  <a:txBody>
                    <a:bodyPr/>
                    <a:lstStyle/>
                    <a:p>
                      <a:pPr algn="ctr"/>
                      <a:r>
                        <a:rPr lang="en-US" sz="1400" dirty="0">
                          <a:latin typeface="+mj-lt"/>
                          <a:cs typeface="Times New Roman" pitchFamily="18" charset="0"/>
                        </a:rPr>
                        <a:t>5.05</a:t>
                      </a:r>
                    </a:p>
                  </a:txBody>
                  <a:tcPr/>
                </a:tc>
                <a:tc>
                  <a:txBody>
                    <a:bodyPr/>
                    <a:lstStyle/>
                    <a:p>
                      <a:pPr algn="ctr"/>
                      <a:r>
                        <a:rPr lang="en-US" sz="1400" dirty="0">
                          <a:latin typeface="+mj-lt"/>
                          <a:cs typeface="Times New Roman" pitchFamily="18" charset="0"/>
                        </a:rPr>
                        <a:t>4.23</a:t>
                      </a:r>
                    </a:p>
                  </a:txBody>
                  <a:tcPr/>
                </a:tc>
                <a:tc>
                  <a:txBody>
                    <a:bodyPr/>
                    <a:lstStyle/>
                    <a:p>
                      <a:pPr algn="ctr"/>
                      <a:r>
                        <a:rPr lang="en-US" sz="1400" dirty="0">
                          <a:latin typeface="+mj-lt"/>
                          <a:cs typeface="Times New Roman" pitchFamily="18" charset="0"/>
                        </a:rPr>
                        <a:t>2.54</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2.24</a:t>
                      </a:r>
                    </a:p>
                  </a:txBody>
                  <a:tcPr/>
                </a:tc>
                <a:tc>
                  <a:txBody>
                    <a:bodyPr/>
                    <a:lstStyle/>
                    <a:p>
                      <a:pPr algn="ctr"/>
                      <a:r>
                        <a:rPr lang="en-US" sz="1400" u="none" dirty="0">
                          <a:latin typeface="+mj-lt"/>
                          <a:cs typeface="Times New Roman" pitchFamily="18" charset="0"/>
                        </a:rPr>
                        <a:t>5.02</a:t>
                      </a:r>
                    </a:p>
                  </a:txBody>
                  <a:tcPr/>
                </a:tc>
                <a:tc>
                  <a:txBody>
                    <a:bodyPr/>
                    <a:lstStyle/>
                    <a:p>
                      <a:pPr algn="ctr"/>
                      <a:r>
                        <a:rPr lang="en-US" sz="1400" u="none" dirty="0">
                          <a:latin typeface="+mj-lt"/>
                          <a:cs typeface="Times New Roman" pitchFamily="18" charset="0"/>
                        </a:rPr>
                        <a:t>4.31</a:t>
                      </a:r>
                    </a:p>
                  </a:txBody>
                  <a:tcPr/>
                </a:tc>
                <a:tc>
                  <a:txBody>
                    <a:bodyPr/>
                    <a:lstStyle/>
                    <a:p>
                      <a:pPr algn="ctr"/>
                      <a:r>
                        <a:rPr lang="en-US" sz="1400" u="none" dirty="0">
                          <a:latin typeface="+mj-lt"/>
                          <a:cs typeface="Times New Roman" pitchFamily="18" charset="0"/>
                        </a:rPr>
                        <a:t>2.60</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-0.01</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0.03</a:t>
                      </a:r>
                    </a:p>
                  </a:txBody>
                  <a:tcPr/>
                </a:tc>
                <a:tc>
                  <a:txBody>
                    <a:bodyPr/>
                    <a:lstStyle/>
                    <a:p>
                      <a:pPr algn="ctr"/>
                      <a:r>
                        <a:rPr lang="en-US" sz="1400" b="1" dirty="0">
                          <a:solidFill>
                            <a:schemeClr val="tx1"/>
                          </a:solidFill>
                          <a:latin typeface="+mj-lt"/>
                          <a:cs typeface="Times New Roman" pitchFamily="18" charset="0"/>
                        </a:rPr>
                        <a:t>-0.08</a:t>
                      </a:r>
                    </a:p>
                  </a:txBody>
                  <a:tcPr/>
                </a:tc>
                <a:tc>
                  <a:txBody>
                    <a:bodyPr/>
                    <a:lstStyle/>
                    <a:p>
                      <a:pPr algn="ctr"/>
                      <a:r>
                        <a:rPr lang="en-US" sz="1400" b="1" dirty="0">
                          <a:solidFill>
                            <a:schemeClr val="tx1"/>
                          </a:solidFill>
                          <a:latin typeface="+mj-lt"/>
                          <a:cs typeface="Times New Roman" pitchFamily="18" charset="0"/>
                        </a:rPr>
                        <a:t>-0.06</a:t>
                      </a:r>
                    </a:p>
                  </a:txBody>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EF797DBA-540A-1FFE-46F3-60268450F94D}"/>
              </a:ext>
            </a:extLst>
          </p:cNvPr>
          <p:cNvSpPr txBox="1"/>
          <p:nvPr/>
        </p:nvSpPr>
        <p:spPr>
          <a:xfrm>
            <a:off x="2551099" y="5965439"/>
            <a:ext cx="3276600" cy="261610"/>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4" name="Title 10">
            <a:extLst>
              <a:ext uri="{FF2B5EF4-FFF2-40B4-BE49-F238E27FC236}">
                <a16:creationId xmlns:a16="http://schemas.microsoft.com/office/drawing/2014/main" id="{482E2C6E-3A51-C8A2-F52A-5474A98F477A}"/>
              </a:ext>
            </a:extLst>
          </p:cNvPr>
          <p:cNvSpPr>
            <a:spLocks noGrp="1"/>
          </p:cNvSpPr>
          <p:nvPr>
            <p:ph type="title"/>
          </p:nvPr>
        </p:nvSpPr>
        <p:spPr>
          <a:xfrm>
            <a:off x="620671" y="708004"/>
            <a:ext cx="10765597" cy="457200"/>
          </a:xfrm>
        </p:spPr>
        <p:txBody>
          <a:bodyPr>
            <a:noAutofit/>
          </a:bodyPr>
          <a:lstStyle/>
          <a:p>
            <a:r>
              <a:rPr lang="en-US" sz="3400" b="1" dirty="0">
                <a:cs typeface="Times New Roman" pitchFamily="18" charset="0"/>
              </a:rPr>
              <a:t>Liquidity &amp; STIF Portfolios</a:t>
            </a:r>
            <a:r>
              <a:rPr lang="en-US" sz="1400" b="1" dirty="0">
                <a:cs typeface="Times New Roman" pitchFamily="18" charset="0"/>
              </a:rPr>
              <a:t> (as of March 31, 2025)</a:t>
            </a:r>
            <a:endParaRPr lang="en-US" sz="3400" b="1" dirty="0">
              <a:cs typeface="Times New Roman" pitchFamily="18" charset="0"/>
            </a:endParaRPr>
          </a:p>
        </p:txBody>
      </p:sp>
      <p:sp>
        <p:nvSpPr>
          <p:cNvPr id="5" name="Rectangle 4">
            <a:extLst>
              <a:ext uri="{FF2B5EF4-FFF2-40B4-BE49-F238E27FC236}">
                <a16:creationId xmlns:a16="http://schemas.microsoft.com/office/drawing/2014/main" id="{B3C47EB1-1BBA-4034-988A-A6025E2F4DEC}"/>
              </a:ext>
            </a:extLst>
          </p:cNvPr>
          <p:cNvSpPr/>
          <p:nvPr/>
        </p:nvSpPr>
        <p:spPr>
          <a:xfrm>
            <a:off x="5446023" y="1583831"/>
            <a:ext cx="6123708" cy="4622749"/>
          </a:xfrm>
          <a:prstGeom prst="rect">
            <a:avLst/>
          </a:prstGeom>
        </p:spPr>
        <p:txBody>
          <a:bodyPr wrap="square" lIns="91385" tIns="45693" rIns="91385" bIns="45693">
            <a:spAutoFit/>
          </a:bodyPr>
          <a:lstStyle/>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Primary goal is to provide funds to cover disbursements and help the entire pool maximize income.  Performance versus benchmark is sometimes a secondary concern.</a:t>
            </a: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With rates in the front end higher and uncertainty about timing and magnitude of next Fed funds rate cut, duration was not taken as often and money kept close to overnight, to maximize earnings.</a:t>
            </a: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Choosing the highest yielding investments in the space to try to maintain a slight yield advantage.  Maximizing use of overnight commercial paper and repurchase agreements, which have been higher yielding than treasury options currently.</a:t>
            </a: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We are limiting exposure to the 3-12 month part of the yield curve, as the account has not been as large as in the past and only extending some when extra cash is available.</a:t>
            </a: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6" name="Content Placeholder 5">
            <a:extLst>
              <a:ext uri="{FF2B5EF4-FFF2-40B4-BE49-F238E27FC236}">
                <a16:creationId xmlns:a16="http://schemas.microsoft.com/office/drawing/2014/main" id="{8662C8C0-D8B3-5815-4222-97ED0BDF138A}"/>
              </a:ext>
            </a:extLst>
          </p:cNvPr>
          <p:cNvGraphicFramePr>
            <a:graphicFrameLocks/>
          </p:cNvGraphicFramePr>
          <p:nvPr/>
        </p:nvGraphicFramePr>
        <p:xfrm>
          <a:off x="822958" y="4003612"/>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2.27</a:t>
                      </a:r>
                    </a:p>
                  </a:txBody>
                  <a:tcPr/>
                </a:tc>
                <a:tc>
                  <a:txBody>
                    <a:bodyPr/>
                    <a:lstStyle/>
                    <a:p>
                      <a:pPr algn="ctr"/>
                      <a:r>
                        <a:rPr lang="en-US" sz="1400" dirty="0">
                          <a:latin typeface="+mj-lt"/>
                          <a:cs typeface="Times New Roman" pitchFamily="18" charset="0"/>
                        </a:rPr>
                        <a:t>5.10</a:t>
                      </a:r>
                    </a:p>
                  </a:txBody>
                  <a:tcPr/>
                </a:tc>
                <a:tc>
                  <a:txBody>
                    <a:bodyPr/>
                    <a:lstStyle/>
                    <a:p>
                      <a:pPr algn="ctr"/>
                      <a:r>
                        <a:rPr lang="en-US" sz="1400" dirty="0">
                          <a:latin typeface="+mj-lt"/>
                          <a:cs typeface="Times New Roman" pitchFamily="18" charset="0"/>
                        </a:rPr>
                        <a:t>4.57</a:t>
                      </a:r>
                    </a:p>
                  </a:txBody>
                  <a:tcPr/>
                </a:tc>
                <a:tc>
                  <a:txBody>
                    <a:bodyPr/>
                    <a:lstStyle/>
                    <a:p>
                      <a:pPr algn="ctr"/>
                      <a:r>
                        <a:rPr lang="en-US" sz="1400" dirty="0">
                          <a:latin typeface="+mj-lt"/>
                          <a:cs typeface="Times New Roman" pitchFamily="18" charset="0"/>
                        </a:rPr>
                        <a:t>2.76</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2.24</a:t>
                      </a:r>
                    </a:p>
                  </a:txBody>
                  <a:tcPr/>
                </a:tc>
                <a:tc>
                  <a:txBody>
                    <a:bodyPr/>
                    <a:lstStyle/>
                    <a:p>
                      <a:pPr algn="ctr"/>
                      <a:r>
                        <a:rPr lang="en-US" sz="1400" u="none" dirty="0">
                          <a:latin typeface="+mj-lt"/>
                          <a:cs typeface="Times New Roman" pitchFamily="18" charset="0"/>
                        </a:rPr>
                        <a:t>5.02</a:t>
                      </a:r>
                    </a:p>
                  </a:txBody>
                  <a:tcPr/>
                </a:tc>
                <a:tc>
                  <a:txBody>
                    <a:bodyPr/>
                    <a:lstStyle/>
                    <a:p>
                      <a:pPr algn="ctr"/>
                      <a:r>
                        <a:rPr lang="en-US" sz="1400" u="none" dirty="0">
                          <a:latin typeface="+mj-lt"/>
                          <a:cs typeface="Times New Roman" pitchFamily="18" charset="0"/>
                        </a:rPr>
                        <a:t>4.31</a:t>
                      </a:r>
                    </a:p>
                  </a:txBody>
                  <a:tcPr/>
                </a:tc>
                <a:tc>
                  <a:txBody>
                    <a:bodyPr/>
                    <a:lstStyle/>
                    <a:p>
                      <a:pPr algn="ctr"/>
                      <a:r>
                        <a:rPr lang="en-US" sz="1400" u="none" dirty="0">
                          <a:latin typeface="+mj-lt"/>
                          <a:cs typeface="Times New Roman" pitchFamily="18" charset="0"/>
                        </a:rPr>
                        <a:t>2.60</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0.04</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0.08</a:t>
                      </a:r>
                    </a:p>
                  </a:txBody>
                  <a:tcPr/>
                </a:tc>
                <a:tc>
                  <a:txBody>
                    <a:bodyPr/>
                    <a:lstStyle/>
                    <a:p>
                      <a:pPr algn="ctr"/>
                      <a:r>
                        <a:rPr lang="en-US" sz="1400" b="1" dirty="0">
                          <a:solidFill>
                            <a:schemeClr val="tx1"/>
                          </a:solidFill>
                          <a:latin typeface="+mj-lt"/>
                          <a:cs typeface="Times New Roman" pitchFamily="18" charset="0"/>
                        </a:rPr>
                        <a:t>0.26</a:t>
                      </a:r>
                    </a:p>
                  </a:txBody>
                  <a:tcPr/>
                </a:tc>
                <a:tc>
                  <a:txBody>
                    <a:bodyPr/>
                    <a:lstStyle/>
                    <a:p>
                      <a:pPr algn="ctr"/>
                      <a:r>
                        <a:rPr lang="en-US" sz="1400" b="1" dirty="0">
                          <a:solidFill>
                            <a:schemeClr val="tx1"/>
                          </a:solidFill>
                          <a:latin typeface="+mj-lt"/>
                          <a:cs typeface="Times New Roman" pitchFamily="18" charset="0"/>
                        </a:rPr>
                        <a:t>0.16</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4C270AD7-2943-1FA5-3314-7A2C0AD44077}"/>
              </a:ext>
            </a:extLst>
          </p:cNvPr>
          <p:cNvSpPr txBox="1"/>
          <p:nvPr/>
        </p:nvSpPr>
        <p:spPr>
          <a:xfrm>
            <a:off x="2242868" y="1207104"/>
            <a:ext cx="18546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LIQUIDITY</a:t>
            </a:r>
          </a:p>
        </p:txBody>
      </p:sp>
      <p:sp>
        <p:nvSpPr>
          <p:cNvPr id="8" name="TextBox 7">
            <a:extLst>
              <a:ext uri="{FF2B5EF4-FFF2-40B4-BE49-F238E27FC236}">
                <a16:creationId xmlns:a16="http://schemas.microsoft.com/office/drawing/2014/main" id="{FBCDC7F7-A6CC-3025-F3BB-A1CC49DBAB0F}"/>
              </a:ext>
            </a:extLst>
          </p:cNvPr>
          <p:cNvSpPr txBox="1"/>
          <p:nvPr/>
        </p:nvSpPr>
        <p:spPr>
          <a:xfrm>
            <a:off x="2551099" y="3571739"/>
            <a:ext cx="1863305" cy="3676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STIF</a:t>
            </a:r>
          </a:p>
        </p:txBody>
      </p:sp>
    </p:spTree>
    <p:extLst>
      <p:ext uri="{BB962C8B-B14F-4D97-AF65-F5344CB8AC3E}">
        <p14:creationId xmlns:p14="http://schemas.microsoft.com/office/powerpoint/2010/main" val="3945581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67251" y="1696088"/>
            <a:ext cx="2667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as of March 31, 2025</a:t>
            </a:r>
          </a:p>
        </p:txBody>
      </p:sp>
      <p:sp>
        <p:nvSpPr>
          <p:cNvPr id="16" name="TextBox 15"/>
          <p:cNvSpPr txBox="1"/>
          <p:nvPr/>
        </p:nvSpPr>
        <p:spPr>
          <a:xfrm>
            <a:off x="2190750" y="4828499"/>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not annualized.</a:t>
            </a:r>
          </a:p>
        </p:txBody>
      </p:sp>
      <p:sp>
        <p:nvSpPr>
          <p:cNvPr id="11" name="Title 10"/>
          <p:cNvSpPr>
            <a:spLocks noGrp="1"/>
          </p:cNvSpPr>
          <p:nvPr>
            <p:ph type="title"/>
          </p:nvPr>
        </p:nvSpPr>
        <p:spPr>
          <a:xfrm>
            <a:off x="832084" y="645863"/>
            <a:ext cx="10601324" cy="457200"/>
          </a:xfrm>
        </p:spPr>
        <p:txBody>
          <a:bodyPr>
            <a:noAutofit/>
          </a:bodyPr>
          <a:lstStyle/>
          <a:p>
            <a:r>
              <a:rPr lang="en-US" sz="3200" b="1" dirty="0">
                <a:solidFill>
                  <a:schemeClr val="tx1"/>
                </a:solidFill>
                <a:latin typeface="+mn-lt"/>
                <a:cs typeface="Times New Roman" pitchFamily="18" charset="0"/>
              </a:rPr>
              <a:t>Ultra Short Duration Portfolio - Performance and Attribution</a:t>
            </a:r>
          </a:p>
        </p:txBody>
      </p:sp>
      <p:sp>
        <p:nvSpPr>
          <p:cNvPr id="13" name="TextBox 12"/>
          <p:cNvSpPr txBox="1"/>
          <p:nvPr/>
        </p:nvSpPr>
        <p:spPr>
          <a:xfrm>
            <a:off x="257174" y="4845199"/>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provided by BNY Mellon.</a:t>
            </a:r>
          </a:p>
        </p:txBody>
      </p:sp>
      <p:sp>
        <p:nvSpPr>
          <p:cNvPr id="14" name="Slide Number Placeholder 13"/>
          <p:cNvSpPr>
            <a:spLocks noGrp="1"/>
          </p:cNvSpPr>
          <p:nvPr>
            <p:ph type="sldNum" sz="quarter" idx="12"/>
          </p:nvPr>
        </p:nvSpPr>
        <p:spPr>
          <a:xfrm>
            <a:off x="9906000" y="6400800"/>
            <a:ext cx="609600"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3C3E94-8862-4467-8F19-CD52EB0E932F}" type="slidenum">
              <a:rPr kumimoji="0" lang="en-US" sz="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0" name="TextBox 19"/>
          <p:cNvSpPr txBox="1"/>
          <p:nvPr/>
        </p:nvSpPr>
        <p:spPr>
          <a:xfrm>
            <a:off x="4975894" y="1843544"/>
            <a:ext cx="6534150" cy="233910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4</a:t>
            </a:r>
            <a:r>
              <a:rPr kumimoji="0" lang="en-US" sz="1400" b="1"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th</a:t>
            </a: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Quarter 2024 and 1</a:t>
            </a:r>
            <a:r>
              <a:rPr kumimoji="0" lang="en-US" sz="1400" b="1"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st</a:t>
            </a: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Quarter of 2025 ( +7.1 b.p.)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Duration / Yield Curve: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Tactical duration positioning was additive to performance over the period.</a:t>
            </a:r>
            <a:r>
              <a:rPr lang="en-US" sz="1300" dirty="0">
                <a:solidFill>
                  <a:srgbClr val="15234A"/>
                </a:solidFill>
                <a:latin typeface="Times New Roman" pitchFamily="18" charset="0"/>
                <a:cs typeface="Times New Roman" pitchFamily="18" charset="0"/>
              </a:rPr>
              <a:t> Yield curve positioning and the</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portfolio’s barbell structure was mixed.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Cross-Sector:  </a:t>
            </a:r>
            <a:r>
              <a:rPr lang="en-US" sz="1300" dirty="0">
                <a:solidFill>
                  <a:srgbClr val="15234A"/>
                </a:solidFill>
                <a:latin typeface="Times New Roman" pitchFamily="18" charset="0"/>
                <a:cs typeface="Times New Roman" pitchFamily="18" charset="0"/>
              </a:rPr>
              <a:t>Concerns regarding Trump’s tariff policies led to spread widening, which detracted performance slightly.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Yield: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 </a:t>
            </a:r>
            <a:r>
              <a:rPr kumimoji="0" lang="en-US" sz="1300" b="0" i="0" u="none" strike="noStrike" kern="1200" cap="none" spc="0" normalizeH="0" baseline="0" noProof="0">
                <a:ln>
                  <a:noFill/>
                </a:ln>
                <a:solidFill>
                  <a:srgbClr val="15234A"/>
                </a:solidFill>
                <a:effectLst/>
                <a:uLnTx/>
                <a:uFillTx/>
                <a:latin typeface="Times New Roman" pitchFamily="18" charset="0"/>
                <a:ea typeface="+mn-ea"/>
                <a:cs typeface="Times New Roman" pitchFamily="18" charset="0"/>
              </a:rPr>
              <a:t>increased its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yield/carry advantage versus the benchmark during the period.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3" name="TextBox 22"/>
          <p:cNvSpPr txBox="1"/>
          <p:nvPr/>
        </p:nvSpPr>
        <p:spPr>
          <a:xfrm>
            <a:off x="6376069" y="1504990"/>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ATTRIBUTION NOTES</a:t>
            </a:r>
          </a:p>
        </p:txBody>
      </p:sp>
      <p:graphicFrame>
        <p:nvGraphicFramePr>
          <p:cNvPr id="2" name="Table 2">
            <a:extLst>
              <a:ext uri="{FF2B5EF4-FFF2-40B4-BE49-F238E27FC236}">
                <a16:creationId xmlns:a16="http://schemas.microsoft.com/office/drawing/2014/main" id="{3AA29B9A-E049-2322-45DD-7A6B8E98FA24}"/>
              </a:ext>
            </a:extLst>
          </p:cNvPr>
          <p:cNvGraphicFramePr>
            <a:graphicFrameLocks noGrp="1"/>
          </p:cNvGraphicFramePr>
          <p:nvPr/>
        </p:nvGraphicFramePr>
        <p:xfrm>
          <a:off x="681956" y="2383463"/>
          <a:ext cx="4037590" cy="2428336"/>
        </p:xfrm>
        <a:graphic>
          <a:graphicData uri="http://schemas.openxmlformats.org/drawingml/2006/table">
            <a:tbl>
              <a:tblPr firstRow="1" bandRow="1">
                <a:tableStyleId>{5C22544A-7EE6-4342-B048-85BDC9FD1C3A}</a:tableStyleId>
              </a:tblPr>
              <a:tblGrid>
                <a:gridCol w="969822">
                  <a:extLst>
                    <a:ext uri="{9D8B030D-6E8A-4147-A177-3AD203B41FA5}">
                      <a16:colId xmlns:a16="http://schemas.microsoft.com/office/drawing/2014/main" val="2551370124"/>
                    </a:ext>
                  </a:extLst>
                </a:gridCol>
                <a:gridCol w="645214">
                  <a:extLst>
                    <a:ext uri="{9D8B030D-6E8A-4147-A177-3AD203B41FA5}">
                      <a16:colId xmlns:a16="http://schemas.microsoft.com/office/drawing/2014/main" val="1809392851"/>
                    </a:ext>
                  </a:extLst>
                </a:gridCol>
                <a:gridCol w="807518">
                  <a:extLst>
                    <a:ext uri="{9D8B030D-6E8A-4147-A177-3AD203B41FA5}">
                      <a16:colId xmlns:a16="http://schemas.microsoft.com/office/drawing/2014/main" val="3408272680"/>
                    </a:ext>
                  </a:extLst>
                </a:gridCol>
                <a:gridCol w="807518">
                  <a:extLst>
                    <a:ext uri="{9D8B030D-6E8A-4147-A177-3AD203B41FA5}">
                      <a16:colId xmlns:a16="http://schemas.microsoft.com/office/drawing/2014/main" val="3163391939"/>
                    </a:ext>
                  </a:extLst>
                </a:gridCol>
                <a:gridCol w="807518">
                  <a:extLst>
                    <a:ext uri="{9D8B030D-6E8A-4147-A177-3AD203B41FA5}">
                      <a16:colId xmlns:a16="http://schemas.microsoft.com/office/drawing/2014/main" val="2248722927"/>
                    </a:ext>
                  </a:extLst>
                </a:gridCol>
              </a:tblGrid>
              <a:tr h="607084">
                <a:tc>
                  <a:txBody>
                    <a:bodyPr/>
                    <a:lstStyle/>
                    <a:p>
                      <a:pPr algn="ctr"/>
                      <a:endParaRPr lang="en-US" sz="1050" dirty="0">
                        <a:latin typeface="Times New Roman" panose="02020603050405020304" pitchFamily="18" charset="0"/>
                        <a:cs typeface="Times New Roman" panose="02020603050405020304" pitchFamily="18" charset="0"/>
                      </a:endParaRPr>
                    </a:p>
                  </a:txBody>
                  <a:tcPr/>
                </a:tc>
                <a:tc>
                  <a:txBody>
                    <a:bodyPr/>
                    <a:lstStyle/>
                    <a:p>
                      <a:pPr algn="ctr"/>
                      <a:r>
                        <a:rPr lang="en-US" sz="1050" dirty="0">
                          <a:latin typeface="Times New Roman" panose="02020603050405020304" pitchFamily="18" charset="0"/>
                          <a:cs typeface="Times New Roman" panose="02020603050405020304" pitchFamily="18" charset="0"/>
                        </a:rPr>
                        <a:t>6 Mo*</a:t>
                      </a:r>
                    </a:p>
                  </a:txBody>
                  <a:tcPr/>
                </a:tc>
                <a:tc>
                  <a:txBody>
                    <a:bodyPr/>
                    <a:lstStyle/>
                    <a:p>
                      <a:pPr algn="ctr"/>
                      <a:r>
                        <a:rPr lang="en-US" sz="1050" dirty="0">
                          <a:latin typeface="Times New Roman" panose="02020603050405020304" pitchFamily="18" charset="0"/>
                          <a:cs typeface="Times New Roman" panose="02020603050405020304" pitchFamily="18" charset="0"/>
                        </a:rPr>
                        <a:t>1 Year</a:t>
                      </a:r>
                    </a:p>
                  </a:txBody>
                  <a:tcPr/>
                </a:tc>
                <a:tc>
                  <a:txBody>
                    <a:bodyPr/>
                    <a:lstStyle/>
                    <a:p>
                      <a:pPr algn="ctr"/>
                      <a:r>
                        <a:rPr lang="en-US" sz="1050" dirty="0">
                          <a:latin typeface="Times New Roman" panose="02020603050405020304" pitchFamily="18" charset="0"/>
                          <a:cs typeface="Times New Roman" panose="02020603050405020304" pitchFamily="18" charset="0"/>
                        </a:rPr>
                        <a:t>3 Year</a:t>
                      </a:r>
                    </a:p>
                  </a:txBody>
                  <a:tcPr/>
                </a:tc>
                <a:tc>
                  <a:txBody>
                    <a:bodyPr/>
                    <a:lstStyle/>
                    <a:p>
                      <a:pPr algn="ctr"/>
                      <a:r>
                        <a:rPr lang="en-US" sz="1050" dirty="0">
                          <a:latin typeface="Times New Roman" panose="02020603050405020304" pitchFamily="18" charset="0"/>
                          <a:cs typeface="Times New Roman" panose="02020603050405020304" pitchFamily="18" charset="0"/>
                        </a:rPr>
                        <a:t>5 Year</a:t>
                      </a:r>
                    </a:p>
                  </a:txBody>
                  <a:tcPr/>
                </a:tc>
                <a:extLst>
                  <a:ext uri="{0D108BD9-81ED-4DB2-BD59-A6C34878D82A}">
                    <a16:rowId xmlns:a16="http://schemas.microsoft.com/office/drawing/2014/main" val="2721652440"/>
                  </a:ext>
                </a:extLst>
              </a:tr>
              <a:tr h="607084">
                <a:tc>
                  <a:txBody>
                    <a:bodyPr/>
                    <a:lstStyle/>
                    <a:p>
                      <a:pPr algn="l"/>
                      <a:r>
                        <a:rPr lang="en-US" sz="1050" dirty="0">
                          <a:latin typeface="Times New Roman" panose="02020603050405020304" pitchFamily="18" charset="0"/>
                          <a:cs typeface="Times New Roman" panose="02020603050405020304" pitchFamily="18" charset="0"/>
                        </a:rPr>
                        <a:t>Portfolio</a:t>
                      </a:r>
                    </a:p>
                  </a:txBody>
                  <a:tcPr/>
                </a:tc>
                <a:tc>
                  <a:txBody>
                    <a:bodyPr/>
                    <a:lstStyle/>
                    <a:p>
                      <a:pPr algn="ctr"/>
                      <a:r>
                        <a:rPr lang="en-US" sz="1050" dirty="0">
                          <a:latin typeface="Times New Roman" panose="02020603050405020304" pitchFamily="18" charset="0"/>
                          <a:cs typeface="Times New Roman" panose="02020603050405020304" pitchFamily="18" charset="0"/>
                        </a:rPr>
                        <a:t>1.98</a:t>
                      </a:r>
                    </a:p>
                  </a:txBody>
                  <a:tcPr/>
                </a:tc>
                <a:tc>
                  <a:txBody>
                    <a:bodyPr/>
                    <a:lstStyle/>
                    <a:p>
                      <a:pPr algn="ctr"/>
                      <a:r>
                        <a:rPr lang="en-US" sz="1050" dirty="0">
                          <a:latin typeface="Times New Roman" panose="02020603050405020304" pitchFamily="18" charset="0"/>
                          <a:cs typeface="Times New Roman" panose="02020603050405020304" pitchFamily="18" charset="0"/>
                        </a:rPr>
                        <a:t>5.34</a:t>
                      </a:r>
                    </a:p>
                  </a:txBody>
                  <a:tcPr/>
                </a:tc>
                <a:tc>
                  <a:txBody>
                    <a:bodyPr/>
                    <a:lstStyle/>
                    <a:p>
                      <a:pPr algn="ctr"/>
                      <a:r>
                        <a:rPr lang="en-US" sz="1050" dirty="0">
                          <a:latin typeface="Times New Roman" panose="02020603050405020304" pitchFamily="18" charset="0"/>
                          <a:cs typeface="Times New Roman" panose="02020603050405020304" pitchFamily="18" charset="0"/>
                        </a:rPr>
                        <a:t>3.65</a:t>
                      </a:r>
                    </a:p>
                  </a:txBody>
                  <a:tcPr/>
                </a:tc>
                <a:tc>
                  <a:txBody>
                    <a:bodyPr/>
                    <a:lstStyle/>
                    <a:p>
                      <a:pPr algn="ctr"/>
                      <a:r>
                        <a:rPr lang="en-US" sz="1050" dirty="0">
                          <a:latin typeface="Times New Roman" panose="02020603050405020304" pitchFamily="18" charset="0"/>
                          <a:cs typeface="Times New Roman" panose="02020603050405020304" pitchFamily="18" charset="0"/>
                        </a:rPr>
                        <a:t>2.01</a:t>
                      </a:r>
                    </a:p>
                  </a:txBody>
                  <a:tcPr/>
                </a:tc>
                <a:extLst>
                  <a:ext uri="{0D108BD9-81ED-4DB2-BD59-A6C34878D82A}">
                    <a16:rowId xmlns:a16="http://schemas.microsoft.com/office/drawing/2014/main" val="4122159973"/>
                  </a:ext>
                </a:extLst>
              </a:tr>
              <a:tr h="607084">
                <a:tc>
                  <a:txBody>
                    <a:bodyPr/>
                    <a:lstStyle/>
                    <a:p>
                      <a:pPr algn="l"/>
                      <a:r>
                        <a:rPr lang="en-US" sz="1050" dirty="0">
                          <a:latin typeface="Times New Roman" panose="02020603050405020304" pitchFamily="18" charset="0"/>
                          <a:cs typeface="Times New Roman" panose="02020603050405020304" pitchFamily="18" charset="0"/>
                        </a:rPr>
                        <a:t>Benchmark</a:t>
                      </a:r>
                    </a:p>
                  </a:txBody>
                  <a:tcPr/>
                </a:tc>
                <a:tc>
                  <a:txBody>
                    <a:bodyPr/>
                    <a:lstStyle/>
                    <a:p>
                      <a:pPr algn="ctr"/>
                      <a:r>
                        <a:rPr lang="en-US" sz="1050" dirty="0">
                          <a:latin typeface="Times New Roman" panose="02020603050405020304" pitchFamily="18" charset="0"/>
                          <a:cs typeface="Times New Roman" panose="02020603050405020304" pitchFamily="18" charset="0"/>
                        </a:rPr>
                        <a:t>1.91</a:t>
                      </a:r>
                    </a:p>
                  </a:txBody>
                  <a:tcPr/>
                </a:tc>
                <a:tc>
                  <a:txBody>
                    <a:bodyPr/>
                    <a:lstStyle/>
                    <a:p>
                      <a:pPr algn="ctr"/>
                      <a:r>
                        <a:rPr lang="en-US" sz="1050" dirty="0">
                          <a:latin typeface="Times New Roman" panose="02020603050405020304" pitchFamily="18" charset="0"/>
                          <a:cs typeface="Times New Roman" panose="02020603050405020304" pitchFamily="18" charset="0"/>
                        </a:rPr>
                        <a:t>5.23</a:t>
                      </a:r>
                    </a:p>
                  </a:txBody>
                  <a:tcPr/>
                </a:tc>
                <a:tc>
                  <a:txBody>
                    <a:bodyPr/>
                    <a:lstStyle/>
                    <a:p>
                      <a:pPr algn="ctr"/>
                      <a:r>
                        <a:rPr lang="en-US" sz="1050" dirty="0">
                          <a:latin typeface="Times New Roman" panose="02020603050405020304" pitchFamily="18" charset="0"/>
                          <a:cs typeface="Times New Roman" panose="02020603050405020304" pitchFamily="18" charset="0"/>
                        </a:rPr>
                        <a:t>3.54</a:t>
                      </a:r>
                    </a:p>
                  </a:txBody>
                  <a:tcPr/>
                </a:tc>
                <a:tc>
                  <a:txBody>
                    <a:bodyPr/>
                    <a:lstStyle/>
                    <a:p>
                      <a:pPr algn="ctr"/>
                      <a:r>
                        <a:rPr lang="en-US" sz="1050" dirty="0">
                          <a:latin typeface="Times New Roman" panose="02020603050405020304" pitchFamily="18" charset="0"/>
                          <a:cs typeface="Times New Roman" panose="02020603050405020304" pitchFamily="18" charset="0"/>
                        </a:rPr>
                        <a:t>1.90</a:t>
                      </a:r>
                    </a:p>
                  </a:txBody>
                  <a:tcPr/>
                </a:tc>
                <a:extLst>
                  <a:ext uri="{0D108BD9-81ED-4DB2-BD59-A6C34878D82A}">
                    <a16:rowId xmlns:a16="http://schemas.microsoft.com/office/drawing/2014/main" val="3704746190"/>
                  </a:ext>
                </a:extLst>
              </a:tr>
              <a:tr h="607084">
                <a:tc>
                  <a:txBody>
                    <a:bodyPr/>
                    <a:lstStyle/>
                    <a:p>
                      <a:pPr algn="l"/>
                      <a:r>
                        <a:rPr lang="en-US" sz="1050" b="1" dirty="0">
                          <a:latin typeface="Times New Roman" panose="02020603050405020304" pitchFamily="18" charset="0"/>
                          <a:cs typeface="Times New Roman" panose="02020603050405020304" pitchFamily="18" charset="0"/>
                        </a:rPr>
                        <a:t>Excess Return</a:t>
                      </a:r>
                    </a:p>
                  </a:txBody>
                  <a:tcPr/>
                </a:tc>
                <a:tc>
                  <a:txBody>
                    <a:bodyPr/>
                    <a:lstStyle/>
                    <a:p>
                      <a:pPr algn="ctr"/>
                      <a:r>
                        <a:rPr lang="en-US" sz="1050" b="1" dirty="0">
                          <a:latin typeface="Times New Roman" panose="02020603050405020304" pitchFamily="18" charset="0"/>
                          <a:cs typeface="Times New Roman" panose="02020603050405020304" pitchFamily="18" charset="0"/>
                        </a:rPr>
                        <a:t>0.07</a:t>
                      </a:r>
                    </a:p>
                  </a:txBody>
                  <a:tcPr/>
                </a:tc>
                <a:tc>
                  <a:txBody>
                    <a:bodyPr/>
                    <a:lstStyle/>
                    <a:p>
                      <a:pPr algn="ctr"/>
                      <a:r>
                        <a:rPr lang="en-US" sz="1050" b="1" dirty="0">
                          <a:latin typeface="Times New Roman" panose="02020603050405020304" pitchFamily="18" charset="0"/>
                          <a:cs typeface="Times New Roman" panose="02020603050405020304" pitchFamily="18" charset="0"/>
                        </a:rPr>
                        <a:t>0.11</a:t>
                      </a:r>
                    </a:p>
                  </a:txBody>
                  <a:tcPr/>
                </a:tc>
                <a:tc>
                  <a:txBody>
                    <a:bodyPr/>
                    <a:lstStyle/>
                    <a:p>
                      <a:pPr algn="ctr"/>
                      <a:r>
                        <a:rPr lang="en-US" sz="1050" b="1" dirty="0">
                          <a:latin typeface="Times New Roman" panose="02020603050405020304" pitchFamily="18" charset="0"/>
                          <a:cs typeface="Times New Roman" panose="02020603050405020304" pitchFamily="18" charset="0"/>
                        </a:rPr>
                        <a:t>0.11</a:t>
                      </a:r>
                    </a:p>
                  </a:txBody>
                  <a:tcPr/>
                </a:tc>
                <a:tc>
                  <a:txBody>
                    <a:bodyPr/>
                    <a:lstStyle/>
                    <a:p>
                      <a:pPr algn="ctr"/>
                      <a:r>
                        <a:rPr lang="en-US" sz="1050" b="1" dirty="0">
                          <a:latin typeface="Times New Roman" panose="02020603050405020304" pitchFamily="18" charset="0"/>
                          <a:cs typeface="Times New Roman" panose="02020603050405020304" pitchFamily="18" charset="0"/>
                        </a:rPr>
                        <a:t>0.11</a:t>
                      </a:r>
                    </a:p>
                  </a:txBody>
                  <a:tcPr/>
                </a:tc>
                <a:extLst>
                  <a:ext uri="{0D108BD9-81ED-4DB2-BD59-A6C34878D82A}">
                    <a16:rowId xmlns:a16="http://schemas.microsoft.com/office/drawing/2014/main" val="702469800"/>
                  </a:ext>
                </a:extLst>
              </a:tr>
            </a:tbl>
          </a:graphicData>
        </a:graphic>
      </p:graphicFrame>
    </p:spTree>
    <p:extLst>
      <p:ext uri="{BB962C8B-B14F-4D97-AF65-F5344CB8AC3E}">
        <p14:creationId xmlns:p14="http://schemas.microsoft.com/office/powerpoint/2010/main" val="3855503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14375" y="974636"/>
            <a:ext cx="10668000" cy="457200"/>
          </a:xfrm>
        </p:spPr>
        <p:txBody>
          <a:bodyPr>
            <a:noAutofit/>
          </a:bodyPr>
          <a:lstStyle/>
          <a:p>
            <a:r>
              <a:rPr lang="en-US" sz="3000" b="1" dirty="0">
                <a:solidFill>
                  <a:schemeClr val="tx1"/>
                </a:solidFill>
                <a:cs typeface="Times New Roman" pitchFamily="18" charset="0"/>
              </a:rPr>
              <a:t>Ultra Short Duration Portfolio -</a:t>
            </a:r>
            <a:r>
              <a:rPr lang="en-US" sz="3000" b="1" dirty="0">
                <a:cs typeface="Times New Roman" pitchFamily="18" charset="0"/>
              </a:rPr>
              <a:t> </a:t>
            </a:r>
            <a:r>
              <a:rPr lang="en-US" sz="3000" b="1" dirty="0">
                <a:solidFill>
                  <a:schemeClr val="tx1"/>
                </a:solidFill>
                <a:cs typeface="Times New Roman" pitchFamily="18" charset="0"/>
              </a:rPr>
              <a:t>Current Strategy / Characteristics</a:t>
            </a:r>
          </a:p>
        </p:txBody>
      </p:sp>
      <p:sp>
        <p:nvSpPr>
          <p:cNvPr id="13" name="TextBox 12"/>
          <p:cNvSpPr txBox="1"/>
          <p:nvPr/>
        </p:nvSpPr>
        <p:spPr>
          <a:xfrm>
            <a:off x="8201025" y="6043668"/>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Data obtained from BNYM / Wilshire / Bloomberg</a:t>
            </a:r>
          </a:p>
        </p:txBody>
      </p:sp>
      <p:sp>
        <p:nvSpPr>
          <p:cNvPr id="20" name="TextBox 19"/>
          <p:cNvSpPr txBox="1"/>
          <p:nvPr/>
        </p:nvSpPr>
        <p:spPr>
          <a:xfrm>
            <a:off x="2071687" y="1748158"/>
            <a:ext cx="2667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nvGraphicFramePr>
        <p:xfrm>
          <a:off x="666750" y="2433557"/>
          <a:ext cx="5381625" cy="1917127"/>
        </p:xfrm>
        <a:graphic>
          <a:graphicData uri="http://schemas.openxmlformats.org/drawingml/2006/table">
            <a:tbl>
              <a:tblPr firstRow="1" bandRow="1">
                <a:tableStyleId>{69CF1AB2-1976-4502-BF36-3FF5EA218861}</a:tableStyleId>
              </a:tblPr>
              <a:tblGrid>
                <a:gridCol w="2047917">
                  <a:extLst>
                    <a:ext uri="{9D8B030D-6E8A-4147-A177-3AD203B41FA5}">
                      <a16:colId xmlns:a16="http://schemas.microsoft.com/office/drawing/2014/main" val="20000"/>
                    </a:ext>
                  </a:extLst>
                </a:gridCol>
                <a:gridCol w="3333708">
                  <a:extLst>
                    <a:ext uri="{9D8B030D-6E8A-4147-A177-3AD203B41FA5}">
                      <a16:colId xmlns:a16="http://schemas.microsoft.com/office/drawing/2014/main" val="20001"/>
                    </a:ext>
                  </a:extLst>
                </a:gridCol>
              </a:tblGrid>
              <a:tr h="559966">
                <a:tc>
                  <a:txBody>
                    <a:bodyPr/>
                    <a:lstStyle/>
                    <a:p>
                      <a:r>
                        <a:rPr lang="en-US" sz="1400" b="1" dirty="0">
                          <a:latin typeface="Times New Roman" pitchFamily="18" charset="0"/>
                          <a:cs typeface="Times New Roman" pitchFamily="18" charset="0"/>
                        </a:rPr>
                        <a:t>Duration</a:t>
                      </a:r>
                      <a:r>
                        <a:rPr lang="en-US" sz="1400" b="1" baseline="0" dirty="0">
                          <a:latin typeface="Times New Roman" pitchFamily="18" charset="0"/>
                          <a:cs typeface="Times New Roman" pitchFamily="18" charset="0"/>
                        </a:rPr>
                        <a:t> / Yield Curve</a:t>
                      </a:r>
                      <a:endParaRPr lang="en-US" sz="14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pitchFamily="18" charset="0"/>
                          <a:cs typeface="Times New Roman" pitchFamily="18" charset="0"/>
                        </a:rPr>
                        <a:t>Continue to manage duration tactically. Maintain barbell structure.</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0"/>
                  </a:ext>
                </a:extLst>
              </a:tr>
              <a:tr h="643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Credit / Other</a:t>
                      </a:r>
                      <a:r>
                        <a:rPr lang="en-US" sz="1400" b="1" baseline="0" dirty="0">
                          <a:latin typeface="Times New Roman" pitchFamily="18" charset="0"/>
                          <a:cs typeface="Times New Roman" pitchFamily="18" charset="0"/>
                        </a:rPr>
                        <a:t> Spread </a:t>
                      </a:r>
                    </a:p>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Times New Roman" pitchFamily="18" charset="0"/>
                          <a:cs typeface="Times New Roman" pitchFamily="18" charset="0"/>
                        </a:rPr>
                        <a:t>Sectors</a:t>
                      </a:r>
                      <a:endParaRPr lang="en-US" sz="1400" dirty="0">
                        <a:latin typeface="Times New Roman" pitchFamily="18" charset="0"/>
                        <a:cs typeface="Times New Roman" pitchFamily="18" charset="0"/>
                      </a:endParaRPr>
                    </a:p>
                  </a:txBody>
                  <a:tcPr/>
                </a:tc>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Looking for additional opportunities to add more securities at attractive levels. Maintain ABS allocation.</a:t>
                      </a:r>
                    </a:p>
                  </a:txBody>
                  <a:tcPr/>
                </a:tc>
                <a:extLst>
                  <a:ext uri="{0D108BD9-81ED-4DB2-BD59-A6C34878D82A}">
                    <a16:rowId xmlns:a16="http://schemas.microsoft.com/office/drawing/2014/main" val="10001"/>
                  </a:ext>
                </a:extLst>
              </a:tr>
              <a:tr h="625641">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Other</a:t>
                      </a:r>
                      <a:endParaRPr lang="en-US" sz="1400" dirty="0">
                        <a:latin typeface="Times New Roman" pitchFamily="18" charset="0"/>
                        <a:cs typeface="Times New Roman" pitchFamily="18" charset="0"/>
                      </a:endParaRPr>
                    </a:p>
                  </a:txBody>
                  <a:tcPr/>
                </a:tc>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Times New Roman" pitchFamily="18" charset="0"/>
                          <a:cs typeface="Times New Roman" pitchFamily="18" charset="0"/>
                        </a:rPr>
                        <a:t>Swing trades.</a:t>
                      </a:r>
                      <a:endParaRPr lang="en-US" sz="1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6995064" y="1795032"/>
            <a:ext cx="41148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nvGraphicFramePr>
        <p:xfrm>
          <a:off x="6408229" y="2433559"/>
          <a:ext cx="5088446" cy="3575300"/>
        </p:xfrm>
        <a:graphic>
          <a:graphicData uri="http://schemas.openxmlformats.org/drawingml/2006/table">
            <a:tbl>
              <a:tblPr firstRow="1" bandRow="1">
                <a:tableStyleId>{5C22544A-7EE6-4342-B048-85BDC9FD1C3A}</a:tableStyleId>
              </a:tblPr>
              <a:tblGrid>
                <a:gridCol w="1943885">
                  <a:extLst>
                    <a:ext uri="{9D8B030D-6E8A-4147-A177-3AD203B41FA5}">
                      <a16:colId xmlns:a16="http://schemas.microsoft.com/office/drawing/2014/main" val="20000"/>
                    </a:ext>
                  </a:extLst>
                </a:gridCol>
                <a:gridCol w="641942">
                  <a:extLst>
                    <a:ext uri="{9D8B030D-6E8A-4147-A177-3AD203B41FA5}">
                      <a16:colId xmlns:a16="http://schemas.microsoft.com/office/drawing/2014/main" val="20001"/>
                    </a:ext>
                  </a:extLst>
                </a:gridCol>
                <a:gridCol w="905699">
                  <a:extLst>
                    <a:ext uri="{9D8B030D-6E8A-4147-A177-3AD203B41FA5}">
                      <a16:colId xmlns:a16="http://schemas.microsoft.com/office/drawing/2014/main" val="20002"/>
                    </a:ext>
                  </a:extLst>
                </a:gridCol>
                <a:gridCol w="959295">
                  <a:extLst>
                    <a:ext uri="{9D8B030D-6E8A-4147-A177-3AD203B41FA5}">
                      <a16:colId xmlns:a16="http://schemas.microsoft.com/office/drawing/2014/main" val="20003"/>
                    </a:ext>
                  </a:extLst>
                </a:gridCol>
                <a:gridCol w="637625">
                  <a:extLst>
                    <a:ext uri="{9D8B030D-6E8A-4147-A177-3AD203B41FA5}">
                      <a16:colId xmlns:a16="http://schemas.microsoft.com/office/drawing/2014/main" val="20004"/>
                    </a:ext>
                  </a:extLst>
                </a:gridCol>
              </a:tblGrid>
              <a:tr h="655258">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Non-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Treasuries</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 </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endParaRPr lang="en-US" sz="1400" baseline="0" dirty="0">
                        <a:solidFill>
                          <a:schemeClr val="bg1"/>
                        </a:solidFill>
                        <a:latin typeface="+mj-lt"/>
                        <a:cs typeface="Times New Roman" pitchFamily="18" charset="0"/>
                      </a:endParaRP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BBB</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655258">
                <a:tc>
                  <a:txBody>
                    <a:bodyPr/>
                    <a:lstStyle/>
                    <a:p>
                      <a:pPr algn="ctr"/>
                      <a:r>
                        <a:rPr lang="en-US" sz="1400" b="1" dirty="0">
                          <a:latin typeface="+mj-lt"/>
                          <a:cs typeface="Times New Roman" pitchFamily="18" charset="0"/>
                        </a:rPr>
                        <a:t>ICEML 0-2 </a:t>
                      </a:r>
                      <a:r>
                        <a:rPr lang="en-US" sz="1400" b="1" dirty="0" err="1">
                          <a:latin typeface="+mj-lt"/>
                          <a:cs typeface="Times New Roman" pitchFamily="18" charset="0"/>
                        </a:rPr>
                        <a:t>Yr</a:t>
                      </a:r>
                      <a:r>
                        <a:rPr lang="en-US" sz="1400" b="1" dirty="0">
                          <a:latin typeface="+mj-lt"/>
                          <a:cs typeface="Times New Roman" pitchFamily="18" charset="0"/>
                        </a:rPr>
                        <a:t> </a:t>
                      </a:r>
                    </a:p>
                    <a:p>
                      <a:pPr algn="ctr"/>
                      <a:r>
                        <a:rPr lang="en-US" sz="1400" b="1" dirty="0">
                          <a:latin typeface="+mj-lt"/>
                          <a:cs typeface="Times New Roman" pitchFamily="18" charset="0"/>
                        </a:rPr>
                        <a:t>US Treasuries Index</a:t>
                      </a:r>
                      <a:endParaRPr lang="en-US" sz="1400" b="0" dirty="0">
                        <a:latin typeface="+mj-lt"/>
                        <a:cs typeface="Times New Roman" pitchFamily="18" charset="0"/>
                      </a:endParaRPr>
                    </a:p>
                    <a:p>
                      <a:pPr algn="ctr"/>
                      <a:r>
                        <a:rPr lang="en-US" sz="1400" b="0" dirty="0">
                          <a:latin typeface="+mj-lt"/>
                          <a:cs typeface="Times New Roman" pitchFamily="18" charset="0"/>
                        </a:rPr>
                        <a:t>3/31/2025</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4.08</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1.01</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extLst>
                  <a:ext uri="{0D108BD9-81ED-4DB2-BD59-A6C34878D82A}">
                    <a16:rowId xmlns:a16="http://schemas.microsoft.com/office/drawing/2014/main" val="278158920"/>
                  </a:ext>
                </a:extLst>
              </a:tr>
              <a:tr h="557780">
                <a:tc>
                  <a:txBody>
                    <a:bodyPr/>
                    <a:lstStyle/>
                    <a:p>
                      <a:pPr algn="ctr"/>
                      <a:endParaRPr lang="en-US" sz="1400" b="1" u="none" dirty="0">
                        <a:latin typeface="+mj-lt"/>
                        <a:cs typeface="Times New Roman" pitchFamily="18" charset="0"/>
                      </a:endParaRPr>
                    </a:p>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1"/>
                  </a:ext>
                </a:extLst>
              </a:tr>
              <a:tr h="464141">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3/31/2025</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4.26</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16.41</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0.33</a:t>
                      </a:r>
                    </a:p>
                  </a:txBody>
                  <a:tcPr/>
                </a:tc>
                <a:extLst>
                  <a:ext uri="{0D108BD9-81ED-4DB2-BD59-A6C34878D82A}">
                    <a16:rowId xmlns:a16="http://schemas.microsoft.com/office/drawing/2014/main" val="10002"/>
                  </a:ext>
                </a:extLst>
              </a:tr>
              <a:tr h="49915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9/30/2024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4.29</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1.01</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9.29</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0.28</a:t>
                      </a:r>
                    </a:p>
                  </a:txBody>
                  <a:tcPr/>
                </a:tc>
                <a:extLst>
                  <a:ext uri="{0D108BD9-81ED-4DB2-BD59-A6C34878D82A}">
                    <a16:rowId xmlns:a16="http://schemas.microsoft.com/office/drawing/2014/main" val="10003"/>
                  </a:ext>
                </a:extLst>
              </a:tr>
              <a:tr h="49915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3/31/2024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5.13</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0.96</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9.12</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0.34</a:t>
                      </a:r>
                    </a:p>
                  </a:txBody>
                  <a:tcPr/>
                </a:tc>
                <a:extLst>
                  <a:ext uri="{0D108BD9-81ED-4DB2-BD59-A6C34878D82A}">
                    <a16:rowId xmlns:a16="http://schemas.microsoft.com/office/drawing/2014/main" val="1656441757"/>
                  </a:ext>
                </a:extLst>
              </a:tr>
            </a:tbl>
          </a:graphicData>
        </a:graphic>
      </p:graphicFrame>
      <p:sp>
        <p:nvSpPr>
          <p:cNvPr id="2" name="Slide Number Placeholder 1">
            <a:extLst>
              <a:ext uri="{FF2B5EF4-FFF2-40B4-BE49-F238E27FC236}">
                <a16:creationId xmlns:a16="http://schemas.microsoft.com/office/drawing/2014/main" id="{9EC62A27-24F5-4511-BE32-68A61D6D15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83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588397" y="533400"/>
            <a:ext cx="10988701" cy="457200"/>
          </a:xfrm>
        </p:spPr>
        <p:txBody>
          <a:bodyPr>
            <a:noAutofit/>
          </a:bodyPr>
          <a:lstStyle/>
          <a:p>
            <a:pPr algn="ctr"/>
            <a:r>
              <a:rPr lang="en-US" sz="2800" b="1" dirty="0">
                <a:cs typeface="Times New Roman" pitchFamily="18" charset="0"/>
              </a:rPr>
              <a:t>Ultra </a:t>
            </a:r>
            <a:r>
              <a:rPr lang="en-US" sz="28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nvGraphicFramePr>
        <p:xfrm>
          <a:off x="1047751" y="2933700"/>
          <a:ext cx="9782174" cy="173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2877334116"/>
              </p:ext>
            </p:extLst>
          </p:nvPr>
        </p:nvGraphicFramePr>
        <p:xfrm>
          <a:off x="1047750" y="1129084"/>
          <a:ext cx="10000206" cy="180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7"/>
          <p:cNvGraphicFramePr>
            <a:graphicFrameLocks noChangeAspect="1"/>
          </p:cNvGraphicFramePr>
          <p:nvPr/>
        </p:nvGraphicFramePr>
        <p:xfrm>
          <a:off x="1047750" y="4667416"/>
          <a:ext cx="9874946" cy="1661821"/>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060CD683-85EA-4E3D-8CB8-1C850659DA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5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solidFill>
                  <a:schemeClr val="tx1"/>
                </a:solidFill>
              </a:rPr>
              <a:t>FL Treasury Investment Pool Size</a:t>
            </a:r>
            <a:br>
              <a:rPr lang="en-US" dirty="0">
                <a:solidFill>
                  <a:schemeClr val="tx1"/>
                </a:solidFill>
              </a:rPr>
            </a:br>
            <a:r>
              <a:rPr lang="en-US" sz="3200" dirty="0">
                <a:solidFill>
                  <a:schemeClr val="tx1"/>
                </a:solidFill>
              </a:rPr>
              <a:t>(total mkt. value)</a:t>
            </a:r>
          </a:p>
        </p:txBody>
      </p:sp>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5</a:t>
            </a:fld>
            <a:endParaRPr lang="en-US" dirty="0">
              <a:solidFill>
                <a:srgbClr val="15234A">
                  <a:tint val="75000"/>
                </a:srgbClr>
              </a:solidFill>
              <a:latin typeface="Calibri" panose="020F0502020204030204"/>
            </a:endParaRPr>
          </a:p>
        </p:txBody>
      </p:sp>
      <p:graphicFrame>
        <p:nvGraphicFramePr>
          <p:cNvPr id="6" name="Object 6">
            <a:extLst>
              <a:ext uri="{FF2B5EF4-FFF2-40B4-BE49-F238E27FC236}">
                <a16:creationId xmlns:a16="http://schemas.microsoft.com/office/drawing/2014/main" id="{75827E4C-BAB6-062F-30E4-46E2A3436070}"/>
              </a:ext>
            </a:extLst>
          </p:cNvPr>
          <p:cNvGraphicFramePr>
            <a:graphicFrameLocks noGrp="1" noChangeAspect="1"/>
          </p:cNvGraphicFramePr>
          <p:nvPr>
            <p:ph idx="1"/>
            <p:extLst>
              <p:ext uri="{D42A27DB-BD31-4B8C-83A1-F6EECF244321}">
                <p14:modId xmlns:p14="http://schemas.microsoft.com/office/powerpoint/2010/main" val="1863291426"/>
              </p:ext>
            </p:extLst>
          </p:nvPr>
        </p:nvGraphicFramePr>
        <p:xfrm>
          <a:off x="838200" y="2146300"/>
          <a:ext cx="10515600"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4677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nvGraphicFramePr>
        <p:xfrm>
          <a:off x="631126" y="2400300"/>
          <a:ext cx="3984665" cy="2057400"/>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50508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1.68</a:t>
                      </a:r>
                    </a:p>
                  </a:txBody>
                  <a:tcPr/>
                </a:tc>
                <a:tc>
                  <a:txBody>
                    <a:bodyPr/>
                    <a:lstStyle/>
                    <a:p>
                      <a:pPr algn="ctr"/>
                      <a:r>
                        <a:rPr lang="en-US" sz="1400" dirty="0">
                          <a:latin typeface="+mj-lt"/>
                          <a:cs typeface="Times New Roman" pitchFamily="18" charset="0"/>
                        </a:rPr>
                        <a:t>5.64</a:t>
                      </a:r>
                    </a:p>
                  </a:txBody>
                  <a:tcPr/>
                </a:tc>
                <a:tc>
                  <a:txBody>
                    <a:bodyPr/>
                    <a:lstStyle/>
                    <a:p>
                      <a:pPr algn="ctr"/>
                      <a:r>
                        <a:rPr lang="en-US" sz="1400" dirty="0">
                          <a:latin typeface="+mj-lt"/>
                          <a:cs typeface="Times New Roman" pitchFamily="18" charset="0"/>
                        </a:rPr>
                        <a:t>3.16</a:t>
                      </a:r>
                    </a:p>
                  </a:txBody>
                  <a:tcPr/>
                </a:tc>
                <a:tc>
                  <a:txBody>
                    <a:bodyPr/>
                    <a:lstStyle/>
                    <a:p>
                      <a:pPr algn="ctr"/>
                      <a:r>
                        <a:rPr lang="en-US" sz="1400" dirty="0">
                          <a:latin typeface="+mj-lt"/>
                          <a:cs typeface="Times New Roman" pitchFamily="18" charset="0"/>
                        </a:rPr>
                        <a:t>1.55</a:t>
                      </a:r>
                    </a:p>
                  </a:txBody>
                  <a:tcPr/>
                </a:tc>
                <a:extLst>
                  <a:ext uri="{0D108BD9-81ED-4DB2-BD59-A6C34878D82A}">
                    <a16:rowId xmlns:a16="http://schemas.microsoft.com/office/drawing/2014/main" val="10001"/>
                  </a:ext>
                </a:extLst>
              </a:tr>
              <a:tr h="558654">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1.58</a:t>
                      </a:r>
                    </a:p>
                  </a:txBody>
                  <a:tcPr/>
                </a:tc>
                <a:tc>
                  <a:txBody>
                    <a:bodyPr/>
                    <a:lstStyle/>
                    <a:p>
                      <a:pPr algn="ctr"/>
                      <a:r>
                        <a:rPr lang="en-US" sz="1400" u="none" dirty="0">
                          <a:latin typeface="+mj-lt"/>
                          <a:cs typeface="Times New Roman" pitchFamily="18" charset="0"/>
                        </a:rPr>
                        <a:t>5.55</a:t>
                      </a:r>
                    </a:p>
                  </a:txBody>
                  <a:tcPr/>
                </a:tc>
                <a:tc>
                  <a:txBody>
                    <a:bodyPr/>
                    <a:lstStyle/>
                    <a:p>
                      <a:pPr algn="ctr"/>
                      <a:r>
                        <a:rPr lang="en-US" sz="1400" u="none" dirty="0">
                          <a:latin typeface="+mj-lt"/>
                          <a:cs typeface="Times New Roman" pitchFamily="18" charset="0"/>
                        </a:rPr>
                        <a:t>2.99</a:t>
                      </a:r>
                    </a:p>
                  </a:txBody>
                  <a:tcPr/>
                </a:tc>
                <a:tc>
                  <a:txBody>
                    <a:bodyPr/>
                    <a:lstStyle/>
                    <a:p>
                      <a:pPr algn="ctr"/>
                      <a:r>
                        <a:rPr lang="en-US" sz="1400" u="none" dirty="0">
                          <a:latin typeface="+mj-lt"/>
                          <a:cs typeface="Times New Roman" pitchFamily="18" charset="0"/>
                        </a:rPr>
                        <a:t>1.40</a:t>
                      </a:r>
                    </a:p>
                  </a:txBody>
                  <a:tcPr/>
                </a:tc>
                <a:extLst>
                  <a:ext uri="{0D108BD9-81ED-4DB2-BD59-A6C34878D82A}">
                    <a16:rowId xmlns:a16="http://schemas.microsoft.com/office/drawing/2014/main" val="10002"/>
                  </a:ext>
                </a:extLst>
              </a:tr>
              <a:tr h="528969">
                <a:tc>
                  <a:txBody>
                    <a:bodyPr/>
                    <a:lstStyle/>
                    <a:p>
                      <a:r>
                        <a:rPr lang="en-US" sz="1400" dirty="0">
                          <a:latin typeface="+mj-lt"/>
                          <a:cs typeface="Times New Roman" pitchFamily="18" charset="0"/>
                        </a:rPr>
                        <a:t>Excess Return</a:t>
                      </a:r>
                    </a:p>
                  </a:txBody>
                  <a:tcPr/>
                </a:tc>
                <a:tc>
                  <a:txBody>
                    <a:bodyPr/>
                    <a:lstStyle/>
                    <a:p>
                      <a:pPr marL="0" algn="ctr" defTabSz="913864" rtl="0" eaLnBrk="1" latinLnBrk="0" hangingPunct="1"/>
                      <a:r>
                        <a:rPr lang="en-US" sz="1400" kern="1200" dirty="0">
                          <a:solidFill>
                            <a:schemeClr val="tx1"/>
                          </a:solidFill>
                          <a:latin typeface="+mj-lt"/>
                          <a:ea typeface="+mn-ea"/>
                          <a:cs typeface="Times New Roman" pitchFamily="18" charset="0"/>
                        </a:rPr>
                        <a:t>0.10</a:t>
                      </a:r>
                    </a:p>
                  </a:txBody>
                  <a:tcPr/>
                </a:tc>
                <a:tc>
                  <a:txBody>
                    <a:bodyPr/>
                    <a:lstStyle/>
                    <a:p>
                      <a:pPr algn="ctr"/>
                      <a:r>
                        <a:rPr lang="en-US" sz="1400" dirty="0">
                          <a:solidFill>
                            <a:schemeClr val="tx1"/>
                          </a:solidFill>
                          <a:latin typeface="+mj-lt"/>
                          <a:cs typeface="Times New Roman" pitchFamily="18" charset="0"/>
                        </a:rPr>
                        <a:t>0.09</a:t>
                      </a:r>
                    </a:p>
                  </a:txBody>
                  <a:tcPr/>
                </a:tc>
                <a:tc>
                  <a:txBody>
                    <a:bodyPr/>
                    <a:lstStyle/>
                    <a:p>
                      <a:pPr algn="ctr"/>
                      <a:r>
                        <a:rPr lang="en-US" sz="1400" dirty="0">
                          <a:solidFill>
                            <a:schemeClr val="tx1"/>
                          </a:solidFill>
                          <a:latin typeface="+mj-lt"/>
                          <a:cs typeface="Times New Roman" pitchFamily="18" charset="0"/>
                        </a:rPr>
                        <a:t>0.17</a:t>
                      </a:r>
                    </a:p>
                  </a:txBody>
                  <a:tcPr/>
                </a:tc>
                <a:tc>
                  <a:txBody>
                    <a:bodyPr/>
                    <a:lstStyle/>
                    <a:p>
                      <a:pPr algn="ctr"/>
                      <a:r>
                        <a:rPr lang="en-US" sz="1400" dirty="0">
                          <a:solidFill>
                            <a:schemeClr val="tx1"/>
                          </a:solidFill>
                          <a:latin typeface="+mj-lt"/>
                          <a:cs typeface="Times New Roman" pitchFamily="18" charset="0"/>
                        </a:rPr>
                        <a:t>0.15</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279503" y="1595174"/>
            <a:ext cx="2667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as of March 31, 2025</a:t>
            </a:r>
          </a:p>
        </p:txBody>
      </p:sp>
      <p:sp>
        <p:nvSpPr>
          <p:cNvPr id="16" name="TextBox 15"/>
          <p:cNvSpPr txBox="1"/>
          <p:nvPr/>
        </p:nvSpPr>
        <p:spPr>
          <a:xfrm>
            <a:off x="2240913" y="4684891"/>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825961"/>
            <a:ext cx="10765597" cy="457200"/>
          </a:xfrm>
        </p:spPr>
        <p:txBody>
          <a:bodyPr>
            <a:noAutofit/>
          </a:bodyPr>
          <a:lstStyle/>
          <a:p>
            <a:r>
              <a:rPr lang="en-US" sz="3400" b="1" dirty="0">
                <a:cs typeface="Times New Roman" pitchFamily="18" charset="0"/>
              </a:rPr>
              <a:t>Short Duration</a:t>
            </a:r>
            <a:r>
              <a:rPr lang="en-US" sz="3400" b="1" dirty="0">
                <a:solidFill>
                  <a:schemeClr val="tx1"/>
                </a:solidFill>
                <a:cs typeface="Times New Roman" pitchFamily="18" charset="0"/>
              </a:rPr>
              <a:t> Portfolio - Performance and Attribution</a:t>
            </a:r>
          </a:p>
        </p:txBody>
      </p:sp>
      <p:sp>
        <p:nvSpPr>
          <p:cNvPr id="13" name="TextBox 12"/>
          <p:cNvSpPr txBox="1"/>
          <p:nvPr/>
        </p:nvSpPr>
        <p:spPr>
          <a:xfrm>
            <a:off x="161924" y="4684891"/>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0" name="TextBox 19"/>
          <p:cNvSpPr txBox="1"/>
          <p:nvPr/>
        </p:nvSpPr>
        <p:spPr>
          <a:xfrm>
            <a:off x="5412486" y="1927834"/>
            <a:ext cx="6343650" cy="398570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4th</a:t>
            </a:r>
            <a:r>
              <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Quarter 2024 and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1st</a:t>
            </a:r>
            <a:r>
              <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Quarter 2025 (+10 </a:t>
            </a:r>
            <a:r>
              <a:rPr kumimoji="0" lang="en-US" sz="1400" b="1" i="0" u="none" strike="noStrike" kern="1200" cap="none" spc="0" normalizeH="0" baseline="0" noProof="0" dirty="0" err="1">
                <a:ln>
                  <a:noFill/>
                </a:ln>
                <a:solidFill>
                  <a:srgbClr val="15234A"/>
                </a:solidFill>
                <a:effectLst/>
                <a:uLnTx/>
                <a:uFillTx/>
                <a:latin typeface="Times New Roman" pitchFamily="18" charset="0"/>
                <a:ea typeface="+mn-ea"/>
                <a:cs typeface="Times New Roman" pitchFamily="18" charset="0"/>
              </a:rPr>
              <a:t>b.p</a:t>
            </a:r>
            <a:r>
              <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a:solidFill>
                  <a:srgbClr val="000000"/>
                </a:solidFill>
                <a:latin typeface="Calibri" panose="020F0502020204030204"/>
                <a:cs typeface="Times New Roman" pitchFamily="18" charset="0"/>
              </a:rPr>
              <a:t>++ / -   </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Duration / Yield Curve: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+Tactical Duration Play 4</a:t>
            </a:r>
            <a:r>
              <a:rPr kumimoji="0" lang="en-US" sz="1300" b="0" i="0" u="none" strike="noStrike" kern="1200" cap="none" spc="0" normalizeH="0" baseline="30000" noProof="0" dirty="0">
                <a:ln>
                  <a:noFill/>
                </a:ln>
                <a:solidFill>
                  <a:srgbClr val="15234A"/>
                </a:solidFill>
                <a:effectLst/>
                <a:uLnTx/>
                <a:uFillTx/>
                <a:latin typeface="Times New Roman" pitchFamily="18" charset="0"/>
                <a:ea typeface="+mn-ea"/>
                <a:cs typeface="Times New Roman" pitchFamily="18" charset="0"/>
              </a:rPr>
              <a:t>th</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Quarter</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15234A"/>
                </a:solidFill>
                <a:latin typeface="Times New Roman" pitchFamily="18" charset="0"/>
                <a:cs typeface="Times New Roman" pitchFamily="18" charset="0"/>
              </a:rPr>
              <a:t>	+Tactical Duration Play 1</a:t>
            </a:r>
            <a:r>
              <a:rPr lang="en-US" sz="1300" baseline="30000" dirty="0">
                <a:solidFill>
                  <a:srgbClr val="15234A"/>
                </a:solidFill>
                <a:latin typeface="Times New Roman" pitchFamily="18" charset="0"/>
                <a:cs typeface="Times New Roman" pitchFamily="18" charset="0"/>
              </a:rPr>
              <a:t>st</a:t>
            </a:r>
            <a:r>
              <a:rPr lang="en-US" sz="1300" dirty="0">
                <a:solidFill>
                  <a:srgbClr val="15234A"/>
                </a:solidFill>
                <a:latin typeface="Times New Roman" pitchFamily="18" charset="0"/>
                <a:cs typeface="Times New Roman" pitchFamily="18" charset="0"/>
              </a:rPr>
              <a:t> Quarter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 </a:t>
            </a:r>
            <a:r>
              <a:rPr lang="en-US" sz="1300" dirty="0">
                <a:solidFill>
                  <a:srgbClr val="15234A"/>
                </a:solidFill>
                <a:latin typeface="Times New Roman" pitchFamily="18" charset="0"/>
                <a:cs typeface="Times New Roman" pitchFamily="18" charset="0"/>
              </a:rPr>
              <a:t>Portfolios Barbel Structure</a:t>
            </a:r>
            <a:endPar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 </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Spread-Sector: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eaLnBrk="0" fontAlgn="base" hangingPunct="0">
              <a:spcBef>
                <a:spcPct val="0"/>
              </a:spcBef>
              <a:spcAft>
                <a:spcPct val="0"/>
              </a:spcAft>
              <a:defRPr/>
            </a:pPr>
            <a:r>
              <a:rPr lang="en-US" sz="1300" b="1" dirty="0">
                <a:solidFill>
                  <a:srgbClr val="15234A"/>
                </a:solidFill>
                <a:latin typeface="Times New Roman" pitchFamily="18" charset="0"/>
                <a:cs typeface="Times New Roman" pitchFamily="18" charset="0"/>
              </a:rPr>
              <a:t>	</a:t>
            </a:r>
            <a:r>
              <a:rPr lang="en-US" sz="1300" dirty="0">
                <a:solidFill>
                  <a:srgbClr val="15234A"/>
                </a:solidFill>
                <a:latin typeface="Times New Roman" pitchFamily="18" charset="0"/>
                <a:cs typeface="Times New Roman" pitchFamily="18" charset="0"/>
              </a:rPr>
              <a:t>+CTD Corporate Bonds</a:t>
            </a:r>
          </a:p>
          <a:p>
            <a:pPr eaLnBrk="0" fontAlgn="base" hangingPunct="0">
              <a:spcBef>
                <a:spcPct val="0"/>
              </a:spcBef>
              <a:spcAft>
                <a:spcPct val="0"/>
              </a:spcAft>
              <a:defRPr/>
            </a:pPr>
            <a:r>
              <a:rPr lang="en-US" sz="1300" dirty="0">
                <a:solidFill>
                  <a:srgbClr val="15234A"/>
                </a:solidFill>
                <a:latin typeface="Times New Roman" pitchFamily="18" charset="0"/>
                <a:cs typeface="Times New Roman" pitchFamily="18" charset="0"/>
              </a:rPr>
              <a:t>	+Late March Add</a:t>
            </a:r>
          </a:p>
          <a:p>
            <a:pPr eaLnBrk="0" fontAlgn="base" hangingPunct="0">
              <a:spcBef>
                <a:spcPct val="0"/>
              </a:spcBef>
              <a:spcAft>
                <a:spcPct val="0"/>
              </a:spcAft>
              <a:defRPr/>
            </a:pPr>
            <a:r>
              <a:rPr lang="en-US" sz="1300" dirty="0">
                <a:solidFill>
                  <a:srgbClr val="15234A"/>
                </a:solidFill>
                <a:latin typeface="Times New Roman" pitchFamily="18" charset="0"/>
                <a:cs typeface="Times New Roman" pitchFamily="18" charset="0"/>
              </a:rPr>
              <a:t>	-ABS</a:t>
            </a:r>
          </a:p>
          <a:p>
            <a:pPr eaLnBrk="0" fontAlgn="base" hangingPunct="0">
              <a:spcBef>
                <a:spcPct val="0"/>
              </a:spcBef>
              <a:spcAft>
                <a:spcPct val="0"/>
              </a:spcAft>
              <a:defRPr/>
            </a:pPr>
            <a:endParaRPr lang="en-US" sz="1300" dirty="0">
              <a:solidFill>
                <a:srgbClr val="15234A"/>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Yield: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b="1" dirty="0">
                <a:solidFill>
                  <a:srgbClr val="15234A"/>
                </a:solidFill>
                <a:latin typeface="Times New Roman" pitchFamily="18" charset="0"/>
                <a:cs typeface="Times New Roman" pitchFamily="18" charset="0"/>
              </a:rPr>
              <a:t>	</a:t>
            </a:r>
            <a:r>
              <a:rPr lang="en-US" sz="1300" dirty="0">
                <a:solidFill>
                  <a:srgbClr val="15234A"/>
                </a:solidFill>
                <a:latin typeface="Times New Roman" pitchFamily="18" charset="0"/>
                <a:cs typeface="Times New Roman" pitchFamily="18" charset="0"/>
              </a:rPr>
              <a:t>+Corporate Bonds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+ABS</a:t>
            </a:r>
            <a:endParaRPr kumimoji="0" lang="en-US" sz="140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3" name="TextBox 22"/>
          <p:cNvSpPr txBox="1"/>
          <p:nvPr/>
        </p:nvSpPr>
        <p:spPr>
          <a:xfrm>
            <a:off x="6811241" y="1589280"/>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ATTRIBUTION NOTES</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471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9370" y="790185"/>
            <a:ext cx="11266999" cy="457200"/>
          </a:xfrm>
        </p:spPr>
        <p:txBody>
          <a:bodyPr>
            <a:noAutofit/>
          </a:bodyPr>
          <a:lstStyle/>
          <a:p>
            <a:r>
              <a:rPr lang="en-US" sz="3000" b="1" dirty="0">
                <a:solidFill>
                  <a:schemeClr val="tx1"/>
                </a:solidFill>
                <a:cs typeface="Times New Roman" pitchFamily="18" charset="0"/>
              </a:rPr>
              <a:t>Short Duration Portfolio - Current Strategy / Portfolio Characteristics</a:t>
            </a:r>
          </a:p>
        </p:txBody>
      </p:sp>
      <p:sp>
        <p:nvSpPr>
          <p:cNvPr id="13" name="TextBox 12"/>
          <p:cNvSpPr txBox="1"/>
          <p:nvPr/>
        </p:nvSpPr>
        <p:spPr>
          <a:xfrm>
            <a:off x="8194647" y="58547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Data obtained from BNYM / Wilshire / Bloomberg</a:t>
            </a:r>
          </a:p>
        </p:txBody>
      </p:sp>
      <p:sp>
        <p:nvSpPr>
          <p:cNvPr id="20" name="TextBox 19"/>
          <p:cNvSpPr txBox="1"/>
          <p:nvPr/>
        </p:nvSpPr>
        <p:spPr>
          <a:xfrm>
            <a:off x="2241146" y="1388477"/>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nvGraphicFramePr>
        <p:xfrm>
          <a:off x="648865" y="2372264"/>
          <a:ext cx="5691550" cy="3203740"/>
        </p:xfrm>
        <a:graphic>
          <a:graphicData uri="http://schemas.openxmlformats.org/drawingml/2006/table">
            <a:tbl>
              <a:tblPr firstRow="1" bandRow="1">
                <a:tableStyleId>{69CF1AB2-1976-4502-BF36-3FF5EA218861}</a:tableStyleId>
              </a:tblPr>
              <a:tblGrid>
                <a:gridCol w="2512728">
                  <a:extLst>
                    <a:ext uri="{9D8B030D-6E8A-4147-A177-3AD203B41FA5}">
                      <a16:colId xmlns:a16="http://schemas.microsoft.com/office/drawing/2014/main" val="20000"/>
                    </a:ext>
                  </a:extLst>
                </a:gridCol>
                <a:gridCol w="3178822">
                  <a:extLst>
                    <a:ext uri="{9D8B030D-6E8A-4147-A177-3AD203B41FA5}">
                      <a16:colId xmlns:a16="http://schemas.microsoft.com/office/drawing/2014/main" val="20001"/>
                    </a:ext>
                  </a:extLst>
                </a:gridCol>
              </a:tblGrid>
              <a:tr h="1562016">
                <a:tc>
                  <a:txBody>
                    <a:bodyPr/>
                    <a:lstStyle/>
                    <a:p>
                      <a:endParaRPr lang="en-US" sz="1400" dirty="0">
                        <a:latin typeface="+mj-lt"/>
                        <a:cs typeface="Times New Roman" pitchFamily="18" charset="0"/>
                      </a:endParaRPr>
                    </a:p>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pPr marL="285750" indent="-285750">
                        <a:buFont typeface="Arial" panose="020B0604020202020204" pitchFamily="34" charset="0"/>
                        <a:buChar char="•"/>
                      </a:pPr>
                      <a:endParaRPr lang="en-US" sz="1400" b="0" dirty="0">
                        <a:latin typeface="+mj-lt"/>
                        <a:cs typeface="Times New Roman" pitchFamily="18" charset="0"/>
                      </a:endParaRPr>
                    </a:p>
                    <a:p>
                      <a:pPr marL="285750" indent="-285750">
                        <a:buFont typeface="Arial" panose="020B0604020202020204" pitchFamily="34" charset="0"/>
                        <a:buChar char="•"/>
                      </a:pPr>
                      <a:endParaRPr lang="en-US" sz="1400" b="0" dirty="0">
                        <a:latin typeface="+mj-lt"/>
                        <a:cs typeface="Times New Roman" pitchFamily="18" charset="0"/>
                      </a:endParaRPr>
                    </a:p>
                    <a:p>
                      <a:pPr marL="285750" indent="-285750">
                        <a:buFont typeface="Arial" panose="020B0604020202020204" pitchFamily="34" charset="0"/>
                        <a:buChar char="•"/>
                      </a:pPr>
                      <a:r>
                        <a:rPr lang="en-US" sz="1400" b="0" dirty="0">
                          <a:latin typeface="+mj-lt"/>
                          <a:cs typeface="Times New Roman" pitchFamily="18" charset="0"/>
                        </a:rPr>
                        <a:t>Tactical Duration Positioning </a:t>
                      </a:r>
                    </a:p>
                    <a:p>
                      <a:pPr marL="0" indent="0">
                        <a:buFont typeface="Arial" panose="020B0604020202020204" pitchFamily="34" charset="0"/>
                        <a:buNone/>
                      </a:pPr>
                      <a:endParaRPr lang="en-US" sz="1400" b="0" dirty="0">
                        <a:latin typeface="+mj-lt"/>
                        <a:cs typeface="Times New Roman" pitchFamily="18" charset="0"/>
                      </a:endParaRPr>
                    </a:p>
                    <a:p>
                      <a:pPr marL="285750" indent="-285750">
                        <a:buFont typeface="Arial" panose="020B0604020202020204" pitchFamily="34" charset="0"/>
                        <a:buChar char="•"/>
                      </a:pPr>
                      <a:r>
                        <a:rPr lang="en-US" sz="1400" b="0" dirty="0">
                          <a:latin typeface="+mj-lt"/>
                          <a:cs typeface="Times New Roman" pitchFamily="18" charset="0"/>
                        </a:rPr>
                        <a:t>Reducing the Barbell Positioning</a:t>
                      </a:r>
                    </a:p>
                  </a:txBody>
                  <a:tcPr/>
                </a:tc>
                <a:extLst>
                  <a:ext uri="{0D108BD9-81ED-4DB2-BD59-A6C34878D82A}">
                    <a16:rowId xmlns:a16="http://schemas.microsoft.com/office/drawing/2014/main" val="10000"/>
                  </a:ext>
                </a:extLst>
              </a:tr>
              <a:tr h="1641724">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endParaRPr lang="en-US" sz="1400" b="1" dirty="0">
                        <a:latin typeface="+mj-lt"/>
                        <a:cs typeface="Times New Roman" pitchFamily="18" charset="0"/>
                      </a:endParaRPr>
                    </a:p>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Spread-Sector</a:t>
                      </a:r>
                      <a:endParaRPr lang="en-US" sz="1400" b="1" baseline="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endParaRPr lang="en-US" sz="1400" dirty="0">
                        <a:latin typeface="+mj-lt"/>
                        <a:cs typeface="Times New Roman" pitchFamily="18" charset="0"/>
                      </a:endParaRPr>
                    </a:p>
                    <a:p>
                      <a:pPr marL="285750" marR="0" indent="-285750" algn="l" defTabSz="9138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j-lt"/>
                          <a:cs typeface="Times New Roman" pitchFamily="18" charset="0"/>
                        </a:rPr>
                        <a:t>CTD from Corp. Sector Neutral</a:t>
                      </a:r>
                    </a:p>
                    <a:p>
                      <a:pPr marL="285750" marR="0" indent="-285750" algn="l" defTabSz="91386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mj-lt"/>
                        <a:cs typeface="Times New Roman" pitchFamily="18" charset="0"/>
                      </a:endParaRPr>
                    </a:p>
                    <a:p>
                      <a:pPr marL="285750" marR="0" indent="-285750" algn="l" defTabSz="9138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j-lt"/>
                          <a:cs typeface="Times New Roman" pitchFamily="18" charset="0"/>
                        </a:rPr>
                        <a:t>Opportunities to add</a:t>
                      </a:r>
                    </a:p>
                    <a:p>
                      <a:pPr marL="285750" marR="0" indent="-285750" algn="l" defTabSz="91386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mj-lt"/>
                        <a:cs typeface="Times New Roman" pitchFamily="18" charset="0"/>
                      </a:endParaRPr>
                    </a:p>
                    <a:p>
                      <a:pPr marL="285750" marR="0" indent="-285750" algn="l" defTabSz="9138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j-lt"/>
                          <a:cs typeface="Times New Roman" pitchFamily="18" charset="0"/>
                        </a:rPr>
                        <a:t>Overweight ABS</a:t>
                      </a: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6994311" y="1388477"/>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nvGraphicFramePr>
        <p:xfrm>
          <a:off x="6644847" y="2066306"/>
          <a:ext cx="4813728" cy="3631817"/>
        </p:xfrm>
        <a:graphic>
          <a:graphicData uri="http://schemas.openxmlformats.org/drawingml/2006/table">
            <a:tbl>
              <a:tblPr firstRow="1" bandRow="1">
                <a:tableStyleId>{5C22544A-7EE6-4342-B048-85BDC9FD1C3A}</a:tableStyleId>
              </a:tblPr>
              <a:tblGrid>
                <a:gridCol w="1771333">
                  <a:extLst>
                    <a:ext uri="{9D8B030D-6E8A-4147-A177-3AD203B41FA5}">
                      <a16:colId xmlns:a16="http://schemas.microsoft.com/office/drawing/2014/main" val="20000"/>
                    </a:ext>
                  </a:extLst>
                </a:gridCol>
                <a:gridCol w="746870">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561975">
                  <a:extLst>
                    <a:ext uri="{9D8B030D-6E8A-4147-A177-3AD203B41FA5}">
                      <a16:colId xmlns:a16="http://schemas.microsoft.com/office/drawing/2014/main" val="20004"/>
                    </a:ext>
                  </a:extLst>
                </a:gridCol>
              </a:tblGrid>
              <a:tr h="967411">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 &gt; 3</a:t>
                      </a: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Years</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BBB</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748963">
                <a:tc>
                  <a:txBody>
                    <a:bodyPr/>
                    <a:lstStyle/>
                    <a:p>
                      <a:pPr algn="ctr"/>
                      <a:r>
                        <a:rPr lang="en-US" sz="1400" b="1" kern="1200" dirty="0">
                          <a:solidFill>
                            <a:schemeClr val="dk1"/>
                          </a:solidFill>
                          <a:latin typeface="+mn-lt"/>
                          <a:ea typeface="+mn-ea"/>
                          <a:cs typeface="Times New Roman" pitchFamily="18" charset="0"/>
                        </a:rPr>
                        <a:t>ICEML 1-3Yr A-AAA </a:t>
                      </a:r>
                    </a:p>
                    <a:p>
                      <a:pPr algn="ctr"/>
                      <a:r>
                        <a:rPr lang="en-US" sz="1400" b="1" kern="1200" dirty="0">
                          <a:solidFill>
                            <a:schemeClr val="dk1"/>
                          </a:solidFill>
                          <a:latin typeface="+mn-lt"/>
                          <a:ea typeface="+mn-ea"/>
                          <a:cs typeface="Times New Roman" pitchFamily="18" charset="0"/>
                        </a:rPr>
                        <a:t>US Corp &amp; Gov. Index</a:t>
                      </a:r>
                    </a:p>
                    <a:p>
                      <a:pPr algn="ctr"/>
                      <a:r>
                        <a:rPr lang="en-US" sz="1400" b="0" dirty="0">
                          <a:latin typeface="+mj-lt"/>
                          <a:cs typeface="Times New Roman" pitchFamily="18" charset="0"/>
                        </a:rPr>
                        <a:t>3/31/2025</a:t>
                      </a:r>
                    </a:p>
                  </a:txBody>
                  <a:tcPr/>
                </a:tc>
                <a:tc>
                  <a:txBody>
                    <a:bodyPr/>
                    <a:lstStyle/>
                    <a:p>
                      <a:pPr algn="ctr"/>
                      <a:r>
                        <a:rPr lang="en-US" sz="1400" dirty="0">
                          <a:latin typeface="+mj-lt"/>
                          <a:cs typeface="Times New Roman" pitchFamily="18" charset="0"/>
                        </a:rPr>
                        <a:t>4.06</a:t>
                      </a:r>
                    </a:p>
                  </a:txBody>
                  <a:tcPr/>
                </a:tc>
                <a:tc>
                  <a:txBody>
                    <a:bodyPr/>
                    <a:lstStyle/>
                    <a:p>
                      <a:pPr algn="ctr"/>
                      <a:r>
                        <a:rPr lang="en-US" sz="1400" dirty="0">
                          <a:latin typeface="+mj-lt"/>
                          <a:cs typeface="Times New Roman" pitchFamily="18" charset="0"/>
                        </a:rPr>
                        <a:t>1.83</a:t>
                      </a:r>
                    </a:p>
                  </a:txBody>
                  <a:tcPr/>
                </a:tc>
                <a:tc>
                  <a:txBody>
                    <a:bodyPr/>
                    <a:lstStyle/>
                    <a:p>
                      <a:pPr algn="ctr"/>
                      <a:r>
                        <a:rPr lang="en-US" sz="1400" dirty="0">
                          <a:latin typeface="+mj-lt"/>
                          <a:cs typeface="Times New Roman" pitchFamily="18" charset="0"/>
                        </a:rPr>
                        <a:t>0.0</a:t>
                      </a:r>
                    </a:p>
                  </a:txBody>
                  <a:tcPr/>
                </a:tc>
                <a:tc>
                  <a:txBody>
                    <a:bodyPr/>
                    <a:lstStyle/>
                    <a:p>
                      <a:pPr algn="ctr"/>
                      <a:r>
                        <a:rPr lang="en-US" sz="1400" dirty="0">
                          <a:latin typeface="+mj-lt"/>
                          <a:cs typeface="Times New Roman" pitchFamily="18" charset="0"/>
                        </a:rPr>
                        <a:t>0.7</a:t>
                      </a:r>
                    </a:p>
                  </a:txBody>
                  <a:tcPr/>
                </a:tc>
                <a:extLst>
                  <a:ext uri="{0D108BD9-81ED-4DB2-BD59-A6C34878D82A}">
                    <a16:rowId xmlns:a16="http://schemas.microsoft.com/office/drawing/2014/main" val="10001"/>
                  </a:ext>
                </a:extLst>
              </a:tr>
              <a:tr h="358596">
                <a:tc>
                  <a:txBody>
                    <a:bodyPr/>
                    <a:lstStyle/>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37895">
                <a:tc>
                  <a:txBody>
                    <a:bodyPr/>
                    <a:lstStyle/>
                    <a:p>
                      <a:pPr algn="ctr"/>
                      <a:r>
                        <a:rPr lang="en-US" sz="1400" b="0" u="none" dirty="0">
                          <a:latin typeface="+mj-lt"/>
                          <a:cs typeface="Times New Roman" pitchFamily="18" charset="0"/>
                        </a:rPr>
                        <a:t>3/31/2025</a:t>
                      </a:r>
                    </a:p>
                  </a:txBody>
                  <a:tcPr/>
                </a:tc>
                <a:tc>
                  <a:txBody>
                    <a:bodyPr/>
                    <a:lstStyle/>
                    <a:p>
                      <a:pPr algn="ctr"/>
                      <a:r>
                        <a:rPr lang="en-US" sz="1400" u="none" dirty="0">
                          <a:latin typeface="+mj-lt"/>
                          <a:cs typeface="Times New Roman" pitchFamily="18" charset="0"/>
                        </a:rPr>
                        <a:t>4.48</a:t>
                      </a:r>
                    </a:p>
                  </a:txBody>
                  <a:tcPr/>
                </a:tc>
                <a:tc>
                  <a:txBody>
                    <a:bodyPr/>
                    <a:lstStyle/>
                    <a:p>
                      <a:pPr algn="ctr"/>
                      <a:r>
                        <a:rPr lang="en-US" sz="1400" u="none" dirty="0">
                          <a:latin typeface="+mj-lt"/>
                          <a:cs typeface="Times New Roman" pitchFamily="18" charset="0"/>
                        </a:rPr>
                        <a:t>1.84</a:t>
                      </a:r>
                    </a:p>
                  </a:txBody>
                  <a:tcPr/>
                </a:tc>
                <a:tc>
                  <a:txBody>
                    <a:bodyPr/>
                    <a:lstStyle/>
                    <a:p>
                      <a:pPr algn="ctr"/>
                      <a:r>
                        <a:rPr lang="en-US" sz="1400" u="none" dirty="0">
                          <a:latin typeface="+mj-lt"/>
                          <a:cs typeface="Times New Roman" pitchFamily="18" charset="0"/>
                        </a:rPr>
                        <a:t>3.6</a:t>
                      </a:r>
                    </a:p>
                  </a:txBody>
                  <a:tcPr/>
                </a:tc>
                <a:tc>
                  <a:txBody>
                    <a:bodyPr/>
                    <a:lstStyle/>
                    <a:p>
                      <a:pPr algn="ctr"/>
                      <a:r>
                        <a:rPr lang="en-US" sz="1400" u="none" dirty="0">
                          <a:latin typeface="+mj-lt"/>
                          <a:cs typeface="Times New Roman" pitchFamily="18" charset="0"/>
                        </a:rPr>
                        <a:t>2.6</a:t>
                      </a:r>
                    </a:p>
                  </a:txBody>
                  <a:tcPr/>
                </a:tc>
                <a:extLst>
                  <a:ext uri="{0D108BD9-81ED-4DB2-BD59-A6C34878D82A}">
                    <a16:rowId xmlns:a16="http://schemas.microsoft.com/office/drawing/2014/main" val="10003"/>
                  </a:ext>
                </a:extLst>
              </a:tr>
              <a:tr h="448246">
                <a:tc>
                  <a:txBody>
                    <a:bodyPr/>
                    <a:lstStyle/>
                    <a:p>
                      <a:pPr algn="ctr"/>
                      <a:r>
                        <a:rPr lang="en-US" sz="1400" b="0" u="none" dirty="0">
                          <a:latin typeface="+mj-lt"/>
                          <a:cs typeface="Times New Roman" pitchFamily="18" charset="0"/>
                        </a:rPr>
                        <a:t>9/30/2024</a:t>
                      </a:r>
                    </a:p>
                  </a:txBody>
                  <a:tcPr/>
                </a:tc>
                <a:tc>
                  <a:txBody>
                    <a:bodyPr/>
                    <a:lstStyle/>
                    <a:p>
                      <a:pPr algn="ctr"/>
                      <a:r>
                        <a:rPr lang="en-US" sz="1400" u="none" dirty="0">
                          <a:latin typeface="+mj-lt"/>
                          <a:cs typeface="Times New Roman" pitchFamily="18" charset="0"/>
                        </a:rPr>
                        <a:t>4.06</a:t>
                      </a:r>
                    </a:p>
                  </a:txBody>
                  <a:tcPr/>
                </a:tc>
                <a:tc>
                  <a:txBody>
                    <a:bodyPr/>
                    <a:lstStyle/>
                    <a:p>
                      <a:pPr algn="ctr"/>
                      <a:r>
                        <a:rPr lang="en-US" sz="1400" u="none" dirty="0">
                          <a:latin typeface="+mj-lt"/>
                          <a:cs typeface="Times New Roman" pitchFamily="18" charset="0"/>
                        </a:rPr>
                        <a:t>1.84</a:t>
                      </a:r>
                    </a:p>
                  </a:txBody>
                  <a:tcPr/>
                </a:tc>
                <a:tc>
                  <a:txBody>
                    <a:bodyPr/>
                    <a:lstStyle/>
                    <a:p>
                      <a:pPr algn="ctr"/>
                      <a:r>
                        <a:rPr lang="en-US" sz="1400" u="none" dirty="0">
                          <a:latin typeface="+mj-lt"/>
                          <a:cs typeface="Times New Roman" pitchFamily="18" charset="0"/>
                        </a:rPr>
                        <a:t>8.6</a:t>
                      </a:r>
                    </a:p>
                  </a:txBody>
                  <a:tcPr/>
                </a:tc>
                <a:tc>
                  <a:txBody>
                    <a:bodyPr/>
                    <a:lstStyle/>
                    <a:p>
                      <a:pPr algn="ctr"/>
                      <a:r>
                        <a:rPr lang="en-US" sz="1400" u="none" dirty="0">
                          <a:latin typeface="+mj-lt"/>
                          <a:cs typeface="Times New Roman" pitchFamily="18" charset="0"/>
                        </a:rPr>
                        <a:t>2.4</a:t>
                      </a:r>
                    </a:p>
                  </a:txBody>
                  <a:tcPr/>
                </a:tc>
                <a:extLst>
                  <a:ext uri="{0D108BD9-81ED-4DB2-BD59-A6C34878D82A}">
                    <a16:rowId xmlns:a16="http://schemas.microsoft.com/office/drawing/2014/main" val="10004"/>
                  </a:ext>
                </a:extLst>
              </a:tr>
              <a:tr h="570706">
                <a:tc>
                  <a:txBody>
                    <a:bodyPr/>
                    <a:lstStyle/>
                    <a:p>
                      <a:pPr algn="ctr"/>
                      <a:r>
                        <a:rPr lang="en-US" sz="1400" b="0" u="none" dirty="0">
                          <a:latin typeface="+mj-lt"/>
                          <a:cs typeface="Times New Roman" pitchFamily="18" charset="0"/>
                        </a:rPr>
                        <a:t>3/31/2024</a:t>
                      </a:r>
                    </a:p>
                  </a:txBody>
                  <a:tcPr/>
                </a:tc>
                <a:tc>
                  <a:txBody>
                    <a:bodyPr/>
                    <a:lstStyle/>
                    <a:p>
                      <a:pPr algn="ctr"/>
                      <a:r>
                        <a:rPr lang="en-US" sz="1400" u="none" dirty="0">
                          <a:latin typeface="+mj-lt"/>
                          <a:cs typeface="Times New Roman" pitchFamily="18" charset="0"/>
                        </a:rPr>
                        <a:t>5.03</a:t>
                      </a:r>
                    </a:p>
                  </a:txBody>
                  <a:tcPr/>
                </a:tc>
                <a:tc>
                  <a:txBody>
                    <a:bodyPr/>
                    <a:lstStyle/>
                    <a:p>
                      <a:pPr algn="ctr"/>
                      <a:r>
                        <a:rPr lang="en-US" sz="1400" u="none" dirty="0">
                          <a:latin typeface="+mj-lt"/>
                          <a:cs typeface="Times New Roman" pitchFamily="18" charset="0"/>
                        </a:rPr>
                        <a:t>1.81</a:t>
                      </a:r>
                    </a:p>
                  </a:txBody>
                  <a:tcPr/>
                </a:tc>
                <a:tc>
                  <a:txBody>
                    <a:bodyPr/>
                    <a:lstStyle/>
                    <a:p>
                      <a:pPr algn="ctr"/>
                      <a:r>
                        <a:rPr lang="en-US" sz="1400" u="none" dirty="0">
                          <a:latin typeface="+mj-lt"/>
                          <a:cs typeface="Times New Roman" pitchFamily="18" charset="0"/>
                        </a:rPr>
                        <a:t>3.9</a:t>
                      </a:r>
                    </a:p>
                  </a:txBody>
                  <a:tcPr/>
                </a:tc>
                <a:tc>
                  <a:txBody>
                    <a:bodyPr/>
                    <a:lstStyle/>
                    <a:p>
                      <a:pPr algn="ctr"/>
                      <a:r>
                        <a:rPr lang="en-US" sz="1400" u="none" dirty="0">
                          <a:latin typeface="+mj-lt"/>
                          <a:cs typeface="Times New Roman" pitchFamily="18" charset="0"/>
                        </a:rPr>
                        <a:t>2.8</a:t>
                      </a:r>
                    </a:p>
                  </a:txBody>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52E321C-53A3-4D82-BBF4-33010609047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545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192696" y="733420"/>
            <a:ext cx="10284929" cy="457200"/>
          </a:xfrm>
        </p:spPr>
        <p:txBody>
          <a:bodyPr>
            <a:noAutofit/>
          </a:bodyPr>
          <a:lstStyle/>
          <a:p>
            <a:r>
              <a:rPr lang="en-US" sz="30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nvGraphicFramePr>
        <p:xfrm>
          <a:off x="938255" y="3959750"/>
          <a:ext cx="10377446" cy="2266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7"/>
          <p:cNvGraphicFramePr>
            <a:graphicFrameLocks noChangeAspect="1"/>
          </p:cNvGraphicFramePr>
          <p:nvPr/>
        </p:nvGraphicFramePr>
        <p:xfrm>
          <a:off x="938255" y="1190620"/>
          <a:ext cx="10377446" cy="276913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145A5BF-F9FE-4002-BBC4-6D9F3EE42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4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644057" y="762000"/>
            <a:ext cx="10901238" cy="457200"/>
          </a:xfrm>
        </p:spPr>
        <p:txBody>
          <a:bodyPr>
            <a:noAutofit/>
          </a:bodyPr>
          <a:lstStyle/>
          <a:p>
            <a:r>
              <a:rPr lang="en-US" sz="3200" b="1" dirty="0">
                <a:solidFill>
                  <a:schemeClr val="tx1"/>
                </a:solidFill>
                <a:cs typeface="Times New Roman" pitchFamily="18" charset="0"/>
              </a:rPr>
              <a:t>Short Duration Portfolio – Portfolio Characteristics (continued)</a:t>
            </a:r>
          </a:p>
        </p:txBody>
      </p:sp>
      <p:graphicFrame>
        <p:nvGraphicFramePr>
          <p:cNvPr id="10" name="Object 27"/>
          <p:cNvGraphicFramePr>
            <a:graphicFrameLocks noChangeAspect="1"/>
          </p:cNvGraphicFramePr>
          <p:nvPr>
            <p:extLst>
              <p:ext uri="{D42A27DB-BD31-4B8C-83A1-F6EECF244321}">
                <p14:modId xmlns:p14="http://schemas.microsoft.com/office/powerpoint/2010/main" val="1227667596"/>
              </p:ext>
            </p:extLst>
          </p:nvPr>
        </p:nvGraphicFramePr>
        <p:xfrm>
          <a:off x="1104899" y="1466850"/>
          <a:ext cx="9972675" cy="226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27"/>
          <p:cNvGraphicFramePr>
            <a:graphicFrameLocks noChangeAspect="1"/>
          </p:cNvGraphicFramePr>
          <p:nvPr>
            <p:extLst>
              <p:ext uri="{D42A27DB-BD31-4B8C-83A1-F6EECF244321}">
                <p14:modId xmlns:p14="http://schemas.microsoft.com/office/powerpoint/2010/main" val="2876844595"/>
              </p:ext>
            </p:extLst>
          </p:nvPr>
        </p:nvGraphicFramePr>
        <p:xfrm>
          <a:off x="1104899" y="3886200"/>
          <a:ext cx="9972675" cy="220027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3A6937E1-F866-46E2-8F03-D11BDF56C6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2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34CD-0EB8-06F7-7A3D-C96AA67FEFEF}"/>
              </a:ext>
            </a:extLst>
          </p:cNvPr>
          <p:cNvSpPr>
            <a:spLocks noGrp="1"/>
          </p:cNvSpPr>
          <p:nvPr>
            <p:ph type="title"/>
          </p:nvPr>
        </p:nvSpPr>
        <p:spPr>
          <a:xfrm>
            <a:off x="838202" y="685165"/>
            <a:ext cx="10515600" cy="1325563"/>
          </a:xfrm>
        </p:spPr>
        <p:txBody>
          <a:bodyPr>
            <a:normAutofit/>
          </a:bodyPr>
          <a:lstStyle/>
          <a:p>
            <a:r>
              <a:rPr lang="en-US" sz="4000" b="1" dirty="0">
                <a:solidFill>
                  <a:schemeClr val="tx2"/>
                </a:solidFill>
              </a:rPr>
              <a:t>Intermediate Duration Portfolio Net of Fees </a:t>
            </a:r>
            <a:r>
              <a:rPr lang="en-US" sz="2000" b="1" dirty="0">
                <a:solidFill>
                  <a:schemeClr val="tx2"/>
                </a:solidFill>
              </a:rPr>
              <a:t>Performance as of March 31, 2025</a:t>
            </a:r>
            <a:endParaRPr lang="en-US" sz="2000" dirty="0">
              <a:solidFill>
                <a:schemeClr val="tx2"/>
              </a:solidFill>
            </a:endParaRPr>
          </a:p>
        </p:txBody>
      </p:sp>
      <p:sp>
        <p:nvSpPr>
          <p:cNvPr id="3" name="Rectangle 2">
            <a:extLst>
              <a:ext uri="{FF2B5EF4-FFF2-40B4-BE49-F238E27FC236}">
                <a16:creationId xmlns:a16="http://schemas.microsoft.com/office/drawing/2014/main" id="{D3745162-3361-D19E-32D6-0C5E99041AC4}"/>
              </a:ext>
            </a:extLst>
          </p:cNvPr>
          <p:cNvSpPr/>
          <p:nvPr/>
        </p:nvSpPr>
        <p:spPr>
          <a:xfrm>
            <a:off x="838202" y="5561131"/>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4" name="Table 3">
            <a:extLst>
              <a:ext uri="{FF2B5EF4-FFF2-40B4-BE49-F238E27FC236}">
                <a16:creationId xmlns:a16="http://schemas.microsoft.com/office/drawing/2014/main" id="{2957A6B1-0606-5D13-6DC8-71247613668D}"/>
              </a:ext>
            </a:extLst>
          </p:cNvPr>
          <p:cNvGraphicFramePr>
            <a:graphicFrameLocks noGrp="1"/>
          </p:cNvGraphicFramePr>
          <p:nvPr/>
        </p:nvGraphicFramePr>
        <p:xfrm>
          <a:off x="639793" y="2347507"/>
          <a:ext cx="10515600" cy="2358397"/>
        </p:xfrm>
        <a:graphic>
          <a:graphicData uri="http://schemas.openxmlformats.org/drawingml/2006/table">
            <a:tbl>
              <a:tblPr/>
              <a:tblGrid>
                <a:gridCol w="1374267">
                  <a:extLst>
                    <a:ext uri="{9D8B030D-6E8A-4147-A177-3AD203B41FA5}">
                      <a16:colId xmlns:a16="http://schemas.microsoft.com/office/drawing/2014/main" val="465103205"/>
                    </a:ext>
                  </a:extLst>
                </a:gridCol>
                <a:gridCol w="542958">
                  <a:extLst>
                    <a:ext uri="{9D8B030D-6E8A-4147-A177-3AD203B41FA5}">
                      <a16:colId xmlns:a16="http://schemas.microsoft.com/office/drawing/2014/main" val="1625468946"/>
                    </a:ext>
                  </a:extLst>
                </a:gridCol>
                <a:gridCol w="1202484">
                  <a:extLst>
                    <a:ext uri="{9D8B030D-6E8A-4147-A177-3AD203B41FA5}">
                      <a16:colId xmlns:a16="http://schemas.microsoft.com/office/drawing/2014/main" val="2943204175"/>
                    </a:ext>
                  </a:extLst>
                </a:gridCol>
                <a:gridCol w="515350">
                  <a:extLst>
                    <a:ext uri="{9D8B030D-6E8A-4147-A177-3AD203B41FA5}">
                      <a16:colId xmlns:a16="http://schemas.microsoft.com/office/drawing/2014/main" val="886308042"/>
                    </a:ext>
                  </a:extLst>
                </a:gridCol>
                <a:gridCol w="542958">
                  <a:extLst>
                    <a:ext uri="{9D8B030D-6E8A-4147-A177-3AD203B41FA5}">
                      <a16:colId xmlns:a16="http://schemas.microsoft.com/office/drawing/2014/main" val="1929530853"/>
                    </a:ext>
                  </a:extLst>
                </a:gridCol>
                <a:gridCol w="220864">
                  <a:extLst>
                    <a:ext uri="{9D8B030D-6E8A-4147-A177-3AD203B41FA5}">
                      <a16:colId xmlns:a16="http://schemas.microsoft.com/office/drawing/2014/main" val="875016257"/>
                    </a:ext>
                  </a:extLst>
                </a:gridCol>
                <a:gridCol w="503080">
                  <a:extLst>
                    <a:ext uri="{9D8B030D-6E8A-4147-A177-3AD203B41FA5}">
                      <a16:colId xmlns:a16="http://schemas.microsoft.com/office/drawing/2014/main" val="3267706842"/>
                    </a:ext>
                  </a:extLst>
                </a:gridCol>
                <a:gridCol w="245405">
                  <a:extLst>
                    <a:ext uri="{9D8B030D-6E8A-4147-A177-3AD203B41FA5}">
                      <a16:colId xmlns:a16="http://schemas.microsoft.com/office/drawing/2014/main" val="4090048156"/>
                    </a:ext>
                  </a:extLst>
                </a:gridCol>
                <a:gridCol w="506148">
                  <a:extLst>
                    <a:ext uri="{9D8B030D-6E8A-4147-A177-3AD203B41FA5}">
                      <a16:colId xmlns:a16="http://schemas.microsoft.com/office/drawing/2014/main" val="428076532"/>
                    </a:ext>
                  </a:extLst>
                </a:gridCol>
                <a:gridCol w="245405">
                  <a:extLst>
                    <a:ext uri="{9D8B030D-6E8A-4147-A177-3AD203B41FA5}">
                      <a16:colId xmlns:a16="http://schemas.microsoft.com/office/drawing/2014/main" val="1570762507"/>
                    </a:ext>
                  </a:extLst>
                </a:gridCol>
                <a:gridCol w="576701">
                  <a:extLst>
                    <a:ext uri="{9D8B030D-6E8A-4147-A177-3AD203B41FA5}">
                      <a16:colId xmlns:a16="http://schemas.microsoft.com/office/drawing/2014/main" val="4293790693"/>
                    </a:ext>
                  </a:extLst>
                </a:gridCol>
                <a:gridCol w="245405">
                  <a:extLst>
                    <a:ext uri="{9D8B030D-6E8A-4147-A177-3AD203B41FA5}">
                      <a16:colId xmlns:a16="http://schemas.microsoft.com/office/drawing/2014/main" val="3475060532"/>
                    </a:ext>
                  </a:extLst>
                </a:gridCol>
                <a:gridCol w="496945">
                  <a:extLst>
                    <a:ext uri="{9D8B030D-6E8A-4147-A177-3AD203B41FA5}">
                      <a16:colId xmlns:a16="http://schemas.microsoft.com/office/drawing/2014/main" val="590640824"/>
                    </a:ext>
                  </a:extLst>
                </a:gridCol>
                <a:gridCol w="239270">
                  <a:extLst>
                    <a:ext uri="{9D8B030D-6E8A-4147-A177-3AD203B41FA5}">
                      <a16:colId xmlns:a16="http://schemas.microsoft.com/office/drawing/2014/main" val="1782292877"/>
                    </a:ext>
                  </a:extLst>
                </a:gridCol>
                <a:gridCol w="496945">
                  <a:extLst>
                    <a:ext uri="{9D8B030D-6E8A-4147-A177-3AD203B41FA5}">
                      <a16:colId xmlns:a16="http://schemas.microsoft.com/office/drawing/2014/main" val="204986517"/>
                    </a:ext>
                  </a:extLst>
                </a:gridCol>
                <a:gridCol w="239270">
                  <a:extLst>
                    <a:ext uri="{9D8B030D-6E8A-4147-A177-3AD203B41FA5}">
                      <a16:colId xmlns:a16="http://schemas.microsoft.com/office/drawing/2014/main" val="1403670708"/>
                    </a:ext>
                  </a:extLst>
                </a:gridCol>
                <a:gridCol w="496945">
                  <a:extLst>
                    <a:ext uri="{9D8B030D-6E8A-4147-A177-3AD203B41FA5}">
                      <a16:colId xmlns:a16="http://schemas.microsoft.com/office/drawing/2014/main" val="623999463"/>
                    </a:ext>
                  </a:extLst>
                </a:gridCol>
                <a:gridCol w="312892">
                  <a:extLst>
                    <a:ext uri="{9D8B030D-6E8A-4147-A177-3AD203B41FA5}">
                      <a16:colId xmlns:a16="http://schemas.microsoft.com/office/drawing/2014/main" val="3960964998"/>
                    </a:ext>
                  </a:extLst>
                </a:gridCol>
                <a:gridCol w="487742">
                  <a:extLst>
                    <a:ext uri="{9D8B030D-6E8A-4147-A177-3AD203B41FA5}">
                      <a16:colId xmlns:a16="http://schemas.microsoft.com/office/drawing/2014/main" val="65725686"/>
                    </a:ext>
                  </a:extLst>
                </a:gridCol>
                <a:gridCol w="239270">
                  <a:extLst>
                    <a:ext uri="{9D8B030D-6E8A-4147-A177-3AD203B41FA5}">
                      <a16:colId xmlns:a16="http://schemas.microsoft.com/office/drawing/2014/main" val="455054159"/>
                    </a:ext>
                  </a:extLst>
                </a:gridCol>
                <a:gridCol w="539891">
                  <a:extLst>
                    <a:ext uri="{9D8B030D-6E8A-4147-A177-3AD203B41FA5}">
                      <a16:colId xmlns:a16="http://schemas.microsoft.com/office/drawing/2014/main" val="1756745849"/>
                    </a:ext>
                  </a:extLst>
                </a:gridCol>
                <a:gridCol w="245405">
                  <a:extLst>
                    <a:ext uri="{9D8B030D-6E8A-4147-A177-3AD203B41FA5}">
                      <a16:colId xmlns:a16="http://schemas.microsoft.com/office/drawing/2014/main" val="1054642459"/>
                    </a:ext>
                  </a:extLst>
                </a:gridCol>
              </a:tblGrid>
              <a:tr h="165070">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 of</a:t>
                      </a: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Mgr </a:t>
                      </a: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gridSpan="8">
                  <a:txBody>
                    <a:bodyPr/>
                    <a:lstStyle/>
                    <a:p>
                      <a:pPr algn="ctr" fontAlgn="b"/>
                      <a:r>
                        <a:rPr lang="en-US" sz="1000" b="1" i="0" u="none" strike="noStrike">
                          <a:effectLst/>
                          <a:latin typeface="Arial" panose="020B0604020202020204" pitchFamily="34" charset="0"/>
                        </a:rPr>
                        <a:t>Annualized</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3755452"/>
                  </a:ext>
                </a:extLst>
              </a:tr>
              <a:tr h="238435">
                <a:tc>
                  <a:txBody>
                    <a:bodyPr/>
                    <a:lstStyle/>
                    <a:p>
                      <a:pPr algn="l" fontAlgn="b"/>
                      <a:endParaRPr lang="en-US" sz="1000" b="1"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Inv. Pool</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Market Value</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Rank*</a:t>
                      </a:r>
                    </a:p>
                  </a:txBody>
                  <a:tcPr marL="9171" marR="9171" marT="9171" marB="0" anchor="b">
                    <a:lnL>
                      <a:noFill/>
                    </a:lnL>
                    <a:lnR>
                      <a:noFill/>
                    </a:lnR>
                    <a:lnT>
                      <a:noFill/>
                    </a:lnT>
                    <a:lnB>
                      <a:noFill/>
                    </a:lnB>
                    <a:noFill/>
                  </a:tcPr>
                </a:tc>
                <a:tc gridSpan="2">
                  <a:txBody>
                    <a:bodyPr/>
                    <a:lstStyle/>
                    <a:p>
                      <a:pPr algn="ctr" fontAlgn="b"/>
                      <a:r>
                        <a:rPr lang="en-US" sz="1000" b="1" i="0" u="none" strike="noStrike">
                          <a:effectLst/>
                          <a:latin typeface="Arial" panose="020B0604020202020204" pitchFamily="34" charset="0"/>
                        </a:rPr>
                        <a:t>1 Month</a:t>
                      </a:r>
                    </a:p>
                  </a:txBody>
                  <a:tcPr marL="9171" marR="9171" marT="9171"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Month</a:t>
                      </a:r>
                    </a:p>
                  </a:txBody>
                  <a:tcPr marL="9171" marR="9171" marT="9171"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6 Month</a:t>
                      </a:r>
                    </a:p>
                  </a:txBody>
                  <a:tcPr marL="9171" marR="9171" marT="9171"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 Year</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2 Year</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Year</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5 Year</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7 Year</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10 Year</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81220166"/>
                  </a:ext>
                </a:extLst>
              </a:tr>
              <a:tr h="243326">
                <a:tc>
                  <a:txBody>
                    <a:bodyPr/>
                    <a:lstStyle/>
                    <a:p>
                      <a:pPr algn="l" fontAlgn="b"/>
                      <a:r>
                        <a:rPr lang="en-US" sz="1000" b="1" i="0" u="none" strike="noStrike">
                          <a:effectLst/>
                          <a:latin typeface="Arial" panose="020B0604020202020204" pitchFamily="34" charset="0"/>
                        </a:rPr>
                        <a:t>IR+M</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3.36%</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$2,118,555,493.05</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0.191%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2.662%</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0.654%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5.857%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4.460%</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2.143%</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1.096%</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2.263%</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0" i="0" u="none" strike="noStrike">
                          <a:effectLst/>
                          <a:latin typeface="Arial" panose="020B0604020202020204" pitchFamily="34" charset="0"/>
                        </a:rPr>
                        <a:t>1.8983%</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13084022"/>
                  </a:ext>
                </a:extLst>
              </a:tr>
              <a:tr h="238435">
                <a:tc>
                  <a:txBody>
                    <a:bodyPr/>
                    <a:lstStyle/>
                    <a:p>
                      <a:pPr algn="l" fontAlgn="b"/>
                      <a:r>
                        <a:rPr lang="en-US" sz="1000" b="1" i="0" u="none" strike="noStrike">
                          <a:effectLst/>
                          <a:latin typeface="Arial" panose="020B0604020202020204" pitchFamily="34" charset="0"/>
                        </a:rPr>
                        <a:t>MetWest</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3.25%</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$2,049,553,597.24</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0.171%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2.703%</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0.140%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5.403%</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3.825%</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1.562%</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0.549%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1.993%</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1.6987%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74614003"/>
                  </a:ext>
                </a:extLst>
              </a:tr>
              <a:tr h="227430">
                <a:tc>
                  <a:txBody>
                    <a:bodyPr/>
                    <a:lstStyle/>
                    <a:p>
                      <a:pPr algn="l" fontAlgn="b"/>
                      <a:r>
                        <a:rPr lang="en-US" sz="1000" b="1" i="0" u="none" strike="noStrike">
                          <a:effectLst/>
                          <a:latin typeface="Arial" panose="020B0604020202020204" pitchFamily="34" charset="0"/>
                        </a:rPr>
                        <a:t>Galliard</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3.09%</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$1,944,772,024.70</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0.209%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2.694%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0.560%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6.020%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4.608%</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2.068%</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0.937%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2.198%</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1.9258%</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63458417"/>
                  </a:ext>
                </a:extLst>
              </a:tr>
              <a:tr h="227430">
                <a:tc>
                  <a:txBody>
                    <a:bodyPr/>
                    <a:lstStyle/>
                    <a:p>
                      <a:pPr algn="l" fontAlgn="b"/>
                      <a:r>
                        <a:rPr lang="en-US" sz="1000" b="1" i="0" u="none" strike="noStrike">
                          <a:effectLst/>
                          <a:latin typeface="Arial" panose="020B0604020202020204" pitchFamily="34" charset="0"/>
                        </a:rPr>
                        <a:t>Sterling Capital</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3.04%</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$1,911,987,869.16</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0.194%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2.583%</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0.780%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6.101%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4.735%</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2.299%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1.268%</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2.338%</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1.9886%</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47628620"/>
                  </a:ext>
                </a:extLst>
              </a:tr>
              <a:tr h="227430">
                <a:tc>
                  <a:txBody>
                    <a:bodyPr/>
                    <a:lstStyle/>
                    <a:p>
                      <a:pPr algn="l" fontAlgn="b"/>
                      <a:r>
                        <a:rPr lang="en-US" sz="1000" b="1" i="0" u="none" strike="noStrike">
                          <a:effectLst/>
                          <a:latin typeface="Arial" panose="020B0604020202020204" pitchFamily="34" charset="0"/>
                        </a:rPr>
                        <a:t>Reams Asset Mgmt</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2.10%</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$1,319,896,810.07</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N/A</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0.179%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2.576%</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0.687%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6.055%</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4.480%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 </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06502110"/>
                  </a:ext>
                </a:extLst>
              </a:tr>
              <a:tr h="238435">
                <a:tc>
                  <a:txBody>
                    <a:bodyPr/>
                    <a:lstStyle/>
                    <a:p>
                      <a:pPr algn="l" fontAlgn="b"/>
                      <a:r>
                        <a:rPr lang="en-US" sz="1000" b="1" i="0" u="none" strike="noStrike">
                          <a:effectLst/>
                          <a:latin typeface="Arial" panose="020B0604020202020204" pitchFamily="34" charset="0"/>
                        </a:rPr>
                        <a:t>Wellington Mgmt Co</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2.08%</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$1,311,520,132.87</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N/A</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FF0000"/>
                          </a:solidFill>
                          <a:effectLst/>
                          <a:latin typeface="Arial" panose="020B0604020202020204" pitchFamily="34" charset="0"/>
                        </a:rPr>
                        <a:t>0.249%</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FF0000"/>
                          </a:solidFill>
                          <a:effectLst/>
                          <a:latin typeface="Arial" panose="020B0604020202020204" pitchFamily="34" charset="0"/>
                        </a:rPr>
                        <a:t>2.601%</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FF0000"/>
                          </a:solidFill>
                          <a:effectLst/>
                          <a:latin typeface="Arial" panose="020B0604020202020204" pitchFamily="34" charset="0"/>
                        </a:rPr>
                        <a:t>0.460%</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5.712%</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4.150%</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FF0000"/>
                          </a:solidFill>
                          <a:effectLst/>
                          <a:latin typeface="Arial" panose="020B0604020202020204" pitchFamily="34" charset="0"/>
                        </a:rPr>
                        <a:t> </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Arial" panose="020B0604020202020204" pitchFamily="34" charset="0"/>
                        </a:rPr>
                        <a:t> </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6893002"/>
                  </a:ext>
                </a:extLst>
              </a:tr>
              <a:tr h="238435">
                <a:tc>
                  <a:txBody>
                    <a:bodyPr/>
                    <a:lstStyle/>
                    <a:p>
                      <a:pPr algn="l" fontAlgn="b"/>
                      <a:r>
                        <a:rPr lang="en-US" sz="1000" b="1" i="0" u="none" strike="noStrike">
                          <a:effectLst/>
                          <a:latin typeface="Arial" panose="020B0604020202020204" pitchFamily="34" charset="0"/>
                        </a:rPr>
                        <a:t>Total</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16.92%</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$10,656,285,927.09</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solidFill>
                            <a:srgbClr val="FF0000"/>
                          </a:solidFill>
                          <a:effectLst/>
                          <a:latin typeface="Arial" panose="020B0604020202020204" pitchFamily="34" charset="0"/>
                        </a:rPr>
                        <a:t>0.197%</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2.643%</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0.540%</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5.849%</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4.377%</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2.006%</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0.968%</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2.193%</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00" b="1" i="0" u="none" strike="noStrike">
                        <a:effectLst/>
                        <a:latin typeface="Arial" panose="020B0604020202020204" pitchFamily="34" charset="0"/>
                      </a:endParaRP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1.876%</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00" b="1" i="0" u="none" strike="noStrike">
                        <a:effectLst/>
                        <a:latin typeface="Arial" panose="020B0604020202020204" pitchFamily="34" charset="0"/>
                      </a:endParaRP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25323556"/>
                  </a:ext>
                </a:extLst>
              </a:tr>
              <a:tr h="238435">
                <a:tc>
                  <a:txBody>
                    <a:bodyPr/>
                    <a:lstStyle/>
                    <a:p>
                      <a:pPr algn="l" fontAlgn="b"/>
                      <a:r>
                        <a:rPr lang="en-US" sz="1000" b="1" i="0" u="none" strike="noStrike">
                          <a:solidFill>
                            <a:srgbClr val="0000FF"/>
                          </a:solidFill>
                          <a:effectLst/>
                          <a:latin typeface="Arial" panose="020B0604020202020204" pitchFamily="34" charset="0"/>
                        </a:rPr>
                        <a:t>Benchmark</a:t>
                      </a:r>
                    </a:p>
                  </a:txBody>
                  <a:tcPr marL="9171" marR="9171" marT="9171" marB="0" anchor="b">
                    <a:lnL>
                      <a:noFill/>
                    </a:lnL>
                    <a:lnR>
                      <a:noFill/>
                    </a:lnR>
                    <a:lnT>
                      <a:noFill/>
                    </a:lnT>
                    <a:lnB>
                      <a:noFill/>
                    </a:lnB>
                    <a:noFill/>
                  </a:tcPr>
                </a:tc>
                <a:tc>
                  <a:txBody>
                    <a:bodyPr/>
                    <a:lstStyle/>
                    <a:p>
                      <a:pPr algn="l" fontAlgn="b"/>
                      <a:endParaRPr lang="en-US" sz="1000" b="1" i="0" u="none" strike="noStrike">
                        <a:solidFill>
                          <a:srgbClr val="0000FF"/>
                        </a:solidFill>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endParaRPr lang="en-US" sz="1000" b="1" i="0" u="none" strike="noStrike">
                        <a:solidFill>
                          <a:srgbClr val="0000FF"/>
                        </a:solidFill>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endParaRPr lang="en-US" sz="1000" b="1" i="0" u="none" strike="noStrike">
                        <a:solidFill>
                          <a:srgbClr val="0000FF"/>
                        </a:solidFill>
                        <a:effectLst/>
                        <a:latin typeface="Arial" panose="020B0604020202020204" pitchFamily="34" charset="0"/>
                      </a:endParaRP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0.297%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2.612%</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0.484%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5.584%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3.931%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1.641%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0.356%</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1.824%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700" b="1" i="0" u="none" strike="noStrike">
                        <a:solidFill>
                          <a:srgbClr val="0000FF"/>
                        </a:solidFill>
                        <a:effectLst/>
                        <a:latin typeface="Arial" panose="020B0604020202020204" pitchFamily="34" charset="0"/>
                      </a:endParaRP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1.559%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9171" marR="9171" marT="9171" marB="0" anchor="b">
                    <a:lnL>
                      <a:noFill/>
                    </a:lnL>
                    <a:lnR>
                      <a:noFill/>
                    </a:lnR>
                    <a:lnT>
                      <a:noFill/>
                    </a:lnT>
                    <a:lnB>
                      <a:noFill/>
                    </a:lnB>
                    <a:noFill/>
                  </a:tcPr>
                </a:tc>
                <a:extLst>
                  <a:ext uri="{0D108BD9-81ED-4DB2-BD59-A6C34878D82A}">
                    <a16:rowId xmlns:a16="http://schemas.microsoft.com/office/drawing/2014/main" val="677587510"/>
                  </a:ext>
                </a:extLst>
              </a:tr>
            </a:tbl>
          </a:graphicData>
        </a:graphic>
      </p:graphicFrame>
    </p:spTree>
    <p:extLst>
      <p:ext uri="{BB962C8B-B14F-4D97-AF65-F5344CB8AC3E}">
        <p14:creationId xmlns:p14="http://schemas.microsoft.com/office/powerpoint/2010/main" val="461428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F852-5F47-8190-BE7B-688951445AFF}"/>
              </a:ext>
            </a:extLst>
          </p:cNvPr>
          <p:cNvSpPr>
            <a:spLocks noGrp="1"/>
          </p:cNvSpPr>
          <p:nvPr>
            <p:ph type="title"/>
          </p:nvPr>
        </p:nvSpPr>
        <p:spPr>
          <a:xfrm>
            <a:off x="838200" y="519796"/>
            <a:ext cx="10515600" cy="1097452"/>
          </a:xfrm>
        </p:spPr>
        <p:txBody>
          <a:bodyPr>
            <a:noAutofit/>
          </a:bodyPr>
          <a:lstStyle/>
          <a:p>
            <a:r>
              <a:rPr lang="en-US" sz="3600" b="1" dirty="0">
                <a:solidFill>
                  <a:schemeClr val="tx2"/>
                </a:solidFill>
              </a:rPr>
              <a:t>Long Duration Portfolio Net of Fees </a:t>
            </a:r>
            <a:br>
              <a:rPr lang="en-US" sz="3600" b="1" dirty="0">
                <a:solidFill>
                  <a:schemeClr val="tx2"/>
                </a:solidFill>
              </a:rPr>
            </a:br>
            <a:r>
              <a:rPr lang="en-US" sz="2000" b="1" dirty="0">
                <a:solidFill>
                  <a:schemeClr val="tx2"/>
                </a:solidFill>
              </a:rPr>
              <a:t>Performance as of March 31, 2025</a:t>
            </a:r>
            <a:endParaRPr lang="en-US" sz="2000" dirty="0">
              <a:solidFill>
                <a:schemeClr val="tx2"/>
              </a:solidFill>
            </a:endParaRPr>
          </a:p>
        </p:txBody>
      </p:sp>
      <p:graphicFrame>
        <p:nvGraphicFramePr>
          <p:cNvPr id="3" name="Table 2">
            <a:extLst>
              <a:ext uri="{FF2B5EF4-FFF2-40B4-BE49-F238E27FC236}">
                <a16:creationId xmlns:a16="http://schemas.microsoft.com/office/drawing/2014/main" id="{B06A0F1B-840E-5304-A17A-ACDEB9F08304}"/>
              </a:ext>
            </a:extLst>
          </p:cNvPr>
          <p:cNvGraphicFramePr>
            <a:graphicFrameLocks noGrp="1"/>
          </p:cNvGraphicFramePr>
          <p:nvPr/>
        </p:nvGraphicFramePr>
        <p:xfrm>
          <a:off x="631166" y="1731965"/>
          <a:ext cx="10722628" cy="3530142"/>
        </p:xfrm>
        <a:graphic>
          <a:graphicData uri="http://schemas.openxmlformats.org/drawingml/2006/table">
            <a:tbl>
              <a:tblPr/>
              <a:tblGrid>
                <a:gridCol w="1136980">
                  <a:extLst>
                    <a:ext uri="{9D8B030D-6E8A-4147-A177-3AD203B41FA5}">
                      <a16:colId xmlns:a16="http://schemas.microsoft.com/office/drawing/2014/main" val="2650509483"/>
                    </a:ext>
                  </a:extLst>
                </a:gridCol>
                <a:gridCol w="449208">
                  <a:extLst>
                    <a:ext uri="{9D8B030D-6E8A-4147-A177-3AD203B41FA5}">
                      <a16:colId xmlns:a16="http://schemas.microsoft.com/office/drawing/2014/main" val="1246300456"/>
                    </a:ext>
                  </a:extLst>
                </a:gridCol>
                <a:gridCol w="944100">
                  <a:extLst>
                    <a:ext uri="{9D8B030D-6E8A-4147-A177-3AD203B41FA5}">
                      <a16:colId xmlns:a16="http://schemas.microsoft.com/office/drawing/2014/main" val="319499738"/>
                    </a:ext>
                  </a:extLst>
                </a:gridCol>
                <a:gridCol w="426367">
                  <a:extLst>
                    <a:ext uri="{9D8B030D-6E8A-4147-A177-3AD203B41FA5}">
                      <a16:colId xmlns:a16="http://schemas.microsoft.com/office/drawing/2014/main" val="4008810105"/>
                    </a:ext>
                  </a:extLst>
                </a:gridCol>
                <a:gridCol w="449208">
                  <a:extLst>
                    <a:ext uri="{9D8B030D-6E8A-4147-A177-3AD203B41FA5}">
                      <a16:colId xmlns:a16="http://schemas.microsoft.com/office/drawing/2014/main" val="2629582787"/>
                    </a:ext>
                  </a:extLst>
                </a:gridCol>
                <a:gridCol w="182728">
                  <a:extLst>
                    <a:ext uri="{9D8B030D-6E8A-4147-A177-3AD203B41FA5}">
                      <a16:colId xmlns:a16="http://schemas.microsoft.com/office/drawing/2014/main" val="4028340496"/>
                    </a:ext>
                  </a:extLst>
                </a:gridCol>
                <a:gridCol w="416216">
                  <a:extLst>
                    <a:ext uri="{9D8B030D-6E8A-4147-A177-3AD203B41FA5}">
                      <a16:colId xmlns:a16="http://schemas.microsoft.com/office/drawing/2014/main" val="1994486878"/>
                    </a:ext>
                  </a:extLst>
                </a:gridCol>
                <a:gridCol w="203032">
                  <a:extLst>
                    <a:ext uri="{9D8B030D-6E8A-4147-A177-3AD203B41FA5}">
                      <a16:colId xmlns:a16="http://schemas.microsoft.com/office/drawing/2014/main" val="3097570465"/>
                    </a:ext>
                  </a:extLst>
                </a:gridCol>
                <a:gridCol w="477125">
                  <a:extLst>
                    <a:ext uri="{9D8B030D-6E8A-4147-A177-3AD203B41FA5}">
                      <a16:colId xmlns:a16="http://schemas.microsoft.com/office/drawing/2014/main" val="1257182545"/>
                    </a:ext>
                  </a:extLst>
                </a:gridCol>
                <a:gridCol w="203032">
                  <a:extLst>
                    <a:ext uri="{9D8B030D-6E8A-4147-A177-3AD203B41FA5}">
                      <a16:colId xmlns:a16="http://schemas.microsoft.com/office/drawing/2014/main" val="2155417078"/>
                    </a:ext>
                  </a:extLst>
                </a:gridCol>
                <a:gridCol w="477125">
                  <a:extLst>
                    <a:ext uri="{9D8B030D-6E8A-4147-A177-3AD203B41FA5}">
                      <a16:colId xmlns:a16="http://schemas.microsoft.com/office/drawing/2014/main" val="1291056823"/>
                    </a:ext>
                  </a:extLst>
                </a:gridCol>
                <a:gridCol w="203032">
                  <a:extLst>
                    <a:ext uri="{9D8B030D-6E8A-4147-A177-3AD203B41FA5}">
                      <a16:colId xmlns:a16="http://schemas.microsoft.com/office/drawing/2014/main" val="3177665186"/>
                    </a:ext>
                  </a:extLst>
                </a:gridCol>
                <a:gridCol w="411140">
                  <a:extLst>
                    <a:ext uri="{9D8B030D-6E8A-4147-A177-3AD203B41FA5}">
                      <a16:colId xmlns:a16="http://schemas.microsoft.com/office/drawing/2014/main" val="2628231565"/>
                    </a:ext>
                  </a:extLst>
                </a:gridCol>
                <a:gridCol w="197956">
                  <a:extLst>
                    <a:ext uri="{9D8B030D-6E8A-4147-A177-3AD203B41FA5}">
                      <a16:colId xmlns:a16="http://schemas.microsoft.com/office/drawing/2014/main" val="126776906"/>
                    </a:ext>
                  </a:extLst>
                </a:gridCol>
                <a:gridCol w="411140">
                  <a:extLst>
                    <a:ext uri="{9D8B030D-6E8A-4147-A177-3AD203B41FA5}">
                      <a16:colId xmlns:a16="http://schemas.microsoft.com/office/drawing/2014/main" val="2952662303"/>
                    </a:ext>
                  </a:extLst>
                </a:gridCol>
                <a:gridCol w="197956">
                  <a:extLst>
                    <a:ext uri="{9D8B030D-6E8A-4147-A177-3AD203B41FA5}">
                      <a16:colId xmlns:a16="http://schemas.microsoft.com/office/drawing/2014/main" val="945096379"/>
                    </a:ext>
                  </a:extLst>
                </a:gridCol>
                <a:gridCol w="411140">
                  <a:extLst>
                    <a:ext uri="{9D8B030D-6E8A-4147-A177-3AD203B41FA5}">
                      <a16:colId xmlns:a16="http://schemas.microsoft.com/office/drawing/2014/main" val="3490450455"/>
                    </a:ext>
                  </a:extLst>
                </a:gridCol>
                <a:gridCol w="258866">
                  <a:extLst>
                    <a:ext uri="{9D8B030D-6E8A-4147-A177-3AD203B41FA5}">
                      <a16:colId xmlns:a16="http://schemas.microsoft.com/office/drawing/2014/main" val="3929999006"/>
                    </a:ext>
                  </a:extLst>
                </a:gridCol>
                <a:gridCol w="403526">
                  <a:extLst>
                    <a:ext uri="{9D8B030D-6E8A-4147-A177-3AD203B41FA5}">
                      <a16:colId xmlns:a16="http://schemas.microsoft.com/office/drawing/2014/main" val="4250489415"/>
                    </a:ext>
                  </a:extLst>
                </a:gridCol>
                <a:gridCol w="197956">
                  <a:extLst>
                    <a:ext uri="{9D8B030D-6E8A-4147-A177-3AD203B41FA5}">
                      <a16:colId xmlns:a16="http://schemas.microsoft.com/office/drawing/2014/main" val="2602857960"/>
                    </a:ext>
                  </a:extLst>
                </a:gridCol>
                <a:gridCol w="411140">
                  <a:extLst>
                    <a:ext uri="{9D8B030D-6E8A-4147-A177-3AD203B41FA5}">
                      <a16:colId xmlns:a16="http://schemas.microsoft.com/office/drawing/2014/main" val="3898742925"/>
                    </a:ext>
                  </a:extLst>
                </a:gridCol>
                <a:gridCol w="197956">
                  <a:extLst>
                    <a:ext uri="{9D8B030D-6E8A-4147-A177-3AD203B41FA5}">
                      <a16:colId xmlns:a16="http://schemas.microsoft.com/office/drawing/2014/main" val="2541867629"/>
                    </a:ext>
                  </a:extLst>
                </a:gridCol>
                <a:gridCol w="487277">
                  <a:extLst>
                    <a:ext uri="{9D8B030D-6E8A-4147-A177-3AD203B41FA5}">
                      <a16:colId xmlns:a16="http://schemas.microsoft.com/office/drawing/2014/main" val="1980827381"/>
                    </a:ext>
                  </a:extLst>
                </a:gridCol>
                <a:gridCol w="197956">
                  <a:extLst>
                    <a:ext uri="{9D8B030D-6E8A-4147-A177-3AD203B41FA5}">
                      <a16:colId xmlns:a16="http://schemas.microsoft.com/office/drawing/2014/main" val="7855697"/>
                    </a:ext>
                  </a:extLst>
                </a:gridCol>
                <a:gridCol w="487277">
                  <a:extLst>
                    <a:ext uri="{9D8B030D-6E8A-4147-A177-3AD203B41FA5}">
                      <a16:colId xmlns:a16="http://schemas.microsoft.com/office/drawing/2014/main" val="2114952629"/>
                    </a:ext>
                  </a:extLst>
                </a:gridCol>
                <a:gridCol w="197956">
                  <a:extLst>
                    <a:ext uri="{9D8B030D-6E8A-4147-A177-3AD203B41FA5}">
                      <a16:colId xmlns:a16="http://schemas.microsoft.com/office/drawing/2014/main" val="2014043183"/>
                    </a:ext>
                  </a:extLst>
                </a:gridCol>
                <a:gridCol w="487277">
                  <a:extLst>
                    <a:ext uri="{9D8B030D-6E8A-4147-A177-3AD203B41FA5}">
                      <a16:colId xmlns:a16="http://schemas.microsoft.com/office/drawing/2014/main" val="1998621402"/>
                    </a:ext>
                  </a:extLst>
                </a:gridCol>
                <a:gridCol w="197956">
                  <a:extLst>
                    <a:ext uri="{9D8B030D-6E8A-4147-A177-3AD203B41FA5}">
                      <a16:colId xmlns:a16="http://schemas.microsoft.com/office/drawing/2014/main" val="1089658301"/>
                    </a:ext>
                  </a:extLst>
                </a:gridCol>
              </a:tblGrid>
              <a:tr h="246840">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 of</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Market Value</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Mgr </a:t>
                      </a: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gridSpan="16">
                  <a:txBody>
                    <a:bodyPr/>
                    <a:lstStyle/>
                    <a:p>
                      <a:pPr algn="ctr" fontAlgn="b"/>
                      <a:r>
                        <a:rPr lang="en-US" sz="800" b="1" i="0" u="none" strike="noStrike">
                          <a:effectLst/>
                          <a:latin typeface="Arial" panose="020B0604020202020204" pitchFamily="34" charset="0"/>
                        </a:rPr>
                        <a:t>Annualized</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4651603"/>
                  </a:ext>
                </a:extLst>
              </a:tr>
              <a:tr h="246840">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Inv. Pool</a:t>
                      </a:r>
                    </a:p>
                  </a:txBody>
                  <a:tcPr marL="7426" marR="7426" marT="7426" marB="0" anchor="b">
                    <a:lnL>
                      <a:noFill/>
                    </a:lnL>
                    <a:lnR>
                      <a:noFill/>
                    </a:lnR>
                    <a:lnT>
                      <a:noFill/>
                    </a:lnT>
                    <a:lnB>
                      <a:noFill/>
                    </a:lnB>
                    <a:noFill/>
                  </a:tcPr>
                </a:tc>
                <a:tc>
                  <a:txBody>
                    <a:bodyPr/>
                    <a:lstStyle/>
                    <a:p>
                      <a:pPr algn="ctr"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Rank*</a:t>
                      </a:r>
                    </a:p>
                  </a:txBody>
                  <a:tcPr marL="7426" marR="7426" marT="7426" marB="0" anchor="b">
                    <a:lnL>
                      <a:noFill/>
                    </a:lnL>
                    <a:lnR>
                      <a:noFill/>
                    </a:lnR>
                    <a:lnT>
                      <a:noFill/>
                    </a:lnT>
                    <a:lnB>
                      <a:noFill/>
                    </a:lnB>
                    <a:noFill/>
                  </a:tcPr>
                </a:tc>
                <a:tc gridSpan="2">
                  <a:txBody>
                    <a:bodyPr/>
                    <a:lstStyle/>
                    <a:p>
                      <a:pPr algn="ctr" fontAlgn="b"/>
                      <a:r>
                        <a:rPr lang="en-US" sz="800" b="1" i="0" u="none" strike="noStrike">
                          <a:effectLst/>
                          <a:latin typeface="Arial" panose="020B0604020202020204" pitchFamily="34" charset="0"/>
                        </a:rPr>
                        <a:t>1 Month</a:t>
                      </a:r>
                    </a:p>
                  </a:txBody>
                  <a:tcPr marL="7426" marR="7426" marT="7426"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Month</a:t>
                      </a:r>
                    </a:p>
                  </a:txBody>
                  <a:tcPr marL="7426" marR="7426" marT="7426"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6 Month</a:t>
                      </a:r>
                    </a:p>
                  </a:txBody>
                  <a:tcPr marL="7426" marR="7426" marT="7426"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 Year</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 Year</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7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25 Year</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86907296"/>
                  </a:ext>
                </a:extLst>
              </a:tr>
              <a:tr h="246840">
                <a:tc>
                  <a:txBody>
                    <a:bodyPr/>
                    <a:lstStyle/>
                    <a:p>
                      <a:pPr algn="l" fontAlgn="b"/>
                      <a:r>
                        <a:rPr lang="en-US" sz="800" b="1" i="0" u="none" strike="noStrike">
                          <a:effectLst/>
                          <a:latin typeface="Arial" panose="020B0604020202020204" pitchFamily="34" charset="0"/>
                        </a:rPr>
                        <a:t>Galliard</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4.99%</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$3,142,143,609.90</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-0.030%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2.984%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-0.203%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5.464%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3.967%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0.952%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0.281%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2.160%</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1.987%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02453243"/>
                  </a:ext>
                </a:extLst>
              </a:tr>
              <a:tr h="246840">
                <a:tc>
                  <a:txBody>
                    <a:bodyPr/>
                    <a:lstStyle/>
                    <a:p>
                      <a:pPr algn="l" fontAlgn="b"/>
                      <a:r>
                        <a:rPr lang="en-US" sz="800" b="1" i="0" u="none" strike="noStrike">
                          <a:effectLst/>
                          <a:latin typeface="Arial" panose="020B0604020202020204" pitchFamily="34" charset="0"/>
                        </a:rPr>
                        <a:t>Sterling Capital</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4.87%</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$3,064,587,962.98</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-0.048%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2.679%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0.007%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5.536%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4.084%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0.588%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2.086%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1.986%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2.819%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3.681%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3345489"/>
                  </a:ext>
                </a:extLst>
              </a:tr>
              <a:tr h="246840">
                <a:tc>
                  <a:txBody>
                    <a:bodyPr/>
                    <a:lstStyle/>
                    <a:p>
                      <a:pPr algn="l" fontAlgn="b"/>
                      <a:r>
                        <a:rPr lang="en-US" sz="800" b="1" i="0" u="none" strike="noStrike">
                          <a:effectLst/>
                          <a:latin typeface="Arial" panose="020B0604020202020204" pitchFamily="34" charset="0"/>
                        </a:rPr>
                        <a:t>Amundi </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4.72%</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$2,972,100,233.58</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-0.021%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2.886%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-0.105%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5.494%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4.181%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1.053%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0.617%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2.002%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1.881%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2.989%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3.730%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4.528%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02421274"/>
                  </a:ext>
                </a:extLst>
              </a:tr>
              <a:tr h="246840">
                <a:tc>
                  <a:txBody>
                    <a:bodyPr/>
                    <a:lstStyle/>
                    <a:p>
                      <a:pPr algn="l" fontAlgn="b"/>
                      <a:r>
                        <a:rPr lang="en-US" sz="800" b="1" i="0" u="none" strike="noStrike">
                          <a:effectLst/>
                          <a:latin typeface="Arial" panose="020B0604020202020204" pitchFamily="34" charset="0"/>
                        </a:rPr>
                        <a:t>All Spring (Wells)</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4.60%</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$2,897,774,705.13</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-0.085%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2.642%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-0.351%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5.128%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3.770%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0.646%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0.102%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1.911%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1.751%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2.673%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3.480%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12999305"/>
                  </a:ext>
                </a:extLst>
              </a:tr>
              <a:tr h="246840">
                <a:tc>
                  <a:txBody>
                    <a:bodyPr/>
                    <a:lstStyle/>
                    <a:p>
                      <a:pPr algn="l" fontAlgn="b"/>
                      <a:r>
                        <a:rPr lang="en-US" sz="800" b="1" i="0" u="none" strike="noStrike">
                          <a:effectLst/>
                          <a:latin typeface="Arial" panose="020B0604020202020204" pitchFamily="34" charset="0"/>
                        </a:rPr>
                        <a:t>Fidelity</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4.25%</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$2,677,517,972.29</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0.076%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2.949%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-0.334%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5.124%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3.536%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0.576%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0.062%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1.942%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1.763%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2.709%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3.649%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4.403%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83369180"/>
                  </a:ext>
                </a:extLst>
              </a:tr>
              <a:tr h="246840">
                <a:tc>
                  <a:txBody>
                    <a:bodyPr/>
                    <a:lstStyle/>
                    <a:p>
                      <a:pPr algn="l" fontAlgn="b"/>
                      <a:r>
                        <a:rPr lang="en-US" sz="800" b="1" i="0" u="none" strike="noStrike">
                          <a:effectLst/>
                          <a:latin typeface="Arial" panose="020B0604020202020204" pitchFamily="34" charset="0"/>
                        </a:rPr>
                        <a:t>Goldman Sachs</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3.23%</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$2,034,451,438.17</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-0.049%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2.762%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-0.291%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4.953%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3.572%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0.670%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0.083%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1.940%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1.746%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2.593%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3.391%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4.195%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41677947"/>
                  </a:ext>
                </a:extLst>
              </a:tr>
              <a:tr h="246840">
                <a:tc>
                  <a:txBody>
                    <a:bodyPr/>
                    <a:lstStyle/>
                    <a:p>
                      <a:pPr algn="l" fontAlgn="b"/>
                      <a:r>
                        <a:rPr lang="en-US" sz="800" b="1" i="0" u="none" strike="noStrike">
                          <a:effectLst/>
                          <a:latin typeface="Arial" panose="020B0604020202020204" pitchFamily="34" charset="0"/>
                        </a:rPr>
                        <a:t>Manulife </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2.58%</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$1,625,072,264.49</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-0.058%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2.925%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-0.304%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5.224%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3.709%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0.734%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0.047%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1.899%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1.762%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2.688%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3.544%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4.343%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88455149"/>
                  </a:ext>
                </a:extLst>
              </a:tr>
              <a:tr h="246840">
                <a:tc>
                  <a:txBody>
                    <a:bodyPr/>
                    <a:lstStyle/>
                    <a:p>
                      <a:pPr algn="l" fontAlgn="b"/>
                      <a:r>
                        <a:rPr lang="en-US" sz="800" b="1" i="0" u="none" strike="noStrike">
                          <a:effectLst/>
                          <a:latin typeface="Arial" panose="020B0604020202020204" pitchFamily="34" charset="0"/>
                        </a:rPr>
                        <a:t>PGIM</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2.41%</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$1,518,246,748.57</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-0.070%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2.755%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-0.172%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3.969%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0.830%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0.352%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1.831%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1.738%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2.763%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79083742"/>
                  </a:ext>
                </a:extLst>
              </a:tr>
              <a:tr h="246840">
                <a:tc>
                  <a:txBody>
                    <a:bodyPr/>
                    <a:lstStyle/>
                    <a:p>
                      <a:pPr algn="l" fontAlgn="b"/>
                      <a:r>
                        <a:rPr lang="en-US" sz="800" b="1" i="0" u="none" strike="noStrike">
                          <a:effectLst/>
                          <a:latin typeface="Arial" panose="020B0604020202020204" pitchFamily="34" charset="0"/>
                        </a:rPr>
                        <a:t>Nuveen </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1.36%</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$856,809,585.35</a:t>
                      </a:r>
                    </a:p>
                  </a:txBody>
                  <a:tcPr marL="7426" marR="7426" marT="7426"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-0.031%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2.748%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-0.219%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5.078%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3.476%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0.656%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0.106%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1.772%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1.575%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2.481%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3.393%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4.152%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80227398"/>
                  </a:ext>
                </a:extLst>
              </a:tr>
              <a:tr h="246840">
                <a:tc>
                  <a:txBody>
                    <a:bodyPr/>
                    <a:lstStyle/>
                    <a:p>
                      <a:pPr algn="l" fontAlgn="b"/>
                      <a:r>
                        <a:rPr lang="en-US" sz="800" b="1" i="0" u="none" strike="noStrike">
                          <a:effectLst/>
                          <a:latin typeface="Arial" panose="020B0604020202020204" pitchFamily="34" charset="0"/>
                        </a:rPr>
                        <a:t>Insight Investment</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1.18%</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$745,735,812.50</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FF0000"/>
                          </a:solidFill>
                          <a:effectLst/>
                          <a:latin typeface="Arial" panose="020B0604020202020204" pitchFamily="34" charset="0"/>
                        </a:rPr>
                        <a:t>-0.032%</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FF0000"/>
                          </a:solidFill>
                          <a:effectLst/>
                          <a:latin typeface="Arial" panose="020B0604020202020204" pitchFamily="34" charset="0"/>
                        </a:rPr>
                        <a:t>2.737%</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FF0000"/>
                          </a:solidFill>
                          <a:effectLst/>
                          <a:latin typeface="Arial" panose="020B0604020202020204" pitchFamily="34" charset="0"/>
                        </a:rPr>
                        <a:t>-0.461%</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FF0000"/>
                          </a:solidFill>
                          <a:effectLst/>
                          <a:latin typeface="Arial" panose="020B0604020202020204" pitchFamily="34" charset="0"/>
                        </a:rPr>
                        <a:t>4.842%</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3.641%</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0.678%</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0.048%</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1.820%</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1.619%</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210657"/>
                  </a:ext>
                </a:extLst>
              </a:tr>
              <a:tr h="321222">
                <a:tc>
                  <a:txBody>
                    <a:bodyPr/>
                    <a:lstStyle/>
                    <a:p>
                      <a:pPr algn="l" fontAlgn="b"/>
                      <a:r>
                        <a:rPr lang="en-US" sz="800" b="1" i="0" u="none" strike="noStrike">
                          <a:effectLst/>
                          <a:latin typeface="Arial" panose="020B0604020202020204" pitchFamily="34" charset="0"/>
                        </a:rPr>
                        <a:t>Total</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34.20%</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$21,534,440,332.96</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FF0000"/>
                          </a:solidFill>
                          <a:effectLst/>
                          <a:latin typeface="Arial" panose="020B0604020202020204" pitchFamily="34" charset="0"/>
                        </a:rPr>
                        <a:t>-0.032%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2.809%</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-0.263%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5.205%</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3.782%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0.788%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0.235%</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1.932%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1.777%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2.700%</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3.403%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4.166%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43857469"/>
                  </a:ext>
                </a:extLst>
              </a:tr>
              <a:tr h="246840">
                <a:tc>
                  <a:txBody>
                    <a:bodyPr/>
                    <a:lstStyle/>
                    <a:p>
                      <a:pPr algn="l" fontAlgn="b"/>
                      <a:r>
                        <a:rPr lang="en-US" sz="800" b="1" i="0" u="none" strike="noStrike">
                          <a:solidFill>
                            <a:srgbClr val="0000FF"/>
                          </a:solidFill>
                          <a:effectLst/>
                          <a:latin typeface="Arial" panose="020B0604020202020204" pitchFamily="34" charset="0"/>
                        </a:rPr>
                        <a:t>Benchmark</a:t>
                      </a:r>
                    </a:p>
                  </a:txBody>
                  <a:tcPr marL="7426" marR="7426" marT="7426" marB="0" anchor="b">
                    <a:lnL>
                      <a:noFill/>
                    </a:lnL>
                    <a:lnR>
                      <a:noFill/>
                    </a:lnR>
                    <a:lnT>
                      <a:noFill/>
                    </a:lnT>
                    <a:lnB>
                      <a:noFill/>
                    </a:lnB>
                    <a:noFill/>
                  </a:tcPr>
                </a:tc>
                <a:tc>
                  <a:txBody>
                    <a:bodyPr/>
                    <a:lstStyle/>
                    <a:p>
                      <a:pPr algn="l"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noFill/>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0.038%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2.781%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-0.366%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4.879%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3.276%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0.517%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-0.397%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1.577%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1.464%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2.437%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3.180%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3.960%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dirty="0">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19522379"/>
                  </a:ext>
                </a:extLst>
              </a:tr>
            </a:tbl>
          </a:graphicData>
        </a:graphic>
      </p:graphicFrame>
      <p:sp>
        <p:nvSpPr>
          <p:cNvPr id="4" name="Rectangle 3">
            <a:extLst>
              <a:ext uri="{FF2B5EF4-FFF2-40B4-BE49-F238E27FC236}">
                <a16:creationId xmlns:a16="http://schemas.microsoft.com/office/drawing/2014/main" id="{7B42A093-C3F8-6D49-5551-867D3EC74DD2}"/>
              </a:ext>
            </a:extLst>
          </p:cNvPr>
          <p:cNvSpPr/>
          <p:nvPr/>
        </p:nvSpPr>
        <p:spPr>
          <a:xfrm>
            <a:off x="631166" y="5688899"/>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51155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A9CC8DA-F3CB-0C1C-411F-E850AAAB09A3}"/>
              </a:ext>
            </a:extLst>
          </p:cNvPr>
          <p:cNvSpPr txBox="1">
            <a:spLocks/>
          </p:cNvSpPr>
          <p:nvPr/>
        </p:nvSpPr>
        <p:spPr>
          <a:xfrm>
            <a:off x="838200" y="685166"/>
            <a:ext cx="10515600" cy="944852"/>
          </a:xfrm>
          <a:prstGeom prst="rect">
            <a:avLst/>
          </a:prstGeom>
        </p:spPr>
        <p:txBody>
          <a:bodyPr vert="horz" lIns="91440" tIns="45720" rIns="91440" bIns="45720" rtlCol="0" anchor="ctr">
            <a:norm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Fixed Income Characteristics </a:t>
            </a: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(as of March 31, 2025)</a:t>
            </a:r>
            <a:endParaRPr kumimoji="0" lang="en-US" sz="4400" b="1"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graphicFrame>
        <p:nvGraphicFramePr>
          <p:cNvPr id="3" name="Content Placeholder 7">
            <a:extLst>
              <a:ext uri="{FF2B5EF4-FFF2-40B4-BE49-F238E27FC236}">
                <a16:creationId xmlns:a16="http://schemas.microsoft.com/office/drawing/2014/main" id="{AF155B1E-8CFF-87B8-262B-F4E020523E28}"/>
              </a:ext>
            </a:extLst>
          </p:cNvPr>
          <p:cNvGraphicFramePr>
            <a:graphicFrameLocks/>
          </p:cNvGraphicFramePr>
          <p:nvPr/>
        </p:nvGraphicFramePr>
        <p:xfrm>
          <a:off x="1981200" y="1524001"/>
          <a:ext cx="4038600" cy="4114800"/>
        </p:xfrm>
        <a:graphic>
          <a:graphicData uri="http://schemas.openxmlformats.org/drawingml/2006/table">
            <a:tbl>
              <a:tblPr firstRow="1" bandRow="1"/>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36105">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Intermediate Duration Composite</a:t>
                      </a:r>
                      <a:endParaRPr lang="en-US" sz="1400" dirty="0">
                        <a:latin typeface="+mn-lt"/>
                      </a:endParaRP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3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94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3.80%</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3.52%</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64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5.07%</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4.54%</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0342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4.46 years</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4.28 years</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4" name="Content Placeholder 8">
            <a:extLst>
              <a:ext uri="{FF2B5EF4-FFF2-40B4-BE49-F238E27FC236}">
                <a16:creationId xmlns:a16="http://schemas.microsoft.com/office/drawing/2014/main" id="{BC3E3A0D-ECF9-AD2F-3E20-503447D0CB52}"/>
              </a:ext>
            </a:extLst>
          </p:cNvPr>
          <p:cNvGraphicFramePr>
            <a:graphicFrameLocks/>
          </p:cNvGraphicFramePr>
          <p:nvPr/>
        </p:nvGraphicFramePr>
        <p:xfrm>
          <a:off x="6172200" y="1524000"/>
          <a:ext cx="4038600" cy="4114800"/>
        </p:xfrm>
        <a:graphic>
          <a:graphicData uri="http://schemas.openxmlformats.org/drawingml/2006/table">
            <a:tbl>
              <a:tblPr firstRow="1" bandRow="1"/>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1440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Long Duration Composite</a:t>
                      </a:r>
                      <a:endParaRPr lang="en-US" sz="1400" dirty="0">
                        <a:latin typeface="+mn-lt"/>
                      </a:endParaRP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68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12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4.07%</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3.61%</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12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5.08%</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4.66%</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09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5.97 years</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5.96 years</a:t>
                      </a:r>
                    </a:p>
                  </a:txBody>
                  <a:tcPr marL="92295" marR="92295"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1122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911E-2BDD-BB77-E79B-3C7D8008DCE0}"/>
              </a:ext>
            </a:extLst>
          </p:cNvPr>
          <p:cNvSpPr txBox="1">
            <a:spLocks/>
          </p:cNvSpPr>
          <p:nvPr/>
        </p:nvSpPr>
        <p:spPr>
          <a:xfrm>
            <a:off x="838200" y="685166"/>
            <a:ext cx="10515600" cy="928950"/>
          </a:xfrm>
          <a:prstGeom prst="rect">
            <a:avLst/>
          </a:prstGeom>
        </p:spPr>
        <p:txBody>
          <a:bodyPr vert="horz" lIns="91440" tIns="45720" rIns="91440" bIns="45720" rtlCol="0" anchor="ctr">
            <a:norm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ysClr val="windowText" lastClr="000000"/>
                </a:solidFill>
                <a:effectLst/>
                <a:uLnTx/>
                <a:uFillTx/>
                <a:latin typeface="Calibri" panose="020F0502020204030204"/>
                <a:ea typeface="+mj-ea"/>
                <a:cs typeface="+mj-cs"/>
              </a:rPr>
              <a:t>Sector Allocation</a:t>
            </a:r>
            <a:endParaRPr kumimoji="0" lang="en-US" sz="4400" b="1"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graphicFrame>
        <p:nvGraphicFramePr>
          <p:cNvPr id="3" name="Object 6">
            <a:extLst>
              <a:ext uri="{FF2B5EF4-FFF2-40B4-BE49-F238E27FC236}">
                <a16:creationId xmlns:a16="http://schemas.microsoft.com/office/drawing/2014/main" id="{B6E848EE-19E5-6953-B43D-2270ECDC21A4}"/>
              </a:ext>
            </a:extLst>
          </p:cNvPr>
          <p:cNvGraphicFramePr>
            <a:graphicFrameLocks noChangeAspect="1"/>
          </p:cNvGraphicFramePr>
          <p:nvPr/>
        </p:nvGraphicFramePr>
        <p:xfrm>
          <a:off x="1669773" y="1371599"/>
          <a:ext cx="8810045" cy="2429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6">
            <a:extLst>
              <a:ext uri="{FF2B5EF4-FFF2-40B4-BE49-F238E27FC236}">
                <a16:creationId xmlns:a16="http://schemas.microsoft.com/office/drawing/2014/main" id="{4A35E2E9-5364-59C4-5838-1FFBB144D341}"/>
              </a:ext>
            </a:extLst>
          </p:cNvPr>
          <p:cNvGraphicFramePr>
            <a:graphicFrameLocks noChangeAspect="1"/>
          </p:cNvGraphicFramePr>
          <p:nvPr/>
        </p:nvGraphicFramePr>
        <p:xfrm>
          <a:off x="1669773" y="3745064"/>
          <a:ext cx="8810045" cy="2456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3476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7">
            <a:extLst>
              <a:ext uri="{FF2B5EF4-FFF2-40B4-BE49-F238E27FC236}">
                <a16:creationId xmlns:a16="http://schemas.microsoft.com/office/drawing/2014/main" id="{20412687-CA77-E8CA-6546-CAD0FC256024}"/>
              </a:ext>
            </a:extLst>
          </p:cNvPr>
          <p:cNvGraphicFramePr>
            <a:graphicFrameLocks noChangeAspect="1"/>
          </p:cNvGraphicFramePr>
          <p:nvPr/>
        </p:nvGraphicFramePr>
        <p:xfrm>
          <a:off x="1662023" y="1545566"/>
          <a:ext cx="8382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27">
            <a:extLst>
              <a:ext uri="{FF2B5EF4-FFF2-40B4-BE49-F238E27FC236}">
                <a16:creationId xmlns:a16="http://schemas.microsoft.com/office/drawing/2014/main" id="{D00016EB-BD9E-DE5A-3542-F56EA7FDEB2B}"/>
              </a:ext>
            </a:extLst>
          </p:cNvPr>
          <p:cNvGraphicFramePr>
            <a:graphicFrameLocks noChangeAspect="1"/>
          </p:cNvGraphicFramePr>
          <p:nvPr/>
        </p:nvGraphicFramePr>
        <p:xfrm>
          <a:off x="1662023" y="3907767"/>
          <a:ext cx="8382000"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0">
            <a:extLst>
              <a:ext uri="{FF2B5EF4-FFF2-40B4-BE49-F238E27FC236}">
                <a16:creationId xmlns:a16="http://schemas.microsoft.com/office/drawing/2014/main" id="{BDA9B31B-C513-1108-CE41-64A5044844BD}"/>
              </a:ext>
            </a:extLst>
          </p:cNvPr>
          <p:cNvSpPr txBox="1">
            <a:spLocks/>
          </p:cNvSpPr>
          <p:nvPr/>
        </p:nvSpPr>
        <p:spPr>
          <a:xfrm>
            <a:off x="1814423" y="671423"/>
            <a:ext cx="8229600" cy="762000"/>
          </a:xfrm>
          <a:prstGeom prst="rect">
            <a:avLst/>
          </a:prstGeom>
        </p:spPr>
        <p:txBody>
          <a:bodyPr vert="horz" lIns="91440" tIns="45720" rIns="91440" bIns="45720" rtlCol="0" anchor="ctr">
            <a:norm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ysClr val="windowText" lastClr="000000"/>
                </a:solidFill>
                <a:effectLst/>
                <a:uLnTx/>
                <a:uFillTx/>
                <a:latin typeface="Calibri" panose="020F0502020204030204"/>
                <a:ea typeface="+mj-ea"/>
                <a:cs typeface="+mj-cs"/>
              </a:rPr>
              <a:t>Credit Quality (Moody’s)</a:t>
            </a:r>
            <a:endParaRPr kumimoji="0" lang="en-US" sz="4400" b="1"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345443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482B-2645-8D89-98AA-8AA657FF06AC}"/>
              </a:ext>
            </a:extLst>
          </p:cNvPr>
          <p:cNvSpPr>
            <a:spLocks noGrp="1"/>
          </p:cNvSpPr>
          <p:nvPr>
            <p:ph type="title"/>
          </p:nvPr>
        </p:nvSpPr>
        <p:spPr>
          <a:xfrm>
            <a:off x="838200" y="685165"/>
            <a:ext cx="10515600" cy="1061339"/>
          </a:xfrm>
        </p:spPr>
        <p:txBody>
          <a:bodyPr/>
          <a:lstStyle/>
          <a:p>
            <a:r>
              <a:rPr lang="en-US" b="1" dirty="0"/>
              <a:t>Recent Actions</a:t>
            </a:r>
            <a:endParaRPr lang="en-US" dirty="0"/>
          </a:p>
        </p:txBody>
      </p:sp>
      <p:sp>
        <p:nvSpPr>
          <p:cNvPr id="3" name="Content Placeholder 2">
            <a:extLst>
              <a:ext uri="{FF2B5EF4-FFF2-40B4-BE49-F238E27FC236}">
                <a16:creationId xmlns:a16="http://schemas.microsoft.com/office/drawing/2014/main" id="{BA51655C-7A15-878F-2FFE-5DE0A47DF79E}"/>
              </a:ext>
            </a:extLst>
          </p:cNvPr>
          <p:cNvSpPr txBox="1">
            <a:spLocks/>
          </p:cNvSpPr>
          <p:nvPr/>
        </p:nvSpPr>
        <p:spPr>
          <a:xfrm>
            <a:off x="838200" y="1773936"/>
            <a:ext cx="10384766" cy="42041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A6D4D4-E1FF-6AD9-277B-F82DBF82B39A}"/>
              </a:ext>
            </a:extLst>
          </p:cNvPr>
          <p:cNvSpPr txBox="1"/>
          <p:nvPr/>
        </p:nvSpPr>
        <p:spPr>
          <a:xfrm>
            <a:off x="707366" y="1746504"/>
            <a:ext cx="1085203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rPr>
              <a:t>Removed Manulife from Watch – January 2025 as performance, stipulations and all requirements were 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rPr>
              <a:t>Insight still on Watch (March 2025) for qualitative reasons.  New management is continuing with new changes in the last 6 months, so we are continuing to monitor and keep them on Watch.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rPr>
              <a:t>Terminated Western Asset (December </a:t>
            </a:r>
            <a:r>
              <a:rPr lang="en-US" sz="2400" dirty="0">
                <a:solidFill>
                  <a:srgbClr val="15234A"/>
                </a:solidFill>
                <a:latin typeface="Calibri" panose="020F0502020204030204"/>
              </a:rPr>
              <a:t>2024).  A</a:t>
            </a:r>
            <a:r>
              <a:rPr lang="en-US" sz="2400" dirty="0" err="1">
                <a:solidFill>
                  <a:srgbClr val="15234A"/>
                </a:solidFill>
                <a:latin typeface="Calibri" panose="020F0502020204030204"/>
              </a:rPr>
              <a:t>ssets</a:t>
            </a:r>
            <a:r>
              <a:rPr lang="en-US" sz="2400" dirty="0">
                <a:solidFill>
                  <a:srgbClr val="15234A"/>
                </a:solidFill>
                <a:latin typeface="Calibri" panose="020F0502020204030204"/>
              </a:rPr>
              <a:t>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mn-cs"/>
              </a:rPr>
              <a:t>distributed to top performers in the Long Duration mandate.</a:t>
            </a:r>
          </a:p>
        </p:txBody>
      </p:sp>
    </p:spTree>
    <p:extLst>
      <p:ext uri="{BB962C8B-B14F-4D97-AF65-F5344CB8AC3E}">
        <p14:creationId xmlns:p14="http://schemas.microsoft.com/office/powerpoint/2010/main" val="270851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83F7-2C03-4795-969D-DB5326A08455}"/>
              </a:ext>
            </a:extLst>
          </p:cNvPr>
          <p:cNvSpPr>
            <a:spLocks noGrp="1"/>
          </p:cNvSpPr>
          <p:nvPr>
            <p:ph type="title"/>
          </p:nvPr>
        </p:nvSpPr>
        <p:spPr/>
        <p:txBody>
          <a:bodyPr/>
          <a:lstStyle/>
          <a:p>
            <a:r>
              <a:rPr lang="en-US" b="1" dirty="0"/>
              <a:t>State Net Receipts</a:t>
            </a:r>
            <a:br>
              <a:rPr lang="en-US" b="1" dirty="0"/>
            </a:br>
            <a:endParaRPr lang="en-US" sz="2000" dirty="0"/>
          </a:p>
        </p:txBody>
      </p:sp>
      <p:graphicFrame>
        <p:nvGraphicFramePr>
          <p:cNvPr id="7" name="Content Placeholder 6">
            <a:extLst>
              <a:ext uri="{FF2B5EF4-FFF2-40B4-BE49-F238E27FC236}">
                <a16:creationId xmlns:a16="http://schemas.microsoft.com/office/drawing/2014/main" id="{4AB1F27C-DE57-4208-8362-08AB1371D4F8}"/>
              </a:ext>
            </a:extLst>
          </p:cNvPr>
          <p:cNvGraphicFramePr>
            <a:graphicFrameLocks noGrp="1"/>
          </p:cNvGraphicFramePr>
          <p:nvPr>
            <p:ph idx="1"/>
            <p:extLst>
              <p:ext uri="{D42A27DB-BD31-4B8C-83A1-F6EECF244321}">
                <p14:modId xmlns:p14="http://schemas.microsoft.com/office/powerpoint/2010/main" val="3465998065"/>
              </p:ext>
            </p:extLst>
          </p:nvPr>
        </p:nvGraphicFramePr>
        <p:xfrm>
          <a:off x="838200" y="1743961"/>
          <a:ext cx="10515600" cy="44288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4C58172-416E-4E4F-9343-968CCECDD4D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6</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349198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AE1F-D8B2-1E6B-700A-B034E4D403AD}"/>
              </a:ext>
            </a:extLst>
          </p:cNvPr>
          <p:cNvSpPr txBox="1">
            <a:spLocks/>
          </p:cNvSpPr>
          <p:nvPr/>
        </p:nvSpPr>
        <p:spPr>
          <a:xfrm>
            <a:off x="838200" y="636137"/>
            <a:ext cx="10515600" cy="647380"/>
          </a:xfrm>
          <a:prstGeom prst="rect">
            <a:avLst/>
          </a:prstGeom>
        </p:spPr>
        <p:txBody>
          <a:bodyPr vert="horz" lIns="91440" tIns="45720" rIns="91440" bIns="45720" rtlCol="0" anchor="ctr">
            <a:normAutofit fontScale="90000"/>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Watch List Worksheet – Intermediate Duration </a:t>
            </a: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(March 31, 2025)</a:t>
            </a:r>
            <a:endPar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graphicFrame>
        <p:nvGraphicFramePr>
          <p:cNvPr id="3" name="Table 2">
            <a:extLst>
              <a:ext uri="{FF2B5EF4-FFF2-40B4-BE49-F238E27FC236}">
                <a16:creationId xmlns:a16="http://schemas.microsoft.com/office/drawing/2014/main" id="{D4807DC9-CAD8-92A8-912A-13A6E08C38B6}"/>
              </a:ext>
            </a:extLst>
          </p:cNvPr>
          <p:cNvGraphicFramePr>
            <a:graphicFrameLocks noGrp="1"/>
          </p:cNvGraphicFramePr>
          <p:nvPr/>
        </p:nvGraphicFramePr>
        <p:xfrm>
          <a:off x="1456906" y="1448902"/>
          <a:ext cx="8342705" cy="4373928"/>
        </p:xfrm>
        <a:graphic>
          <a:graphicData uri="http://schemas.openxmlformats.org/drawingml/2006/table">
            <a:tbl>
              <a:tblPr/>
              <a:tblGrid>
                <a:gridCol w="2371529">
                  <a:extLst>
                    <a:ext uri="{9D8B030D-6E8A-4147-A177-3AD203B41FA5}">
                      <a16:colId xmlns:a16="http://schemas.microsoft.com/office/drawing/2014/main" val="44713161"/>
                    </a:ext>
                  </a:extLst>
                </a:gridCol>
                <a:gridCol w="663464">
                  <a:extLst>
                    <a:ext uri="{9D8B030D-6E8A-4147-A177-3AD203B41FA5}">
                      <a16:colId xmlns:a16="http://schemas.microsoft.com/office/drawing/2014/main" val="2335950738"/>
                    </a:ext>
                  </a:extLst>
                </a:gridCol>
                <a:gridCol w="663464">
                  <a:extLst>
                    <a:ext uri="{9D8B030D-6E8A-4147-A177-3AD203B41FA5}">
                      <a16:colId xmlns:a16="http://schemas.microsoft.com/office/drawing/2014/main" val="3178512863"/>
                    </a:ext>
                  </a:extLst>
                </a:gridCol>
                <a:gridCol w="663464">
                  <a:extLst>
                    <a:ext uri="{9D8B030D-6E8A-4147-A177-3AD203B41FA5}">
                      <a16:colId xmlns:a16="http://schemas.microsoft.com/office/drawing/2014/main" val="1304374074"/>
                    </a:ext>
                  </a:extLst>
                </a:gridCol>
                <a:gridCol w="663464">
                  <a:extLst>
                    <a:ext uri="{9D8B030D-6E8A-4147-A177-3AD203B41FA5}">
                      <a16:colId xmlns:a16="http://schemas.microsoft.com/office/drawing/2014/main" val="720097156"/>
                    </a:ext>
                  </a:extLst>
                </a:gridCol>
                <a:gridCol w="663464">
                  <a:extLst>
                    <a:ext uri="{9D8B030D-6E8A-4147-A177-3AD203B41FA5}">
                      <a16:colId xmlns:a16="http://schemas.microsoft.com/office/drawing/2014/main" val="1887029547"/>
                    </a:ext>
                  </a:extLst>
                </a:gridCol>
                <a:gridCol w="663464">
                  <a:extLst>
                    <a:ext uri="{9D8B030D-6E8A-4147-A177-3AD203B41FA5}">
                      <a16:colId xmlns:a16="http://schemas.microsoft.com/office/drawing/2014/main" val="716317884"/>
                    </a:ext>
                  </a:extLst>
                </a:gridCol>
                <a:gridCol w="663464">
                  <a:extLst>
                    <a:ext uri="{9D8B030D-6E8A-4147-A177-3AD203B41FA5}">
                      <a16:colId xmlns:a16="http://schemas.microsoft.com/office/drawing/2014/main" val="3873866112"/>
                    </a:ext>
                  </a:extLst>
                </a:gridCol>
                <a:gridCol w="663464">
                  <a:extLst>
                    <a:ext uri="{9D8B030D-6E8A-4147-A177-3AD203B41FA5}">
                      <a16:colId xmlns:a16="http://schemas.microsoft.com/office/drawing/2014/main" val="2411520894"/>
                    </a:ext>
                  </a:extLst>
                </a:gridCol>
                <a:gridCol w="663464">
                  <a:extLst>
                    <a:ext uri="{9D8B030D-6E8A-4147-A177-3AD203B41FA5}">
                      <a16:colId xmlns:a16="http://schemas.microsoft.com/office/drawing/2014/main" val="2347838983"/>
                    </a:ext>
                  </a:extLst>
                </a:gridCol>
              </a:tblGrid>
              <a:tr h="230126">
                <a:tc>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0561020"/>
                  </a:ext>
                </a:extLst>
              </a:tr>
              <a:tr h="230126">
                <a:tc gridSpan="10">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6371099"/>
                  </a:ext>
                </a:extLst>
              </a:tr>
              <a:tr h="35669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2947581"/>
                  </a:ext>
                </a:extLst>
              </a:tr>
              <a:tr h="975734">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8986468"/>
                  </a:ext>
                </a:extLst>
              </a:tr>
              <a:tr h="230126">
                <a:tc gridSpan="10">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0586661"/>
                  </a:ext>
                </a:extLst>
              </a:tr>
              <a:tr h="351326">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2486442"/>
                  </a:ext>
                </a:extLst>
              </a:tr>
              <a:tr h="214017">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Mar, Jan 25, April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4544294"/>
                  </a:ext>
                </a:extLst>
              </a:tr>
              <a:tr h="230126">
                <a:tc gridSpan="10">
                  <a:txBody>
                    <a:bodyPr/>
                    <a:lstStyle/>
                    <a:p>
                      <a:pPr algn="ctr" fontAlgn="b"/>
                      <a:r>
                        <a:rPr lang="en-US" sz="1000" b="0" i="0" u="none" strike="noStrike">
                          <a:solidFill>
                            <a:srgbClr val="000000"/>
                          </a:solidFill>
                          <a:effectLst/>
                          <a:latin typeface="Arial" panose="020B0604020202020204" pitchFamily="34" charset="0"/>
                        </a:rPr>
                        <a:t>(#3) Mgr's (1 &amp; 3 Year) Risk-Adjusted Ranking </a:t>
                      </a:r>
                      <a:r>
                        <a:rPr lang="en-US" sz="1000" b="1" i="0" u="none" strike="noStrike">
                          <a:solidFill>
                            <a:srgbClr val="000000"/>
                          </a:solidFill>
                          <a:effectLst/>
                          <a:latin typeface="Arial" panose="020B0604020202020204" pitchFamily="34" charset="0"/>
                        </a:rPr>
                        <a:t>LAST</a:t>
                      </a:r>
                      <a:r>
                        <a:rPr lang="en-US" sz="1000" b="0" i="0" u="none" strike="noStrike">
                          <a:solidFill>
                            <a:srgbClr val="000000"/>
                          </a:solidFill>
                          <a:effectLst/>
                          <a:latin typeface="Arial" panose="020B0604020202020204" pitchFamily="34" charset="0"/>
                        </a:rPr>
                        <a:t>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0234774"/>
                  </a:ext>
                </a:extLst>
              </a:tr>
              <a:tr h="35669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4925711"/>
                  </a:ext>
                </a:extLst>
              </a:tr>
              <a:tr h="306068">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800" b="0" i="0" u="none" strike="noStrike">
                          <a:solidFill>
                            <a:srgbClr val="000000"/>
                          </a:solidFill>
                          <a:effectLst/>
                          <a:latin typeface="Arial" panose="020B0604020202020204" pitchFamily="34" charset="0"/>
                        </a:rPr>
                        <a:t>Mar, Feb, Jan 25, Dec, Nov, Oct, Sept, Aug, July, June, May, April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2483095"/>
                  </a:ext>
                </a:extLst>
              </a:tr>
              <a:tr h="230126">
                <a:tc gridSpan="10">
                  <a:txBody>
                    <a:bodyPr/>
                    <a:lstStyle/>
                    <a:p>
                      <a:pPr algn="ctr" fontAlgn="b"/>
                      <a:r>
                        <a:rPr lang="en-US" sz="1000" b="0" i="0" u="none" strike="noStrike">
                          <a:solidFill>
                            <a:srgbClr val="000000"/>
                          </a:solidFill>
                          <a:effectLst/>
                          <a:latin typeface="Arial" panose="020B0604020202020204" pitchFamily="34" charset="0"/>
                        </a:rPr>
                        <a:t>(#4) Trailing 1-Year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&amp; </a:t>
                      </a:r>
                      <a:r>
                        <a:rPr lang="en-US" sz="1000" b="1" i="0" u="none" strike="noStrike">
                          <a:solidFill>
                            <a:srgbClr val="000000"/>
                          </a:solidFill>
                          <a:effectLst/>
                          <a:latin typeface="Arial" panose="020B0604020202020204" pitchFamily="34" charset="0"/>
                        </a:rPr>
                        <a:t>Bottom Quartile (Last)</a:t>
                      </a:r>
                      <a:r>
                        <a:rPr lang="en-US" sz="1000" b="0" i="0" u="none" strike="noStrike">
                          <a:solidFill>
                            <a:srgbClr val="000000"/>
                          </a:solidFill>
                          <a:effectLst/>
                          <a:latin typeface="Arial" panose="020B0604020202020204" pitchFamily="34" charset="0"/>
                        </a:rPr>
                        <a:t> of Mandate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035743"/>
                  </a:ext>
                </a:extLst>
              </a:tr>
              <a:tr h="35669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002439"/>
                  </a:ext>
                </a:extLst>
              </a:tr>
              <a:tr h="306068">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800" b="0" i="0" u="none" strike="noStrike">
                          <a:solidFill>
                            <a:srgbClr val="000000"/>
                          </a:solidFill>
                          <a:effectLst/>
                          <a:latin typeface="Arial" panose="020B0604020202020204" pitchFamily="34" charset="0"/>
                        </a:rPr>
                        <a:t>Mar, Jan 25, Dec, Aug, July, June, May, April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9538173"/>
                  </a:ext>
                </a:extLst>
              </a:tr>
            </a:tbl>
          </a:graphicData>
        </a:graphic>
      </p:graphicFrame>
    </p:spTree>
    <p:extLst>
      <p:ext uri="{BB962C8B-B14F-4D97-AF65-F5344CB8AC3E}">
        <p14:creationId xmlns:p14="http://schemas.microsoft.com/office/powerpoint/2010/main" val="3132473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E62C-0522-EB90-D9F3-F86E22F6F382}"/>
              </a:ext>
            </a:extLst>
          </p:cNvPr>
          <p:cNvSpPr txBox="1">
            <a:spLocks/>
          </p:cNvSpPr>
          <p:nvPr/>
        </p:nvSpPr>
        <p:spPr>
          <a:xfrm>
            <a:off x="838200" y="636137"/>
            <a:ext cx="10515600" cy="647380"/>
          </a:xfrm>
          <a:prstGeom prst="rect">
            <a:avLst/>
          </a:prstGeom>
        </p:spPr>
        <p:txBody>
          <a:bodyPr vert="horz" lIns="91440" tIns="45720" rIns="91440" bIns="45720" rtlCol="0" anchor="ctr">
            <a:normAutofit fontScale="97500"/>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Watch List Worksheet – Long Duration </a:t>
            </a:r>
            <a:r>
              <a:rPr kumimoji="0" lang="en-US" sz="27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(March 31, 2025)</a:t>
            </a:r>
            <a:endParaRPr kumimoji="0" lang="en-US" sz="2700" b="0" i="0" u="none" strike="noStrike" kern="1200" cap="none" spc="0" normalizeH="0" baseline="0" noProof="0" dirty="0">
              <a:ln>
                <a:noFill/>
              </a:ln>
              <a:solidFill>
                <a:sysClr val="windowText" lastClr="000000"/>
              </a:solidFill>
              <a:effectLst/>
              <a:uLnTx/>
              <a:uFillTx/>
              <a:latin typeface="Calibri" panose="020F0502020204030204"/>
              <a:ea typeface="+mj-ea"/>
              <a:cs typeface="+mj-cs"/>
            </a:endParaRPr>
          </a:p>
        </p:txBody>
      </p:sp>
      <p:graphicFrame>
        <p:nvGraphicFramePr>
          <p:cNvPr id="3" name="Table 2">
            <a:extLst>
              <a:ext uri="{FF2B5EF4-FFF2-40B4-BE49-F238E27FC236}">
                <a16:creationId xmlns:a16="http://schemas.microsoft.com/office/drawing/2014/main" id="{5B363D37-9608-CF6F-64B7-714F5679BA22}"/>
              </a:ext>
            </a:extLst>
          </p:cNvPr>
          <p:cNvGraphicFramePr>
            <a:graphicFrameLocks noGrp="1"/>
          </p:cNvGraphicFramePr>
          <p:nvPr/>
        </p:nvGraphicFramePr>
        <p:xfrm>
          <a:off x="1537298" y="1458595"/>
          <a:ext cx="8253682" cy="4502261"/>
        </p:xfrm>
        <a:graphic>
          <a:graphicData uri="http://schemas.openxmlformats.org/drawingml/2006/table">
            <a:tbl>
              <a:tblPr/>
              <a:tblGrid>
                <a:gridCol w="856807">
                  <a:extLst>
                    <a:ext uri="{9D8B030D-6E8A-4147-A177-3AD203B41FA5}">
                      <a16:colId xmlns:a16="http://schemas.microsoft.com/office/drawing/2014/main" val="2184417122"/>
                    </a:ext>
                  </a:extLst>
                </a:gridCol>
                <a:gridCol w="704793">
                  <a:extLst>
                    <a:ext uri="{9D8B030D-6E8A-4147-A177-3AD203B41FA5}">
                      <a16:colId xmlns:a16="http://schemas.microsoft.com/office/drawing/2014/main" val="508445576"/>
                    </a:ext>
                  </a:extLst>
                </a:gridCol>
                <a:gridCol w="718613">
                  <a:extLst>
                    <a:ext uri="{9D8B030D-6E8A-4147-A177-3AD203B41FA5}">
                      <a16:colId xmlns:a16="http://schemas.microsoft.com/office/drawing/2014/main" val="156847577"/>
                    </a:ext>
                  </a:extLst>
                </a:gridCol>
                <a:gridCol w="704793">
                  <a:extLst>
                    <a:ext uri="{9D8B030D-6E8A-4147-A177-3AD203B41FA5}">
                      <a16:colId xmlns:a16="http://schemas.microsoft.com/office/drawing/2014/main" val="2332266118"/>
                    </a:ext>
                  </a:extLst>
                </a:gridCol>
                <a:gridCol w="760072">
                  <a:extLst>
                    <a:ext uri="{9D8B030D-6E8A-4147-A177-3AD203B41FA5}">
                      <a16:colId xmlns:a16="http://schemas.microsoft.com/office/drawing/2014/main" val="129289926"/>
                    </a:ext>
                  </a:extLst>
                </a:gridCol>
                <a:gridCol w="818804">
                  <a:extLst>
                    <a:ext uri="{9D8B030D-6E8A-4147-A177-3AD203B41FA5}">
                      <a16:colId xmlns:a16="http://schemas.microsoft.com/office/drawing/2014/main" val="4060255592"/>
                    </a:ext>
                  </a:extLst>
                </a:gridCol>
                <a:gridCol w="760072">
                  <a:extLst>
                    <a:ext uri="{9D8B030D-6E8A-4147-A177-3AD203B41FA5}">
                      <a16:colId xmlns:a16="http://schemas.microsoft.com/office/drawing/2014/main" val="2519012972"/>
                    </a:ext>
                  </a:extLst>
                </a:gridCol>
                <a:gridCol w="746252">
                  <a:extLst>
                    <a:ext uri="{9D8B030D-6E8A-4147-A177-3AD203B41FA5}">
                      <a16:colId xmlns:a16="http://schemas.microsoft.com/office/drawing/2014/main" val="3680247362"/>
                    </a:ext>
                  </a:extLst>
                </a:gridCol>
                <a:gridCol w="704793">
                  <a:extLst>
                    <a:ext uri="{9D8B030D-6E8A-4147-A177-3AD203B41FA5}">
                      <a16:colId xmlns:a16="http://schemas.microsoft.com/office/drawing/2014/main" val="686198385"/>
                    </a:ext>
                  </a:extLst>
                </a:gridCol>
                <a:gridCol w="773890">
                  <a:extLst>
                    <a:ext uri="{9D8B030D-6E8A-4147-A177-3AD203B41FA5}">
                      <a16:colId xmlns:a16="http://schemas.microsoft.com/office/drawing/2014/main" val="2969529232"/>
                    </a:ext>
                  </a:extLst>
                </a:gridCol>
                <a:gridCol w="704793">
                  <a:extLst>
                    <a:ext uri="{9D8B030D-6E8A-4147-A177-3AD203B41FA5}">
                      <a16:colId xmlns:a16="http://schemas.microsoft.com/office/drawing/2014/main" val="4102543673"/>
                    </a:ext>
                  </a:extLst>
                </a:gridCol>
              </a:tblGrid>
              <a:tr h="217641">
                <a:tc gridSpan="3">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494256"/>
                  </a:ext>
                </a:extLst>
              </a:tr>
              <a:tr h="217641">
                <a:tc gridSpan="11">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9783031"/>
                  </a:ext>
                </a:extLst>
              </a:tr>
              <a:tr h="337343">
                <a:tc>
                  <a:txBody>
                    <a:bodyPr/>
                    <a:lstStyle/>
                    <a:p>
                      <a:pPr algn="ctr" fontAlgn="b"/>
                      <a:r>
                        <a:rPr lang="en-US" sz="800" b="0" i="0" u="none" strike="noStrike">
                          <a:solidFill>
                            <a:srgbClr val="000000"/>
                          </a:solidFill>
                          <a:effectLst/>
                          <a:latin typeface="Arial" panose="020B0604020202020204" pitchFamily="34" charset="0"/>
                        </a:rPr>
                        <a:t>AmundiPioneer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635441"/>
                  </a:ext>
                </a:extLst>
              </a:tr>
              <a:tr h="922796">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5910895"/>
                  </a:ext>
                </a:extLst>
              </a:tr>
              <a:tr h="217641">
                <a:tc gridSpan="11">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0202939"/>
                  </a:ext>
                </a:extLst>
              </a:tr>
              <a:tr h="332265">
                <a:tc>
                  <a:txBody>
                    <a:bodyPr/>
                    <a:lstStyle/>
                    <a:p>
                      <a:pPr algn="ctr" fontAlgn="b"/>
                      <a:r>
                        <a:rPr lang="en-US" sz="800" b="0" i="0" u="none" strike="noStrike">
                          <a:solidFill>
                            <a:srgbClr val="000000"/>
                          </a:solidFill>
                          <a:effectLst/>
                          <a:latin typeface="Arial" panose="020B0604020202020204" pitchFamily="34" charset="0"/>
                        </a:rPr>
                        <a:t>AmundiPioneer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6749261"/>
                  </a:ext>
                </a:extLst>
              </a:tr>
              <a:tr h="150172">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9899930"/>
                  </a:ext>
                </a:extLst>
              </a:tr>
              <a:tr h="217641">
                <a:tc gridSpan="11">
                  <a:txBody>
                    <a:bodyPr/>
                    <a:lstStyle/>
                    <a:p>
                      <a:pPr algn="ctr" fontAlgn="b"/>
                      <a:r>
                        <a:rPr lang="en-US" sz="1000" b="0" i="0" u="none" strike="noStrike">
                          <a:solidFill>
                            <a:srgbClr val="000000"/>
                          </a:solidFill>
                          <a:effectLst/>
                          <a:latin typeface="Arial" panose="020B0604020202020204" pitchFamily="34" charset="0"/>
                        </a:rPr>
                        <a:t>(#3) Mgr's (1 &amp; 3 Year) Risk-Adjusted Ranking in </a:t>
                      </a:r>
                      <a:r>
                        <a:rPr lang="en-US" sz="1000" b="1" i="0" u="none" strike="noStrike">
                          <a:solidFill>
                            <a:srgbClr val="000000"/>
                          </a:solidFill>
                          <a:effectLst/>
                          <a:latin typeface="Arial" panose="020B0604020202020204" pitchFamily="34" charset="0"/>
                        </a:rPr>
                        <a:t>Bottom Two </a:t>
                      </a:r>
                      <a:r>
                        <a:rPr lang="en-US" sz="1000" b="0" i="0" u="none" strike="noStrike">
                          <a:solidFill>
                            <a:srgbClr val="000000"/>
                          </a:solidFill>
                          <a:effectLst/>
                          <a:latin typeface="Arial" panose="020B0604020202020204" pitchFamily="34" charset="0"/>
                        </a:rPr>
                        <a:t>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1412211"/>
                  </a:ext>
                </a:extLst>
              </a:tr>
              <a:tr h="337343">
                <a:tc>
                  <a:txBody>
                    <a:bodyPr/>
                    <a:lstStyle/>
                    <a:p>
                      <a:pPr algn="ctr" fontAlgn="b"/>
                      <a:r>
                        <a:rPr lang="en-US" sz="800" b="0" i="0" u="none" strike="noStrike">
                          <a:solidFill>
                            <a:srgbClr val="000000"/>
                          </a:solidFill>
                          <a:effectLst/>
                          <a:latin typeface="Arial" panose="020B0604020202020204" pitchFamily="34" charset="0"/>
                        </a:rPr>
                        <a:t>AmundiPioneer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821060"/>
                  </a:ext>
                </a:extLst>
              </a:tr>
              <a:tr h="846622">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Mar, Feb, Jan 25, Dec, Nov, Oct, Aug, July, June, May, April 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Nov, June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Mar, Feb, Jan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April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Oct, Sept, Aug, July, May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800" b="0" i="0" u="none" strike="noStrike">
                          <a:solidFill>
                            <a:srgbClr val="000000"/>
                          </a:solidFill>
                          <a:effectLst/>
                          <a:latin typeface="Arial" panose="020B0604020202020204" pitchFamily="34" charset="0"/>
                        </a:rPr>
                        <a:t>Sept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Dec 24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726215"/>
                  </a:ext>
                </a:extLst>
              </a:tr>
              <a:tr h="217641">
                <a:tc gridSpan="11">
                  <a:txBody>
                    <a:bodyPr/>
                    <a:lstStyle/>
                    <a:p>
                      <a:pPr algn="ctr" fontAlgn="b"/>
                      <a:r>
                        <a:rPr lang="en-US" sz="1000" b="0" i="0" u="none" strike="noStrike">
                          <a:solidFill>
                            <a:srgbClr val="000000"/>
                          </a:solidFill>
                          <a:effectLst/>
                          <a:latin typeface="Arial" panose="020B0604020202020204" pitchFamily="34" charset="0"/>
                        </a:rPr>
                        <a:t>(#4) Trailing 1-Year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&amp; </a:t>
                      </a:r>
                      <a:r>
                        <a:rPr lang="en-US" sz="1000" b="1" i="0" u="none" strike="noStrike">
                          <a:solidFill>
                            <a:srgbClr val="000000"/>
                          </a:solidFill>
                          <a:effectLst/>
                          <a:latin typeface="Arial" panose="020B0604020202020204" pitchFamily="34" charset="0"/>
                        </a:rPr>
                        <a:t>Bottom Quartile</a:t>
                      </a:r>
                      <a:r>
                        <a:rPr lang="en-US" sz="1000" b="0" i="0" u="none" strike="noStrike">
                          <a:solidFill>
                            <a:srgbClr val="000000"/>
                          </a:solidFill>
                          <a:effectLst/>
                          <a:latin typeface="Arial" panose="020B0604020202020204" pitchFamily="34" charset="0"/>
                        </a:rPr>
                        <a:t> (</a:t>
                      </a:r>
                      <a:r>
                        <a:rPr lang="en-US" sz="1000" b="1" i="0" u="none" strike="noStrike">
                          <a:solidFill>
                            <a:srgbClr val="000000"/>
                          </a:solidFill>
                          <a:effectLst/>
                          <a:latin typeface="Arial" panose="020B0604020202020204" pitchFamily="34" charset="0"/>
                        </a:rPr>
                        <a:t>Bottom 2</a:t>
                      </a:r>
                      <a:r>
                        <a:rPr lang="en-US" sz="1000" b="0" i="0" u="none" strike="noStrike">
                          <a:solidFill>
                            <a:srgbClr val="000000"/>
                          </a:solidFill>
                          <a:effectLst/>
                          <a:latin typeface="Arial" panose="020B0604020202020204" pitchFamily="34" charset="0"/>
                        </a:rPr>
                        <a:t>) of Mandate for 9 out of 12 Months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0425803"/>
                  </a:ext>
                </a:extLst>
              </a:tr>
              <a:tr h="337343">
                <a:tc>
                  <a:txBody>
                    <a:bodyPr/>
                    <a:lstStyle/>
                    <a:p>
                      <a:pPr algn="ctr" fontAlgn="b"/>
                      <a:r>
                        <a:rPr lang="en-US" sz="800" b="0" i="0" u="none" strike="noStrike">
                          <a:solidFill>
                            <a:srgbClr val="000000"/>
                          </a:solidFill>
                          <a:effectLst/>
                          <a:latin typeface="Arial" panose="020B0604020202020204" pitchFamily="34" charset="0"/>
                        </a:rPr>
                        <a:t>AmundiPioneer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8268952"/>
                  </a:ext>
                </a:extLst>
              </a:tr>
              <a:tr h="150172">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July, May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Mar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653783"/>
                  </a:ext>
                </a:extLst>
              </a:tr>
            </a:tbl>
          </a:graphicData>
        </a:graphic>
      </p:graphicFrame>
    </p:spTree>
    <p:extLst>
      <p:ext uri="{BB962C8B-B14F-4D97-AF65-F5344CB8AC3E}">
        <p14:creationId xmlns:p14="http://schemas.microsoft.com/office/powerpoint/2010/main" val="413813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7</a:t>
            </a:fld>
            <a:endParaRPr lang="en-US" dirty="0">
              <a:solidFill>
                <a:srgbClr val="15234A">
                  <a:tint val="75000"/>
                </a:srgbClr>
              </a:solidFill>
              <a:latin typeface="Calibri" panose="020F0502020204030204"/>
            </a:endParaRPr>
          </a:p>
        </p:txBody>
      </p:sp>
      <p:graphicFrame>
        <p:nvGraphicFramePr>
          <p:cNvPr id="4" name="Chart 3">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380281082"/>
              </p:ext>
            </p:extLst>
          </p:nvPr>
        </p:nvGraphicFramePr>
        <p:xfrm>
          <a:off x="724619" y="1348740"/>
          <a:ext cx="10946921" cy="49228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70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63890391"/>
              </p:ext>
            </p:extLst>
          </p:nvPr>
        </p:nvGraphicFramePr>
        <p:xfrm>
          <a:off x="776377" y="1600205"/>
          <a:ext cx="10619117" cy="426575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dirty="0">
                <a:solidFill>
                  <a:srgbClr val="15234A"/>
                </a:solidFill>
                <a:latin typeface="Calibri" panose="020F0502020204030204"/>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8</a:t>
            </a:fld>
            <a:endParaRPr lang="en-US" dirty="0">
              <a:solidFill>
                <a:srgbClr val="15234A">
                  <a:tint val="75000"/>
                </a:srgbClr>
              </a:solidFill>
              <a:latin typeface="Calibri" panose="020F0502020204030204"/>
            </a:endParaRPr>
          </a:p>
        </p:txBody>
      </p:sp>
      <p:graphicFrame>
        <p:nvGraphicFramePr>
          <p:cNvPr id="4" name="Chart 3">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873577838"/>
              </p:ext>
            </p:extLst>
          </p:nvPr>
        </p:nvGraphicFramePr>
        <p:xfrm>
          <a:off x="1744980" y="1348740"/>
          <a:ext cx="8702040" cy="416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83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430219"/>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9</a:t>
            </a:fld>
            <a:endParaRPr lang="en-US" dirty="0">
              <a:solidFill>
                <a:srgbClr val="15234A">
                  <a:tint val="75000"/>
                </a:srgbClr>
              </a:solidFill>
              <a:latin typeface="Calibri" panose="020F0502020204030204"/>
            </a:endParaRPr>
          </a:p>
        </p:txBody>
      </p:sp>
      <p:graphicFrame>
        <p:nvGraphicFramePr>
          <p:cNvPr id="4" name="Chart 3">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43315120"/>
              </p:ext>
            </p:extLst>
          </p:nvPr>
        </p:nvGraphicFramePr>
        <p:xfrm>
          <a:off x="966158" y="1348740"/>
          <a:ext cx="10248182" cy="48018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243241"/>
      </p:ext>
    </p:extLst>
  </p:cSld>
  <p:clrMapOvr>
    <a:masterClrMapping/>
  </p:clrMapOvr>
</p:sld>
</file>

<file path=ppt/theme/theme1.xml><?xml version="1.0" encoding="utf-8"?>
<a:theme xmlns:a="http://schemas.openxmlformats.org/drawingml/2006/main" name="5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9779</TotalTime>
  <Words>4217</Words>
  <Application>Microsoft Office PowerPoint</Application>
  <PresentationFormat>Widescreen</PresentationFormat>
  <Paragraphs>1445</Paragraphs>
  <Slides>61</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1" baseType="lpstr">
      <vt:lpstr>Aptos</vt:lpstr>
      <vt:lpstr>Arial</vt:lpstr>
      <vt:lpstr>Calibri</vt:lpstr>
      <vt:lpstr>Garamond</vt:lpstr>
      <vt:lpstr>Times New Roman</vt:lpstr>
      <vt:lpstr>Verdana</vt:lpstr>
      <vt:lpstr>Wingdings</vt:lpstr>
      <vt:lpstr>5_Office Theme</vt:lpstr>
      <vt:lpstr>4_Office Theme</vt:lpstr>
      <vt:lpstr>Chart</vt:lpstr>
      <vt:lpstr>Treasury Investment Council    Meeting Date: May 29, 2025   </vt:lpstr>
      <vt:lpstr>Florida Economy &amp; Pool Balances</vt:lpstr>
      <vt:lpstr>Florida Economy </vt:lpstr>
      <vt:lpstr>FL Treasury Investment Pool Size (total mkt. value)</vt:lpstr>
      <vt:lpstr>FL Treasury Investment Pool Size (total mkt. value)</vt:lpstr>
      <vt:lpstr>State Net Receipts </vt:lpstr>
      <vt:lpstr>State Operating Accounts</vt:lpstr>
      <vt:lpstr>Non-State Operating Accounts*</vt:lpstr>
      <vt:lpstr>Bond Accounts</vt:lpstr>
      <vt:lpstr>Non-State Operating &amp; Bond Accounts  by type</vt:lpstr>
      <vt:lpstr>Summary of Macro Risks to the Investment Pool</vt:lpstr>
      <vt:lpstr>Investment Pool  Distributed Income</vt:lpstr>
      <vt:lpstr>Securities Lending Review</vt:lpstr>
      <vt:lpstr>SECURITIES LENDING UPCOMING CHANGES</vt:lpstr>
      <vt:lpstr>SECURITIES LENDING OVERVIEW</vt:lpstr>
      <vt:lpstr>Securities Lending - Cash Collateral Portfolio As of March 31, 2025 </vt:lpstr>
      <vt:lpstr>Securities Lending Income </vt:lpstr>
      <vt:lpstr>Investment Pool Review</vt:lpstr>
      <vt:lpstr>Investments Recap / Updates</vt:lpstr>
      <vt:lpstr>CIP Review - Most Relevant Updates (I)</vt:lpstr>
      <vt:lpstr>CIP Review - Most Relevant Updates (II)</vt:lpstr>
      <vt:lpstr>Economic and Market Environment</vt:lpstr>
      <vt:lpstr>US Real GDP Contracts 0.3% in Q1</vt:lpstr>
      <vt:lpstr>Inflation Update</vt:lpstr>
      <vt:lpstr>Money Supply</vt:lpstr>
      <vt:lpstr>Labor Market “Wait and See”</vt:lpstr>
      <vt:lpstr>Student Loan Delinquencies Return</vt:lpstr>
      <vt:lpstr>Benchmark Yields Change between Inv. Council Meetings</vt:lpstr>
      <vt:lpstr>Fixed Income Yields and Spreads Change between Inv. Council Meetings</vt:lpstr>
      <vt:lpstr>Bloomberg U.S. Corporate Investment Grade Index</vt:lpstr>
      <vt:lpstr>Bloomberg U.S. Corporate Investment Grade Index</vt:lpstr>
      <vt:lpstr>Treasury Yield Curve change (Nov 2024 vs May 2025)</vt:lpstr>
      <vt:lpstr>Strategy &amp;  Portfolio Positioning</vt:lpstr>
      <vt:lpstr>Investment Strategy (Macro level)</vt:lpstr>
      <vt:lpstr>PowerPoint Presentation</vt:lpstr>
      <vt:lpstr>Portfolio % vs. Allocation Ranges as of March 31, 2025</vt:lpstr>
      <vt:lpstr>Total Pool Characteristics</vt:lpstr>
      <vt:lpstr>BBB &amp; Lower Exposure</vt:lpstr>
      <vt:lpstr>Net Asset Value</vt:lpstr>
      <vt:lpstr>Pool Rating</vt:lpstr>
      <vt:lpstr>Performance Review</vt:lpstr>
      <vt:lpstr>U.S. Fixed Income Markets Returns</vt:lpstr>
      <vt:lpstr>PowerPoint Presentation</vt:lpstr>
      <vt:lpstr>Investment Pool Total Return  (excl. Time Deposits)</vt:lpstr>
      <vt:lpstr>Individual Mandates Review</vt:lpstr>
      <vt:lpstr>Liquidity &amp; STIF Portfolios (as of March 31, 2025)</vt:lpstr>
      <vt:lpstr>Ultra Short Duration Portfolio - Performance and Attribution</vt:lpstr>
      <vt:lpstr>Ultra Short Duration Portfolio - Current Strategy / Characteristics</vt:lpstr>
      <vt:lpstr>Ultra Short Duration Portfolio – Portfolio Characteristics (continued)</vt:lpstr>
      <vt:lpstr>Short Duration Portfolio - Performance and Attribution</vt:lpstr>
      <vt:lpstr>Short Duration Portfolio - Current Strategy / Portfolio Characteristics</vt:lpstr>
      <vt:lpstr>Short Duration Portfolio – Portfolio Characteristics (continued)</vt:lpstr>
      <vt:lpstr>Short Duration Portfolio – Portfolio Characteristics (continued)</vt:lpstr>
      <vt:lpstr>Intermediate Duration Portfolio Net of Fees Performance as of March 31, 2025</vt:lpstr>
      <vt:lpstr>Long Duration Portfolio Net of Fees  Performance as of March 31, 2025</vt:lpstr>
      <vt:lpstr>PowerPoint Presentation</vt:lpstr>
      <vt:lpstr>PowerPoint Presentation</vt:lpstr>
      <vt:lpstr>PowerPoint Presentation</vt:lpstr>
      <vt:lpstr>Recent Actions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Morgado, Pedro</dc:creator>
  <cp:lastModifiedBy>Morgado, Pedro</cp:lastModifiedBy>
  <cp:revision>53</cp:revision>
  <dcterms:created xsi:type="dcterms:W3CDTF">2025-05-06T15:46:57Z</dcterms:created>
  <dcterms:modified xsi:type="dcterms:W3CDTF">2025-05-29T13:11:23Z</dcterms:modified>
</cp:coreProperties>
</file>