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22.5-->
<p:presentation xmlns:r="http://schemas.openxmlformats.org/officeDocument/2006/relationships" xmlns:a="http://schemas.openxmlformats.org/drawingml/2006/main" xmlns:p="http://schemas.openxmlformats.org/presentationml/2006/main" firstSlideNum="0" showSpecialPlsOnTitleSld="0" saveSubsetFonts="1">
  <p:sldMasterIdLst>
    <p:sldMasterId id="2147483660" r:id="rId1"/>
  </p:sldMasterIdLst>
  <p:notesMasterIdLst>
    <p:notesMasterId r:id="rId2"/>
  </p:notesMasterIdLst>
  <p:handoutMasterIdLst>
    <p:handoutMasterId r:id="rId3"/>
  </p:handoutMasterIdLst>
  <p:sldIdLst>
    <p:sldId id="256" r:id="rId4"/>
    <p:sldId id="265" r:id="rId5"/>
    <p:sldId id="276" r:id="rId6"/>
    <p:sldId id="275" r:id="rId7"/>
    <p:sldId id="293" r:id="rId8"/>
    <p:sldId id="301" r:id="rId9"/>
    <p:sldId id="330" r:id="rId10"/>
    <p:sldId id="258" r:id="rId11"/>
    <p:sldId id="259" r:id="rId12"/>
    <p:sldId id="260" r:id="rId13"/>
    <p:sldId id="267" r:id="rId14"/>
    <p:sldId id="274" r:id="rId15"/>
    <p:sldId id="277" r:id="rId16"/>
    <p:sldId id="278" r:id="rId17"/>
    <p:sldId id="279" r:id="rId18"/>
    <p:sldId id="280" r:id="rId19"/>
    <p:sldId id="268" r:id="rId20"/>
    <p:sldId id="302" r:id="rId21"/>
    <p:sldId id="281" r:id="rId22"/>
    <p:sldId id="282" r:id="rId23"/>
    <p:sldId id="283" r:id="rId24"/>
    <p:sldId id="284" r:id="rId25"/>
    <p:sldId id="285" r:id="rId26"/>
    <p:sldId id="286" r:id="rId27"/>
    <p:sldId id="287" r:id="rId28"/>
    <p:sldId id="288" r:id="rId29"/>
    <p:sldId id="289" r:id="rId30"/>
    <p:sldId id="290" r:id="rId31"/>
    <p:sldId id="331" r:id="rId32"/>
    <p:sldId id="332" r:id="rId33"/>
    <p:sldId id="334" r:id="rId34"/>
    <p:sldId id="335" r:id="rId35"/>
    <p:sldId id="336" r:id="rId36"/>
    <p:sldId id="297" r:id="rId37"/>
    <p:sldId id="262" r:id="rId38"/>
    <p:sldId id="263" r:id="rId39"/>
    <p:sldId id="269" r:id="rId40"/>
    <p:sldId id="261" r:id="rId41"/>
    <p:sldId id="272" r:id="rId42"/>
    <p:sldId id="327" r:id="rId43"/>
    <p:sldId id="304" r:id="rId44"/>
    <p:sldId id="305" r:id="rId45"/>
    <p:sldId id="306" r:id="rId46"/>
    <p:sldId id="307" r:id="rId47"/>
    <p:sldId id="308" r:id="rId48"/>
    <p:sldId id="309" r:id="rId49"/>
    <p:sldId id="299" r:id="rId50"/>
    <p:sldId id="310" r:id="rId51"/>
    <p:sldId id="270" r:id="rId52"/>
    <p:sldId id="298" r:id="rId53"/>
    <p:sldId id="266" r:id="rId54"/>
    <p:sldId id="311" r:id="rId55"/>
    <p:sldId id="319" r:id="rId56"/>
    <p:sldId id="312" r:id="rId57"/>
    <p:sldId id="320" r:id="rId58"/>
    <p:sldId id="313" r:id="rId59"/>
    <p:sldId id="321" r:id="rId60"/>
    <p:sldId id="314" r:id="rId61"/>
    <p:sldId id="322" r:id="rId62"/>
    <p:sldId id="315" r:id="rId63"/>
    <p:sldId id="323" r:id="rId64"/>
    <p:sldId id="316" r:id="rId65"/>
    <p:sldId id="324" r:id="rId66"/>
    <p:sldId id="317" r:id="rId67"/>
    <p:sldId id="325" r:id="rId68"/>
    <p:sldId id="318" r:id="rId69"/>
    <p:sldId id="326" r:id="rId70"/>
    <p:sldId id="264" r:id="rId71"/>
    <p:sldId id="328" r:id="rId72"/>
    <p:sldId id="329" r:id="rId73"/>
    <p:sldId id="337" r:id="rId74"/>
  </p:sldIdLst>
  <p:sldSz cx="9144000" cy="6858000" type="screen4x3"/>
  <p:notesSz cx="7010400" cy="9296400"/>
  <p:custDataLst>
    <p:tags r:id="rId7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84634" autoAdjust="0"/>
  </p:normalViewPr>
  <p:slideViewPr>
    <p:cSldViewPr snapToGrid="0">
      <p:cViewPr varScale="1">
        <p:scale>
          <a:sx n="93" d="100"/>
          <a:sy n="93" d="100"/>
        </p:scale>
        <p:origin x="1872" y="96"/>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1" d="100"/>
          <a:sy n="81" d="100"/>
        </p:scale>
        <p:origin x="1938" y="102"/>
      </p:cViewPr>
      <p:guideLst/>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handoutMaster" Target="handoutMasters/handout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slide" Target="slides/slide36.xml" /><Relationship Id="rId4" Type="http://schemas.openxmlformats.org/officeDocument/2006/relationships/slide" Target="slides/slide1.xml" /><Relationship Id="rId40" Type="http://schemas.openxmlformats.org/officeDocument/2006/relationships/slide" Target="slides/slide37.xml" /><Relationship Id="rId41" Type="http://schemas.openxmlformats.org/officeDocument/2006/relationships/slide" Target="slides/slide38.xml" /><Relationship Id="rId42" Type="http://schemas.openxmlformats.org/officeDocument/2006/relationships/slide" Target="slides/slide39.xml" /><Relationship Id="rId43" Type="http://schemas.openxmlformats.org/officeDocument/2006/relationships/slide" Target="slides/slide40.xml" /><Relationship Id="rId44" Type="http://schemas.openxmlformats.org/officeDocument/2006/relationships/slide" Target="slides/slide41.xml" /><Relationship Id="rId45" Type="http://schemas.openxmlformats.org/officeDocument/2006/relationships/slide" Target="slides/slide42.xml" /><Relationship Id="rId46" Type="http://schemas.openxmlformats.org/officeDocument/2006/relationships/slide" Target="slides/slide43.xml" /><Relationship Id="rId47" Type="http://schemas.openxmlformats.org/officeDocument/2006/relationships/slide" Target="slides/slide44.xml" /><Relationship Id="rId48" Type="http://schemas.openxmlformats.org/officeDocument/2006/relationships/slide" Target="slides/slide45.xml" /><Relationship Id="rId49" Type="http://schemas.openxmlformats.org/officeDocument/2006/relationships/slide" Target="slides/slide46.xml" /><Relationship Id="rId5" Type="http://schemas.openxmlformats.org/officeDocument/2006/relationships/slide" Target="slides/slide2.xml" /><Relationship Id="rId50" Type="http://schemas.openxmlformats.org/officeDocument/2006/relationships/slide" Target="slides/slide47.xml" /><Relationship Id="rId51" Type="http://schemas.openxmlformats.org/officeDocument/2006/relationships/slide" Target="slides/slide48.xml" /><Relationship Id="rId52" Type="http://schemas.openxmlformats.org/officeDocument/2006/relationships/slide" Target="slides/slide49.xml" /><Relationship Id="rId53" Type="http://schemas.openxmlformats.org/officeDocument/2006/relationships/slide" Target="slides/slide50.xml" /><Relationship Id="rId54" Type="http://schemas.openxmlformats.org/officeDocument/2006/relationships/slide" Target="slides/slide51.xml" /><Relationship Id="rId55" Type="http://schemas.openxmlformats.org/officeDocument/2006/relationships/slide" Target="slides/slide52.xml" /><Relationship Id="rId56" Type="http://schemas.openxmlformats.org/officeDocument/2006/relationships/slide" Target="slides/slide53.xml" /><Relationship Id="rId57" Type="http://schemas.openxmlformats.org/officeDocument/2006/relationships/slide" Target="slides/slide54.xml" /><Relationship Id="rId58" Type="http://schemas.openxmlformats.org/officeDocument/2006/relationships/slide" Target="slides/slide55.xml" /><Relationship Id="rId59" Type="http://schemas.openxmlformats.org/officeDocument/2006/relationships/slide" Target="slides/slide56.xml" /><Relationship Id="rId6" Type="http://schemas.openxmlformats.org/officeDocument/2006/relationships/slide" Target="slides/slide3.xml" /><Relationship Id="rId60" Type="http://schemas.openxmlformats.org/officeDocument/2006/relationships/slide" Target="slides/slide57.xml" /><Relationship Id="rId61" Type="http://schemas.openxmlformats.org/officeDocument/2006/relationships/slide" Target="slides/slide58.xml" /><Relationship Id="rId62" Type="http://schemas.openxmlformats.org/officeDocument/2006/relationships/slide" Target="slides/slide59.xml" /><Relationship Id="rId63" Type="http://schemas.openxmlformats.org/officeDocument/2006/relationships/slide" Target="slides/slide60.xml" /><Relationship Id="rId64" Type="http://schemas.openxmlformats.org/officeDocument/2006/relationships/slide" Target="slides/slide61.xml" /><Relationship Id="rId65" Type="http://schemas.openxmlformats.org/officeDocument/2006/relationships/slide" Target="slides/slide62.xml" /><Relationship Id="rId66" Type="http://schemas.openxmlformats.org/officeDocument/2006/relationships/slide" Target="slides/slide63.xml" /><Relationship Id="rId67" Type="http://schemas.openxmlformats.org/officeDocument/2006/relationships/slide" Target="slides/slide64.xml" /><Relationship Id="rId68" Type="http://schemas.openxmlformats.org/officeDocument/2006/relationships/slide" Target="slides/slide65.xml" /><Relationship Id="rId69" Type="http://schemas.openxmlformats.org/officeDocument/2006/relationships/slide" Target="slides/slide66.xml" /><Relationship Id="rId7" Type="http://schemas.openxmlformats.org/officeDocument/2006/relationships/slide" Target="slides/slide4.xml" /><Relationship Id="rId70" Type="http://schemas.openxmlformats.org/officeDocument/2006/relationships/slide" Target="slides/slide67.xml" /><Relationship Id="rId71" Type="http://schemas.openxmlformats.org/officeDocument/2006/relationships/slide" Target="slides/slide68.xml" /><Relationship Id="rId72" Type="http://schemas.openxmlformats.org/officeDocument/2006/relationships/slide" Target="slides/slide69.xml" /><Relationship Id="rId73" Type="http://schemas.openxmlformats.org/officeDocument/2006/relationships/slide" Target="slides/slide70.xml" /><Relationship Id="rId74" Type="http://schemas.openxmlformats.org/officeDocument/2006/relationships/slide" Target="slides/slide71.xml" /><Relationship Id="rId75" Type="http://schemas.openxmlformats.org/officeDocument/2006/relationships/tags" Target="tags/tag1.xml" /><Relationship Id="rId76" Type="http://schemas.openxmlformats.org/officeDocument/2006/relationships/presProps" Target="presProps.xml" /><Relationship Id="rId77" Type="http://schemas.openxmlformats.org/officeDocument/2006/relationships/viewProps" Target="viewProps.xml" /><Relationship Id="rId78" Type="http://schemas.openxmlformats.org/officeDocument/2006/relationships/theme" Target="theme/theme1.xml" /><Relationship Id="rId79" Type="http://schemas.openxmlformats.org/officeDocument/2006/relationships/tableStyles" Target="tableStyles.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D85391CF-C4E0-43C1-829A-71C806F1D6D0}" type="datetimeFigureOut">
              <a:rPr lang="en-US" smtClean="0"/>
              <a:t>4/15/2025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6" name="Slide Number Placeholder 5"/>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1B317E65-C26F-422C-892D-5784D01FF6A1}" type="slidenum">
              <a:rPr lang="en-US" smtClean="0"/>
              <a:t>‹#›</a:t>
            </a:fld>
            <a:endParaRPr lang="en-US"/>
          </a:p>
        </p:txBody>
      </p:sp>
    </p:spTree>
    <p:extLst>
      <p:ext uri="{BB962C8B-B14F-4D97-AF65-F5344CB8AC3E}">
        <p14:creationId xmlns:p14="http://schemas.microsoft.com/office/powerpoint/2010/main" val="2309098727"/>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13EA067-657A-4B52-B1BE-E01595F89F99}" type="datetimeFigureOut">
              <a:rPr lang="en-US" smtClean="0"/>
              <a:t>4/15/2025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40C6779-7E0E-49D4-A777-FAA3E6EC5521}" type="slidenum">
              <a:rPr lang="en-US" smtClean="0"/>
              <a:t>‹#›</a:t>
            </a:fld>
            <a:endParaRPr lang="en-US"/>
          </a:p>
        </p:txBody>
      </p:sp>
    </p:spTree>
    <p:extLst>
      <p:ext uri="{BB962C8B-B14F-4D97-AF65-F5344CB8AC3E}">
        <p14:creationId xmlns:p14="http://schemas.microsoft.com/office/powerpoint/2010/main" val="1845799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8.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19.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20.xml.rels>&#65279;<?xml version="1.0" encoding="utf-8" standalone="yes"?><Relationships xmlns="http://schemas.openxmlformats.org/package/2006/relationships"><Relationship Id="rId1" Type="http://schemas.openxmlformats.org/officeDocument/2006/relationships/slide" Target="../slides/slide20.xml" /><Relationship Id="rId2" Type="http://schemas.openxmlformats.org/officeDocument/2006/relationships/notesMaster" Target="../notesMasters/notesMaster1.xml" /></Relationships>
</file>

<file path=ppt/notesSlides/_rels/notesSlide21.xml.rels>&#65279;<?xml version="1.0" encoding="utf-8" standalone="yes"?><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_rels/notesSlide22.xml.rels>&#65279;<?xml version="1.0" encoding="utf-8" standalone="yes"?><Relationships xmlns="http://schemas.openxmlformats.org/package/2006/relationships"><Relationship Id="rId1" Type="http://schemas.openxmlformats.org/officeDocument/2006/relationships/slide" Target="../slides/slide22.xml" /><Relationship Id="rId2" Type="http://schemas.openxmlformats.org/officeDocument/2006/relationships/notesMaster" Target="../notesMasters/notesMaster1.xml" /></Relationships>
</file>

<file path=ppt/notesSlides/_rels/notesSlide23.xml.rels>&#65279;<?xml version="1.0" encoding="utf-8" standalone="yes"?><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24.xml.rels>&#65279;<?xml version="1.0" encoding="utf-8" standalone="yes"?><Relationships xmlns="http://schemas.openxmlformats.org/package/2006/relationships"><Relationship Id="rId1" Type="http://schemas.openxmlformats.org/officeDocument/2006/relationships/slide" Target="../slides/slide24.xml" /><Relationship Id="rId2" Type="http://schemas.openxmlformats.org/officeDocument/2006/relationships/notesMaster" Target="../notesMasters/notesMaster1.xml" /></Relationships>
</file>

<file path=ppt/notesSlides/_rels/notesSlide25.xml.rels>&#65279;<?xml version="1.0" encoding="utf-8" standalone="yes"?><Relationships xmlns="http://schemas.openxmlformats.org/package/2006/relationships"><Relationship Id="rId1" Type="http://schemas.openxmlformats.org/officeDocument/2006/relationships/slide" Target="../slides/slide25.xml" /><Relationship Id="rId2" Type="http://schemas.openxmlformats.org/officeDocument/2006/relationships/notesMaster" Target="../notesMasters/notesMaster1.xml" /></Relationships>
</file>

<file path=ppt/notesSlides/_rels/notesSlide26.xml.rels>&#65279;<?xml version="1.0" encoding="utf-8" standalone="yes"?><Relationships xmlns="http://schemas.openxmlformats.org/package/2006/relationships"><Relationship Id="rId1" Type="http://schemas.openxmlformats.org/officeDocument/2006/relationships/slide" Target="../slides/slide26.xml" /><Relationship Id="rId2" Type="http://schemas.openxmlformats.org/officeDocument/2006/relationships/notesMaster" Target="../notesMasters/notesMaster1.xml" /></Relationships>
</file>

<file path=ppt/notesSlides/_rels/notesSlide27.xml.rels>&#65279;<?xml version="1.0" encoding="utf-8" standalone="yes"?><Relationships xmlns="http://schemas.openxmlformats.org/package/2006/relationships"><Relationship Id="rId1" Type="http://schemas.openxmlformats.org/officeDocument/2006/relationships/slide" Target="../slides/slide27.xml" /><Relationship Id="rId2" Type="http://schemas.openxmlformats.org/officeDocument/2006/relationships/notesMaster" Target="../notesMasters/notesMaster1.xml" /></Relationships>
</file>

<file path=ppt/notesSlides/_rels/notesSlide28.xml.rels>&#65279;<?xml version="1.0" encoding="utf-8" standalone="yes"?><Relationships xmlns="http://schemas.openxmlformats.org/package/2006/relationships"><Relationship Id="rId1" Type="http://schemas.openxmlformats.org/officeDocument/2006/relationships/slide" Target="../slides/slide28.xml" /><Relationship Id="rId2" Type="http://schemas.openxmlformats.org/officeDocument/2006/relationships/notesMaster" Target="../notesMasters/notesMaster1.xml" /></Relationships>
</file>

<file path=ppt/notesSlides/_rels/notesSlide29.xml.rels>&#65279;<?xml version="1.0" encoding="utf-8" standalone="yes"?><Relationships xmlns="http://schemas.openxmlformats.org/package/2006/relationships"><Relationship Id="rId1" Type="http://schemas.openxmlformats.org/officeDocument/2006/relationships/slide" Target="../slides/slide29.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30.xml.rels>&#65279;<?xml version="1.0" encoding="utf-8" standalone="yes"?><Relationships xmlns="http://schemas.openxmlformats.org/package/2006/relationships"><Relationship Id="rId1" Type="http://schemas.openxmlformats.org/officeDocument/2006/relationships/slide" Target="../slides/slide30.xml" /><Relationship Id="rId2" Type="http://schemas.openxmlformats.org/officeDocument/2006/relationships/notesMaster" Target="../notesMasters/notesMaster1.xml" /></Relationships>
</file>

<file path=ppt/notesSlides/_rels/notesSlide31.xml.rels>&#65279;<?xml version="1.0" encoding="utf-8" standalone="yes"?><Relationships xmlns="http://schemas.openxmlformats.org/package/2006/relationships"><Relationship Id="rId1" Type="http://schemas.openxmlformats.org/officeDocument/2006/relationships/slide" Target="../slides/slide31.xml" /><Relationship Id="rId2" Type="http://schemas.openxmlformats.org/officeDocument/2006/relationships/notesMaster" Target="../notesMasters/notesMaster1.xml" /></Relationships>
</file>

<file path=ppt/notesSlides/_rels/notesSlide32.xml.rels>&#65279;<?xml version="1.0" encoding="utf-8" standalone="yes"?><Relationships xmlns="http://schemas.openxmlformats.org/package/2006/relationships"><Relationship Id="rId1" Type="http://schemas.openxmlformats.org/officeDocument/2006/relationships/slide" Target="../slides/slide32.xml" /><Relationship Id="rId2" Type="http://schemas.openxmlformats.org/officeDocument/2006/relationships/notesMaster" Target="../notesMasters/notesMaster1.xml" /></Relationships>
</file>

<file path=ppt/notesSlides/_rels/notesSlide33.xml.rels>&#65279;<?xml version="1.0" encoding="utf-8" standalone="yes"?><Relationships xmlns="http://schemas.openxmlformats.org/package/2006/relationships"><Relationship Id="rId1" Type="http://schemas.openxmlformats.org/officeDocument/2006/relationships/slide" Target="../slides/slide33.xml" /><Relationship Id="rId2" Type="http://schemas.openxmlformats.org/officeDocument/2006/relationships/notesMaster" Target="../notesMasters/notesMaster1.xml" /></Relationships>
</file>

<file path=ppt/notesSlides/_rels/notesSlide34.xml.rels>&#65279;<?xml version="1.0" encoding="utf-8" standalone="yes"?><Relationships xmlns="http://schemas.openxmlformats.org/package/2006/relationships"><Relationship Id="rId1" Type="http://schemas.openxmlformats.org/officeDocument/2006/relationships/slide" Target="../slides/slide34.xml" /><Relationship Id="rId2" Type="http://schemas.openxmlformats.org/officeDocument/2006/relationships/notesMaster" Target="../notesMasters/notesMaster1.xml" /></Relationships>
</file>

<file path=ppt/notesSlides/_rels/notesSlide35.xml.rels>&#65279;<?xml version="1.0" encoding="utf-8" standalone="yes"?><Relationships xmlns="http://schemas.openxmlformats.org/package/2006/relationships"><Relationship Id="rId1" Type="http://schemas.openxmlformats.org/officeDocument/2006/relationships/slide" Target="../slides/slide35.xml" /><Relationship Id="rId2" Type="http://schemas.openxmlformats.org/officeDocument/2006/relationships/notesMaster" Target="../notesMasters/notesMaster1.xml" /></Relationships>
</file>

<file path=ppt/notesSlides/_rels/notesSlide36.xml.rels>&#65279;<?xml version="1.0" encoding="utf-8" standalone="yes"?><Relationships xmlns="http://schemas.openxmlformats.org/package/2006/relationships"><Relationship Id="rId1" Type="http://schemas.openxmlformats.org/officeDocument/2006/relationships/slide" Target="../slides/slide36.xml" /><Relationship Id="rId2" Type="http://schemas.openxmlformats.org/officeDocument/2006/relationships/notesMaster" Target="../notesMasters/notesMaster1.xml" /></Relationships>
</file>

<file path=ppt/notesSlides/_rels/notesSlide37.xml.rels>&#65279;<?xml version="1.0" encoding="utf-8" standalone="yes"?><Relationships xmlns="http://schemas.openxmlformats.org/package/2006/relationships"><Relationship Id="rId1" Type="http://schemas.openxmlformats.org/officeDocument/2006/relationships/slide" Target="../slides/slide37.xml" /><Relationship Id="rId2" Type="http://schemas.openxmlformats.org/officeDocument/2006/relationships/notesMaster" Target="../notesMasters/notesMaster1.xml" /></Relationships>
</file>

<file path=ppt/notesSlides/_rels/notesSlide38.xml.rels>&#65279;<?xml version="1.0" encoding="utf-8" standalone="yes"?><Relationships xmlns="http://schemas.openxmlformats.org/package/2006/relationships"><Relationship Id="rId1" Type="http://schemas.openxmlformats.org/officeDocument/2006/relationships/slide" Target="../slides/slide38.xml" /><Relationship Id="rId2" Type="http://schemas.openxmlformats.org/officeDocument/2006/relationships/notesMaster" Target="../notesMasters/notesMaster1.xml" /></Relationships>
</file>

<file path=ppt/notesSlides/_rels/notesSlide39.xml.rels>&#65279;<?xml version="1.0" encoding="utf-8" standalone="yes"?><Relationships xmlns="http://schemas.openxmlformats.org/package/2006/relationships"><Relationship Id="rId1" Type="http://schemas.openxmlformats.org/officeDocument/2006/relationships/slide" Target="../slides/slide39.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40.xml.rels>&#65279;<?xml version="1.0" encoding="utf-8" standalone="yes"?><Relationships xmlns="http://schemas.openxmlformats.org/package/2006/relationships"><Relationship Id="rId1" Type="http://schemas.openxmlformats.org/officeDocument/2006/relationships/slide" Target="../slides/slide40.xml" /><Relationship Id="rId2" Type="http://schemas.openxmlformats.org/officeDocument/2006/relationships/notesMaster" Target="../notesMasters/notesMaster1.xml" /></Relationships>
</file>

<file path=ppt/notesSlides/_rels/notesSlide41.xml.rels>&#65279;<?xml version="1.0" encoding="utf-8" standalone="yes"?><Relationships xmlns="http://schemas.openxmlformats.org/package/2006/relationships"><Relationship Id="rId1" Type="http://schemas.openxmlformats.org/officeDocument/2006/relationships/slide" Target="../slides/slide41.xml" /><Relationship Id="rId2" Type="http://schemas.openxmlformats.org/officeDocument/2006/relationships/notesMaster" Target="../notesMasters/notesMaster1.xml" /></Relationships>
</file>

<file path=ppt/notesSlides/_rels/notesSlide42.xml.rels>&#65279;<?xml version="1.0" encoding="utf-8" standalone="yes"?><Relationships xmlns="http://schemas.openxmlformats.org/package/2006/relationships"><Relationship Id="rId1" Type="http://schemas.openxmlformats.org/officeDocument/2006/relationships/slide" Target="../slides/slide42.xml" /><Relationship Id="rId2" Type="http://schemas.openxmlformats.org/officeDocument/2006/relationships/notesMaster" Target="../notesMasters/notesMaster1.xml" /></Relationships>
</file>

<file path=ppt/notesSlides/_rels/notesSlide43.xml.rels>&#65279;<?xml version="1.0" encoding="utf-8" standalone="yes"?><Relationships xmlns="http://schemas.openxmlformats.org/package/2006/relationships"><Relationship Id="rId1" Type="http://schemas.openxmlformats.org/officeDocument/2006/relationships/slide" Target="../slides/slide43.xml" /><Relationship Id="rId2" Type="http://schemas.openxmlformats.org/officeDocument/2006/relationships/notesMaster" Target="../notesMasters/notesMaster1.xml" /></Relationships>
</file>

<file path=ppt/notesSlides/_rels/notesSlide44.xml.rels>&#65279;<?xml version="1.0" encoding="utf-8" standalone="yes"?><Relationships xmlns="http://schemas.openxmlformats.org/package/2006/relationships"><Relationship Id="rId1" Type="http://schemas.openxmlformats.org/officeDocument/2006/relationships/slide" Target="../slides/slide44.xml" /><Relationship Id="rId2" Type="http://schemas.openxmlformats.org/officeDocument/2006/relationships/notesMaster" Target="../notesMasters/notesMaster1.xml" /></Relationships>
</file>

<file path=ppt/notesSlides/_rels/notesSlide45.xml.rels>&#65279;<?xml version="1.0" encoding="utf-8" standalone="yes"?><Relationships xmlns="http://schemas.openxmlformats.org/package/2006/relationships"><Relationship Id="rId1" Type="http://schemas.openxmlformats.org/officeDocument/2006/relationships/slide" Target="../slides/slide45.xml" /><Relationship Id="rId2" Type="http://schemas.openxmlformats.org/officeDocument/2006/relationships/notesMaster" Target="../notesMasters/notesMaster1.xml" /></Relationships>
</file>

<file path=ppt/notesSlides/_rels/notesSlide46.xml.rels>&#65279;<?xml version="1.0" encoding="utf-8" standalone="yes"?><Relationships xmlns="http://schemas.openxmlformats.org/package/2006/relationships"><Relationship Id="rId1" Type="http://schemas.openxmlformats.org/officeDocument/2006/relationships/slide" Target="../slides/slide46.xml" /><Relationship Id="rId2" Type="http://schemas.openxmlformats.org/officeDocument/2006/relationships/notesMaster" Target="../notesMasters/notesMaster1.xml" /></Relationships>
</file>

<file path=ppt/notesSlides/_rels/notesSlide47.xml.rels>&#65279;<?xml version="1.0" encoding="utf-8" standalone="yes"?><Relationships xmlns="http://schemas.openxmlformats.org/package/2006/relationships"><Relationship Id="rId1" Type="http://schemas.openxmlformats.org/officeDocument/2006/relationships/slide" Target="../slides/slide47.xml" /><Relationship Id="rId2" Type="http://schemas.openxmlformats.org/officeDocument/2006/relationships/notesMaster" Target="../notesMasters/notesMaster1.xml" /></Relationships>
</file>

<file path=ppt/notesSlides/_rels/notesSlide48.xml.rels>&#65279;<?xml version="1.0" encoding="utf-8" standalone="yes"?><Relationships xmlns="http://schemas.openxmlformats.org/package/2006/relationships"><Relationship Id="rId1" Type="http://schemas.openxmlformats.org/officeDocument/2006/relationships/slide" Target="../slides/slide48.xml" /><Relationship Id="rId2" Type="http://schemas.openxmlformats.org/officeDocument/2006/relationships/notesMaster" Target="../notesMasters/notesMaster1.xml" /></Relationships>
</file>

<file path=ppt/notesSlides/_rels/notesSlide49.xml.rels>&#65279;<?xml version="1.0" encoding="utf-8" standalone="yes"?><Relationships xmlns="http://schemas.openxmlformats.org/package/2006/relationships"><Relationship Id="rId1" Type="http://schemas.openxmlformats.org/officeDocument/2006/relationships/slide" Target="../slides/slide49.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50.xml.rels>&#65279;<?xml version="1.0" encoding="utf-8" standalone="yes"?><Relationships xmlns="http://schemas.openxmlformats.org/package/2006/relationships"><Relationship Id="rId1" Type="http://schemas.openxmlformats.org/officeDocument/2006/relationships/slide" Target="../slides/slide50.xml" /><Relationship Id="rId2" Type="http://schemas.openxmlformats.org/officeDocument/2006/relationships/notesMaster" Target="../notesMasters/notesMaster1.xml" /></Relationships>
</file>

<file path=ppt/notesSlides/_rels/notesSlide51.xml.rels>&#65279;<?xml version="1.0" encoding="utf-8" standalone="yes"?><Relationships xmlns="http://schemas.openxmlformats.org/package/2006/relationships"><Relationship Id="rId1" Type="http://schemas.openxmlformats.org/officeDocument/2006/relationships/slide" Target="../slides/slide51.xml" /><Relationship Id="rId2" Type="http://schemas.openxmlformats.org/officeDocument/2006/relationships/notesMaster" Target="../notesMasters/notesMaster1.xml" /></Relationships>
</file>

<file path=ppt/notesSlides/_rels/notesSlide52.xml.rels>&#65279;<?xml version="1.0" encoding="utf-8" standalone="yes"?><Relationships xmlns="http://schemas.openxmlformats.org/package/2006/relationships"><Relationship Id="rId1" Type="http://schemas.openxmlformats.org/officeDocument/2006/relationships/slide" Target="../slides/slide52.xml" /><Relationship Id="rId2" Type="http://schemas.openxmlformats.org/officeDocument/2006/relationships/notesMaster" Target="../notesMasters/notesMaster1.xml" /></Relationships>
</file>

<file path=ppt/notesSlides/_rels/notesSlide53.xml.rels>&#65279;<?xml version="1.0" encoding="utf-8" standalone="yes"?><Relationships xmlns="http://schemas.openxmlformats.org/package/2006/relationships"><Relationship Id="rId1" Type="http://schemas.openxmlformats.org/officeDocument/2006/relationships/slide" Target="../slides/slide53.xml" /><Relationship Id="rId2" Type="http://schemas.openxmlformats.org/officeDocument/2006/relationships/notesMaster" Target="../notesMasters/notesMaster1.xml" /></Relationships>
</file>

<file path=ppt/notesSlides/_rels/notesSlide54.xml.rels>&#65279;<?xml version="1.0" encoding="utf-8" standalone="yes"?><Relationships xmlns="http://schemas.openxmlformats.org/package/2006/relationships"><Relationship Id="rId1" Type="http://schemas.openxmlformats.org/officeDocument/2006/relationships/slide" Target="../slides/slide54.xml" /><Relationship Id="rId2" Type="http://schemas.openxmlformats.org/officeDocument/2006/relationships/notesMaster" Target="../notesMasters/notesMaster1.xml" /></Relationships>
</file>

<file path=ppt/notesSlides/_rels/notesSlide55.xml.rels>&#65279;<?xml version="1.0" encoding="utf-8" standalone="yes"?><Relationships xmlns="http://schemas.openxmlformats.org/package/2006/relationships"><Relationship Id="rId1" Type="http://schemas.openxmlformats.org/officeDocument/2006/relationships/slide" Target="../slides/slide55.xml" /><Relationship Id="rId2" Type="http://schemas.openxmlformats.org/officeDocument/2006/relationships/notesMaster" Target="../notesMasters/notesMaster1.xml" /></Relationships>
</file>

<file path=ppt/notesSlides/_rels/notesSlide56.xml.rels>&#65279;<?xml version="1.0" encoding="utf-8" standalone="yes"?><Relationships xmlns="http://schemas.openxmlformats.org/package/2006/relationships"><Relationship Id="rId1" Type="http://schemas.openxmlformats.org/officeDocument/2006/relationships/slide" Target="../slides/slide56.xml" /><Relationship Id="rId2" Type="http://schemas.openxmlformats.org/officeDocument/2006/relationships/notesMaster" Target="../notesMasters/notesMaster1.xml" /></Relationships>
</file>

<file path=ppt/notesSlides/_rels/notesSlide57.xml.rels>&#65279;<?xml version="1.0" encoding="utf-8" standalone="yes"?><Relationships xmlns="http://schemas.openxmlformats.org/package/2006/relationships"><Relationship Id="rId1" Type="http://schemas.openxmlformats.org/officeDocument/2006/relationships/slide" Target="../slides/slide57.xml" /><Relationship Id="rId2" Type="http://schemas.openxmlformats.org/officeDocument/2006/relationships/notesMaster" Target="../notesMasters/notesMaster1.xml" /></Relationships>
</file>

<file path=ppt/notesSlides/_rels/notesSlide58.xml.rels>&#65279;<?xml version="1.0" encoding="utf-8" standalone="yes"?><Relationships xmlns="http://schemas.openxmlformats.org/package/2006/relationships"><Relationship Id="rId1" Type="http://schemas.openxmlformats.org/officeDocument/2006/relationships/slide" Target="../slides/slide58.xml" /><Relationship Id="rId2" Type="http://schemas.openxmlformats.org/officeDocument/2006/relationships/notesMaster" Target="../notesMasters/notesMaster1.xml" /></Relationships>
</file>

<file path=ppt/notesSlides/_rels/notesSlide59.xml.rels>&#65279;<?xml version="1.0" encoding="utf-8" standalone="yes"?><Relationships xmlns="http://schemas.openxmlformats.org/package/2006/relationships"><Relationship Id="rId1" Type="http://schemas.openxmlformats.org/officeDocument/2006/relationships/slide" Target="../slides/slide59.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60.xml.rels>&#65279;<?xml version="1.0" encoding="utf-8" standalone="yes"?><Relationships xmlns="http://schemas.openxmlformats.org/package/2006/relationships"><Relationship Id="rId1" Type="http://schemas.openxmlformats.org/officeDocument/2006/relationships/slide" Target="../slides/slide60.xml" /><Relationship Id="rId2" Type="http://schemas.openxmlformats.org/officeDocument/2006/relationships/notesMaster" Target="../notesMasters/notesMaster1.xml" /></Relationships>
</file>

<file path=ppt/notesSlides/_rels/notesSlide61.xml.rels>&#65279;<?xml version="1.0" encoding="utf-8" standalone="yes"?><Relationships xmlns="http://schemas.openxmlformats.org/package/2006/relationships"><Relationship Id="rId1" Type="http://schemas.openxmlformats.org/officeDocument/2006/relationships/slide" Target="../slides/slide61.xml" /><Relationship Id="rId2" Type="http://schemas.openxmlformats.org/officeDocument/2006/relationships/notesMaster" Target="../notesMasters/notesMaster1.xml" /></Relationships>
</file>

<file path=ppt/notesSlides/_rels/notesSlide62.xml.rels>&#65279;<?xml version="1.0" encoding="utf-8" standalone="yes"?><Relationships xmlns="http://schemas.openxmlformats.org/package/2006/relationships"><Relationship Id="rId1" Type="http://schemas.openxmlformats.org/officeDocument/2006/relationships/slide" Target="../slides/slide62.xml" /><Relationship Id="rId2" Type="http://schemas.openxmlformats.org/officeDocument/2006/relationships/notesMaster" Target="../notesMasters/notesMaster1.xml" /></Relationships>
</file>

<file path=ppt/notesSlides/_rels/notesSlide63.xml.rels>&#65279;<?xml version="1.0" encoding="utf-8" standalone="yes"?><Relationships xmlns="http://schemas.openxmlformats.org/package/2006/relationships"><Relationship Id="rId1" Type="http://schemas.openxmlformats.org/officeDocument/2006/relationships/slide" Target="../slides/slide63.xml" /><Relationship Id="rId2" Type="http://schemas.openxmlformats.org/officeDocument/2006/relationships/notesMaster" Target="../notesMasters/notesMaster1.xml" /></Relationships>
</file>

<file path=ppt/notesSlides/_rels/notesSlide64.xml.rels>&#65279;<?xml version="1.0" encoding="utf-8" standalone="yes"?><Relationships xmlns="http://schemas.openxmlformats.org/package/2006/relationships"><Relationship Id="rId1" Type="http://schemas.openxmlformats.org/officeDocument/2006/relationships/slide" Target="../slides/slide64.xml" /><Relationship Id="rId2" Type="http://schemas.openxmlformats.org/officeDocument/2006/relationships/notesMaster" Target="../notesMasters/notesMaster1.xml" /></Relationships>
</file>

<file path=ppt/notesSlides/_rels/notesSlide65.xml.rels>&#65279;<?xml version="1.0" encoding="utf-8" standalone="yes"?><Relationships xmlns="http://schemas.openxmlformats.org/package/2006/relationships"><Relationship Id="rId1" Type="http://schemas.openxmlformats.org/officeDocument/2006/relationships/slide" Target="../slides/slide65.xml" /><Relationship Id="rId2" Type="http://schemas.openxmlformats.org/officeDocument/2006/relationships/notesMaster" Target="../notesMasters/notesMaster1.xml" /></Relationships>
</file>

<file path=ppt/notesSlides/_rels/notesSlide66.xml.rels>&#65279;<?xml version="1.0" encoding="utf-8" standalone="yes"?><Relationships xmlns="http://schemas.openxmlformats.org/package/2006/relationships"><Relationship Id="rId1" Type="http://schemas.openxmlformats.org/officeDocument/2006/relationships/slide" Target="../slides/slide66.xml" /><Relationship Id="rId2" Type="http://schemas.openxmlformats.org/officeDocument/2006/relationships/notesMaster" Target="../notesMasters/notesMaster1.xml" /></Relationships>
</file>

<file path=ppt/notesSlides/_rels/notesSlide67.xml.rels>&#65279;<?xml version="1.0" encoding="utf-8" standalone="yes"?><Relationships xmlns="http://schemas.openxmlformats.org/package/2006/relationships"><Relationship Id="rId1" Type="http://schemas.openxmlformats.org/officeDocument/2006/relationships/slide" Target="../slides/slide67.xml" /><Relationship Id="rId2" Type="http://schemas.openxmlformats.org/officeDocument/2006/relationships/notesMaster" Target="../notesMasters/notesMaster1.xml" /></Relationships>
</file>

<file path=ppt/notesSlides/_rels/notesSlide68.xml.rels>&#65279;<?xml version="1.0" encoding="utf-8" standalone="yes"?><Relationships xmlns="http://schemas.openxmlformats.org/package/2006/relationships"><Relationship Id="rId1" Type="http://schemas.openxmlformats.org/officeDocument/2006/relationships/slide" Target="../slides/slide68.xml" /><Relationship Id="rId2" Type="http://schemas.openxmlformats.org/officeDocument/2006/relationships/notesMaster" Target="../notesMasters/notesMaster1.xml" /></Relationships>
</file>

<file path=ppt/notesSlides/_rels/notesSlide69.xml.rels>&#65279;<?xml version="1.0" encoding="utf-8" standalone="yes"?><Relationships xmlns="http://schemas.openxmlformats.org/package/2006/relationships"><Relationship Id="rId1" Type="http://schemas.openxmlformats.org/officeDocument/2006/relationships/slide" Target="../slides/slide69.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70.xml.rels>&#65279;<?xml version="1.0" encoding="utf-8" standalone="yes"?><Relationships xmlns="http://schemas.openxmlformats.org/package/2006/relationships"><Relationship Id="rId1" Type="http://schemas.openxmlformats.org/officeDocument/2006/relationships/slide" Target="../slides/slide70.xml" /><Relationship Id="rId2" Type="http://schemas.openxmlformats.org/officeDocument/2006/relationships/notesMaster" Target="../notesMasters/notesMaster1.xml" /></Relationships>
</file>

<file path=ppt/notesSlides/_rels/notesSlide71.xml.rels>&#65279;<?xml version="1.0" encoding="utf-8" standalone="yes"?><Relationships xmlns="http://schemas.openxmlformats.org/package/2006/relationships"><Relationship Id="rId1" Type="http://schemas.openxmlformats.org/officeDocument/2006/relationships/slide" Target="../slides/slide71.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0</a:t>
            </a:fld>
            <a:endParaRPr lang="en-US"/>
          </a:p>
        </p:txBody>
      </p:sp>
    </p:spTree>
    <p:extLst>
      <p:ext uri="{BB962C8B-B14F-4D97-AF65-F5344CB8AC3E}">
        <p14:creationId xmlns:p14="http://schemas.microsoft.com/office/powerpoint/2010/main" val="2872462810"/>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a:t>A 2015 Florida State University study showed that nearly half of firefighters surveyed (46.8%) had thought about suicide, 19.2% had suicide plans, 15.5% had made suicide attempts and 16.4% made non-suicidal self-injuries. Key factors associated with an increased risk for reporting suicidal thoughts and behaviors included lower firefighter rank, fewer years in the firefighter service, membership in an all-volunteer department, a history of professionally responding to a suicide attempt or death and active duty military status. </a:t>
            </a:r>
          </a:p>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9</a:t>
            </a:fld>
            <a:endParaRPr lang="en-US"/>
          </a:p>
        </p:txBody>
      </p:sp>
    </p:spTree>
    <p:extLst>
      <p:ext uri="{BB962C8B-B14F-4D97-AF65-F5344CB8AC3E}">
        <p14:creationId xmlns:p14="http://schemas.microsoft.com/office/powerpoint/2010/main" val="4271113811"/>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10</a:t>
            </a:fld>
            <a:endParaRPr lang="en-US"/>
          </a:p>
        </p:txBody>
      </p:sp>
    </p:spTree>
    <p:extLst>
      <p:ext uri="{BB962C8B-B14F-4D97-AF65-F5344CB8AC3E}">
        <p14:creationId xmlns:p14="http://schemas.microsoft.com/office/powerpoint/2010/main" val="166544023"/>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11</a:t>
            </a:fld>
            <a:endParaRPr lang="en-US"/>
          </a:p>
        </p:txBody>
      </p:sp>
    </p:spTree>
    <p:extLst>
      <p:ext uri="{BB962C8B-B14F-4D97-AF65-F5344CB8AC3E}">
        <p14:creationId xmlns:p14="http://schemas.microsoft.com/office/powerpoint/2010/main" val="97965288"/>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12</a:t>
            </a:fld>
            <a:endParaRPr lang="en-US"/>
          </a:p>
        </p:txBody>
      </p:sp>
    </p:spTree>
    <p:extLst>
      <p:ext uri="{BB962C8B-B14F-4D97-AF65-F5344CB8AC3E}">
        <p14:creationId xmlns:p14="http://schemas.microsoft.com/office/powerpoint/2010/main" val="4288821735"/>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13</a:t>
            </a:fld>
            <a:endParaRPr lang="en-US"/>
          </a:p>
        </p:txBody>
      </p:sp>
    </p:spTree>
    <p:extLst>
      <p:ext uri="{BB962C8B-B14F-4D97-AF65-F5344CB8AC3E}">
        <p14:creationId xmlns:p14="http://schemas.microsoft.com/office/powerpoint/2010/main" val="4131615691"/>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14</a:t>
            </a:fld>
            <a:endParaRPr lang="en-US"/>
          </a:p>
        </p:txBody>
      </p:sp>
    </p:spTree>
    <p:extLst>
      <p:ext uri="{BB962C8B-B14F-4D97-AF65-F5344CB8AC3E}">
        <p14:creationId xmlns:p14="http://schemas.microsoft.com/office/powerpoint/2010/main" val="488929454"/>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15</a:t>
            </a:fld>
            <a:endParaRPr lang="en-US"/>
          </a:p>
        </p:txBody>
      </p:sp>
    </p:spTree>
    <p:extLst>
      <p:ext uri="{BB962C8B-B14F-4D97-AF65-F5344CB8AC3E}">
        <p14:creationId xmlns:p14="http://schemas.microsoft.com/office/powerpoint/2010/main" val="2077232126"/>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16</a:t>
            </a:fld>
            <a:endParaRPr lang="en-US"/>
          </a:p>
        </p:txBody>
      </p:sp>
    </p:spTree>
    <p:extLst>
      <p:ext uri="{BB962C8B-B14F-4D97-AF65-F5344CB8AC3E}">
        <p14:creationId xmlns:p14="http://schemas.microsoft.com/office/powerpoint/2010/main" val="1559053013"/>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17</a:t>
            </a:fld>
            <a:endParaRPr lang="en-US"/>
          </a:p>
        </p:txBody>
      </p:sp>
    </p:spTree>
    <p:extLst>
      <p:ext uri="{BB962C8B-B14F-4D97-AF65-F5344CB8AC3E}">
        <p14:creationId xmlns:p14="http://schemas.microsoft.com/office/powerpoint/2010/main" val="3725394109"/>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18</a:t>
            </a:fld>
            <a:endParaRPr lang="en-US"/>
          </a:p>
        </p:txBody>
      </p:sp>
    </p:spTree>
    <p:extLst>
      <p:ext uri="{BB962C8B-B14F-4D97-AF65-F5344CB8AC3E}">
        <p14:creationId xmlns:p14="http://schemas.microsoft.com/office/powerpoint/2010/main" val="294616802"/>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1</a:t>
            </a:fld>
            <a:endParaRPr lang="en-US"/>
          </a:p>
        </p:txBody>
      </p:sp>
    </p:spTree>
    <p:extLst>
      <p:ext uri="{BB962C8B-B14F-4D97-AF65-F5344CB8AC3E}">
        <p14:creationId xmlns:p14="http://schemas.microsoft.com/office/powerpoint/2010/main" val="2907053287"/>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19</a:t>
            </a:fld>
            <a:endParaRPr lang="en-US"/>
          </a:p>
        </p:txBody>
      </p:sp>
    </p:spTree>
    <p:extLst>
      <p:ext uri="{BB962C8B-B14F-4D97-AF65-F5344CB8AC3E}">
        <p14:creationId xmlns:p14="http://schemas.microsoft.com/office/powerpoint/2010/main" val="2604987820"/>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20</a:t>
            </a:fld>
            <a:endParaRPr lang="en-US"/>
          </a:p>
        </p:txBody>
      </p:sp>
    </p:spTree>
    <p:extLst>
      <p:ext uri="{BB962C8B-B14F-4D97-AF65-F5344CB8AC3E}">
        <p14:creationId xmlns:p14="http://schemas.microsoft.com/office/powerpoint/2010/main" val="1919561296"/>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21</a:t>
            </a:fld>
            <a:endParaRPr lang="en-US"/>
          </a:p>
        </p:txBody>
      </p:sp>
    </p:spTree>
    <p:extLst>
      <p:ext uri="{BB962C8B-B14F-4D97-AF65-F5344CB8AC3E}">
        <p14:creationId xmlns:p14="http://schemas.microsoft.com/office/powerpoint/2010/main" val="2145839964"/>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22</a:t>
            </a:fld>
            <a:endParaRPr lang="en-US"/>
          </a:p>
        </p:txBody>
      </p:sp>
    </p:spTree>
    <p:extLst>
      <p:ext uri="{BB962C8B-B14F-4D97-AF65-F5344CB8AC3E}">
        <p14:creationId xmlns:p14="http://schemas.microsoft.com/office/powerpoint/2010/main" val="1492996270"/>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23</a:t>
            </a:fld>
            <a:endParaRPr lang="en-US"/>
          </a:p>
        </p:txBody>
      </p:sp>
    </p:spTree>
    <p:extLst>
      <p:ext uri="{BB962C8B-B14F-4D97-AF65-F5344CB8AC3E}">
        <p14:creationId xmlns:p14="http://schemas.microsoft.com/office/powerpoint/2010/main" val="1915225022"/>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24</a:t>
            </a:fld>
            <a:endParaRPr lang="en-US"/>
          </a:p>
        </p:txBody>
      </p:sp>
    </p:spTree>
    <p:extLst>
      <p:ext uri="{BB962C8B-B14F-4D97-AF65-F5344CB8AC3E}">
        <p14:creationId xmlns:p14="http://schemas.microsoft.com/office/powerpoint/2010/main" val="1817856"/>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25</a:t>
            </a:fld>
            <a:endParaRPr lang="en-US"/>
          </a:p>
        </p:txBody>
      </p:sp>
    </p:spTree>
    <p:extLst>
      <p:ext uri="{BB962C8B-B14F-4D97-AF65-F5344CB8AC3E}">
        <p14:creationId xmlns:p14="http://schemas.microsoft.com/office/powerpoint/2010/main" val="2300227220"/>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26</a:t>
            </a:fld>
            <a:endParaRPr lang="en-US"/>
          </a:p>
        </p:txBody>
      </p:sp>
    </p:spTree>
    <p:extLst>
      <p:ext uri="{BB962C8B-B14F-4D97-AF65-F5344CB8AC3E}">
        <p14:creationId xmlns:p14="http://schemas.microsoft.com/office/powerpoint/2010/main" val="211283478"/>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27</a:t>
            </a:fld>
            <a:endParaRPr lang="en-US"/>
          </a:p>
        </p:txBody>
      </p:sp>
    </p:spTree>
    <p:extLst>
      <p:ext uri="{BB962C8B-B14F-4D97-AF65-F5344CB8AC3E}">
        <p14:creationId xmlns:p14="http://schemas.microsoft.com/office/powerpoint/2010/main" val="380041877"/>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28</a:t>
            </a:fld>
            <a:endParaRPr lang="en-US"/>
          </a:p>
        </p:txBody>
      </p:sp>
    </p:spTree>
    <p:extLst>
      <p:ext uri="{BB962C8B-B14F-4D97-AF65-F5344CB8AC3E}">
        <p14:creationId xmlns:p14="http://schemas.microsoft.com/office/powerpoint/2010/main" val="1256439956"/>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2</a:t>
            </a:fld>
            <a:endParaRPr lang="en-US"/>
          </a:p>
        </p:txBody>
      </p:sp>
    </p:spTree>
    <p:extLst>
      <p:ext uri="{BB962C8B-B14F-4D97-AF65-F5344CB8AC3E}">
        <p14:creationId xmlns:p14="http://schemas.microsoft.com/office/powerpoint/2010/main" val="2340108004"/>
      </p:ext>
    </p:extLst>
  </p:cSld>
  <p:clrMapOvr>
    <a:masterClrMapping/>
  </p:clrMapOvr>
</p:notes>
</file>

<file path=ppt/notesSlides/notesSlide3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a:p>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29</a:t>
            </a:fld>
            <a:endParaRPr lang="en-US"/>
          </a:p>
        </p:txBody>
      </p:sp>
    </p:spTree>
    <p:extLst>
      <p:ext uri="{BB962C8B-B14F-4D97-AF65-F5344CB8AC3E}">
        <p14:creationId xmlns:p14="http://schemas.microsoft.com/office/powerpoint/2010/main" val="327426667"/>
      </p:ext>
    </p:extLst>
  </p:cSld>
  <p:clrMapOvr>
    <a:masterClrMapping/>
  </p:clrMapOvr>
</p:notes>
</file>

<file path=ppt/notesSlides/notesSlide3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a:p>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30</a:t>
            </a:fld>
            <a:endParaRPr lang="en-US"/>
          </a:p>
        </p:txBody>
      </p:sp>
    </p:spTree>
    <p:extLst>
      <p:ext uri="{BB962C8B-B14F-4D97-AF65-F5344CB8AC3E}">
        <p14:creationId xmlns:p14="http://schemas.microsoft.com/office/powerpoint/2010/main" val="3553348330"/>
      </p:ext>
    </p:extLst>
  </p:cSld>
  <p:clrMapOvr>
    <a:masterClrMapping/>
  </p:clrMapOvr>
</p:notes>
</file>

<file path=ppt/notesSlides/notesSlide3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31</a:t>
            </a:fld>
            <a:endParaRPr lang="en-US"/>
          </a:p>
        </p:txBody>
      </p:sp>
    </p:spTree>
    <p:extLst>
      <p:ext uri="{BB962C8B-B14F-4D97-AF65-F5344CB8AC3E}">
        <p14:creationId xmlns:p14="http://schemas.microsoft.com/office/powerpoint/2010/main" val="3906787211"/>
      </p:ext>
    </p:extLst>
  </p:cSld>
  <p:clrMapOvr>
    <a:masterClrMapping/>
  </p:clrMapOvr>
</p:notes>
</file>

<file path=ppt/notesSlides/notesSlide3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32</a:t>
            </a:fld>
            <a:endParaRPr lang="en-US"/>
          </a:p>
        </p:txBody>
      </p:sp>
    </p:spTree>
    <p:extLst>
      <p:ext uri="{BB962C8B-B14F-4D97-AF65-F5344CB8AC3E}">
        <p14:creationId xmlns:p14="http://schemas.microsoft.com/office/powerpoint/2010/main" val="1076615447"/>
      </p:ext>
    </p:extLst>
  </p:cSld>
  <p:clrMapOvr>
    <a:masterClrMapping/>
  </p:clrMapOvr>
</p:notes>
</file>

<file path=ppt/notesSlides/notesSlide3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a:t>Cognitive Behavioral Therapy (CBT) uses principles of learning and conditioning to treat disorders and includes components from both behavioral and cognitive therapy. In trauma-focused CBT, components such as exposure, cognitive restructuring, and various coping skills have been used either alone or in combination with one another. Most forms of trauma-focused CBT are brief and involve weekly sessions lasting 60 to 90 minutes, although the number of sessions varies across studies. CBT can be administered either as group or individual therapy.</a:t>
            </a:r>
          </a:p>
          <a:p>
            <a:endParaRPr lang="en-US"/>
          </a:p>
          <a:p>
            <a:r>
              <a:rPr lang="en-US"/>
              <a:t>Exposure-based therapy involves confrontation with frightening stimuli and is continued until anxiety is reduced. The exposure is based on mental imagery from memory or introduced in scenes presented by the therapist (imaginal exposure). In some cases, exposure is from the actual scene or similar events in life (in vivo exposure). The aim is to extinguish the conditioned emotional response to traumatic stimuli (for the subject to learn that nothing “bad” will happen during traumatic events), which eventually reduces or eliminates avoidance of feared situations and the affect associated with it. Exposure therapy is typically conducted for 8 to 12 weekly or biweekly sessions lasting 60 to 90 minutes.</a:t>
            </a:r>
          </a:p>
          <a:p>
            <a:endParaRPr lang="en-US"/>
          </a:p>
          <a:p>
            <a:r>
              <a:rPr lang="en-US"/>
              <a:t>Cognitive restructuring is based on the theory that the interpretation of the event, rather than the event itself, determines an individual’s mood. It aims to facilitate relearning thoughts and beliefs generated from a traumatic event and increase awareness of dysfunctional trauma-related thoughts and correct or replace those thoughts with more adaptive and/or rational cognitions. Cognitive restructuring generally takes place over 8 to 12 sessions of 60 to 90 minutes</a:t>
            </a:r>
          </a:p>
          <a:p>
            <a:endParaRPr lang="en-US"/>
          </a:p>
          <a:p>
            <a:r>
              <a:rPr lang="en-US"/>
              <a:t>Eye Movement Desensitization and Reprocessing (EMDR) combines imaginal exposure with the concurrent induction of saccadic eye movements that are believed to help reprogram brain function so that emotional impact of trauma can be resolved. In the EMDR process, the client is instructed to imagine a traumatic memory, engage in negative cognition, and then articulate an incompatible positive cognition (e.g., personal worth). The clinician asks the client to contemplate memory while focusing on rapid movement of the clinicians’ fingers. After 10 to 12 eye movements (back and forth), the clinician asks the client to rate the strength of the memory and his or her belief in the positive cognition. Although earlier versions of EMDR consisted of 1 to 3 sessions, current standards consist of 8 to 12 weekly sessions of 90 minutes each.</a:t>
            </a:r>
          </a:p>
          <a:p>
            <a:endParaRPr lang="en-US"/>
          </a:p>
          <a:p>
            <a:endParaRPr lang="en-US"/>
          </a:p>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33</a:t>
            </a:fld>
            <a:endParaRPr lang="en-US"/>
          </a:p>
        </p:txBody>
      </p:sp>
    </p:spTree>
    <p:extLst>
      <p:ext uri="{BB962C8B-B14F-4D97-AF65-F5344CB8AC3E}">
        <p14:creationId xmlns:p14="http://schemas.microsoft.com/office/powerpoint/2010/main" val="3026821609"/>
      </p:ext>
    </p:extLst>
  </p:cSld>
  <p:clrMapOvr>
    <a:masterClrMapping/>
  </p:clrMapOvr>
</p:notes>
</file>

<file path=ppt/notesSlides/notesSlide3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a:t>Protective factors for first responders include high perceived preparedness, greater sense of purpose in life, family support, a positive approach and emotion focused coping (e.g.: problem solving, positive reframing, acceptance). Studies of disaster responders have identified social support and integration, and a benevolent perception of the world as potential buffering factors to the development of PTSD. Training and preparedness for specific tasks performed has also been associated with resilience or recovery. </a:t>
            </a:r>
          </a:p>
        </p:txBody>
      </p:sp>
      <p:sp>
        <p:nvSpPr>
          <p:cNvPr id="4" name="Slide Number Placeholder 3"/>
          <p:cNvSpPr>
            <a:spLocks noGrp="1"/>
          </p:cNvSpPr>
          <p:nvPr>
            <p:ph type="sldNum" sz="quarter" idx="10"/>
          </p:nvPr>
        </p:nvSpPr>
        <p:spPr/>
        <p:txBody>
          <a:bodyPr/>
          <a:lstStyle/>
          <a:p>
            <a:fld id="{F40C6779-7E0E-49D4-A777-FAA3E6EC5521}" type="slidenum">
              <a:rPr lang="en-US" smtClean="0"/>
              <a:t>34</a:t>
            </a:fld>
            <a:endParaRPr lang="en-US"/>
          </a:p>
        </p:txBody>
      </p:sp>
    </p:spTree>
    <p:extLst>
      <p:ext uri="{BB962C8B-B14F-4D97-AF65-F5344CB8AC3E}">
        <p14:creationId xmlns:p14="http://schemas.microsoft.com/office/powerpoint/2010/main" val="2915306163"/>
      </p:ext>
    </p:extLst>
  </p:cSld>
  <p:clrMapOvr>
    <a:masterClrMapping/>
  </p:clrMapOvr>
</p:notes>
</file>

<file path=ppt/notesSlides/notesSlide3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a:t>Ongoing peer support interventions can be critical in the first responder culture. This approach is useful as first responders have limited opportunities to access formal treatment, as well as concerns about the stigma or negative changes in job duties or pay should they engage in mental health treatment. Research has shown that those that receive early and regular peer support report significant gains in cognitive functioning, improved social and overall functioning and a decrease in psychiatric symptoms. </a:t>
            </a:r>
          </a:p>
        </p:txBody>
      </p:sp>
      <p:sp>
        <p:nvSpPr>
          <p:cNvPr id="4" name="Slide Number Placeholder 3"/>
          <p:cNvSpPr>
            <a:spLocks noGrp="1"/>
          </p:cNvSpPr>
          <p:nvPr>
            <p:ph type="sldNum" sz="quarter" idx="10"/>
          </p:nvPr>
        </p:nvSpPr>
        <p:spPr/>
        <p:txBody>
          <a:bodyPr/>
          <a:lstStyle/>
          <a:p>
            <a:fld id="{F40C6779-7E0E-49D4-A777-FAA3E6EC5521}" type="slidenum">
              <a:rPr lang="en-US" smtClean="0"/>
              <a:t>35</a:t>
            </a:fld>
            <a:endParaRPr lang="en-US"/>
          </a:p>
        </p:txBody>
      </p:sp>
    </p:spTree>
    <p:extLst>
      <p:ext uri="{BB962C8B-B14F-4D97-AF65-F5344CB8AC3E}">
        <p14:creationId xmlns:p14="http://schemas.microsoft.com/office/powerpoint/2010/main" val="2894999669"/>
      </p:ext>
    </p:extLst>
  </p:cSld>
  <p:clrMapOvr>
    <a:masterClrMapping/>
  </p:clrMapOvr>
</p:notes>
</file>

<file path=ppt/notesSlides/notesSlide3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36</a:t>
            </a:fld>
            <a:endParaRPr lang="en-US"/>
          </a:p>
        </p:txBody>
      </p:sp>
    </p:spTree>
    <p:extLst>
      <p:ext uri="{BB962C8B-B14F-4D97-AF65-F5344CB8AC3E}">
        <p14:creationId xmlns:p14="http://schemas.microsoft.com/office/powerpoint/2010/main" val="422032644"/>
      </p:ext>
    </p:extLst>
  </p:cSld>
  <p:clrMapOvr>
    <a:masterClrMapping/>
  </p:clrMapOvr>
</p:notes>
</file>

<file path=ppt/notesSlides/notesSlide3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a:t>Emotional wellness is a growing concern for the first responder community. Responders that have undergone resilience training have displayed improvements in negative affect, depression and stress levels</a:t>
            </a:r>
          </a:p>
        </p:txBody>
      </p:sp>
      <p:sp>
        <p:nvSpPr>
          <p:cNvPr id="4" name="Slide Number Placeholder 3"/>
          <p:cNvSpPr>
            <a:spLocks noGrp="1"/>
          </p:cNvSpPr>
          <p:nvPr>
            <p:ph type="sldNum" sz="quarter" idx="10"/>
          </p:nvPr>
        </p:nvSpPr>
        <p:spPr/>
        <p:txBody>
          <a:bodyPr/>
          <a:lstStyle/>
          <a:p>
            <a:fld id="{F40C6779-7E0E-49D4-A777-FAA3E6EC5521}" type="slidenum">
              <a:rPr lang="en-US" smtClean="0"/>
              <a:t>37</a:t>
            </a:fld>
            <a:endParaRPr lang="en-US"/>
          </a:p>
        </p:txBody>
      </p:sp>
    </p:spTree>
    <p:extLst>
      <p:ext uri="{BB962C8B-B14F-4D97-AF65-F5344CB8AC3E}">
        <p14:creationId xmlns:p14="http://schemas.microsoft.com/office/powerpoint/2010/main" val="2642731305"/>
      </p:ext>
    </p:extLst>
  </p:cSld>
  <p:clrMapOvr>
    <a:masterClrMapping/>
  </p:clrMapOvr>
</p:notes>
</file>

<file path=ppt/notesSlides/notesSlide3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38</a:t>
            </a:fld>
            <a:endParaRPr lang="en-US"/>
          </a:p>
        </p:txBody>
      </p:sp>
    </p:spTree>
    <p:extLst>
      <p:ext uri="{BB962C8B-B14F-4D97-AF65-F5344CB8AC3E}">
        <p14:creationId xmlns:p14="http://schemas.microsoft.com/office/powerpoint/2010/main" val="1350040470"/>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3</a:t>
            </a:fld>
            <a:endParaRPr lang="en-US"/>
          </a:p>
        </p:txBody>
      </p:sp>
    </p:spTree>
    <p:extLst>
      <p:ext uri="{BB962C8B-B14F-4D97-AF65-F5344CB8AC3E}">
        <p14:creationId xmlns:p14="http://schemas.microsoft.com/office/powerpoint/2010/main" val="147364785"/>
      </p:ext>
    </p:extLst>
  </p:cSld>
  <p:clrMapOvr>
    <a:masterClrMapping/>
  </p:clrMapOvr>
</p:notes>
</file>

<file path=ppt/notesSlides/notesSlide4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39</a:t>
            </a:fld>
            <a:endParaRPr lang="en-US"/>
          </a:p>
        </p:txBody>
      </p:sp>
    </p:spTree>
    <p:extLst>
      <p:ext uri="{BB962C8B-B14F-4D97-AF65-F5344CB8AC3E}">
        <p14:creationId xmlns:p14="http://schemas.microsoft.com/office/powerpoint/2010/main" val="3221358609"/>
      </p:ext>
    </p:extLst>
  </p:cSld>
  <p:clrMapOvr>
    <a:masterClrMapping/>
  </p:clrMapOvr>
</p:notes>
</file>

<file path=ppt/notesSlides/notesSlide4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40</a:t>
            </a:fld>
            <a:endParaRPr lang="en-US"/>
          </a:p>
        </p:txBody>
      </p:sp>
    </p:spTree>
    <p:extLst>
      <p:ext uri="{BB962C8B-B14F-4D97-AF65-F5344CB8AC3E}">
        <p14:creationId xmlns:p14="http://schemas.microsoft.com/office/powerpoint/2010/main" val="3890310595"/>
      </p:ext>
    </p:extLst>
  </p:cSld>
  <p:clrMapOvr>
    <a:masterClrMapping/>
  </p:clrMapOvr>
</p:notes>
</file>

<file path=ppt/notesSlides/notesSlide4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41</a:t>
            </a:fld>
            <a:endParaRPr lang="en-US"/>
          </a:p>
        </p:txBody>
      </p:sp>
    </p:spTree>
    <p:extLst>
      <p:ext uri="{BB962C8B-B14F-4D97-AF65-F5344CB8AC3E}">
        <p14:creationId xmlns:p14="http://schemas.microsoft.com/office/powerpoint/2010/main" val="3137904590"/>
      </p:ext>
    </p:extLst>
  </p:cSld>
  <p:clrMapOvr>
    <a:masterClrMapping/>
  </p:clrMapOvr>
</p:notes>
</file>

<file path=ppt/notesSlides/notesSlide4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42</a:t>
            </a:fld>
            <a:endParaRPr lang="en-US"/>
          </a:p>
        </p:txBody>
      </p:sp>
    </p:spTree>
    <p:extLst>
      <p:ext uri="{BB962C8B-B14F-4D97-AF65-F5344CB8AC3E}">
        <p14:creationId xmlns:p14="http://schemas.microsoft.com/office/powerpoint/2010/main" val="3798599604"/>
      </p:ext>
    </p:extLst>
  </p:cSld>
  <p:clrMapOvr>
    <a:masterClrMapping/>
  </p:clrMapOvr>
</p:notes>
</file>

<file path=ppt/notesSlides/notesSlide4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43</a:t>
            </a:fld>
            <a:endParaRPr lang="en-US"/>
          </a:p>
        </p:txBody>
      </p:sp>
    </p:spTree>
    <p:extLst>
      <p:ext uri="{BB962C8B-B14F-4D97-AF65-F5344CB8AC3E}">
        <p14:creationId xmlns:p14="http://schemas.microsoft.com/office/powerpoint/2010/main" val="2400648629"/>
      </p:ext>
    </p:extLst>
  </p:cSld>
  <p:clrMapOvr>
    <a:masterClrMapping/>
  </p:clrMapOvr>
</p:notes>
</file>

<file path=ppt/notesSlides/notesSlide4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44</a:t>
            </a:fld>
            <a:endParaRPr lang="en-US"/>
          </a:p>
        </p:txBody>
      </p:sp>
    </p:spTree>
    <p:extLst>
      <p:ext uri="{BB962C8B-B14F-4D97-AF65-F5344CB8AC3E}">
        <p14:creationId xmlns:p14="http://schemas.microsoft.com/office/powerpoint/2010/main" val="3540280401"/>
      </p:ext>
    </p:extLst>
  </p:cSld>
  <p:clrMapOvr>
    <a:masterClrMapping/>
  </p:clrMapOvr>
</p:notes>
</file>

<file path=ppt/notesSlides/notesSlide4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45</a:t>
            </a:fld>
            <a:endParaRPr lang="en-US"/>
          </a:p>
        </p:txBody>
      </p:sp>
    </p:spTree>
    <p:extLst>
      <p:ext uri="{BB962C8B-B14F-4D97-AF65-F5344CB8AC3E}">
        <p14:creationId xmlns:p14="http://schemas.microsoft.com/office/powerpoint/2010/main" val="2816783740"/>
      </p:ext>
    </p:extLst>
  </p:cSld>
  <p:clrMapOvr>
    <a:masterClrMapping/>
  </p:clrMapOvr>
</p:notes>
</file>

<file path=ppt/notesSlides/notesSlide4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46</a:t>
            </a:fld>
            <a:endParaRPr lang="en-US"/>
          </a:p>
        </p:txBody>
      </p:sp>
    </p:spTree>
    <p:extLst>
      <p:ext uri="{BB962C8B-B14F-4D97-AF65-F5344CB8AC3E}">
        <p14:creationId xmlns:p14="http://schemas.microsoft.com/office/powerpoint/2010/main" val="1256875194"/>
      </p:ext>
    </p:extLst>
  </p:cSld>
  <p:clrMapOvr>
    <a:masterClrMapping/>
  </p:clrMapOvr>
</p:notes>
</file>

<file path=ppt/notesSlides/notesSlide4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47</a:t>
            </a:fld>
            <a:endParaRPr lang="en-US"/>
          </a:p>
        </p:txBody>
      </p:sp>
    </p:spTree>
    <p:extLst>
      <p:ext uri="{BB962C8B-B14F-4D97-AF65-F5344CB8AC3E}">
        <p14:creationId xmlns:p14="http://schemas.microsoft.com/office/powerpoint/2010/main" val="1988591483"/>
      </p:ext>
    </p:extLst>
  </p:cSld>
  <p:clrMapOvr>
    <a:masterClrMapping/>
  </p:clrMapOvr>
</p:notes>
</file>

<file path=ppt/notesSlides/notesSlide4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48</a:t>
            </a:fld>
            <a:endParaRPr lang="en-US"/>
          </a:p>
        </p:txBody>
      </p:sp>
    </p:spTree>
    <p:extLst>
      <p:ext uri="{BB962C8B-B14F-4D97-AF65-F5344CB8AC3E}">
        <p14:creationId xmlns:p14="http://schemas.microsoft.com/office/powerpoint/2010/main" val="3315867336"/>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4</a:t>
            </a:fld>
            <a:endParaRPr lang="en-US"/>
          </a:p>
        </p:txBody>
      </p:sp>
    </p:spTree>
    <p:extLst>
      <p:ext uri="{BB962C8B-B14F-4D97-AF65-F5344CB8AC3E}">
        <p14:creationId xmlns:p14="http://schemas.microsoft.com/office/powerpoint/2010/main" val="1708665951"/>
      </p:ext>
    </p:extLst>
  </p:cSld>
  <p:clrMapOvr>
    <a:masterClrMapping/>
  </p:clrMapOvr>
</p:notes>
</file>

<file path=ppt/notesSlides/notesSlide5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49</a:t>
            </a:fld>
            <a:endParaRPr lang="en-US"/>
          </a:p>
        </p:txBody>
      </p:sp>
    </p:spTree>
    <p:extLst>
      <p:ext uri="{BB962C8B-B14F-4D97-AF65-F5344CB8AC3E}">
        <p14:creationId xmlns:p14="http://schemas.microsoft.com/office/powerpoint/2010/main" val="2962134507"/>
      </p:ext>
    </p:extLst>
  </p:cSld>
  <p:clrMapOvr>
    <a:masterClrMapping/>
  </p:clrMapOvr>
</p:notes>
</file>

<file path=ppt/notesSlides/notesSlide5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50</a:t>
            </a:fld>
            <a:endParaRPr lang="en-US"/>
          </a:p>
        </p:txBody>
      </p:sp>
    </p:spTree>
    <p:extLst>
      <p:ext uri="{BB962C8B-B14F-4D97-AF65-F5344CB8AC3E}">
        <p14:creationId xmlns:p14="http://schemas.microsoft.com/office/powerpoint/2010/main" val="3538456002"/>
      </p:ext>
    </p:extLst>
  </p:cSld>
  <p:clrMapOvr>
    <a:masterClrMapping/>
  </p:clrMapOvr>
</p:notes>
</file>

<file path=ppt/notesSlides/notesSlide5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51</a:t>
            </a:fld>
            <a:endParaRPr lang="en-US"/>
          </a:p>
        </p:txBody>
      </p:sp>
    </p:spTree>
    <p:extLst>
      <p:ext uri="{BB962C8B-B14F-4D97-AF65-F5344CB8AC3E}">
        <p14:creationId xmlns:p14="http://schemas.microsoft.com/office/powerpoint/2010/main" val="3124212481"/>
      </p:ext>
    </p:extLst>
  </p:cSld>
  <p:clrMapOvr>
    <a:masterClrMapping/>
  </p:clrMapOvr>
</p:notes>
</file>

<file path=ppt/notesSlides/notesSlide5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52</a:t>
            </a:fld>
            <a:endParaRPr lang="en-US"/>
          </a:p>
        </p:txBody>
      </p:sp>
    </p:spTree>
    <p:extLst>
      <p:ext uri="{BB962C8B-B14F-4D97-AF65-F5344CB8AC3E}">
        <p14:creationId xmlns:p14="http://schemas.microsoft.com/office/powerpoint/2010/main" val="47667975"/>
      </p:ext>
    </p:extLst>
  </p:cSld>
  <p:clrMapOvr>
    <a:masterClrMapping/>
  </p:clrMapOvr>
</p:notes>
</file>

<file path=ppt/notesSlides/notesSlide5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53</a:t>
            </a:fld>
            <a:endParaRPr lang="en-US"/>
          </a:p>
        </p:txBody>
      </p:sp>
    </p:spTree>
    <p:extLst>
      <p:ext uri="{BB962C8B-B14F-4D97-AF65-F5344CB8AC3E}">
        <p14:creationId xmlns:p14="http://schemas.microsoft.com/office/powerpoint/2010/main" val="2607594076"/>
      </p:ext>
    </p:extLst>
  </p:cSld>
  <p:clrMapOvr>
    <a:masterClrMapping/>
  </p:clrMapOvr>
</p:notes>
</file>

<file path=ppt/notesSlides/notesSlide5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54</a:t>
            </a:fld>
            <a:endParaRPr lang="en-US"/>
          </a:p>
        </p:txBody>
      </p:sp>
    </p:spTree>
    <p:extLst>
      <p:ext uri="{BB962C8B-B14F-4D97-AF65-F5344CB8AC3E}">
        <p14:creationId xmlns:p14="http://schemas.microsoft.com/office/powerpoint/2010/main" val="2843269693"/>
      </p:ext>
    </p:extLst>
  </p:cSld>
  <p:clrMapOvr>
    <a:masterClrMapping/>
  </p:clrMapOvr>
</p:notes>
</file>

<file path=ppt/notesSlides/notesSlide5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55</a:t>
            </a:fld>
            <a:endParaRPr lang="en-US"/>
          </a:p>
        </p:txBody>
      </p:sp>
    </p:spTree>
    <p:extLst>
      <p:ext uri="{BB962C8B-B14F-4D97-AF65-F5344CB8AC3E}">
        <p14:creationId xmlns:p14="http://schemas.microsoft.com/office/powerpoint/2010/main" val="664952915"/>
      </p:ext>
    </p:extLst>
  </p:cSld>
  <p:clrMapOvr>
    <a:masterClrMapping/>
  </p:clrMapOvr>
</p:notes>
</file>

<file path=ppt/notesSlides/notesSlide5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56</a:t>
            </a:fld>
            <a:endParaRPr lang="en-US"/>
          </a:p>
        </p:txBody>
      </p:sp>
    </p:spTree>
    <p:extLst>
      <p:ext uri="{BB962C8B-B14F-4D97-AF65-F5344CB8AC3E}">
        <p14:creationId xmlns:p14="http://schemas.microsoft.com/office/powerpoint/2010/main" val="3582123429"/>
      </p:ext>
    </p:extLst>
  </p:cSld>
  <p:clrMapOvr>
    <a:masterClrMapping/>
  </p:clrMapOvr>
</p:notes>
</file>

<file path=ppt/notesSlides/notesSlide5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57</a:t>
            </a:fld>
            <a:endParaRPr lang="en-US"/>
          </a:p>
        </p:txBody>
      </p:sp>
    </p:spTree>
    <p:extLst>
      <p:ext uri="{BB962C8B-B14F-4D97-AF65-F5344CB8AC3E}">
        <p14:creationId xmlns:p14="http://schemas.microsoft.com/office/powerpoint/2010/main" val="2048757809"/>
      </p:ext>
    </p:extLst>
  </p:cSld>
  <p:clrMapOvr>
    <a:masterClrMapping/>
  </p:clrMapOvr>
</p:notes>
</file>

<file path=ppt/notesSlides/notesSlide5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58</a:t>
            </a:fld>
            <a:endParaRPr lang="en-US"/>
          </a:p>
        </p:txBody>
      </p:sp>
    </p:spTree>
    <p:extLst>
      <p:ext uri="{BB962C8B-B14F-4D97-AF65-F5344CB8AC3E}">
        <p14:creationId xmlns:p14="http://schemas.microsoft.com/office/powerpoint/2010/main" val="2134672299"/>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5</a:t>
            </a:fld>
            <a:endParaRPr lang="en-US"/>
          </a:p>
        </p:txBody>
      </p:sp>
    </p:spTree>
    <p:extLst>
      <p:ext uri="{BB962C8B-B14F-4D97-AF65-F5344CB8AC3E}">
        <p14:creationId xmlns:p14="http://schemas.microsoft.com/office/powerpoint/2010/main" val="2713414425"/>
      </p:ext>
    </p:extLst>
  </p:cSld>
  <p:clrMapOvr>
    <a:masterClrMapping/>
  </p:clrMapOvr>
</p:notes>
</file>

<file path=ppt/notesSlides/notesSlide6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59</a:t>
            </a:fld>
            <a:endParaRPr lang="en-US"/>
          </a:p>
        </p:txBody>
      </p:sp>
    </p:spTree>
    <p:extLst>
      <p:ext uri="{BB962C8B-B14F-4D97-AF65-F5344CB8AC3E}">
        <p14:creationId xmlns:p14="http://schemas.microsoft.com/office/powerpoint/2010/main" val="1017934953"/>
      </p:ext>
    </p:extLst>
  </p:cSld>
  <p:clrMapOvr>
    <a:masterClrMapping/>
  </p:clrMapOvr>
</p:notes>
</file>

<file path=ppt/notesSlides/notesSlide6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60</a:t>
            </a:fld>
            <a:endParaRPr lang="en-US"/>
          </a:p>
        </p:txBody>
      </p:sp>
    </p:spTree>
    <p:extLst>
      <p:ext uri="{BB962C8B-B14F-4D97-AF65-F5344CB8AC3E}">
        <p14:creationId xmlns:p14="http://schemas.microsoft.com/office/powerpoint/2010/main" val="2668768042"/>
      </p:ext>
    </p:extLst>
  </p:cSld>
  <p:clrMapOvr>
    <a:masterClrMapping/>
  </p:clrMapOvr>
</p:notes>
</file>

<file path=ppt/notesSlides/notesSlide6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61</a:t>
            </a:fld>
            <a:endParaRPr lang="en-US"/>
          </a:p>
        </p:txBody>
      </p:sp>
    </p:spTree>
    <p:extLst>
      <p:ext uri="{BB962C8B-B14F-4D97-AF65-F5344CB8AC3E}">
        <p14:creationId xmlns:p14="http://schemas.microsoft.com/office/powerpoint/2010/main" val="2618104860"/>
      </p:ext>
    </p:extLst>
  </p:cSld>
  <p:clrMapOvr>
    <a:masterClrMapping/>
  </p:clrMapOvr>
</p:notes>
</file>

<file path=ppt/notesSlides/notesSlide6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62</a:t>
            </a:fld>
            <a:endParaRPr lang="en-US"/>
          </a:p>
        </p:txBody>
      </p:sp>
    </p:spTree>
    <p:extLst>
      <p:ext uri="{BB962C8B-B14F-4D97-AF65-F5344CB8AC3E}">
        <p14:creationId xmlns:p14="http://schemas.microsoft.com/office/powerpoint/2010/main" val="3515039345"/>
      </p:ext>
    </p:extLst>
  </p:cSld>
  <p:clrMapOvr>
    <a:masterClrMapping/>
  </p:clrMapOvr>
</p:notes>
</file>

<file path=ppt/notesSlides/notesSlide6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63</a:t>
            </a:fld>
            <a:endParaRPr lang="en-US"/>
          </a:p>
        </p:txBody>
      </p:sp>
    </p:spTree>
    <p:extLst>
      <p:ext uri="{BB962C8B-B14F-4D97-AF65-F5344CB8AC3E}">
        <p14:creationId xmlns:p14="http://schemas.microsoft.com/office/powerpoint/2010/main" val="2132594782"/>
      </p:ext>
    </p:extLst>
  </p:cSld>
  <p:clrMapOvr>
    <a:masterClrMapping/>
  </p:clrMapOvr>
</p:notes>
</file>

<file path=ppt/notesSlides/notesSlide6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64</a:t>
            </a:fld>
            <a:endParaRPr lang="en-US"/>
          </a:p>
        </p:txBody>
      </p:sp>
    </p:spTree>
    <p:extLst>
      <p:ext uri="{BB962C8B-B14F-4D97-AF65-F5344CB8AC3E}">
        <p14:creationId xmlns:p14="http://schemas.microsoft.com/office/powerpoint/2010/main" val="3839824492"/>
      </p:ext>
    </p:extLst>
  </p:cSld>
  <p:clrMapOvr>
    <a:masterClrMapping/>
  </p:clrMapOvr>
</p:notes>
</file>

<file path=ppt/notesSlides/notesSlide6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65</a:t>
            </a:fld>
            <a:endParaRPr lang="en-US"/>
          </a:p>
        </p:txBody>
      </p:sp>
    </p:spTree>
    <p:extLst>
      <p:ext uri="{BB962C8B-B14F-4D97-AF65-F5344CB8AC3E}">
        <p14:creationId xmlns:p14="http://schemas.microsoft.com/office/powerpoint/2010/main" val="2574720128"/>
      </p:ext>
    </p:extLst>
  </p:cSld>
  <p:clrMapOvr>
    <a:masterClrMapping/>
  </p:clrMapOvr>
</p:notes>
</file>

<file path=ppt/notesSlides/notesSlide6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66</a:t>
            </a:fld>
            <a:endParaRPr lang="en-US"/>
          </a:p>
        </p:txBody>
      </p:sp>
    </p:spTree>
    <p:extLst>
      <p:ext uri="{BB962C8B-B14F-4D97-AF65-F5344CB8AC3E}">
        <p14:creationId xmlns:p14="http://schemas.microsoft.com/office/powerpoint/2010/main" val="1566364236"/>
      </p:ext>
    </p:extLst>
  </p:cSld>
  <p:clrMapOvr>
    <a:masterClrMapping/>
  </p:clrMapOvr>
</p:notes>
</file>

<file path=ppt/notesSlides/notesSlide6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67</a:t>
            </a:fld>
            <a:endParaRPr lang="en-US"/>
          </a:p>
        </p:txBody>
      </p:sp>
    </p:spTree>
    <p:extLst>
      <p:ext uri="{BB962C8B-B14F-4D97-AF65-F5344CB8AC3E}">
        <p14:creationId xmlns:p14="http://schemas.microsoft.com/office/powerpoint/2010/main" val="2866719137"/>
      </p:ext>
    </p:extLst>
  </p:cSld>
  <p:clrMapOvr>
    <a:masterClrMapping/>
  </p:clrMapOvr>
</p:notes>
</file>

<file path=ppt/notesSlides/notesSlide6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68</a:t>
            </a:fld>
            <a:endParaRPr lang="en-US"/>
          </a:p>
        </p:txBody>
      </p:sp>
    </p:spTree>
    <p:extLst>
      <p:ext uri="{BB962C8B-B14F-4D97-AF65-F5344CB8AC3E}">
        <p14:creationId xmlns:p14="http://schemas.microsoft.com/office/powerpoint/2010/main" val="4173194807"/>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6</a:t>
            </a:fld>
            <a:endParaRPr lang="en-US"/>
          </a:p>
        </p:txBody>
      </p:sp>
    </p:spTree>
    <p:extLst>
      <p:ext uri="{BB962C8B-B14F-4D97-AF65-F5344CB8AC3E}">
        <p14:creationId xmlns:p14="http://schemas.microsoft.com/office/powerpoint/2010/main" val="2433075422"/>
      </p:ext>
    </p:extLst>
  </p:cSld>
  <p:clrMapOvr>
    <a:masterClrMapping/>
  </p:clrMapOvr>
</p:notes>
</file>

<file path=ppt/notesSlides/notesSlide7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69</a:t>
            </a:fld>
            <a:endParaRPr lang="en-US"/>
          </a:p>
        </p:txBody>
      </p:sp>
    </p:spTree>
    <p:extLst>
      <p:ext uri="{BB962C8B-B14F-4D97-AF65-F5344CB8AC3E}">
        <p14:creationId xmlns:p14="http://schemas.microsoft.com/office/powerpoint/2010/main" val="3725985946"/>
      </p:ext>
    </p:extLst>
  </p:cSld>
  <p:clrMapOvr>
    <a:masterClrMapping/>
  </p:clrMapOvr>
</p:notes>
</file>

<file path=ppt/notesSlides/notesSlide7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70</a:t>
            </a:fld>
            <a:endParaRPr lang="en-US"/>
          </a:p>
        </p:txBody>
      </p:sp>
    </p:spTree>
    <p:extLst>
      <p:ext uri="{BB962C8B-B14F-4D97-AF65-F5344CB8AC3E}">
        <p14:creationId xmlns:p14="http://schemas.microsoft.com/office/powerpoint/2010/main" val="832696101"/>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a:t>First responders and other professionals who are exposed to potentially traumatic incidents in their work environments are four to five times more likely to develop PTSD compared to the general population. Importantly, PTSD is associated with reduced occupational, social and family functioning. </a:t>
            </a:r>
          </a:p>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7</a:t>
            </a:fld>
            <a:endParaRPr lang="en-US"/>
          </a:p>
        </p:txBody>
      </p:sp>
    </p:spTree>
    <p:extLst>
      <p:ext uri="{BB962C8B-B14F-4D97-AF65-F5344CB8AC3E}">
        <p14:creationId xmlns:p14="http://schemas.microsoft.com/office/powerpoint/2010/main" val="3401112507"/>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a:t>A study of over 4,000 first responders found that 86% had experienced critical stress. Critical stress was defined as the stress an individual undergoes, either as the result of a critical single incident that had a significant impact on the individual, or the accumulation of stress over a period of time.  Suicide attempts among those responding to the survey were roughly 10 times greater than the national average for adults in America. </a:t>
            </a:r>
          </a:p>
          <a:p>
            <a:endParaRPr lang="en-US"/>
          </a:p>
        </p:txBody>
      </p:sp>
      <p:sp>
        <p:nvSpPr>
          <p:cNvPr id="4" name="Slide Number Placeholder 3"/>
          <p:cNvSpPr>
            <a:spLocks noGrp="1"/>
          </p:cNvSpPr>
          <p:nvPr>
            <p:ph type="sldNum" sz="quarter" idx="10"/>
          </p:nvPr>
        </p:nvSpPr>
        <p:spPr/>
        <p:txBody>
          <a:bodyPr/>
          <a:lstStyle/>
          <a:p>
            <a:fld id="{F40C6779-7E0E-49D4-A777-FAA3E6EC5521}" type="slidenum">
              <a:rPr lang="en-US" smtClean="0"/>
              <a:t>8</a:t>
            </a:fld>
            <a:endParaRPr lang="en-US"/>
          </a:p>
        </p:txBody>
      </p:sp>
    </p:spTree>
    <p:extLst>
      <p:ext uri="{BB962C8B-B14F-4D97-AF65-F5344CB8AC3E}">
        <p14:creationId xmlns:p14="http://schemas.microsoft.com/office/powerpoint/2010/main" val="3856994191"/>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D15637AC-9F8C-4314-B605-7B5365898105}" type="datetime1">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F5EE5-8E31-4F3E-8B32-A5B961EC3648}" type="slidenum">
              <a:rPr lang="en-US" smtClean="0"/>
              <a:t>‹#›</a:t>
            </a:fld>
            <a:endParaRPr lang="en-US"/>
          </a:p>
        </p:txBody>
      </p:sp>
    </p:spTree>
    <p:extLst>
      <p:ext uri="{BB962C8B-B14F-4D97-AF65-F5344CB8AC3E}">
        <p14:creationId xmlns:p14="http://schemas.microsoft.com/office/powerpoint/2010/main" val="625123453"/>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53C53E8D-E307-4370-BC24-578E92B7E35E}" type="datetime1">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F5EE5-8E31-4F3E-8B32-A5B961EC3648}" type="slidenum">
              <a:rPr lang="en-US" smtClean="0"/>
              <a:t>‹#›</a:t>
            </a:fld>
            <a:endParaRPr lang="en-US"/>
          </a:p>
        </p:txBody>
      </p:sp>
    </p:spTree>
    <p:extLst>
      <p:ext uri="{BB962C8B-B14F-4D97-AF65-F5344CB8AC3E}">
        <p14:creationId xmlns:p14="http://schemas.microsoft.com/office/powerpoint/2010/main" val="1645582621"/>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AC709034-B377-46CF-BA35-82ADEB11C756}" type="datetime1">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F5EE5-8E31-4F3E-8B32-A5B961EC3648}" type="slidenum">
              <a:rPr lang="en-US" smtClean="0"/>
              <a:t>‹#›</a:t>
            </a:fld>
            <a:endParaRPr lang="en-US"/>
          </a:p>
        </p:txBody>
      </p:sp>
    </p:spTree>
    <p:extLst>
      <p:ext uri="{BB962C8B-B14F-4D97-AF65-F5344CB8AC3E}">
        <p14:creationId xmlns:p14="http://schemas.microsoft.com/office/powerpoint/2010/main" val="2104864258"/>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17E5EE9A-4751-46EA-A273-0D61E62FDA37}" type="datetime1">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F5EE5-8E31-4F3E-8B32-A5B961EC3648}" type="slidenum">
              <a:rPr lang="en-US" smtClean="0"/>
              <a:t>‹#›</a:t>
            </a:fld>
            <a:endParaRPr lang="en-US"/>
          </a:p>
        </p:txBody>
      </p:sp>
    </p:spTree>
    <p:extLst>
      <p:ext uri="{BB962C8B-B14F-4D97-AF65-F5344CB8AC3E}">
        <p14:creationId xmlns:p14="http://schemas.microsoft.com/office/powerpoint/2010/main" val="243607180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8EB7EF3-994E-4801-9A1D-1E4E4CC52935}" type="datetime1">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F5EE5-8E31-4F3E-8B32-A5B961EC3648}" type="slidenum">
              <a:rPr lang="en-US" smtClean="0"/>
              <a:t>‹#›</a:t>
            </a:fld>
            <a:endParaRPr lang="en-US"/>
          </a:p>
        </p:txBody>
      </p:sp>
    </p:spTree>
    <p:extLst>
      <p:ext uri="{BB962C8B-B14F-4D97-AF65-F5344CB8AC3E}">
        <p14:creationId xmlns:p14="http://schemas.microsoft.com/office/powerpoint/2010/main" val="2132245831"/>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E06FEBEE-F766-4FE9-993F-D60AF4DF0E1F}" type="datetime1">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F5EE5-8E31-4F3E-8B32-A5B961EC3648}" type="slidenum">
              <a:rPr lang="en-US" smtClean="0"/>
              <a:t>‹#›</a:t>
            </a:fld>
            <a:endParaRPr lang="en-US"/>
          </a:p>
        </p:txBody>
      </p:sp>
    </p:spTree>
    <p:extLst>
      <p:ext uri="{BB962C8B-B14F-4D97-AF65-F5344CB8AC3E}">
        <p14:creationId xmlns:p14="http://schemas.microsoft.com/office/powerpoint/2010/main" val="3450810034"/>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2D7D7B86-9A07-4CAF-90A0-334FA8D0BD5F}" type="datetime1">
              <a:rPr lang="en-US" smtClean="0"/>
              <a:t>4/15/2025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EF5EE5-8E31-4F3E-8B32-A5B961EC3648}" type="slidenum">
              <a:rPr lang="en-US" smtClean="0"/>
              <a:t>‹#›</a:t>
            </a:fld>
            <a:endParaRPr lang="en-US"/>
          </a:p>
        </p:txBody>
      </p:sp>
    </p:spTree>
    <p:extLst>
      <p:ext uri="{BB962C8B-B14F-4D97-AF65-F5344CB8AC3E}">
        <p14:creationId xmlns:p14="http://schemas.microsoft.com/office/powerpoint/2010/main" val="1672507907"/>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A5F39C52-509E-4CBF-8031-C07688DFE70D}" type="datetime1">
              <a:rPr lang="en-US" smtClean="0"/>
              <a:t>4/15/2025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EF5EE5-8E31-4F3E-8B32-A5B961EC3648}" type="slidenum">
              <a:rPr lang="en-US" smtClean="0"/>
              <a:t>‹#›</a:t>
            </a:fld>
            <a:endParaRPr lang="en-US"/>
          </a:p>
        </p:txBody>
      </p:sp>
    </p:spTree>
    <p:extLst>
      <p:ext uri="{BB962C8B-B14F-4D97-AF65-F5344CB8AC3E}">
        <p14:creationId xmlns:p14="http://schemas.microsoft.com/office/powerpoint/2010/main" val="2305363387"/>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7EB15EB7-1367-494D-BE60-1A349F161FDA}" type="datetime1">
              <a:rPr lang="en-US" smtClean="0"/>
              <a:t>4/15/2025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EF5EE5-8E31-4F3E-8B32-A5B961EC3648}" type="slidenum">
              <a:rPr lang="en-US" smtClean="0"/>
              <a:t>‹#›</a:t>
            </a:fld>
            <a:endParaRPr lang="en-US"/>
          </a:p>
        </p:txBody>
      </p:sp>
    </p:spTree>
    <p:extLst>
      <p:ext uri="{BB962C8B-B14F-4D97-AF65-F5344CB8AC3E}">
        <p14:creationId xmlns:p14="http://schemas.microsoft.com/office/powerpoint/2010/main" val="87980904"/>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18DD8A-CB51-4A72-96EF-2D57029EC9C3}" type="datetime1">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F5EE5-8E31-4F3E-8B32-A5B961EC3648}" type="slidenum">
              <a:rPr lang="en-US" smtClean="0"/>
              <a:t>‹#›</a:t>
            </a:fld>
            <a:endParaRPr lang="en-US"/>
          </a:p>
        </p:txBody>
      </p:sp>
    </p:spTree>
    <p:extLst>
      <p:ext uri="{BB962C8B-B14F-4D97-AF65-F5344CB8AC3E}">
        <p14:creationId xmlns:p14="http://schemas.microsoft.com/office/powerpoint/2010/main" val="3092482028"/>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EED5FCB-7AC0-4538-9AE3-F97F1CD8A482}" type="datetime1">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F5EE5-8E31-4F3E-8B32-A5B961EC3648}" type="slidenum">
              <a:rPr lang="en-US" smtClean="0"/>
              <a:t>‹#›</a:t>
            </a:fld>
            <a:endParaRPr lang="en-US"/>
          </a:p>
        </p:txBody>
      </p:sp>
    </p:spTree>
    <p:extLst>
      <p:ext uri="{BB962C8B-B14F-4D97-AF65-F5344CB8AC3E}">
        <p14:creationId xmlns:p14="http://schemas.microsoft.com/office/powerpoint/2010/main" val="559832122"/>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EEBE1-A1B5-42BF-95C0-0BE3A05B7727}" type="datetime1">
              <a:rPr lang="en-US" smtClean="0"/>
              <a:t>4/15/2025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EF5EE5-8E31-4F3E-8B32-A5B961EC3648}" type="slidenum">
              <a:rPr lang="en-US" smtClean="0"/>
              <a:t>‹#›</a:t>
            </a:fld>
            <a:endParaRPr lang="en-US"/>
          </a:p>
        </p:txBody>
      </p:sp>
    </p:spTree>
    <p:extLst>
      <p:ext uri="{BB962C8B-B14F-4D97-AF65-F5344CB8AC3E}">
        <p14:creationId xmlns:p14="http://schemas.microsoft.com/office/powerpoint/2010/main" val="3832339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6.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7.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8.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9.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0.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1.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2.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3.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4.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5.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6.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7.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8.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9.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0.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1.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2.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3.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4.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5.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6.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7.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8.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9.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0.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1.xml"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2.xml"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3.xml"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4.xml"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5.xml"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6.xml" /></Relationships>
</file>

<file path=ppt/slides/_rels/slide4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7.xml" /></Relationships>
</file>

<file path=ppt/slides/_rels/slide4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8.xml" /></Relationships>
</file>

<file path=ppt/slides/_rels/slide4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9.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5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0.xml" /></Relationships>
</file>

<file path=ppt/slides/_rels/slide5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1.xml" /></Relationships>
</file>

<file path=ppt/slides/_rels/slide5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2.xml" /></Relationships>
</file>

<file path=ppt/slides/_rels/slide5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3.xml" /></Relationships>
</file>

<file path=ppt/slides/_rels/slide5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4.xml" /></Relationships>
</file>

<file path=ppt/slides/_rels/slide5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5.xml" /></Relationships>
</file>

<file path=ppt/slides/_rels/slide5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6.xml" /></Relationships>
</file>

<file path=ppt/slides/_rels/slide5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7.xml" /></Relationships>
</file>

<file path=ppt/slides/_rels/slide5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8.xml" /></Relationships>
</file>

<file path=ppt/slides/_rels/slide5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9.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6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0.xml" /></Relationships>
</file>

<file path=ppt/slides/_rels/slide6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1.xml" /></Relationships>
</file>

<file path=ppt/slides/_rels/slide6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2.xml" /></Relationships>
</file>

<file path=ppt/slides/_rels/slide6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3.xml" /></Relationships>
</file>

<file path=ppt/slides/_rels/slide6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4.xml" /></Relationships>
</file>

<file path=ppt/slides/_rels/slide6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5.xml" /></Relationships>
</file>

<file path=ppt/slides/_rels/slide6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6.xml" /></Relationships>
</file>

<file path=ppt/slides/_rels/slide6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7.xml" /></Relationships>
</file>

<file path=ppt/slides/_rels/slide6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8.xml" /></Relationships>
</file>

<file path=ppt/slides/_rels/slide6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9.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 Id="rId3" Type="http://schemas.openxmlformats.org/officeDocument/2006/relationships/image" Target="../media/image1.png" /></Relationships>
</file>

<file path=ppt/slides/_rels/slide7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0.xml" /><Relationship Id="rId3" Type="http://schemas.openxmlformats.org/officeDocument/2006/relationships/hyperlink" Target="https://cambriancollege.ca/bridgingthedistance/pages/staff.html" TargetMode="External" /><Relationship Id="rId4" Type="http://schemas.openxmlformats.org/officeDocument/2006/relationships/hyperlink" Target="https://effectivehealthcare.ahrq.gov/products/ptsd-adults-trauma-interventions/research-protocol" TargetMode="External" /><Relationship Id="rId5" Type="http://schemas.openxmlformats.org/officeDocument/2006/relationships/hyperlink" Target="https://www.icd10data.com/ICD10CM/Codes/F01-F99/F40-F48/F43-/F43.0" TargetMode="External" /><Relationship Id="rId6" Type="http://schemas.openxmlformats.org/officeDocument/2006/relationships/hyperlink" Target="https://www.icd10data.com/ICD10CM/Codes/F01-F99/F40-F48/F43-/F43.10" TargetMode="External" /><Relationship Id="rId7" Type="http://schemas.openxmlformats.org/officeDocument/2006/relationships/hyperlink" Target="https://www.nimh.nih.gov/health/statistics/generalized-anxiety-disorder.shtml" TargetMode="External" /><Relationship Id="rId8" Type="http://schemas.openxmlformats.org/officeDocument/2006/relationships/hyperlink" Target="https://www.psychologytoday.com/us/conditions/acute-stress-disorder" TargetMode="External" /></Relationships>
</file>

<file path=ppt/slides/_rels/slide7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1.xml" /><Relationship Id="rId3" Type="http://schemas.openxmlformats.org/officeDocument/2006/relationships/hyperlink" Target="https://www.ptsd.va.gov/professional/treat/essentials/acute_stress_disorder.asp" TargetMode="External" /><Relationship Id="rId4" Type="http://schemas.openxmlformats.org/officeDocument/2006/relationships/hyperlink" Target="https://www.statnews.com/2018/05/14/ptsd-preventive-psychiatry-tetris/" TargetMode="External" /><Relationship Id="rId5" Type="http://schemas.openxmlformats.org/officeDocument/2006/relationships/hyperlink" Target="http://scholarcommons.usf.edu/cgi/viewcontent.cgi?article=1006&amp;context=clphp_perlc" TargetMode="Externa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F52F21A5-BDC4-4D5D-8050-E69EF0EE52C0}"/>
              </a:ext>
            </a:extLst>
          </p:cNvPr>
          <p:cNvSpPr>
            <a:spLocks noGrp="1"/>
          </p:cNvSpPr>
          <p:nvPr>
            <p:ph type="ctrTitle"/>
          </p:nvPr>
        </p:nvSpPr>
        <p:spPr/>
        <p:txBody>
          <a:bodyPr>
            <a:normAutofit fontScale="90000"/>
          </a:bodyPr>
          <a:lstStyle/>
          <a:p>
            <a:r>
              <a:rPr lang="en-US"/>
              <a:t>Critical Incidents:</a:t>
            </a:r>
            <a:br>
              <a:rPr lang="en-US"/>
            </a:br>
            <a:r>
              <a:rPr lang="en-US"/>
              <a:t>Mental Health Awareness, Prevention, Mitigation, and Treatment</a:t>
            </a:r>
          </a:p>
        </p:txBody>
      </p:sp>
      <p:sp>
        <p:nvSpPr>
          <p:cNvPr id="3" name="Subtitle 2">
            <a:extLst>
              <a:ext uri="{FF2B5EF4-FFF2-40B4-BE49-F238E27FC236}">
                <a16:creationId xmlns:a16="http://schemas.microsoft.com/office/drawing/2014/main" id="{EFE56555-EF88-4442-88AD-C505F79B439D}"/>
              </a:ext>
            </a:extLst>
          </p:cNvPr>
          <p:cNvSpPr>
            <a:spLocks noGrp="1"/>
          </p:cNvSpPr>
          <p:nvPr>
            <p:ph type="subTitle" idx="1"/>
          </p:nvPr>
        </p:nvSpPr>
        <p:spPr/>
        <p:txBody>
          <a:bodyPr/>
          <a:lstStyle/>
          <a:p>
            <a:endParaRPr lang="en-US"/>
          </a:p>
          <a:p>
            <a:r>
              <a:rPr lang="en-US"/>
              <a:t>September 2018</a:t>
            </a:r>
          </a:p>
          <a:p>
            <a:endParaRPr lang="en-US"/>
          </a:p>
        </p:txBody>
      </p:sp>
    </p:spTree>
    <p:extLst>
      <p:ext uri="{BB962C8B-B14F-4D97-AF65-F5344CB8AC3E}">
        <p14:creationId xmlns:p14="http://schemas.microsoft.com/office/powerpoint/2010/main" val="4180557171"/>
      </p:ext>
    </p:ext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938ECFF0-70E4-4DB6-8114-2418F66BD0CB}"/>
              </a:ext>
            </a:extLst>
          </p:cNvPr>
          <p:cNvSpPr>
            <a:spLocks noGrp="1"/>
          </p:cNvSpPr>
          <p:nvPr>
            <p:ph type="title"/>
          </p:nvPr>
        </p:nvSpPr>
        <p:spPr/>
        <p:txBody>
          <a:bodyPr/>
          <a:lstStyle/>
          <a:p>
            <a:r>
              <a:rPr lang="en-US"/>
              <a:t>Awareness: Scope of the Problem</a:t>
            </a:r>
          </a:p>
        </p:txBody>
      </p:sp>
      <p:sp>
        <p:nvSpPr>
          <p:cNvPr id="3" name="Content Placeholder 2">
            <a:extLst>
              <a:ext uri="{FF2B5EF4-FFF2-40B4-BE49-F238E27FC236}">
                <a16:creationId xmlns:a16="http://schemas.microsoft.com/office/drawing/2014/main" id="{17F87F5B-F356-4BDF-91DF-251B36BA5840}"/>
              </a:ext>
            </a:extLst>
          </p:cNvPr>
          <p:cNvSpPr>
            <a:spLocks noGrp="1"/>
          </p:cNvSpPr>
          <p:nvPr>
            <p:ph idx="1"/>
          </p:nvPr>
        </p:nvSpPr>
        <p:spPr>
          <a:xfrm>
            <a:off x="628650" y="1816924"/>
            <a:ext cx="7886700" cy="4583875"/>
          </a:xfrm>
        </p:spPr>
        <p:txBody>
          <a:bodyPr>
            <a:normAutofit fontScale="92500" lnSpcReduction="10000"/>
          </a:bodyPr>
          <a:lstStyle/>
          <a:p>
            <a:pPr marL="0" indent="0">
              <a:buNone/>
            </a:pPr>
            <a:r>
              <a:rPr lang="en-US"/>
              <a:t>A 2015 study showed that:</a:t>
            </a:r>
          </a:p>
          <a:p>
            <a:r>
              <a:rPr lang="en-US"/>
              <a:t>Nearly half of firefighters surveyed (46.8%) had thought about suicide; </a:t>
            </a:r>
          </a:p>
          <a:p>
            <a:r>
              <a:rPr lang="en-US"/>
              <a:t>19.2% had suicide plans; </a:t>
            </a:r>
          </a:p>
          <a:p>
            <a:r>
              <a:rPr lang="en-US"/>
              <a:t>15.5% had made suicide attempts; and</a:t>
            </a:r>
            <a:r>
              <a:rPr lang="en-US" strike="sngStrike"/>
              <a:t>, </a:t>
            </a:r>
          </a:p>
          <a:p>
            <a:r>
              <a:rPr lang="en-US"/>
              <a:t>16.4% made non-suicidal self-injuries. </a:t>
            </a:r>
          </a:p>
          <a:p>
            <a:endParaRPr lang="en-US"/>
          </a:p>
          <a:p>
            <a:pPr marL="0" indent="0">
              <a:buNone/>
            </a:pPr>
            <a:r>
              <a:rPr lang="en-US"/>
              <a:t>Key factors included lower firefighter rank, fewer years in the firefighter service, membership in an all-volunteer department, a history of professionally responding to a suicide attempt or death, and active duty military status. </a:t>
            </a:r>
          </a:p>
          <a:p>
            <a:endParaRPr lang="en-US"/>
          </a:p>
        </p:txBody>
      </p:sp>
      <p:sp>
        <p:nvSpPr>
          <p:cNvPr id="4" name="Slide Number Placeholder 3">
            <a:extLst>
              <a:ext uri="{FF2B5EF4-FFF2-40B4-BE49-F238E27FC236}">
                <a16:creationId xmlns:a16="http://schemas.microsoft.com/office/drawing/2014/main" id="{E3A80946-42A1-4EEB-8C5C-E41F73766153}"/>
              </a:ext>
            </a:extLst>
          </p:cNvPr>
          <p:cNvSpPr>
            <a:spLocks noGrp="1"/>
          </p:cNvSpPr>
          <p:nvPr>
            <p:ph type="sldNum" sz="quarter" idx="12"/>
          </p:nvPr>
        </p:nvSpPr>
        <p:spPr/>
        <p:txBody>
          <a:bodyPr/>
          <a:lstStyle/>
          <a:p>
            <a:fld id="{61EF5EE5-8E31-4F3E-8B32-A5B961EC3648}" type="slidenum">
              <a:rPr lang="en-US" smtClean="0"/>
              <a:t>9</a:t>
            </a:fld>
            <a:endParaRPr lang="en-US"/>
          </a:p>
        </p:txBody>
      </p:sp>
    </p:spTree>
    <p:extLst>
      <p:ext uri="{BB962C8B-B14F-4D97-AF65-F5344CB8AC3E}">
        <p14:creationId xmlns:p14="http://schemas.microsoft.com/office/powerpoint/2010/main" val="3606191681"/>
      </p:ext>
    </p:extLst>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54FDF65F-0DBE-41CD-850C-3063A4BFD6D5}"/>
              </a:ext>
            </a:extLst>
          </p:cNvPr>
          <p:cNvSpPr>
            <a:spLocks noGrp="1"/>
          </p:cNvSpPr>
          <p:nvPr>
            <p:ph type="ctrTitle"/>
          </p:nvPr>
        </p:nvSpPr>
        <p:spPr>
          <a:xfrm>
            <a:off x="1143000" y="1699023"/>
            <a:ext cx="6858000" cy="2623804"/>
          </a:xfrm>
        </p:spPr>
        <p:txBody>
          <a:bodyPr>
            <a:normAutofit fontScale="90000"/>
          </a:bodyPr>
          <a:lstStyle/>
          <a:p>
            <a:r>
              <a:rPr lang="en-US"/>
              <a:t>Objective 1:</a:t>
            </a:r>
            <a:br>
              <a:rPr lang="en-US"/>
            </a:br>
            <a:r>
              <a:rPr lang="en-US"/>
              <a:t>Review stressors associated with Emergency Services   </a:t>
            </a:r>
            <a:br>
              <a:rPr lang="en-US"/>
            </a:br>
            <a:endParaRPr lang="en-US"/>
          </a:p>
        </p:txBody>
      </p:sp>
      <p:sp>
        <p:nvSpPr>
          <p:cNvPr id="2" name="Slide Number Placeholder 1">
            <a:extLst>
              <a:ext uri="{FF2B5EF4-FFF2-40B4-BE49-F238E27FC236}">
                <a16:creationId xmlns:a16="http://schemas.microsoft.com/office/drawing/2014/main" id="{0F0F9503-8B4E-418F-9BC3-E9DFFCE1A3A6}"/>
              </a:ext>
            </a:extLst>
          </p:cNvPr>
          <p:cNvSpPr>
            <a:spLocks noGrp="1"/>
          </p:cNvSpPr>
          <p:nvPr>
            <p:ph type="sldNum" sz="quarter" idx="12"/>
          </p:nvPr>
        </p:nvSpPr>
        <p:spPr/>
        <p:txBody>
          <a:bodyPr/>
          <a:lstStyle/>
          <a:p>
            <a:fld id="{61EF5EE5-8E31-4F3E-8B32-A5B961EC3648}" type="slidenum">
              <a:rPr lang="en-US" smtClean="0"/>
              <a:t>10</a:t>
            </a:fld>
            <a:endParaRPr lang="en-US"/>
          </a:p>
        </p:txBody>
      </p:sp>
    </p:spTree>
    <p:extLst>
      <p:ext uri="{BB962C8B-B14F-4D97-AF65-F5344CB8AC3E}">
        <p14:creationId xmlns:p14="http://schemas.microsoft.com/office/powerpoint/2010/main" val="2898349852"/>
      </p:ext>
    </p:extLst>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2F4987E1-22AC-4134-8CB8-90DD3DF99574}"/>
              </a:ext>
            </a:extLst>
          </p:cNvPr>
          <p:cNvSpPr>
            <a:spLocks noGrp="1"/>
          </p:cNvSpPr>
          <p:nvPr>
            <p:ph type="ctrTitle"/>
          </p:nvPr>
        </p:nvSpPr>
        <p:spPr/>
        <p:txBody>
          <a:bodyPr>
            <a:normAutofit fontScale="90000"/>
          </a:bodyPr>
          <a:lstStyle/>
          <a:p>
            <a:r>
              <a:rPr lang="en-US"/>
              <a:t>What are some of the stressors associated</a:t>
            </a:r>
            <a:br>
              <a:rPr lang="en-US"/>
            </a:br>
            <a:r>
              <a:rPr lang="en-US"/>
              <a:t>with work in</a:t>
            </a:r>
            <a:br>
              <a:rPr lang="en-US"/>
            </a:br>
            <a:r>
              <a:rPr lang="en-US"/>
              <a:t>Emergency Services?</a:t>
            </a:r>
          </a:p>
        </p:txBody>
      </p:sp>
      <p:sp>
        <p:nvSpPr>
          <p:cNvPr id="2" name="Slide Number Placeholder 1">
            <a:extLst>
              <a:ext uri="{FF2B5EF4-FFF2-40B4-BE49-F238E27FC236}">
                <a16:creationId xmlns:a16="http://schemas.microsoft.com/office/drawing/2014/main" id="{432FA38F-381E-49C2-99A9-474D5EF29674}"/>
              </a:ext>
            </a:extLst>
          </p:cNvPr>
          <p:cNvSpPr>
            <a:spLocks noGrp="1"/>
          </p:cNvSpPr>
          <p:nvPr>
            <p:ph type="sldNum" sz="quarter" idx="12"/>
          </p:nvPr>
        </p:nvSpPr>
        <p:spPr/>
        <p:txBody>
          <a:bodyPr/>
          <a:lstStyle/>
          <a:p>
            <a:fld id="{61EF5EE5-8E31-4F3E-8B32-A5B961EC3648}" type="slidenum">
              <a:rPr lang="en-US" smtClean="0"/>
              <a:t>11</a:t>
            </a:fld>
            <a:endParaRPr lang="en-US"/>
          </a:p>
        </p:txBody>
      </p:sp>
    </p:spTree>
    <p:extLst>
      <p:ext uri="{BB962C8B-B14F-4D97-AF65-F5344CB8AC3E}">
        <p14:creationId xmlns:p14="http://schemas.microsoft.com/office/powerpoint/2010/main" val="552788383"/>
      </p:ext>
    </p:extLst>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D4BAB32B-4211-41C9-A35B-F139C8EFF9B1}"/>
              </a:ext>
            </a:extLst>
          </p:cNvPr>
          <p:cNvSpPr>
            <a:spLocks noGrp="1"/>
          </p:cNvSpPr>
          <p:nvPr>
            <p:ph type="title"/>
          </p:nvPr>
        </p:nvSpPr>
        <p:spPr>
          <a:xfrm>
            <a:off x="628649" y="365126"/>
            <a:ext cx="8040337" cy="1325563"/>
          </a:xfrm>
        </p:spPr>
        <p:txBody>
          <a:bodyPr/>
          <a:lstStyle/>
          <a:p>
            <a:r>
              <a:rPr lang="en-US"/>
              <a:t>Stressors: Physical / Environmental</a:t>
            </a:r>
          </a:p>
        </p:txBody>
      </p:sp>
      <p:sp>
        <p:nvSpPr>
          <p:cNvPr id="3" name="Content Placeholder 2">
            <a:extLst>
              <a:ext uri="{FF2B5EF4-FFF2-40B4-BE49-F238E27FC236}">
                <a16:creationId xmlns:a16="http://schemas.microsoft.com/office/drawing/2014/main" id="{047A1B9A-B281-4CB3-B4A4-7E6BBB6E2C13}"/>
              </a:ext>
            </a:extLst>
          </p:cNvPr>
          <p:cNvSpPr>
            <a:spLocks noGrp="1"/>
          </p:cNvSpPr>
          <p:nvPr>
            <p:ph idx="1"/>
          </p:nvPr>
        </p:nvSpPr>
        <p:spPr/>
        <p:txBody>
          <a:bodyPr/>
          <a:lstStyle/>
          <a:p>
            <a:r>
              <a:rPr lang="en-US"/>
              <a:t>Fatigue, exhaustion</a:t>
            </a:r>
          </a:p>
          <a:p>
            <a:r>
              <a:rPr lang="en-US"/>
              <a:t>Long hours, erratic work schedule, minimal rest breaks</a:t>
            </a:r>
          </a:p>
          <a:p>
            <a:r>
              <a:rPr lang="en-US"/>
              <a:t>Excessive heat</a:t>
            </a:r>
          </a:p>
          <a:p>
            <a:r>
              <a:rPr lang="en-US"/>
              <a:t>Exposure to unpredictable physical danger</a:t>
            </a:r>
          </a:p>
          <a:p>
            <a:r>
              <a:rPr lang="en-US"/>
              <a:t>Exposure to violence</a:t>
            </a:r>
          </a:p>
          <a:p>
            <a:r>
              <a:rPr lang="en-US"/>
              <a:t>Direct threat to personal safety</a:t>
            </a:r>
          </a:p>
          <a:p>
            <a:r>
              <a:rPr lang="en-US"/>
              <a:t>Cross cultural differences between responders and the community / patient</a:t>
            </a:r>
          </a:p>
        </p:txBody>
      </p:sp>
      <p:sp>
        <p:nvSpPr>
          <p:cNvPr id="4" name="Slide Number Placeholder 3">
            <a:extLst>
              <a:ext uri="{FF2B5EF4-FFF2-40B4-BE49-F238E27FC236}">
                <a16:creationId xmlns:a16="http://schemas.microsoft.com/office/drawing/2014/main" id="{8338E3CE-C67E-42BD-9DC3-A92162EC663F}"/>
              </a:ext>
            </a:extLst>
          </p:cNvPr>
          <p:cNvSpPr>
            <a:spLocks noGrp="1"/>
          </p:cNvSpPr>
          <p:nvPr>
            <p:ph type="sldNum" sz="quarter" idx="12"/>
          </p:nvPr>
        </p:nvSpPr>
        <p:spPr/>
        <p:txBody>
          <a:bodyPr/>
          <a:lstStyle/>
          <a:p>
            <a:fld id="{61EF5EE5-8E31-4F3E-8B32-A5B961EC3648}" type="slidenum">
              <a:rPr lang="en-US" smtClean="0"/>
              <a:t>12</a:t>
            </a:fld>
            <a:endParaRPr lang="en-US"/>
          </a:p>
        </p:txBody>
      </p:sp>
    </p:spTree>
    <p:extLst>
      <p:ext uri="{BB962C8B-B14F-4D97-AF65-F5344CB8AC3E}">
        <p14:creationId xmlns:p14="http://schemas.microsoft.com/office/powerpoint/2010/main" val="2781398779"/>
      </p:ext>
    </p:extLst>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98443CFF-203D-4482-A000-CFF410508938}"/>
              </a:ext>
            </a:extLst>
          </p:cNvPr>
          <p:cNvSpPr>
            <a:spLocks noGrp="1"/>
          </p:cNvSpPr>
          <p:nvPr>
            <p:ph type="title"/>
          </p:nvPr>
        </p:nvSpPr>
        <p:spPr/>
        <p:txBody>
          <a:bodyPr/>
          <a:lstStyle/>
          <a:p>
            <a:r>
              <a:rPr lang="en-US"/>
              <a:t>Stressor: Emotional</a:t>
            </a:r>
          </a:p>
        </p:txBody>
      </p:sp>
      <p:sp>
        <p:nvSpPr>
          <p:cNvPr id="3" name="Content Placeholder 2">
            <a:extLst>
              <a:ext uri="{FF2B5EF4-FFF2-40B4-BE49-F238E27FC236}">
                <a16:creationId xmlns:a16="http://schemas.microsoft.com/office/drawing/2014/main" id="{62D2E95B-08C5-41C4-8340-6B7A029921C1}"/>
              </a:ext>
            </a:extLst>
          </p:cNvPr>
          <p:cNvSpPr>
            <a:spLocks noGrp="1"/>
          </p:cNvSpPr>
          <p:nvPr>
            <p:ph idx="1"/>
          </p:nvPr>
        </p:nvSpPr>
        <p:spPr/>
        <p:txBody>
          <a:bodyPr>
            <a:normAutofit fontScale="85000" lnSpcReduction="10000"/>
          </a:bodyPr>
          <a:lstStyle/>
          <a:p>
            <a:r>
              <a:rPr lang="en-US"/>
              <a:t>Encounters with violent death or human remains</a:t>
            </a:r>
          </a:p>
          <a:p>
            <a:r>
              <a:rPr lang="en-US"/>
              <a:t>Encounters with multiple patients, their injuries or subsequent death</a:t>
            </a:r>
          </a:p>
          <a:p>
            <a:r>
              <a:rPr lang="en-US"/>
              <a:t>Encounter involving the death of a child</a:t>
            </a:r>
          </a:p>
          <a:p>
            <a:r>
              <a:rPr lang="en-US"/>
              <a:t>Encounters involving the suffering of others</a:t>
            </a:r>
          </a:p>
          <a:p>
            <a:r>
              <a:rPr lang="en-US"/>
              <a:t>Repeat or vicarious exposure to the injured or deceased</a:t>
            </a:r>
          </a:p>
          <a:p>
            <a:r>
              <a:rPr lang="en-US"/>
              <a:t>Exposure to survivor grief, terror, shame, guilt, or confusion</a:t>
            </a:r>
          </a:p>
          <a:p>
            <a:r>
              <a:rPr lang="en-US"/>
              <a:t>Inability to connect with loved ones</a:t>
            </a:r>
          </a:p>
          <a:p>
            <a:r>
              <a:rPr lang="en-US"/>
              <a:t>Separation from loved ones</a:t>
            </a:r>
          </a:p>
          <a:p>
            <a:r>
              <a:rPr lang="en-US"/>
              <a:t>Personal loss</a:t>
            </a:r>
          </a:p>
        </p:txBody>
      </p:sp>
      <p:sp>
        <p:nvSpPr>
          <p:cNvPr id="4" name="Slide Number Placeholder 3">
            <a:extLst>
              <a:ext uri="{FF2B5EF4-FFF2-40B4-BE49-F238E27FC236}">
                <a16:creationId xmlns:a16="http://schemas.microsoft.com/office/drawing/2014/main" id="{78A5AD6E-3425-46D7-A801-9C8AA0AE3046}"/>
              </a:ext>
            </a:extLst>
          </p:cNvPr>
          <p:cNvSpPr>
            <a:spLocks noGrp="1"/>
          </p:cNvSpPr>
          <p:nvPr>
            <p:ph type="sldNum" sz="quarter" idx="12"/>
          </p:nvPr>
        </p:nvSpPr>
        <p:spPr/>
        <p:txBody>
          <a:bodyPr/>
          <a:lstStyle/>
          <a:p>
            <a:fld id="{61EF5EE5-8E31-4F3E-8B32-A5B961EC3648}" type="slidenum">
              <a:rPr lang="en-US" smtClean="0"/>
              <a:t>13</a:t>
            </a:fld>
            <a:endParaRPr lang="en-US"/>
          </a:p>
        </p:txBody>
      </p:sp>
    </p:spTree>
    <p:extLst>
      <p:ext uri="{BB962C8B-B14F-4D97-AF65-F5344CB8AC3E}">
        <p14:creationId xmlns:p14="http://schemas.microsoft.com/office/powerpoint/2010/main" val="386278130"/>
      </p:ext>
    </p:extLst>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C897C1DF-9117-414C-8564-EB2F72655D48}"/>
              </a:ext>
            </a:extLst>
          </p:cNvPr>
          <p:cNvSpPr>
            <a:spLocks noGrp="1"/>
          </p:cNvSpPr>
          <p:nvPr>
            <p:ph type="title"/>
          </p:nvPr>
        </p:nvSpPr>
        <p:spPr/>
        <p:txBody>
          <a:bodyPr/>
          <a:lstStyle/>
          <a:p>
            <a:r>
              <a:rPr lang="en-US"/>
              <a:t>Stressor: Cognitive</a:t>
            </a:r>
          </a:p>
        </p:txBody>
      </p:sp>
      <p:sp>
        <p:nvSpPr>
          <p:cNvPr id="3" name="Content Placeholder 2">
            <a:extLst>
              <a:ext uri="{FF2B5EF4-FFF2-40B4-BE49-F238E27FC236}">
                <a16:creationId xmlns:a16="http://schemas.microsoft.com/office/drawing/2014/main" id="{F90C7FB8-0CF1-4E1E-A3DC-20C36B13BEC6}"/>
              </a:ext>
            </a:extLst>
          </p:cNvPr>
          <p:cNvSpPr>
            <a:spLocks noGrp="1"/>
          </p:cNvSpPr>
          <p:nvPr>
            <p:ph idx="1"/>
          </p:nvPr>
        </p:nvSpPr>
        <p:spPr/>
        <p:txBody>
          <a:bodyPr>
            <a:normAutofit fontScale="92500"/>
          </a:bodyPr>
          <a:lstStyle/>
          <a:p>
            <a:r>
              <a:rPr lang="en-US"/>
              <a:t>Over-identification with the victims or survivors</a:t>
            </a:r>
          </a:p>
          <a:p>
            <a:r>
              <a:rPr lang="en-US"/>
              <a:t>Time pressures</a:t>
            </a:r>
          </a:p>
          <a:p>
            <a:r>
              <a:rPr lang="en-US"/>
              <a:t>High workload intensity</a:t>
            </a:r>
          </a:p>
          <a:p>
            <a:r>
              <a:rPr lang="en-US"/>
              <a:t>Human errors</a:t>
            </a:r>
          </a:p>
          <a:p>
            <a:r>
              <a:rPr lang="en-US"/>
              <a:t>Perceived mission failure</a:t>
            </a:r>
          </a:p>
          <a:p>
            <a:r>
              <a:rPr lang="en-US"/>
              <a:t>Frustration</a:t>
            </a:r>
          </a:p>
          <a:p>
            <a:r>
              <a:rPr lang="en-US"/>
              <a:t>Difficult choices or decisions</a:t>
            </a:r>
          </a:p>
          <a:p>
            <a:r>
              <a:rPr lang="en-US"/>
              <a:t>Lack of training or practice</a:t>
            </a:r>
          </a:p>
          <a:p>
            <a:r>
              <a:rPr lang="en-US"/>
              <a:t>Pressure to provide answers and solutions to problems</a:t>
            </a:r>
          </a:p>
          <a:p>
            <a:endParaRPr lang="en-US"/>
          </a:p>
        </p:txBody>
      </p:sp>
      <p:sp>
        <p:nvSpPr>
          <p:cNvPr id="4" name="Slide Number Placeholder 3">
            <a:extLst>
              <a:ext uri="{FF2B5EF4-FFF2-40B4-BE49-F238E27FC236}">
                <a16:creationId xmlns:a16="http://schemas.microsoft.com/office/drawing/2014/main" id="{1595CA4C-1196-4929-A8DA-C936C11F4190}"/>
              </a:ext>
            </a:extLst>
          </p:cNvPr>
          <p:cNvSpPr>
            <a:spLocks noGrp="1"/>
          </p:cNvSpPr>
          <p:nvPr>
            <p:ph type="sldNum" sz="quarter" idx="12"/>
          </p:nvPr>
        </p:nvSpPr>
        <p:spPr/>
        <p:txBody>
          <a:bodyPr/>
          <a:lstStyle/>
          <a:p>
            <a:fld id="{61EF5EE5-8E31-4F3E-8B32-A5B961EC3648}" type="slidenum">
              <a:rPr lang="en-US" smtClean="0"/>
              <a:t>14</a:t>
            </a:fld>
            <a:endParaRPr lang="en-US"/>
          </a:p>
        </p:txBody>
      </p:sp>
    </p:spTree>
    <p:extLst>
      <p:ext uri="{BB962C8B-B14F-4D97-AF65-F5344CB8AC3E}">
        <p14:creationId xmlns:p14="http://schemas.microsoft.com/office/powerpoint/2010/main" val="341694116"/>
      </p:ext>
    </p:extLst>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48ED0C4E-8369-4F71-BD30-D205C5ADB7F8}"/>
              </a:ext>
            </a:extLst>
          </p:cNvPr>
          <p:cNvSpPr>
            <a:spLocks noGrp="1"/>
          </p:cNvSpPr>
          <p:nvPr>
            <p:ph type="title"/>
          </p:nvPr>
        </p:nvSpPr>
        <p:spPr>
          <a:xfrm>
            <a:off x="628649" y="365126"/>
            <a:ext cx="8384721" cy="1325563"/>
          </a:xfrm>
        </p:spPr>
        <p:txBody>
          <a:bodyPr/>
          <a:lstStyle/>
          <a:p>
            <a:r>
              <a:rPr lang="en-US"/>
              <a:t>Stressor: Organizational/Operational</a:t>
            </a:r>
          </a:p>
        </p:txBody>
      </p:sp>
      <p:sp>
        <p:nvSpPr>
          <p:cNvPr id="3" name="Content Placeholder 2">
            <a:extLst>
              <a:ext uri="{FF2B5EF4-FFF2-40B4-BE49-F238E27FC236}">
                <a16:creationId xmlns:a16="http://schemas.microsoft.com/office/drawing/2014/main" id="{501064E8-ADF1-4A80-A46A-7EE99E249262}"/>
              </a:ext>
            </a:extLst>
          </p:cNvPr>
          <p:cNvSpPr>
            <a:spLocks noGrp="1"/>
          </p:cNvSpPr>
          <p:nvPr>
            <p:ph idx="1"/>
          </p:nvPr>
        </p:nvSpPr>
        <p:spPr/>
        <p:txBody>
          <a:bodyPr/>
          <a:lstStyle/>
          <a:p>
            <a:r>
              <a:rPr lang="en-US"/>
              <a:t>Intense need for information</a:t>
            </a:r>
          </a:p>
          <a:p>
            <a:r>
              <a:rPr lang="en-US"/>
              <a:t>Ineffective communication (within the crew, with non-crew members, with supervisor)</a:t>
            </a:r>
          </a:p>
          <a:p>
            <a:r>
              <a:rPr lang="en-US"/>
              <a:t>Command and control ambiguities</a:t>
            </a:r>
          </a:p>
          <a:p>
            <a:r>
              <a:rPr lang="en-US"/>
              <a:t>Communication breakdown</a:t>
            </a:r>
          </a:p>
          <a:p>
            <a:r>
              <a:rPr lang="en-US"/>
              <a:t>Lack of team cohesion</a:t>
            </a:r>
          </a:p>
          <a:p>
            <a:r>
              <a:rPr lang="en-US"/>
              <a:t>Equipment failure</a:t>
            </a:r>
          </a:p>
          <a:p>
            <a:r>
              <a:rPr lang="en-US"/>
              <a:t>Integration barriers (work vs. off work)</a:t>
            </a:r>
          </a:p>
        </p:txBody>
      </p:sp>
      <p:sp>
        <p:nvSpPr>
          <p:cNvPr id="4" name="Slide Number Placeholder 3">
            <a:extLst>
              <a:ext uri="{FF2B5EF4-FFF2-40B4-BE49-F238E27FC236}">
                <a16:creationId xmlns:a16="http://schemas.microsoft.com/office/drawing/2014/main" id="{D7C76C9E-D2B6-4DF3-990D-7E119F980141}"/>
              </a:ext>
            </a:extLst>
          </p:cNvPr>
          <p:cNvSpPr>
            <a:spLocks noGrp="1"/>
          </p:cNvSpPr>
          <p:nvPr>
            <p:ph type="sldNum" sz="quarter" idx="12"/>
          </p:nvPr>
        </p:nvSpPr>
        <p:spPr/>
        <p:txBody>
          <a:bodyPr/>
          <a:lstStyle/>
          <a:p>
            <a:fld id="{61EF5EE5-8E31-4F3E-8B32-A5B961EC3648}" type="slidenum">
              <a:rPr lang="en-US" smtClean="0"/>
              <a:t>15</a:t>
            </a:fld>
            <a:endParaRPr lang="en-US"/>
          </a:p>
        </p:txBody>
      </p:sp>
    </p:spTree>
    <p:extLst>
      <p:ext uri="{BB962C8B-B14F-4D97-AF65-F5344CB8AC3E}">
        <p14:creationId xmlns:p14="http://schemas.microsoft.com/office/powerpoint/2010/main" val="2133799175"/>
      </p:ext>
    </p:extLst>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03E979B1-9E94-4E99-8616-BD45709BED15}"/>
              </a:ext>
            </a:extLst>
          </p:cNvPr>
          <p:cNvSpPr>
            <a:spLocks noGrp="1"/>
          </p:cNvSpPr>
          <p:nvPr>
            <p:ph type="ctrTitle"/>
          </p:nvPr>
        </p:nvSpPr>
        <p:spPr>
          <a:xfrm>
            <a:off x="581891" y="1699023"/>
            <a:ext cx="7825839" cy="2797540"/>
          </a:xfrm>
        </p:spPr>
        <p:txBody>
          <a:bodyPr>
            <a:normAutofit fontScale="90000"/>
          </a:bodyPr>
          <a:lstStyle/>
          <a:p>
            <a:r>
              <a:rPr lang="en-US"/>
              <a:t>Objective 2: </a:t>
            </a:r>
            <a:br>
              <a:rPr lang="en-US"/>
            </a:br>
            <a:r>
              <a:rPr lang="en-US"/>
              <a:t>Discuss reactions, symptoms, and syndromes; </a:t>
            </a:r>
            <a:br>
              <a:rPr lang="en-US"/>
            </a:br>
            <a:r>
              <a:rPr lang="en-US"/>
              <a:t>select disorders related to critical incident stress</a:t>
            </a:r>
          </a:p>
        </p:txBody>
      </p:sp>
      <p:sp>
        <p:nvSpPr>
          <p:cNvPr id="2" name="Slide Number Placeholder 1">
            <a:extLst>
              <a:ext uri="{FF2B5EF4-FFF2-40B4-BE49-F238E27FC236}">
                <a16:creationId xmlns:a16="http://schemas.microsoft.com/office/drawing/2014/main" id="{15D23852-AF69-47BA-9842-830C13F9D90A}"/>
              </a:ext>
            </a:extLst>
          </p:cNvPr>
          <p:cNvSpPr>
            <a:spLocks noGrp="1"/>
          </p:cNvSpPr>
          <p:nvPr>
            <p:ph type="sldNum" sz="quarter" idx="12"/>
          </p:nvPr>
        </p:nvSpPr>
        <p:spPr/>
        <p:txBody>
          <a:bodyPr/>
          <a:lstStyle/>
          <a:p>
            <a:fld id="{61EF5EE5-8E31-4F3E-8B32-A5B961EC3648}" type="slidenum">
              <a:rPr lang="en-US" smtClean="0"/>
              <a:t>16</a:t>
            </a:fld>
            <a:endParaRPr lang="en-US"/>
          </a:p>
        </p:txBody>
      </p:sp>
    </p:spTree>
    <p:extLst>
      <p:ext uri="{BB962C8B-B14F-4D97-AF65-F5344CB8AC3E}">
        <p14:creationId xmlns:p14="http://schemas.microsoft.com/office/powerpoint/2010/main" val="1415528894"/>
      </p:ext>
    </p:extLst>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7D542910-632C-49AF-A0E1-6A51EDF088FD}"/>
              </a:ext>
            </a:extLst>
          </p:cNvPr>
          <p:cNvSpPr>
            <a:spLocks noGrp="1"/>
          </p:cNvSpPr>
          <p:nvPr>
            <p:ph type="ctrTitle"/>
          </p:nvPr>
        </p:nvSpPr>
        <p:spPr/>
        <p:txBody>
          <a:bodyPr>
            <a:normAutofit fontScale="90000"/>
          </a:bodyPr>
          <a:lstStyle/>
          <a:p>
            <a:br>
              <a:rPr lang="en-US"/>
            </a:br>
            <a:r>
              <a:rPr lang="en-US"/>
              <a:t>What are typical Stress Reactions to Critical Incidents?</a:t>
            </a:r>
          </a:p>
        </p:txBody>
      </p:sp>
      <p:sp>
        <p:nvSpPr>
          <p:cNvPr id="2" name="Slide Number Placeholder 1">
            <a:extLst>
              <a:ext uri="{FF2B5EF4-FFF2-40B4-BE49-F238E27FC236}">
                <a16:creationId xmlns:a16="http://schemas.microsoft.com/office/drawing/2014/main" id="{7619F113-516B-408A-A152-F7433AC86AE5}"/>
              </a:ext>
            </a:extLst>
          </p:cNvPr>
          <p:cNvSpPr>
            <a:spLocks noGrp="1"/>
          </p:cNvSpPr>
          <p:nvPr>
            <p:ph type="sldNum" sz="quarter" idx="12"/>
          </p:nvPr>
        </p:nvSpPr>
        <p:spPr/>
        <p:txBody>
          <a:bodyPr/>
          <a:lstStyle/>
          <a:p>
            <a:fld id="{61EF5EE5-8E31-4F3E-8B32-A5B961EC3648}" type="slidenum">
              <a:rPr lang="en-US" smtClean="0"/>
              <a:t>17</a:t>
            </a:fld>
            <a:endParaRPr lang="en-US"/>
          </a:p>
        </p:txBody>
      </p:sp>
    </p:spTree>
    <p:extLst>
      <p:ext uri="{BB962C8B-B14F-4D97-AF65-F5344CB8AC3E}">
        <p14:creationId xmlns:p14="http://schemas.microsoft.com/office/powerpoint/2010/main" val="4129913360"/>
      </p:ext>
    </p:extLst>
  </p:cSld>
  <p:clrMapOvr>
    <a:masterClrMapping/>
  </p:clrMapOvr>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8B5715D9-C06C-4FA5-B7E5-F9E8DDD676DB}"/>
              </a:ext>
            </a:extLst>
          </p:cNvPr>
          <p:cNvSpPr>
            <a:spLocks noGrp="1"/>
          </p:cNvSpPr>
          <p:nvPr>
            <p:ph type="title"/>
          </p:nvPr>
        </p:nvSpPr>
        <p:spPr/>
        <p:txBody>
          <a:bodyPr/>
          <a:lstStyle/>
          <a:p>
            <a:r>
              <a:rPr lang="en-US"/>
              <a:t>Typical Critical Incident Reactions: Physical</a:t>
            </a:r>
          </a:p>
        </p:txBody>
      </p:sp>
      <p:sp>
        <p:nvSpPr>
          <p:cNvPr id="3" name="Content Placeholder 2">
            <a:extLst>
              <a:ext uri="{FF2B5EF4-FFF2-40B4-BE49-F238E27FC236}">
                <a16:creationId xmlns:a16="http://schemas.microsoft.com/office/drawing/2014/main" id="{939CF859-A7EE-4328-9AAA-65BACACF310E}"/>
              </a:ext>
            </a:extLst>
          </p:cNvPr>
          <p:cNvSpPr>
            <a:spLocks noGrp="1"/>
          </p:cNvSpPr>
          <p:nvPr>
            <p:ph idx="1"/>
          </p:nvPr>
        </p:nvSpPr>
        <p:spPr/>
        <p:txBody>
          <a:bodyPr>
            <a:normAutofit/>
          </a:bodyPr>
          <a:lstStyle/>
          <a:p>
            <a:r>
              <a:rPr lang="en-US"/>
              <a:t>Fatigue</a:t>
            </a:r>
          </a:p>
          <a:p>
            <a:r>
              <a:rPr lang="en-US"/>
              <a:t>Insomnia / sleep disturbances</a:t>
            </a:r>
          </a:p>
          <a:p>
            <a:r>
              <a:rPr lang="en-US"/>
              <a:t>Decreased or increased appetite</a:t>
            </a:r>
          </a:p>
          <a:p>
            <a:r>
              <a:rPr lang="en-US"/>
              <a:t>GI upsets (i.e.: nausea, vomiting, diarrhea)</a:t>
            </a:r>
          </a:p>
          <a:p>
            <a:r>
              <a:rPr lang="en-US"/>
              <a:t>Headaches</a:t>
            </a:r>
          </a:p>
          <a:p>
            <a:r>
              <a:rPr lang="en-US"/>
              <a:t>Non-specific aches and pains</a:t>
            </a:r>
          </a:p>
          <a:p>
            <a:r>
              <a:rPr lang="en-US"/>
              <a:t>Changes in startle response / reactions </a:t>
            </a:r>
          </a:p>
          <a:p>
            <a:r>
              <a:rPr lang="en-US"/>
              <a:t>Impaired immune response</a:t>
            </a:r>
          </a:p>
        </p:txBody>
      </p:sp>
      <p:sp>
        <p:nvSpPr>
          <p:cNvPr id="4" name="Slide Number Placeholder 3">
            <a:extLst>
              <a:ext uri="{FF2B5EF4-FFF2-40B4-BE49-F238E27FC236}">
                <a16:creationId xmlns:a16="http://schemas.microsoft.com/office/drawing/2014/main" id="{6AB26653-2226-4E2B-85E9-824C35EF2BB9}"/>
              </a:ext>
            </a:extLst>
          </p:cNvPr>
          <p:cNvSpPr>
            <a:spLocks noGrp="1"/>
          </p:cNvSpPr>
          <p:nvPr>
            <p:ph type="sldNum" sz="quarter" idx="12"/>
          </p:nvPr>
        </p:nvSpPr>
        <p:spPr/>
        <p:txBody>
          <a:bodyPr/>
          <a:lstStyle/>
          <a:p>
            <a:fld id="{61EF5EE5-8E31-4F3E-8B32-A5B961EC3648}" type="slidenum">
              <a:rPr lang="en-US" smtClean="0"/>
              <a:t>18</a:t>
            </a:fld>
            <a:endParaRPr lang="en-US"/>
          </a:p>
        </p:txBody>
      </p:sp>
    </p:spTree>
    <p:extLst>
      <p:ext uri="{BB962C8B-B14F-4D97-AF65-F5344CB8AC3E}">
        <p14:creationId xmlns:p14="http://schemas.microsoft.com/office/powerpoint/2010/main" val="814644998"/>
      </p:ext>
    </p:extLst>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7B31079B-F16E-4BD0-BE0B-2E49DF47EC55}"/>
              </a:ext>
            </a:extLst>
          </p:cNvPr>
          <p:cNvSpPr>
            <a:spLocks noGrp="1"/>
          </p:cNvSpPr>
          <p:nvPr>
            <p:ph type="title"/>
          </p:nvPr>
        </p:nvSpPr>
        <p:spPr/>
        <p:txBody>
          <a:bodyPr/>
          <a:lstStyle/>
          <a:p>
            <a:r>
              <a:rPr lang="en-US"/>
              <a:t>Objectives</a:t>
            </a:r>
          </a:p>
        </p:txBody>
      </p:sp>
      <p:sp>
        <p:nvSpPr>
          <p:cNvPr id="3" name="Content Placeholder 2">
            <a:extLst>
              <a:ext uri="{FF2B5EF4-FFF2-40B4-BE49-F238E27FC236}">
                <a16:creationId xmlns:a16="http://schemas.microsoft.com/office/drawing/2014/main" id="{62C3C7BA-CE40-4F0D-A42C-44F3AA3299B0}"/>
              </a:ext>
            </a:extLst>
          </p:cNvPr>
          <p:cNvSpPr>
            <a:spLocks noGrp="1"/>
          </p:cNvSpPr>
          <p:nvPr>
            <p:ph idx="1"/>
          </p:nvPr>
        </p:nvSpPr>
        <p:spPr/>
        <p:txBody>
          <a:bodyPr/>
          <a:lstStyle/>
          <a:p>
            <a:r>
              <a:rPr lang="en-US"/>
              <a:t>Review stressors associated with emergency services   </a:t>
            </a:r>
          </a:p>
          <a:p>
            <a:r>
              <a:rPr lang="en-US"/>
              <a:t>Discuss reactions, symptoms, and syndromes; select disorders related to critical incident stress</a:t>
            </a:r>
          </a:p>
          <a:p>
            <a:r>
              <a:rPr lang="en-US"/>
              <a:t>Explore individual and organizational activities for both promoting and improving crew mental health </a:t>
            </a:r>
          </a:p>
          <a:p>
            <a:r>
              <a:rPr lang="en-US"/>
              <a:t>Describe the basic objectives and the intervention steps of Psychological First Aid</a:t>
            </a:r>
          </a:p>
        </p:txBody>
      </p:sp>
      <p:sp>
        <p:nvSpPr>
          <p:cNvPr id="4" name="Slide Number Placeholder 3">
            <a:extLst>
              <a:ext uri="{FF2B5EF4-FFF2-40B4-BE49-F238E27FC236}">
                <a16:creationId xmlns:a16="http://schemas.microsoft.com/office/drawing/2014/main" id="{3BA8CE4E-50D6-4B4A-951F-2708FA5CB694}"/>
              </a:ext>
            </a:extLst>
          </p:cNvPr>
          <p:cNvSpPr>
            <a:spLocks noGrp="1"/>
          </p:cNvSpPr>
          <p:nvPr>
            <p:ph type="sldNum" sz="quarter" idx="12"/>
          </p:nvPr>
        </p:nvSpPr>
        <p:spPr/>
        <p:txBody>
          <a:bodyPr/>
          <a:lstStyle/>
          <a:p>
            <a:fld id="{61EF5EE5-8E31-4F3E-8B32-A5B961EC3648}" type="slidenum">
              <a:rPr lang="en-US" smtClean="0"/>
              <a:t>1</a:t>
            </a:fld>
            <a:endParaRPr lang="en-US"/>
          </a:p>
        </p:txBody>
      </p:sp>
    </p:spTree>
    <p:extLst>
      <p:ext uri="{BB962C8B-B14F-4D97-AF65-F5344CB8AC3E}">
        <p14:creationId xmlns:p14="http://schemas.microsoft.com/office/powerpoint/2010/main" val="313112631"/>
      </p:ext>
    </p:extLst>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FDA9DE1F-8161-4F60-BC0A-5E24593B93B1}"/>
              </a:ext>
            </a:extLst>
          </p:cNvPr>
          <p:cNvSpPr>
            <a:spLocks noGrp="1"/>
          </p:cNvSpPr>
          <p:nvPr>
            <p:ph type="title"/>
          </p:nvPr>
        </p:nvSpPr>
        <p:spPr/>
        <p:txBody>
          <a:bodyPr/>
          <a:lstStyle/>
          <a:p>
            <a:r>
              <a:rPr lang="en-US"/>
              <a:t>Typical Critical Incident Reactions: Emotional</a:t>
            </a:r>
          </a:p>
        </p:txBody>
      </p:sp>
      <p:sp>
        <p:nvSpPr>
          <p:cNvPr id="3" name="Content Placeholder 2">
            <a:extLst>
              <a:ext uri="{FF2B5EF4-FFF2-40B4-BE49-F238E27FC236}">
                <a16:creationId xmlns:a16="http://schemas.microsoft.com/office/drawing/2014/main" id="{93E9A6A8-E0CA-4A01-937F-35513D3FCC88}"/>
              </a:ext>
            </a:extLst>
          </p:cNvPr>
          <p:cNvSpPr>
            <a:spLocks noGrp="1"/>
          </p:cNvSpPr>
          <p:nvPr>
            <p:ph idx="1"/>
          </p:nvPr>
        </p:nvSpPr>
        <p:spPr/>
        <p:txBody>
          <a:bodyPr/>
          <a:lstStyle/>
          <a:p>
            <a:r>
              <a:rPr lang="en-US"/>
              <a:t>Agitation / Anger</a:t>
            </a:r>
          </a:p>
          <a:p>
            <a:r>
              <a:rPr lang="en-US"/>
              <a:t>Frustration</a:t>
            </a:r>
          </a:p>
          <a:p>
            <a:r>
              <a:rPr lang="en-US"/>
              <a:t>Emotional numbing</a:t>
            </a:r>
          </a:p>
          <a:p>
            <a:r>
              <a:rPr lang="en-US"/>
              <a:t>Anxiety</a:t>
            </a:r>
          </a:p>
          <a:p>
            <a:r>
              <a:rPr lang="en-US"/>
              <a:t>Guilt</a:t>
            </a:r>
          </a:p>
          <a:p>
            <a:r>
              <a:rPr lang="en-US"/>
              <a:t>Sadness</a:t>
            </a:r>
          </a:p>
          <a:p>
            <a:r>
              <a:rPr lang="en-US"/>
              <a:t>Sense of failure</a:t>
            </a:r>
          </a:p>
          <a:p>
            <a:r>
              <a:rPr lang="en-US"/>
              <a:t>Loss of pleasure from regular activities</a:t>
            </a:r>
          </a:p>
          <a:p>
            <a:endParaRPr lang="en-US"/>
          </a:p>
        </p:txBody>
      </p:sp>
      <p:sp>
        <p:nvSpPr>
          <p:cNvPr id="4" name="Slide Number Placeholder 3">
            <a:extLst>
              <a:ext uri="{FF2B5EF4-FFF2-40B4-BE49-F238E27FC236}">
                <a16:creationId xmlns:a16="http://schemas.microsoft.com/office/drawing/2014/main" id="{B9AE1249-0A10-416E-A35E-8CC2E91F320E}"/>
              </a:ext>
            </a:extLst>
          </p:cNvPr>
          <p:cNvSpPr>
            <a:spLocks noGrp="1"/>
          </p:cNvSpPr>
          <p:nvPr>
            <p:ph type="sldNum" sz="quarter" idx="12"/>
          </p:nvPr>
        </p:nvSpPr>
        <p:spPr/>
        <p:txBody>
          <a:bodyPr/>
          <a:lstStyle/>
          <a:p>
            <a:fld id="{61EF5EE5-8E31-4F3E-8B32-A5B961EC3648}" type="slidenum">
              <a:rPr lang="en-US" smtClean="0"/>
              <a:t>19</a:t>
            </a:fld>
            <a:endParaRPr lang="en-US"/>
          </a:p>
        </p:txBody>
      </p:sp>
    </p:spTree>
    <p:extLst>
      <p:ext uri="{BB962C8B-B14F-4D97-AF65-F5344CB8AC3E}">
        <p14:creationId xmlns:p14="http://schemas.microsoft.com/office/powerpoint/2010/main" val="1508320124"/>
      </p:ext>
    </p:extLst>
  </p:cSld>
  <p:clrMapOvr>
    <a:masterClrMapping/>
  </p:clrMapOvr>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315B2065-31AF-426D-B7D2-EF0B73189E25}"/>
              </a:ext>
            </a:extLst>
          </p:cNvPr>
          <p:cNvSpPr>
            <a:spLocks noGrp="1"/>
          </p:cNvSpPr>
          <p:nvPr>
            <p:ph type="title"/>
          </p:nvPr>
        </p:nvSpPr>
        <p:spPr/>
        <p:txBody>
          <a:bodyPr/>
          <a:lstStyle/>
          <a:p>
            <a:r>
              <a:rPr lang="en-US"/>
              <a:t>Typical Critical Incident Reactions: Cognitive</a:t>
            </a:r>
          </a:p>
        </p:txBody>
      </p:sp>
      <p:sp>
        <p:nvSpPr>
          <p:cNvPr id="3" name="Content Placeholder 2">
            <a:extLst>
              <a:ext uri="{FF2B5EF4-FFF2-40B4-BE49-F238E27FC236}">
                <a16:creationId xmlns:a16="http://schemas.microsoft.com/office/drawing/2014/main" id="{C1FC3C10-AA8D-4D90-A378-DE9E97EF66D9}"/>
              </a:ext>
            </a:extLst>
          </p:cNvPr>
          <p:cNvSpPr>
            <a:spLocks noGrp="1"/>
          </p:cNvSpPr>
          <p:nvPr>
            <p:ph idx="1"/>
          </p:nvPr>
        </p:nvSpPr>
        <p:spPr/>
        <p:txBody>
          <a:bodyPr>
            <a:normAutofit lnSpcReduction="10000"/>
          </a:bodyPr>
          <a:lstStyle/>
          <a:p>
            <a:r>
              <a:rPr lang="en-US"/>
              <a:t>Intrusive thoughts or memories</a:t>
            </a:r>
          </a:p>
          <a:p>
            <a:r>
              <a:rPr lang="en-US"/>
              <a:t>Dreams or nightmares</a:t>
            </a:r>
          </a:p>
          <a:p>
            <a:r>
              <a:rPr lang="en-US"/>
              <a:t>Impaired concentration</a:t>
            </a:r>
          </a:p>
          <a:p>
            <a:r>
              <a:rPr lang="en-US"/>
              <a:t>Impaired memory</a:t>
            </a:r>
          </a:p>
          <a:p>
            <a:r>
              <a:rPr lang="en-US"/>
              <a:t>Impaired decision making / indecisiveness</a:t>
            </a:r>
          </a:p>
          <a:p>
            <a:r>
              <a:rPr lang="en-US"/>
              <a:t>Impaired attention</a:t>
            </a:r>
          </a:p>
          <a:p>
            <a:r>
              <a:rPr lang="en-US"/>
              <a:t>Self-blame or self-doubt</a:t>
            </a:r>
          </a:p>
          <a:p>
            <a:r>
              <a:rPr lang="en-US"/>
              <a:t>Decreased self-esteem or self-worth </a:t>
            </a:r>
          </a:p>
          <a:p>
            <a:r>
              <a:rPr lang="en-US"/>
              <a:t>Preoccupation</a:t>
            </a:r>
          </a:p>
          <a:p>
            <a:endParaRPr lang="en-US"/>
          </a:p>
        </p:txBody>
      </p:sp>
      <p:sp>
        <p:nvSpPr>
          <p:cNvPr id="4" name="Slide Number Placeholder 3">
            <a:extLst>
              <a:ext uri="{FF2B5EF4-FFF2-40B4-BE49-F238E27FC236}">
                <a16:creationId xmlns:a16="http://schemas.microsoft.com/office/drawing/2014/main" id="{62865631-0E98-4062-9B6B-A49787B23789}"/>
              </a:ext>
            </a:extLst>
          </p:cNvPr>
          <p:cNvSpPr>
            <a:spLocks noGrp="1"/>
          </p:cNvSpPr>
          <p:nvPr>
            <p:ph type="sldNum" sz="quarter" idx="12"/>
          </p:nvPr>
        </p:nvSpPr>
        <p:spPr/>
        <p:txBody>
          <a:bodyPr/>
          <a:lstStyle/>
          <a:p>
            <a:fld id="{61EF5EE5-8E31-4F3E-8B32-A5B961EC3648}" type="slidenum">
              <a:rPr lang="en-US" smtClean="0"/>
              <a:t>20</a:t>
            </a:fld>
            <a:endParaRPr lang="en-US"/>
          </a:p>
        </p:txBody>
      </p:sp>
    </p:spTree>
    <p:extLst>
      <p:ext uri="{BB962C8B-B14F-4D97-AF65-F5344CB8AC3E}">
        <p14:creationId xmlns:p14="http://schemas.microsoft.com/office/powerpoint/2010/main" val="2072848373"/>
      </p:ext>
    </p:extLst>
  </p:cSld>
  <p:clrMapOvr>
    <a:masterClrMapping/>
  </p:clrMapOvr>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6AA9285D-253D-4046-9074-CEE5FE17BE27}"/>
              </a:ext>
            </a:extLst>
          </p:cNvPr>
          <p:cNvSpPr>
            <a:spLocks noGrp="1"/>
          </p:cNvSpPr>
          <p:nvPr>
            <p:ph type="title"/>
          </p:nvPr>
        </p:nvSpPr>
        <p:spPr/>
        <p:txBody>
          <a:bodyPr/>
          <a:lstStyle/>
          <a:p>
            <a:r>
              <a:rPr lang="en-US"/>
              <a:t>Typical Critical Incident Reactions: Behavior</a:t>
            </a:r>
          </a:p>
        </p:txBody>
      </p:sp>
      <p:sp>
        <p:nvSpPr>
          <p:cNvPr id="3" name="Content Placeholder 2">
            <a:extLst>
              <a:ext uri="{FF2B5EF4-FFF2-40B4-BE49-F238E27FC236}">
                <a16:creationId xmlns:a16="http://schemas.microsoft.com/office/drawing/2014/main" id="{BF835399-FB3B-47D0-BBF2-BCDA33FCA68B}"/>
              </a:ext>
            </a:extLst>
          </p:cNvPr>
          <p:cNvSpPr>
            <a:spLocks noGrp="1"/>
          </p:cNvSpPr>
          <p:nvPr>
            <p:ph idx="1"/>
          </p:nvPr>
        </p:nvSpPr>
        <p:spPr/>
        <p:txBody>
          <a:bodyPr>
            <a:normAutofit fontScale="92500" lnSpcReduction="10000"/>
          </a:bodyPr>
          <a:lstStyle/>
          <a:p>
            <a:r>
              <a:rPr lang="en-US"/>
              <a:t>Social withdrawal or isolation</a:t>
            </a:r>
          </a:p>
          <a:p>
            <a:r>
              <a:rPr lang="en-US"/>
              <a:t>Increased relationship stress / conflicts</a:t>
            </a:r>
          </a:p>
          <a:p>
            <a:r>
              <a:rPr lang="en-US"/>
              <a:t>Reluctance to leave the scene until all the work is finished</a:t>
            </a:r>
          </a:p>
          <a:p>
            <a:r>
              <a:rPr lang="en-US"/>
              <a:t>Increased risk taking behaviors</a:t>
            </a:r>
          </a:p>
          <a:p>
            <a:r>
              <a:rPr lang="en-US"/>
              <a:t>Emotional outbursts</a:t>
            </a:r>
          </a:p>
          <a:p>
            <a:r>
              <a:rPr lang="en-US"/>
              <a:t>Deny need for rest or recovery time</a:t>
            </a:r>
          </a:p>
          <a:p>
            <a:r>
              <a:rPr lang="en-US"/>
              <a:t>Inability to rest or excessive sleep</a:t>
            </a:r>
          </a:p>
          <a:p>
            <a:r>
              <a:rPr lang="en-US"/>
              <a:t>Attempt to override stress of fatigue with dedication or commitment</a:t>
            </a:r>
          </a:p>
        </p:txBody>
      </p:sp>
      <p:sp>
        <p:nvSpPr>
          <p:cNvPr id="4" name="Slide Number Placeholder 3">
            <a:extLst>
              <a:ext uri="{FF2B5EF4-FFF2-40B4-BE49-F238E27FC236}">
                <a16:creationId xmlns:a16="http://schemas.microsoft.com/office/drawing/2014/main" id="{344B7A9C-F0F0-460A-87CB-EF6E854CE6F0}"/>
              </a:ext>
            </a:extLst>
          </p:cNvPr>
          <p:cNvSpPr>
            <a:spLocks noGrp="1"/>
          </p:cNvSpPr>
          <p:nvPr>
            <p:ph type="sldNum" sz="quarter" idx="12"/>
          </p:nvPr>
        </p:nvSpPr>
        <p:spPr/>
        <p:txBody>
          <a:bodyPr/>
          <a:lstStyle/>
          <a:p>
            <a:fld id="{61EF5EE5-8E31-4F3E-8B32-A5B961EC3648}" type="slidenum">
              <a:rPr lang="en-US" smtClean="0"/>
              <a:t>21</a:t>
            </a:fld>
            <a:endParaRPr lang="en-US"/>
          </a:p>
        </p:txBody>
      </p:sp>
    </p:spTree>
    <p:extLst>
      <p:ext uri="{BB962C8B-B14F-4D97-AF65-F5344CB8AC3E}">
        <p14:creationId xmlns:p14="http://schemas.microsoft.com/office/powerpoint/2010/main" val="3209884253"/>
      </p:ext>
    </p:extLst>
  </p:cSld>
  <p:clrMapOvr>
    <a:masterClrMapping/>
  </p:clrMapOvr>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5FD5C121-1A6C-47FD-8AC9-F4FF4F67F07A}"/>
              </a:ext>
            </a:extLst>
          </p:cNvPr>
          <p:cNvSpPr>
            <a:spLocks noGrp="1"/>
          </p:cNvSpPr>
          <p:nvPr>
            <p:ph type="title"/>
          </p:nvPr>
        </p:nvSpPr>
        <p:spPr/>
        <p:txBody>
          <a:bodyPr/>
          <a:lstStyle/>
          <a:p>
            <a:r>
              <a:rPr lang="en-US"/>
              <a:t>Potentially Incapacitating Critical Incident Stress Reactions: Physical</a:t>
            </a:r>
          </a:p>
        </p:txBody>
      </p:sp>
      <p:sp>
        <p:nvSpPr>
          <p:cNvPr id="3" name="Content Placeholder 2">
            <a:extLst>
              <a:ext uri="{FF2B5EF4-FFF2-40B4-BE49-F238E27FC236}">
                <a16:creationId xmlns:a16="http://schemas.microsoft.com/office/drawing/2014/main" id="{359D0F7B-1574-4613-82C3-AC07BE3F55AB}"/>
              </a:ext>
            </a:extLst>
          </p:cNvPr>
          <p:cNvSpPr>
            <a:spLocks noGrp="1"/>
          </p:cNvSpPr>
          <p:nvPr>
            <p:ph idx="1"/>
          </p:nvPr>
        </p:nvSpPr>
        <p:spPr/>
        <p:txBody>
          <a:bodyPr/>
          <a:lstStyle/>
          <a:p>
            <a:r>
              <a:rPr lang="en-US"/>
              <a:t>Tunnel vision or muffled hearing</a:t>
            </a:r>
          </a:p>
          <a:p>
            <a:r>
              <a:rPr lang="en-US"/>
              <a:t>Extreme fatigue</a:t>
            </a:r>
          </a:p>
          <a:p>
            <a:r>
              <a:rPr lang="en-US"/>
              <a:t>Gastrointestinal upset</a:t>
            </a:r>
          </a:p>
          <a:p>
            <a:r>
              <a:rPr lang="en-US"/>
              <a:t>Frequent headaches</a:t>
            </a:r>
          </a:p>
          <a:p>
            <a:r>
              <a:rPr lang="en-US"/>
              <a:t>Hypertension</a:t>
            </a:r>
          </a:p>
          <a:p>
            <a:r>
              <a:rPr lang="en-US"/>
              <a:t>Chest pain</a:t>
            </a:r>
          </a:p>
          <a:p>
            <a:r>
              <a:rPr lang="en-US"/>
              <a:t>Panic attacks</a:t>
            </a:r>
          </a:p>
          <a:p>
            <a:r>
              <a:rPr lang="en-US"/>
              <a:t>Exacerbation of medical conditions  </a:t>
            </a:r>
          </a:p>
        </p:txBody>
      </p:sp>
      <p:sp>
        <p:nvSpPr>
          <p:cNvPr id="4" name="Slide Number Placeholder 3">
            <a:extLst>
              <a:ext uri="{FF2B5EF4-FFF2-40B4-BE49-F238E27FC236}">
                <a16:creationId xmlns:a16="http://schemas.microsoft.com/office/drawing/2014/main" id="{A6FAC7C3-09BA-4145-8E81-4451991FA687}"/>
              </a:ext>
            </a:extLst>
          </p:cNvPr>
          <p:cNvSpPr>
            <a:spLocks noGrp="1"/>
          </p:cNvSpPr>
          <p:nvPr>
            <p:ph type="sldNum" sz="quarter" idx="12"/>
          </p:nvPr>
        </p:nvSpPr>
        <p:spPr/>
        <p:txBody>
          <a:bodyPr/>
          <a:lstStyle/>
          <a:p>
            <a:fld id="{61EF5EE5-8E31-4F3E-8B32-A5B961EC3648}" type="slidenum">
              <a:rPr lang="en-US" smtClean="0"/>
              <a:t>22</a:t>
            </a:fld>
            <a:endParaRPr lang="en-US"/>
          </a:p>
        </p:txBody>
      </p:sp>
    </p:spTree>
    <p:extLst>
      <p:ext uri="{BB962C8B-B14F-4D97-AF65-F5344CB8AC3E}">
        <p14:creationId xmlns:p14="http://schemas.microsoft.com/office/powerpoint/2010/main" val="4172569978"/>
      </p:ext>
    </p:extLst>
  </p:cSld>
  <p:clrMapOvr>
    <a:masterClrMapping/>
  </p:clrMapOvr>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FEED784A-922B-4D16-B4EC-7E6A062812E4}"/>
              </a:ext>
            </a:extLst>
          </p:cNvPr>
          <p:cNvSpPr>
            <a:spLocks noGrp="1"/>
          </p:cNvSpPr>
          <p:nvPr>
            <p:ph type="title"/>
          </p:nvPr>
        </p:nvSpPr>
        <p:spPr/>
        <p:txBody>
          <a:bodyPr>
            <a:normAutofit fontScale="90000"/>
          </a:bodyPr>
          <a:lstStyle/>
          <a:p>
            <a:r>
              <a:rPr lang="en-US"/>
              <a:t>Potentially Incapacitating Critical Incident Stress Reactions: Emotional</a:t>
            </a:r>
          </a:p>
        </p:txBody>
      </p:sp>
      <p:sp>
        <p:nvSpPr>
          <p:cNvPr id="3" name="Content Placeholder 2">
            <a:extLst>
              <a:ext uri="{FF2B5EF4-FFF2-40B4-BE49-F238E27FC236}">
                <a16:creationId xmlns:a16="http://schemas.microsoft.com/office/drawing/2014/main" id="{D8FF6EF3-ABC2-4BB3-921D-CF6E48108F86}"/>
              </a:ext>
            </a:extLst>
          </p:cNvPr>
          <p:cNvSpPr>
            <a:spLocks noGrp="1"/>
          </p:cNvSpPr>
          <p:nvPr>
            <p:ph idx="1"/>
          </p:nvPr>
        </p:nvSpPr>
        <p:spPr/>
        <p:txBody>
          <a:bodyPr>
            <a:normAutofit fontScale="92500" lnSpcReduction="10000"/>
          </a:bodyPr>
          <a:lstStyle/>
          <a:p>
            <a:r>
              <a:rPr lang="en-US"/>
              <a:t>Hopelessness</a:t>
            </a:r>
          </a:p>
          <a:p>
            <a:r>
              <a:rPr lang="en-US"/>
              <a:t>Diminished feelings of happiness, joy, purpose, or humor</a:t>
            </a:r>
          </a:p>
          <a:p>
            <a:r>
              <a:rPr lang="en-US"/>
              <a:t>Low self-esteem</a:t>
            </a:r>
          </a:p>
          <a:p>
            <a:r>
              <a:rPr lang="en-US"/>
              <a:t>Inability to maintain balance of empathy and objectivity</a:t>
            </a:r>
          </a:p>
          <a:p>
            <a:r>
              <a:rPr lang="en-US"/>
              <a:t>Persistent fear, anxiety, or depression</a:t>
            </a:r>
          </a:p>
          <a:p>
            <a:r>
              <a:rPr lang="en-US"/>
              <a:t>Extreme emotional numbing</a:t>
            </a:r>
          </a:p>
          <a:p>
            <a:r>
              <a:rPr lang="en-US"/>
              <a:t>Inappropriate reactions to trauma triggers</a:t>
            </a:r>
          </a:p>
          <a:p>
            <a:r>
              <a:rPr lang="en-US"/>
              <a:t>Burnout, compassion fatigue</a:t>
            </a:r>
          </a:p>
          <a:p>
            <a:r>
              <a:rPr lang="en-US"/>
              <a:t>Unrelenting guilt</a:t>
            </a:r>
          </a:p>
        </p:txBody>
      </p:sp>
      <p:sp>
        <p:nvSpPr>
          <p:cNvPr id="4" name="Slide Number Placeholder 3">
            <a:extLst>
              <a:ext uri="{FF2B5EF4-FFF2-40B4-BE49-F238E27FC236}">
                <a16:creationId xmlns:a16="http://schemas.microsoft.com/office/drawing/2014/main" id="{F6124032-D5A9-4F1C-B251-D1B9A8BD46C0}"/>
              </a:ext>
            </a:extLst>
          </p:cNvPr>
          <p:cNvSpPr>
            <a:spLocks noGrp="1"/>
          </p:cNvSpPr>
          <p:nvPr>
            <p:ph type="sldNum" sz="quarter" idx="12"/>
          </p:nvPr>
        </p:nvSpPr>
        <p:spPr/>
        <p:txBody>
          <a:bodyPr/>
          <a:lstStyle/>
          <a:p>
            <a:fld id="{61EF5EE5-8E31-4F3E-8B32-A5B961EC3648}" type="slidenum">
              <a:rPr lang="en-US" smtClean="0"/>
              <a:t>23</a:t>
            </a:fld>
            <a:endParaRPr lang="en-US"/>
          </a:p>
        </p:txBody>
      </p:sp>
    </p:spTree>
    <p:extLst>
      <p:ext uri="{BB962C8B-B14F-4D97-AF65-F5344CB8AC3E}">
        <p14:creationId xmlns:p14="http://schemas.microsoft.com/office/powerpoint/2010/main" val="2051948913"/>
      </p:ext>
    </p:extLst>
  </p:cSld>
  <p:clrMapOvr>
    <a:masterClrMapping/>
  </p:clrMapOvr>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5CE54099-EC90-4804-8A91-D69BFA93D28A}"/>
              </a:ext>
            </a:extLst>
          </p:cNvPr>
          <p:cNvSpPr>
            <a:spLocks noGrp="1"/>
          </p:cNvSpPr>
          <p:nvPr>
            <p:ph type="title"/>
          </p:nvPr>
        </p:nvSpPr>
        <p:spPr/>
        <p:txBody>
          <a:bodyPr>
            <a:normAutofit fontScale="90000"/>
          </a:bodyPr>
          <a:lstStyle/>
          <a:p>
            <a:r>
              <a:rPr lang="en-US"/>
              <a:t>Potentially Incapacitating Critical Incident Stress Reactions: Cognitive</a:t>
            </a:r>
          </a:p>
        </p:txBody>
      </p:sp>
      <p:sp>
        <p:nvSpPr>
          <p:cNvPr id="3" name="Content Placeholder 2">
            <a:extLst>
              <a:ext uri="{FF2B5EF4-FFF2-40B4-BE49-F238E27FC236}">
                <a16:creationId xmlns:a16="http://schemas.microsoft.com/office/drawing/2014/main" id="{DD833CD3-8D3A-4B88-83F9-B19644909751}"/>
              </a:ext>
            </a:extLst>
          </p:cNvPr>
          <p:cNvSpPr>
            <a:spLocks noGrp="1"/>
          </p:cNvSpPr>
          <p:nvPr>
            <p:ph idx="1"/>
          </p:nvPr>
        </p:nvSpPr>
        <p:spPr/>
        <p:txBody>
          <a:bodyPr>
            <a:normAutofit fontScale="92500"/>
          </a:bodyPr>
          <a:lstStyle/>
          <a:p>
            <a:r>
              <a:rPr lang="en-US"/>
              <a:t>Difficulty remembering instructions or making decisions</a:t>
            </a:r>
          </a:p>
          <a:p>
            <a:r>
              <a:rPr lang="en-US"/>
              <a:t>Disorientation or confusion</a:t>
            </a:r>
          </a:p>
          <a:p>
            <a:r>
              <a:rPr lang="en-US"/>
              <a:t>Inability to engage in problem solving</a:t>
            </a:r>
          </a:p>
          <a:p>
            <a:r>
              <a:rPr lang="en-US"/>
              <a:t>Diminished sense of self or personal accomplishments</a:t>
            </a:r>
          </a:p>
          <a:p>
            <a:r>
              <a:rPr lang="en-US"/>
              <a:t>Persistent sense of failure</a:t>
            </a:r>
          </a:p>
          <a:p>
            <a:r>
              <a:rPr lang="en-US"/>
              <a:t>Unrealistic self-expectations</a:t>
            </a:r>
          </a:p>
          <a:p>
            <a:r>
              <a:rPr lang="en-US"/>
              <a:t>Prolonged dissociation</a:t>
            </a:r>
          </a:p>
          <a:p>
            <a:r>
              <a:rPr lang="en-US"/>
              <a:t>Suicidal or homicidal thoughts</a:t>
            </a:r>
          </a:p>
        </p:txBody>
      </p:sp>
      <p:sp>
        <p:nvSpPr>
          <p:cNvPr id="4" name="Slide Number Placeholder 3">
            <a:extLst>
              <a:ext uri="{FF2B5EF4-FFF2-40B4-BE49-F238E27FC236}">
                <a16:creationId xmlns:a16="http://schemas.microsoft.com/office/drawing/2014/main" id="{6276FD93-616B-4D1F-8816-7F83844B9B27}"/>
              </a:ext>
            </a:extLst>
          </p:cNvPr>
          <p:cNvSpPr>
            <a:spLocks noGrp="1"/>
          </p:cNvSpPr>
          <p:nvPr>
            <p:ph type="sldNum" sz="quarter" idx="12"/>
          </p:nvPr>
        </p:nvSpPr>
        <p:spPr/>
        <p:txBody>
          <a:bodyPr/>
          <a:lstStyle/>
          <a:p>
            <a:fld id="{61EF5EE5-8E31-4F3E-8B32-A5B961EC3648}" type="slidenum">
              <a:rPr lang="en-US" smtClean="0"/>
              <a:t>24</a:t>
            </a:fld>
            <a:endParaRPr lang="en-US"/>
          </a:p>
        </p:txBody>
      </p:sp>
    </p:spTree>
    <p:extLst>
      <p:ext uri="{BB962C8B-B14F-4D97-AF65-F5344CB8AC3E}">
        <p14:creationId xmlns:p14="http://schemas.microsoft.com/office/powerpoint/2010/main" val="606568110"/>
      </p:ext>
    </p:extLst>
  </p:cSld>
  <p:clrMapOvr>
    <a:masterClrMapping/>
  </p:clrMapOvr>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C29DEE71-A8AC-4C0A-9023-4CF12E708921}"/>
              </a:ext>
            </a:extLst>
          </p:cNvPr>
          <p:cNvSpPr>
            <a:spLocks noGrp="1"/>
          </p:cNvSpPr>
          <p:nvPr>
            <p:ph type="title"/>
          </p:nvPr>
        </p:nvSpPr>
        <p:spPr/>
        <p:txBody>
          <a:bodyPr>
            <a:normAutofit fontScale="90000"/>
          </a:bodyPr>
          <a:lstStyle/>
          <a:p>
            <a:r>
              <a:rPr lang="en-US"/>
              <a:t>Potentially Incapacitating Critical Incident Stress Reactions: Behavioral</a:t>
            </a:r>
          </a:p>
        </p:txBody>
      </p:sp>
      <p:sp>
        <p:nvSpPr>
          <p:cNvPr id="3" name="Content Placeholder 2">
            <a:extLst>
              <a:ext uri="{FF2B5EF4-FFF2-40B4-BE49-F238E27FC236}">
                <a16:creationId xmlns:a16="http://schemas.microsoft.com/office/drawing/2014/main" id="{5C8A1CB0-5F13-495F-A476-20CAD9B198AF}"/>
              </a:ext>
            </a:extLst>
          </p:cNvPr>
          <p:cNvSpPr>
            <a:spLocks noGrp="1"/>
          </p:cNvSpPr>
          <p:nvPr>
            <p:ph idx="1"/>
          </p:nvPr>
        </p:nvSpPr>
        <p:spPr/>
        <p:txBody>
          <a:bodyPr>
            <a:normAutofit fontScale="92500" lnSpcReduction="10000"/>
          </a:bodyPr>
          <a:lstStyle/>
          <a:p>
            <a:r>
              <a:rPr lang="en-US"/>
              <a:t>Uncontrolled anger, hostility, aggressiveness, rage, or violence</a:t>
            </a:r>
          </a:p>
          <a:p>
            <a:r>
              <a:rPr lang="en-US"/>
              <a:t>Relationship problems up to and including violence</a:t>
            </a:r>
          </a:p>
          <a:p>
            <a:r>
              <a:rPr lang="en-US"/>
              <a:t>Blaming others</a:t>
            </a:r>
          </a:p>
          <a:p>
            <a:r>
              <a:rPr lang="en-US"/>
              <a:t>Substance abuse or self-medicating (drugs or alcohol)</a:t>
            </a:r>
          </a:p>
          <a:p>
            <a:r>
              <a:rPr lang="en-US"/>
              <a:t>Inability or refusal to follow orders</a:t>
            </a:r>
          </a:p>
          <a:p>
            <a:r>
              <a:rPr lang="en-US"/>
              <a:t>Persistent sleep disturbances or nightmares</a:t>
            </a:r>
          </a:p>
          <a:p>
            <a:r>
              <a:rPr lang="en-US"/>
              <a:t>Social withdrawal, avoidance, or isolation</a:t>
            </a:r>
          </a:p>
          <a:p>
            <a:r>
              <a:rPr lang="en-US"/>
              <a:t>Increased absenteeism</a:t>
            </a:r>
          </a:p>
          <a:p>
            <a:r>
              <a:rPr lang="en-US"/>
              <a:t>Workaholism </a:t>
            </a:r>
          </a:p>
        </p:txBody>
      </p:sp>
      <p:sp>
        <p:nvSpPr>
          <p:cNvPr id="4" name="Slide Number Placeholder 3">
            <a:extLst>
              <a:ext uri="{FF2B5EF4-FFF2-40B4-BE49-F238E27FC236}">
                <a16:creationId xmlns:a16="http://schemas.microsoft.com/office/drawing/2014/main" id="{6D753F7B-4914-4412-9345-260413B979EC}"/>
              </a:ext>
            </a:extLst>
          </p:cNvPr>
          <p:cNvSpPr>
            <a:spLocks noGrp="1"/>
          </p:cNvSpPr>
          <p:nvPr>
            <p:ph type="sldNum" sz="quarter" idx="12"/>
          </p:nvPr>
        </p:nvSpPr>
        <p:spPr/>
        <p:txBody>
          <a:bodyPr/>
          <a:lstStyle/>
          <a:p>
            <a:fld id="{61EF5EE5-8E31-4F3E-8B32-A5B961EC3648}" type="slidenum">
              <a:rPr lang="en-US" smtClean="0"/>
              <a:t>25</a:t>
            </a:fld>
            <a:endParaRPr lang="en-US"/>
          </a:p>
        </p:txBody>
      </p:sp>
    </p:spTree>
    <p:extLst>
      <p:ext uri="{BB962C8B-B14F-4D97-AF65-F5344CB8AC3E}">
        <p14:creationId xmlns:p14="http://schemas.microsoft.com/office/powerpoint/2010/main" val="1601347065"/>
      </p:ext>
    </p:extLst>
  </p:cSld>
  <p:clrMapOvr>
    <a:masterClrMapping/>
  </p:clrMapOvr>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7D85EF95-1B2E-4C91-B368-732E962C3A67}"/>
              </a:ext>
            </a:extLst>
          </p:cNvPr>
          <p:cNvSpPr>
            <a:spLocks noGrp="1"/>
          </p:cNvSpPr>
          <p:nvPr>
            <p:ph type="title"/>
          </p:nvPr>
        </p:nvSpPr>
        <p:spPr/>
        <p:txBody>
          <a:bodyPr/>
          <a:lstStyle/>
          <a:p>
            <a:r>
              <a:rPr lang="en-US"/>
              <a:t>Potentially Incapacitating Critical Incident Syndromes: Behavioral </a:t>
            </a:r>
          </a:p>
        </p:txBody>
      </p:sp>
      <p:sp>
        <p:nvSpPr>
          <p:cNvPr id="3" name="Content Placeholder 2">
            <a:extLst>
              <a:ext uri="{FF2B5EF4-FFF2-40B4-BE49-F238E27FC236}">
                <a16:creationId xmlns:a16="http://schemas.microsoft.com/office/drawing/2014/main" id="{6266B4B1-6B7A-4335-814A-6603F159CE4C}"/>
              </a:ext>
            </a:extLst>
          </p:cNvPr>
          <p:cNvSpPr>
            <a:spLocks noGrp="1"/>
          </p:cNvSpPr>
          <p:nvPr>
            <p:ph idx="1"/>
          </p:nvPr>
        </p:nvSpPr>
        <p:spPr/>
        <p:txBody>
          <a:bodyPr/>
          <a:lstStyle/>
          <a:p>
            <a:r>
              <a:rPr lang="en-US"/>
              <a:t>Erratic work related behavior</a:t>
            </a:r>
          </a:p>
          <a:p>
            <a:r>
              <a:rPr lang="en-US"/>
              <a:t>Substance abuse</a:t>
            </a:r>
          </a:p>
          <a:p>
            <a:r>
              <a:rPr lang="en-US"/>
              <a:t>Panic attacks or disorder</a:t>
            </a:r>
          </a:p>
          <a:p>
            <a:r>
              <a:rPr lang="en-US"/>
              <a:t>Adjustment disorders</a:t>
            </a:r>
          </a:p>
          <a:p>
            <a:r>
              <a:rPr lang="en-US"/>
              <a:t>Obsessive Compulsive Disorder (OCD)</a:t>
            </a:r>
          </a:p>
          <a:p>
            <a:r>
              <a:rPr lang="en-US"/>
              <a:t>Bereavement complications</a:t>
            </a:r>
          </a:p>
          <a:p>
            <a:r>
              <a:rPr lang="en-US"/>
              <a:t>Sexual dysfunction</a:t>
            </a:r>
          </a:p>
          <a:p>
            <a:r>
              <a:rPr lang="en-US"/>
              <a:t>Personality disorders  </a:t>
            </a:r>
          </a:p>
        </p:txBody>
      </p:sp>
      <p:sp>
        <p:nvSpPr>
          <p:cNvPr id="4" name="Slide Number Placeholder 3">
            <a:extLst>
              <a:ext uri="{FF2B5EF4-FFF2-40B4-BE49-F238E27FC236}">
                <a16:creationId xmlns:a16="http://schemas.microsoft.com/office/drawing/2014/main" id="{9A3799C1-7ECD-4363-B580-98B7CDCA1DD9}"/>
              </a:ext>
            </a:extLst>
          </p:cNvPr>
          <p:cNvSpPr>
            <a:spLocks noGrp="1"/>
          </p:cNvSpPr>
          <p:nvPr>
            <p:ph type="sldNum" sz="quarter" idx="12"/>
          </p:nvPr>
        </p:nvSpPr>
        <p:spPr/>
        <p:txBody>
          <a:bodyPr/>
          <a:lstStyle/>
          <a:p>
            <a:fld id="{61EF5EE5-8E31-4F3E-8B32-A5B961EC3648}" type="slidenum">
              <a:rPr lang="en-US" smtClean="0"/>
              <a:t>26</a:t>
            </a:fld>
            <a:endParaRPr lang="en-US"/>
          </a:p>
        </p:txBody>
      </p:sp>
    </p:spTree>
    <p:extLst>
      <p:ext uri="{BB962C8B-B14F-4D97-AF65-F5344CB8AC3E}">
        <p14:creationId xmlns:p14="http://schemas.microsoft.com/office/powerpoint/2010/main" val="405173328"/>
      </p:ext>
    </p:extLst>
  </p:cSld>
  <p:clrMapOvr>
    <a:masterClrMapping/>
  </p:clrMapOvr>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36D9187E-39BD-4023-B8A6-0EE25ED0CA0E}"/>
              </a:ext>
            </a:extLst>
          </p:cNvPr>
          <p:cNvSpPr>
            <a:spLocks noGrp="1"/>
          </p:cNvSpPr>
          <p:nvPr>
            <p:ph type="title"/>
          </p:nvPr>
        </p:nvSpPr>
        <p:spPr/>
        <p:txBody>
          <a:bodyPr/>
          <a:lstStyle/>
          <a:p>
            <a:r>
              <a:rPr lang="en-US"/>
              <a:t>Potentially Incapacitating Critical Incident Syndromes: Physical</a:t>
            </a:r>
          </a:p>
        </p:txBody>
      </p:sp>
      <p:sp>
        <p:nvSpPr>
          <p:cNvPr id="3" name="Content Placeholder 2">
            <a:extLst>
              <a:ext uri="{FF2B5EF4-FFF2-40B4-BE49-F238E27FC236}">
                <a16:creationId xmlns:a16="http://schemas.microsoft.com/office/drawing/2014/main" id="{C9CA944E-44C8-4A78-92B0-0F0064F81FDE}"/>
              </a:ext>
            </a:extLst>
          </p:cNvPr>
          <p:cNvSpPr>
            <a:spLocks noGrp="1"/>
          </p:cNvSpPr>
          <p:nvPr>
            <p:ph idx="1"/>
          </p:nvPr>
        </p:nvSpPr>
        <p:spPr/>
        <p:txBody>
          <a:bodyPr/>
          <a:lstStyle/>
          <a:p>
            <a:r>
              <a:rPr lang="en-US"/>
              <a:t>Hypertension</a:t>
            </a:r>
          </a:p>
          <a:p>
            <a:r>
              <a:rPr lang="en-US"/>
              <a:t>Cardiovascular disorders</a:t>
            </a:r>
          </a:p>
          <a:p>
            <a:r>
              <a:rPr lang="en-US"/>
              <a:t>Migraines or tension headaches</a:t>
            </a:r>
          </a:p>
          <a:p>
            <a:r>
              <a:rPr lang="en-US"/>
              <a:t>Gastrointestinal disorders (ulcers, colitis, Irritable Bowel Syndrome)</a:t>
            </a:r>
          </a:p>
          <a:p>
            <a:r>
              <a:rPr lang="en-US"/>
              <a:t>Muscle tension problems or aches</a:t>
            </a:r>
          </a:p>
          <a:p>
            <a:r>
              <a:rPr lang="en-US"/>
              <a:t>Skin rashes</a:t>
            </a:r>
          </a:p>
          <a:p>
            <a:r>
              <a:rPr lang="en-US"/>
              <a:t>Exacerbation of medical conditions</a:t>
            </a:r>
          </a:p>
        </p:txBody>
      </p:sp>
      <p:sp>
        <p:nvSpPr>
          <p:cNvPr id="4" name="Slide Number Placeholder 3">
            <a:extLst>
              <a:ext uri="{FF2B5EF4-FFF2-40B4-BE49-F238E27FC236}">
                <a16:creationId xmlns:a16="http://schemas.microsoft.com/office/drawing/2014/main" id="{4950010C-EEA8-4041-80C6-BB76742AF9DB}"/>
              </a:ext>
            </a:extLst>
          </p:cNvPr>
          <p:cNvSpPr>
            <a:spLocks noGrp="1"/>
          </p:cNvSpPr>
          <p:nvPr>
            <p:ph type="sldNum" sz="quarter" idx="12"/>
          </p:nvPr>
        </p:nvSpPr>
        <p:spPr/>
        <p:txBody>
          <a:bodyPr/>
          <a:lstStyle/>
          <a:p>
            <a:fld id="{61EF5EE5-8E31-4F3E-8B32-A5B961EC3648}" type="slidenum">
              <a:rPr lang="en-US" smtClean="0"/>
              <a:t>27</a:t>
            </a:fld>
            <a:endParaRPr lang="en-US"/>
          </a:p>
        </p:txBody>
      </p:sp>
    </p:spTree>
    <p:extLst>
      <p:ext uri="{BB962C8B-B14F-4D97-AF65-F5344CB8AC3E}">
        <p14:creationId xmlns:p14="http://schemas.microsoft.com/office/powerpoint/2010/main" val="2683896542"/>
      </p:ext>
    </p:extLst>
  </p:cSld>
  <p:clrMapOvr>
    <a:masterClrMapping/>
  </p:clrMapOvr>
  <p:transition/>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022E0B70-C226-471B-884B-A69BED1FCF35}"/>
              </a:ext>
            </a:extLst>
          </p:cNvPr>
          <p:cNvSpPr>
            <a:spLocks noGrp="1"/>
          </p:cNvSpPr>
          <p:nvPr>
            <p:ph type="title"/>
          </p:nvPr>
        </p:nvSpPr>
        <p:spPr/>
        <p:txBody>
          <a:bodyPr/>
          <a:lstStyle/>
          <a:p>
            <a:r>
              <a:rPr lang="en-US"/>
              <a:t>Acute Stress Disorder and </a:t>
            </a:r>
            <a:br>
              <a:rPr lang="en-US"/>
            </a:br>
            <a:r>
              <a:rPr lang="en-US"/>
              <a:t>PTSD Exposure Criteria</a:t>
            </a:r>
          </a:p>
        </p:txBody>
      </p:sp>
      <p:sp>
        <p:nvSpPr>
          <p:cNvPr id="3" name="Content Placeholder 2">
            <a:extLst>
              <a:ext uri="{FF2B5EF4-FFF2-40B4-BE49-F238E27FC236}">
                <a16:creationId xmlns:a16="http://schemas.microsoft.com/office/drawing/2014/main" id="{12E0D54E-E5C7-4C3B-8959-43DF552D6FE6}"/>
              </a:ext>
            </a:extLst>
          </p:cNvPr>
          <p:cNvSpPr>
            <a:spLocks noGrp="1"/>
          </p:cNvSpPr>
          <p:nvPr>
            <p:ph idx="1"/>
          </p:nvPr>
        </p:nvSpPr>
        <p:spPr>
          <a:xfrm>
            <a:off x="628650" y="1825625"/>
            <a:ext cx="7886700" cy="4836432"/>
          </a:xfrm>
        </p:spPr>
        <p:txBody>
          <a:bodyPr>
            <a:normAutofit fontScale="92500" lnSpcReduction="10000"/>
          </a:bodyPr>
          <a:lstStyle/>
          <a:p>
            <a:pPr marL="0" indent="0">
              <a:buNone/>
            </a:pPr>
            <a:r>
              <a:rPr lang="en-US"/>
              <a:t>Exposure to actual or threatened death, serious injury, or sexual violation in one (or more) of the following ways:</a:t>
            </a:r>
          </a:p>
          <a:p>
            <a:r>
              <a:rPr lang="en-US"/>
              <a:t>Directly experiencing the traumatic event(s)</a:t>
            </a:r>
          </a:p>
          <a:p>
            <a:r>
              <a:rPr lang="en-US"/>
              <a:t>Witnessing, in person, the event(s) as it occurred to others</a:t>
            </a:r>
          </a:p>
          <a:p>
            <a:r>
              <a:rPr lang="en-US"/>
              <a:t>Learning that the event(s) occurred to a close family member or close friend</a:t>
            </a:r>
          </a:p>
          <a:p>
            <a:r>
              <a:rPr lang="en-US"/>
              <a:t>Experiencing repeated or extreme exposure to aversive details of the traumatic event(s) (e.g.: first responders collecting human remains, police officers repeatedly exposed to details of child abuse. This does not apply to exposure through electronic media, television, movies or pictures, unless the exposure is work related.)</a:t>
            </a:r>
          </a:p>
        </p:txBody>
      </p:sp>
    </p:spTree>
    <p:extLst>
      <p:ext uri="{BB962C8B-B14F-4D97-AF65-F5344CB8AC3E}">
        <p14:creationId xmlns:p14="http://schemas.microsoft.com/office/powerpoint/2010/main" val="276796023"/>
      </p:ext>
    </p:extLst>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3FD0AE43-10B0-4659-BAB7-D2E192EBAB8F}"/>
              </a:ext>
            </a:extLst>
          </p:cNvPr>
          <p:cNvSpPr>
            <a:spLocks noGrp="1"/>
          </p:cNvSpPr>
          <p:nvPr>
            <p:ph type="title"/>
          </p:nvPr>
        </p:nvSpPr>
        <p:spPr/>
        <p:txBody>
          <a:bodyPr/>
          <a:lstStyle/>
          <a:p>
            <a:r>
              <a:rPr lang="en-US"/>
              <a:t>Definition: Critical Incident</a:t>
            </a:r>
          </a:p>
        </p:txBody>
      </p:sp>
      <p:sp>
        <p:nvSpPr>
          <p:cNvPr id="3" name="Content Placeholder 2">
            <a:extLst>
              <a:ext uri="{FF2B5EF4-FFF2-40B4-BE49-F238E27FC236}">
                <a16:creationId xmlns:a16="http://schemas.microsoft.com/office/drawing/2014/main" id="{46D2D2C1-549B-4541-B836-249F005D2312}"/>
              </a:ext>
            </a:extLst>
          </p:cNvPr>
          <p:cNvSpPr>
            <a:spLocks noGrp="1"/>
          </p:cNvSpPr>
          <p:nvPr>
            <p:ph idx="1"/>
          </p:nvPr>
        </p:nvSpPr>
        <p:spPr/>
        <p:txBody>
          <a:bodyPr/>
          <a:lstStyle/>
          <a:p>
            <a:r>
              <a:rPr lang="en-US"/>
              <a:t>A stressful event that challenges one’s ability to cope and adapt. Critical incidents have the potential to result in positive adaptation and growth, or they could result in acute decompensation, even traumatic stress reactions, grief, or depression.</a:t>
            </a:r>
          </a:p>
        </p:txBody>
      </p:sp>
      <p:sp>
        <p:nvSpPr>
          <p:cNvPr id="4" name="Slide Number Placeholder 3">
            <a:extLst>
              <a:ext uri="{FF2B5EF4-FFF2-40B4-BE49-F238E27FC236}">
                <a16:creationId xmlns:a16="http://schemas.microsoft.com/office/drawing/2014/main" id="{CA60E9EA-6419-4B4C-BED9-C0CAA12D3E43}"/>
              </a:ext>
            </a:extLst>
          </p:cNvPr>
          <p:cNvSpPr>
            <a:spLocks noGrp="1"/>
          </p:cNvSpPr>
          <p:nvPr>
            <p:ph type="sldNum" sz="quarter" idx="12"/>
          </p:nvPr>
        </p:nvSpPr>
        <p:spPr/>
        <p:txBody>
          <a:bodyPr/>
          <a:lstStyle/>
          <a:p>
            <a:fld id="{61EF5EE5-8E31-4F3E-8B32-A5B961EC3648}" type="slidenum">
              <a:rPr lang="en-US" smtClean="0"/>
              <a:t>2</a:t>
            </a:fld>
            <a:endParaRPr lang="en-US"/>
          </a:p>
        </p:txBody>
      </p:sp>
    </p:spTree>
    <p:extLst>
      <p:ext uri="{BB962C8B-B14F-4D97-AF65-F5344CB8AC3E}">
        <p14:creationId xmlns:p14="http://schemas.microsoft.com/office/powerpoint/2010/main" val="2049115743"/>
      </p:ext>
    </p:extLst>
  </p:cSld>
  <p:clrMapOvr>
    <a:masterClrMapping/>
  </p:clrMapOvr>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67F5F7BB-1500-4FCE-839E-D3D382866EDD}"/>
              </a:ext>
            </a:extLst>
          </p:cNvPr>
          <p:cNvSpPr>
            <a:spLocks noGrp="1"/>
          </p:cNvSpPr>
          <p:nvPr>
            <p:ph type="title"/>
          </p:nvPr>
        </p:nvSpPr>
        <p:spPr/>
        <p:txBody>
          <a:bodyPr/>
          <a:lstStyle/>
          <a:p>
            <a:r>
              <a:rPr lang="en-US"/>
              <a:t>Acute Stress Reaction</a:t>
            </a:r>
          </a:p>
        </p:txBody>
      </p:sp>
      <p:sp>
        <p:nvSpPr>
          <p:cNvPr id="3" name="Content Placeholder 2">
            <a:extLst>
              <a:ext uri="{FF2B5EF4-FFF2-40B4-BE49-F238E27FC236}">
                <a16:creationId xmlns:a16="http://schemas.microsoft.com/office/drawing/2014/main" id="{155D1227-20F8-4350-BA67-E1744A25A1B4}"/>
              </a:ext>
            </a:extLst>
          </p:cNvPr>
          <p:cNvSpPr>
            <a:spLocks noGrp="1"/>
          </p:cNvSpPr>
          <p:nvPr>
            <p:ph idx="1"/>
          </p:nvPr>
        </p:nvSpPr>
        <p:spPr>
          <a:xfrm>
            <a:off x="628649" y="1825624"/>
            <a:ext cx="8330293" cy="4869089"/>
          </a:xfrm>
        </p:spPr>
        <p:txBody>
          <a:bodyPr>
            <a:normAutofit fontScale="92500" lnSpcReduction="10000"/>
          </a:bodyPr>
          <a:lstStyle/>
          <a:p>
            <a:r>
              <a:rPr lang="en-US"/>
              <a:t>Varies by individual, but typically involves an anxiety response that includes some form of re-experiencing of or reactivity to the traumatic event.</a:t>
            </a:r>
          </a:p>
          <a:p>
            <a:r>
              <a:rPr lang="en-US"/>
              <a:t>Symptoms last at least three days and no longer than one month. If symptoms persist, a diagnosis of Post-Traumatic Stress Disorder may be more appropriate.</a:t>
            </a:r>
          </a:p>
          <a:p>
            <a:r>
              <a:rPr lang="en-US"/>
              <a:t>Characterized by intrusive symptoms (distressing dreams, flashbacks, distress caused by triggering clues), negative mood, dissociative symptoms (seeing oneself from another perspective, being in a daze, time slowing), avoidance symptoms and arousal symptoms (sleep disturbances, problems with concentration, exaggerated startle response). </a:t>
            </a:r>
          </a:p>
        </p:txBody>
      </p:sp>
    </p:spTree>
    <p:extLst>
      <p:ext uri="{BB962C8B-B14F-4D97-AF65-F5344CB8AC3E}">
        <p14:creationId xmlns:p14="http://schemas.microsoft.com/office/powerpoint/2010/main" val="3692138305"/>
      </p:ext>
    </p:extLst>
  </p:cSld>
  <p:clrMapOvr>
    <a:masterClrMapping/>
  </p:clrMapOvr>
  <p:transition/>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B93B5721-7001-400C-8284-5992E53CF239}"/>
              </a:ext>
            </a:extLst>
          </p:cNvPr>
          <p:cNvSpPr>
            <a:spLocks noGrp="1"/>
          </p:cNvSpPr>
          <p:nvPr>
            <p:ph type="title"/>
          </p:nvPr>
        </p:nvSpPr>
        <p:spPr/>
        <p:txBody>
          <a:bodyPr/>
          <a:lstStyle/>
          <a:p>
            <a:r>
              <a:rPr lang="en-US"/>
              <a:t>Post-traumatic Stress Disorder (PTSD)</a:t>
            </a:r>
          </a:p>
        </p:txBody>
      </p:sp>
      <p:sp>
        <p:nvSpPr>
          <p:cNvPr id="3" name="Content Placeholder 2">
            <a:extLst>
              <a:ext uri="{FF2B5EF4-FFF2-40B4-BE49-F238E27FC236}">
                <a16:creationId xmlns:a16="http://schemas.microsoft.com/office/drawing/2014/main" id="{A66CABFF-470B-4027-9302-10FE1E960A09}"/>
              </a:ext>
            </a:extLst>
          </p:cNvPr>
          <p:cNvSpPr>
            <a:spLocks noGrp="1"/>
          </p:cNvSpPr>
          <p:nvPr>
            <p:ph idx="1"/>
          </p:nvPr>
        </p:nvSpPr>
        <p:spPr>
          <a:xfrm>
            <a:off x="628650" y="1825625"/>
            <a:ext cx="7886700" cy="4912632"/>
          </a:xfrm>
        </p:spPr>
        <p:txBody>
          <a:bodyPr>
            <a:normAutofit lnSpcReduction="10000"/>
          </a:bodyPr>
          <a:lstStyle/>
          <a:p>
            <a:pPr marL="0" indent="0">
              <a:buNone/>
            </a:pPr>
            <a:r>
              <a:rPr lang="en-US"/>
              <a:t>Symptoms usually begin within the first three months after the trauma, although there may be a delay of months or years. Symptom duration is more than one month.</a:t>
            </a:r>
          </a:p>
          <a:p>
            <a:pPr marL="0" indent="0">
              <a:buNone/>
            </a:pPr>
            <a:r>
              <a:rPr lang="en-US"/>
              <a:t>Symptoms include:</a:t>
            </a:r>
          </a:p>
          <a:p>
            <a:r>
              <a:rPr lang="en-US"/>
              <a:t>Reoccurring, involuntary, and distressing memories or dreams of the traumatic event.</a:t>
            </a:r>
          </a:p>
          <a:p>
            <a:r>
              <a:rPr lang="en-US"/>
              <a:t>Dissociative reactions (e.g.: flashbacks) where the individual feels or acts as if the traumatic event was reoccurring. These reactions occur on a continuum, with the most extreme being a complete loss of awareness of present surroundings.</a:t>
            </a:r>
          </a:p>
        </p:txBody>
      </p:sp>
    </p:spTree>
    <p:extLst>
      <p:ext uri="{BB962C8B-B14F-4D97-AF65-F5344CB8AC3E}">
        <p14:creationId xmlns:p14="http://schemas.microsoft.com/office/powerpoint/2010/main" val="744634274"/>
      </p:ext>
    </p:extLst>
  </p:cSld>
  <p:clrMapOvr>
    <a:masterClrMapping/>
  </p:clrMapOvr>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0FC3D6CC-2B20-43FF-B4C5-6890F0461DBD}"/>
              </a:ext>
            </a:extLst>
          </p:cNvPr>
          <p:cNvSpPr>
            <a:spLocks noGrp="1"/>
          </p:cNvSpPr>
          <p:nvPr>
            <p:ph type="title"/>
          </p:nvPr>
        </p:nvSpPr>
        <p:spPr/>
        <p:txBody>
          <a:bodyPr/>
          <a:lstStyle/>
          <a:p>
            <a:r>
              <a:rPr lang="en-US"/>
              <a:t>Post-traumatic Stress Disorder (PTSD) (2)</a:t>
            </a:r>
          </a:p>
        </p:txBody>
      </p:sp>
      <p:sp>
        <p:nvSpPr>
          <p:cNvPr id="3" name="Content Placeholder 2">
            <a:extLst>
              <a:ext uri="{FF2B5EF4-FFF2-40B4-BE49-F238E27FC236}">
                <a16:creationId xmlns:a16="http://schemas.microsoft.com/office/drawing/2014/main" id="{9AD3D2E4-224D-40DD-AE6A-3E2CC5F8B63E}"/>
              </a:ext>
            </a:extLst>
          </p:cNvPr>
          <p:cNvSpPr>
            <a:spLocks noGrp="1"/>
          </p:cNvSpPr>
          <p:nvPr>
            <p:ph idx="1"/>
          </p:nvPr>
        </p:nvSpPr>
        <p:spPr>
          <a:xfrm>
            <a:off x="628650" y="1825625"/>
            <a:ext cx="8199664" cy="4782004"/>
          </a:xfrm>
        </p:spPr>
        <p:txBody>
          <a:bodyPr>
            <a:normAutofit fontScale="92500" lnSpcReduction="20000"/>
          </a:bodyPr>
          <a:lstStyle/>
          <a:p>
            <a:pPr marL="0" indent="0">
              <a:buNone/>
            </a:pPr>
            <a:r>
              <a:rPr lang="en-US"/>
              <a:t>Symptoms (continued):</a:t>
            </a:r>
          </a:p>
          <a:p>
            <a:endParaRPr lang="en-US"/>
          </a:p>
          <a:p>
            <a:r>
              <a:rPr lang="en-US"/>
              <a:t>Intense or prolonged psychological distress to internal or external clues that symbolize or resemble the traumatic event(s).</a:t>
            </a:r>
          </a:p>
          <a:p>
            <a:r>
              <a:rPr lang="en-US"/>
              <a:t>Persistent avoidance of stimuli associated with the traumatic event(s). This may involve avoidance of people, places, conversations, objects, or situations.</a:t>
            </a:r>
          </a:p>
          <a:p>
            <a:r>
              <a:rPr lang="en-US"/>
              <a:t>Negative alterations in cognitions or mood associated with the traumatic event(s). This may include persistent and exaggerated negative beliefs about oneself, others, or the world.</a:t>
            </a:r>
          </a:p>
          <a:p>
            <a:r>
              <a:rPr lang="en-US"/>
              <a:t>Persistent and distorted blaming of oneself or others.</a:t>
            </a:r>
          </a:p>
        </p:txBody>
      </p:sp>
    </p:spTree>
    <p:extLst>
      <p:ext uri="{BB962C8B-B14F-4D97-AF65-F5344CB8AC3E}">
        <p14:creationId xmlns:p14="http://schemas.microsoft.com/office/powerpoint/2010/main" val="501166856"/>
      </p:ext>
    </p:extLst>
  </p:cSld>
  <p:clrMapOvr>
    <a:masterClrMapping/>
  </p:clrMapOvr>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5CC36B61-D932-4BB1-A640-CB14880DDFD6}"/>
              </a:ext>
            </a:extLst>
          </p:cNvPr>
          <p:cNvSpPr>
            <a:spLocks noGrp="1"/>
          </p:cNvSpPr>
          <p:nvPr>
            <p:ph type="title"/>
          </p:nvPr>
        </p:nvSpPr>
        <p:spPr/>
        <p:txBody>
          <a:bodyPr/>
          <a:lstStyle/>
          <a:p>
            <a:r>
              <a:rPr lang="en-US"/>
              <a:t>Post-traumatic Stress Disorder (PTSD) (3)</a:t>
            </a:r>
          </a:p>
        </p:txBody>
      </p:sp>
      <p:sp>
        <p:nvSpPr>
          <p:cNvPr id="3" name="Content Placeholder 2">
            <a:extLst>
              <a:ext uri="{FF2B5EF4-FFF2-40B4-BE49-F238E27FC236}">
                <a16:creationId xmlns:a16="http://schemas.microsoft.com/office/drawing/2014/main" id="{1CA41F6E-7F24-4EAC-B39E-B854763E966D}"/>
              </a:ext>
            </a:extLst>
          </p:cNvPr>
          <p:cNvSpPr>
            <a:spLocks noGrp="1"/>
          </p:cNvSpPr>
          <p:nvPr>
            <p:ph idx="1"/>
          </p:nvPr>
        </p:nvSpPr>
        <p:spPr>
          <a:xfrm>
            <a:off x="628650" y="1825625"/>
            <a:ext cx="7886700" cy="4782004"/>
          </a:xfrm>
        </p:spPr>
        <p:txBody>
          <a:bodyPr>
            <a:normAutofit lnSpcReduction="10000"/>
          </a:bodyPr>
          <a:lstStyle/>
          <a:p>
            <a:pPr marL="0" indent="0">
              <a:buNone/>
            </a:pPr>
            <a:r>
              <a:rPr lang="en-US"/>
              <a:t>Symptoms (continued):</a:t>
            </a:r>
          </a:p>
          <a:p>
            <a:pPr marL="0" indent="0">
              <a:buNone/>
            </a:pPr>
            <a:endParaRPr lang="en-US"/>
          </a:p>
          <a:p>
            <a:r>
              <a:rPr lang="en-US"/>
              <a:t>Persistent negative emotional state (e.g.: fear, anger, guilt, shame).</a:t>
            </a:r>
          </a:p>
          <a:p>
            <a:r>
              <a:rPr lang="en-US"/>
              <a:t>Marked diminished interest or participation in significant activities.</a:t>
            </a:r>
          </a:p>
          <a:p>
            <a:r>
              <a:rPr lang="en-US"/>
              <a:t>Feeling of detachment or estrangement from others.</a:t>
            </a:r>
          </a:p>
          <a:p>
            <a:r>
              <a:rPr lang="en-US"/>
              <a:t>Persistent inability to experience positive emotions.</a:t>
            </a:r>
          </a:p>
          <a:p>
            <a:r>
              <a:rPr lang="en-US"/>
              <a:t>Arousal symptoms (sleep disturbances, problems with concentration, exaggerated startle response).</a:t>
            </a:r>
          </a:p>
        </p:txBody>
      </p:sp>
    </p:spTree>
    <p:extLst>
      <p:ext uri="{BB962C8B-B14F-4D97-AF65-F5344CB8AC3E}">
        <p14:creationId xmlns:p14="http://schemas.microsoft.com/office/powerpoint/2010/main" val="2882711168"/>
      </p:ext>
    </p:extLst>
  </p:cSld>
  <p:clrMapOvr>
    <a:masterClrMapping/>
  </p:clrMapOvr>
  <p:transition/>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469241AE-F109-4CD6-B097-CEA408A0EA14}"/>
              </a:ext>
            </a:extLst>
          </p:cNvPr>
          <p:cNvSpPr>
            <a:spLocks noGrp="1"/>
          </p:cNvSpPr>
          <p:nvPr>
            <p:ph type="title"/>
          </p:nvPr>
        </p:nvSpPr>
        <p:spPr/>
        <p:txBody>
          <a:bodyPr/>
          <a:lstStyle/>
          <a:p>
            <a:r>
              <a:rPr lang="en-US"/>
              <a:t>Treatment</a:t>
            </a:r>
          </a:p>
        </p:txBody>
      </p:sp>
      <p:sp>
        <p:nvSpPr>
          <p:cNvPr id="3" name="Content Placeholder 2">
            <a:extLst>
              <a:ext uri="{FF2B5EF4-FFF2-40B4-BE49-F238E27FC236}">
                <a16:creationId xmlns:a16="http://schemas.microsoft.com/office/drawing/2014/main" id="{405DCB84-FF59-4825-9139-81A6AF23CA1A}"/>
              </a:ext>
            </a:extLst>
          </p:cNvPr>
          <p:cNvSpPr>
            <a:spLocks noGrp="1"/>
          </p:cNvSpPr>
          <p:nvPr>
            <p:ph idx="1"/>
          </p:nvPr>
        </p:nvSpPr>
        <p:spPr/>
        <p:txBody>
          <a:bodyPr/>
          <a:lstStyle/>
          <a:p>
            <a:r>
              <a:rPr lang="en-US"/>
              <a:t>Therapy</a:t>
            </a:r>
          </a:p>
          <a:p>
            <a:r>
              <a:rPr lang="en-US"/>
              <a:t>Complementary and Alternative Medicine </a:t>
            </a:r>
            <a:br>
              <a:rPr lang="en-US"/>
            </a:br>
            <a:r>
              <a:rPr lang="en-US"/>
              <a:t>(i.e.: yoga, guided imagery)</a:t>
            </a:r>
          </a:p>
          <a:p>
            <a:r>
              <a:rPr lang="en-US"/>
              <a:t>Medications</a:t>
            </a:r>
          </a:p>
        </p:txBody>
      </p:sp>
      <p:sp>
        <p:nvSpPr>
          <p:cNvPr id="4" name="Slide Number Placeholder 3">
            <a:extLst>
              <a:ext uri="{FF2B5EF4-FFF2-40B4-BE49-F238E27FC236}">
                <a16:creationId xmlns:a16="http://schemas.microsoft.com/office/drawing/2014/main" id="{A4795596-F712-4DE9-95F2-C2827A8B2260}"/>
              </a:ext>
            </a:extLst>
          </p:cNvPr>
          <p:cNvSpPr>
            <a:spLocks noGrp="1"/>
          </p:cNvSpPr>
          <p:nvPr>
            <p:ph type="sldNum" sz="quarter" idx="12"/>
          </p:nvPr>
        </p:nvSpPr>
        <p:spPr/>
        <p:txBody>
          <a:bodyPr/>
          <a:lstStyle/>
          <a:p>
            <a:fld id="{61EF5EE5-8E31-4F3E-8B32-A5B961EC3648}" type="slidenum">
              <a:rPr lang="en-US" smtClean="0"/>
              <a:t>33</a:t>
            </a:fld>
            <a:endParaRPr lang="en-US"/>
          </a:p>
        </p:txBody>
      </p:sp>
    </p:spTree>
    <p:extLst>
      <p:ext uri="{BB962C8B-B14F-4D97-AF65-F5344CB8AC3E}">
        <p14:creationId xmlns:p14="http://schemas.microsoft.com/office/powerpoint/2010/main" val="2116599230"/>
      </p:ext>
    </p:extLst>
  </p:cSld>
  <p:clrMapOvr>
    <a:masterClrMapping/>
  </p:clrMapOvr>
  <p:transition/>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E6339825-D2FF-446E-8829-837B9A93EB36}"/>
              </a:ext>
            </a:extLst>
          </p:cNvPr>
          <p:cNvSpPr>
            <a:spLocks noGrp="1"/>
          </p:cNvSpPr>
          <p:nvPr>
            <p:ph type="title"/>
          </p:nvPr>
        </p:nvSpPr>
        <p:spPr/>
        <p:txBody>
          <a:bodyPr/>
          <a:lstStyle/>
          <a:p>
            <a:r>
              <a:rPr lang="en-US"/>
              <a:t>Prevention: Protective Factors</a:t>
            </a:r>
          </a:p>
        </p:txBody>
      </p:sp>
      <p:sp>
        <p:nvSpPr>
          <p:cNvPr id="3" name="Content Placeholder 2">
            <a:extLst>
              <a:ext uri="{FF2B5EF4-FFF2-40B4-BE49-F238E27FC236}">
                <a16:creationId xmlns:a16="http://schemas.microsoft.com/office/drawing/2014/main" id="{AB5E19EF-EDC7-418D-BC8E-AA9AEC829751}"/>
              </a:ext>
            </a:extLst>
          </p:cNvPr>
          <p:cNvSpPr>
            <a:spLocks noGrp="1"/>
          </p:cNvSpPr>
          <p:nvPr>
            <p:ph idx="1"/>
          </p:nvPr>
        </p:nvSpPr>
        <p:spPr/>
        <p:txBody>
          <a:bodyPr>
            <a:normAutofit lnSpcReduction="10000"/>
          </a:bodyPr>
          <a:lstStyle/>
          <a:p>
            <a:pPr marL="0" indent="0">
              <a:buNone/>
            </a:pPr>
            <a:r>
              <a:rPr lang="en-US"/>
              <a:t>Protective factors for first responders include:</a:t>
            </a:r>
          </a:p>
          <a:p>
            <a:r>
              <a:rPr lang="en-US"/>
              <a:t>High perceived preparedness; </a:t>
            </a:r>
          </a:p>
          <a:p>
            <a:r>
              <a:rPr lang="en-US"/>
              <a:t>Greater sense of purpose in life; </a:t>
            </a:r>
          </a:p>
          <a:p>
            <a:r>
              <a:rPr lang="en-US"/>
              <a:t>Family support; </a:t>
            </a:r>
          </a:p>
          <a:p>
            <a:r>
              <a:rPr lang="en-US"/>
              <a:t>A positive approach and emotion focused coping (e.g.: problem solving, positive reframing, acceptance); and</a:t>
            </a:r>
          </a:p>
          <a:p>
            <a:r>
              <a:rPr lang="en-US"/>
              <a:t>Training and preparedness for specific tasks performed has also been associated with resilience or recovery. </a:t>
            </a:r>
          </a:p>
          <a:p>
            <a:endParaRPr lang="en-US"/>
          </a:p>
        </p:txBody>
      </p:sp>
      <p:sp>
        <p:nvSpPr>
          <p:cNvPr id="4" name="Slide Number Placeholder 3">
            <a:extLst>
              <a:ext uri="{FF2B5EF4-FFF2-40B4-BE49-F238E27FC236}">
                <a16:creationId xmlns:a16="http://schemas.microsoft.com/office/drawing/2014/main" id="{C15E10D7-7158-4AE4-BFFC-14B650B65348}"/>
              </a:ext>
            </a:extLst>
          </p:cNvPr>
          <p:cNvSpPr>
            <a:spLocks noGrp="1"/>
          </p:cNvSpPr>
          <p:nvPr>
            <p:ph type="sldNum" sz="quarter" idx="12"/>
          </p:nvPr>
        </p:nvSpPr>
        <p:spPr/>
        <p:txBody>
          <a:bodyPr/>
          <a:lstStyle/>
          <a:p>
            <a:fld id="{61EF5EE5-8E31-4F3E-8B32-A5B961EC3648}" type="slidenum">
              <a:rPr lang="en-US" smtClean="0"/>
              <a:t>34</a:t>
            </a:fld>
            <a:endParaRPr lang="en-US"/>
          </a:p>
        </p:txBody>
      </p:sp>
    </p:spTree>
    <p:extLst>
      <p:ext uri="{BB962C8B-B14F-4D97-AF65-F5344CB8AC3E}">
        <p14:creationId xmlns:p14="http://schemas.microsoft.com/office/powerpoint/2010/main" val="2766838747"/>
      </p:ext>
    </p:extLst>
  </p:cSld>
  <p:clrMapOvr>
    <a:masterClrMapping/>
  </p:clrMapOvr>
  <p:transition/>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0D8C11DF-40CF-4CC6-A0EA-71497AF1E4CE}"/>
              </a:ext>
            </a:extLst>
          </p:cNvPr>
          <p:cNvSpPr>
            <a:spLocks noGrp="1"/>
          </p:cNvSpPr>
          <p:nvPr>
            <p:ph type="title"/>
          </p:nvPr>
        </p:nvSpPr>
        <p:spPr/>
        <p:txBody>
          <a:bodyPr/>
          <a:lstStyle/>
          <a:p>
            <a:r>
              <a:rPr lang="en-US"/>
              <a:t>Prevention: Protective Factors</a:t>
            </a:r>
          </a:p>
        </p:txBody>
      </p:sp>
      <p:sp>
        <p:nvSpPr>
          <p:cNvPr id="3" name="Content Placeholder 2">
            <a:extLst>
              <a:ext uri="{FF2B5EF4-FFF2-40B4-BE49-F238E27FC236}">
                <a16:creationId xmlns:a16="http://schemas.microsoft.com/office/drawing/2014/main" id="{8EED40E5-CC62-4ACF-AB08-AF3CA9B0EB02}"/>
              </a:ext>
            </a:extLst>
          </p:cNvPr>
          <p:cNvSpPr>
            <a:spLocks noGrp="1"/>
          </p:cNvSpPr>
          <p:nvPr>
            <p:ph idx="1"/>
          </p:nvPr>
        </p:nvSpPr>
        <p:spPr/>
        <p:txBody>
          <a:bodyPr>
            <a:normAutofit fontScale="92500"/>
          </a:bodyPr>
          <a:lstStyle/>
          <a:p>
            <a:r>
              <a:rPr lang="en-US"/>
              <a:t>Ongoing peer support interventions is critical in the first responder culture!</a:t>
            </a:r>
          </a:p>
          <a:p>
            <a:r>
              <a:rPr lang="en-US"/>
              <a:t>Peer support is useful as first responders have:</a:t>
            </a:r>
          </a:p>
          <a:p>
            <a:pPr marL="511175" lvl="1">
              <a:buFont typeface="Calibri" panose="020f0502020204030204" pitchFamily="34" charset="0"/>
              <a:buChar char="–"/>
            </a:pPr>
            <a:r>
              <a:rPr lang="en-US" sz="2600"/>
              <a:t>Limited opportunities to access formal treatment</a:t>
            </a:r>
          </a:p>
          <a:p>
            <a:pPr marL="511175" lvl="1">
              <a:buFont typeface="Calibri" panose="020f0502020204030204" pitchFamily="34" charset="0"/>
              <a:buChar char="–"/>
            </a:pPr>
            <a:r>
              <a:rPr lang="en-US" sz="2600"/>
              <a:t>Concerns about the stigma or negative changes in job duties or pay should they engage in mental health treatment</a:t>
            </a:r>
          </a:p>
          <a:p>
            <a:r>
              <a:rPr lang="en-US"/>
              <a:t>Research has shown that those that receive early and regular peer support report significant gains in cognitive functioning, improved social and overall functioning and a decrease in psychiatric symptoms. </a:t>
            </a:r>
          </a:p>
        </p:txBody>
      </p:sp>
      <p:sp>
        <p:nvSpPr>
          <p:cNvPr id="4" name="Slide Number Placeholder 3">
            <a:extLst>
              <a:ext uri="{FF2B5EF4-FFF2-40B4-BE49-F238E27FC236}">
                <a16:creationId xmlns:a16="http://schemas.microsoft.com/office/drawing/2014/main" id="{7C623136-276C-4DAF-944B-EBCD3E129D6F}"/>
              </a:ext>
            </a:extLst>
          </p:cNvPr>
          <p:cNvSpPr>
            <a:spLocks noGrp="1"/>
          </p:cNvSpPr>
          <p:nvPr>
            <p:ph type="sldNum" sz="quarter" idx="12"/>
          </p:nvPr>
        </p:nvSpPr>
        <p:spPr/>
        <p:txBody>
          <a:bodyPr/>
          <a:lstStyle/>
          <a:p>
            <a:fld id="{61EF5EE5-8E31-4F3E-8B32-A5B961EC3648}" type="slidenum">
              <a:rPr lang="en-US" smtClean="0"/>
              <a:t>35</a:t>
            </a:fld>
            <a:endParaRPr lang="en-US"/>
          </a:p>
        </p:txBody>
      </p:sp>
    </p:spTree>
    <p:extLst>
      <p:ext uri="{BB962C8B-B14F-4D97-AF65-F5344CB8AC3E}">
        <p14:creationId xmlns:p14="http://schemas.microsoft.com/office/powerpoint/2010/main" val="1519675089"/>
      </p:ext>
    </p:extLst>
  </p:cSld>
  <p:clrMapOvr>
    <a:masterClrMapping/>
  </p:clrMapOvr>
  <p:transition/>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28BDA5BF-D8B8-42E8-8B34-65A029D9DD3C}"/>
              </a:ext>
            </a:extLst>
          </p:cNvPr>
          <p:cNvSpPr>
            <a:spLocks noGrp="1"/>
          </p:cNvSpPr>
          <p:nvPr>
            <p:ph type="ctrTitle"/>
          </p:nvPr>
        </p:nvSpPr>
        <p:spPr>
          <a:xfrm>
            <a:off x="980955" y="2462952"/>
            <a:ext cx="6858000" cy="2596372"/>
          </a:xfrm>
        </p:spPr>
        <p:txBody>
          <a:bodyPr>
            <a:normAutofit fontScale="90000"/>
          </a:bodyPr>
          <a:lstStyle/>
          <a:p>
            <a:r>
              <a:rPr lang="en-US"/>
              <a:t>Objective 3:</a:t>
            </a:r>
            <a:br>
              <a:rPr lang="en-US"/>
            </a:br>
            <a:r>
              <a:rPr lang="en-US"/>
              <a:t>Explore individual and organizational activities for promoting</a:t>
            </a:r>
            <a:br>
              <a:rPr lang="en-US"/>
            </a:br>
            <a:r>
              <a:rPr lang="en-US"/>
              <a:t>and improving crew mental health </a:t>
            </a:r>
          </a:p>
        </p:txBody>
      </p:sp>
      <p:sp>
        <p:nvSpPr>
          <p:cNvPr id="2" name="Slide Number Placeholder 1">
            <a:extLst>
              <a:ext uri="{FF2B5EF4-FFF2-40B4-BE49-F238E27FC236}">
                <a16:creationId xmlns:a16="http://schemas.microsoft.com/office/drawing/2014/main" id="{81C84C2A-2EC7-4FDB-82AD-B513AFDA8A45}"/>
              </a:ext>
            </a:extLst>
          </p:cNvPr>
          <p:cNvSpPr>
            <a:spLocks noGrp="1"/>
          </p:cNvSpPr>
          <p:nvPr>
            <p:ph type="sldNum" sz="quarter" idx="12"/>
          </p:nvPr>
        </p:nvSpPr>
        <p:spPr/>
        <p:txBody>
          <a:bodyPr/>
          <a:lstStyle/>
          <a:p>
            <a:fld id="{61EF5EE5-8E31-4F3E-8B32-A5B961EC3648}" type="slidenum">
              <a:rPr lang="en-US" smtClean="0"/>
              <a:t>36</a:t>
            </a:fld>
            <a:endParaRPr lang="en-US"/>
          </a:p>
        </p:txBody>
      </p:sp>
    </p:spTree>
    <p:extLst>
      <p:ext uri="{BB962C8B-B14F-4D97-AF65-F5344CB8AC3E}">
        <p14:creationId xmlns:p14="http://schemas.microsoft.com/office/powerpoint/2010/main" val="3791410130"/>
      </p:ext>
    </p:extLst>
  </p:cSld>
  <p:clrMapOvr>
    <a:masterClrMapping/>
  </p:clrMapOvr>
  <p:transition/>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CD1DD806-E416-4C54-8847-748C25BF7EBB}"/>
              </a:ext>
            </a:extLst>
          </p:cNvPr>
          <p:cNvSpPr>
            <a:spLocks noGrp="1"/>
          </p:cNvSpPr>
          <p:nvPr>
            <p:ph type="title"/>
          </p:nvPr>
        </p:nvSpPr>
        <p:spPr/>
        <p:txBody>
          <a:bodyPr/>
          <a:lstStyle/>
          <a:p>
            <a:r>
              <a:rPr lang="en-US"/>
              <a:t>Protective Factors</a:t>
            </a:r>
          </a:p>
        </p:txBody>
      </p:sp>
      <p:sp>
        <p:nvSpPr>
          <p:cNvPr id="3" name="Content Placeholder 2">
            <a:extLst>
              <a:ext uri="{FF2B5EF4-FFF2-40B4-BE49-F238E27FC236}">
                <a16:creationId xmlns:a16="http://schemas.microsoft.com/office/drawing/2014/main" id="{894CFBC9-9460-41E5-B0C6-1C07251862CD}"/>
              </a:ext>
            </a:extLst>
          </p:cNvPr>
          <p:cNvSpPr>
            <a:spLocks noGrp="1"/>
          </p:cNvSpPr>
          <p:nvPr>
            <p:ph idx="1"/>
          </p:nvPr>
        </p:nvSpPr>
        <p:spPr/>
        <p:txBody>
          <a:bodyPr/>
          <a:lstStyle/>
          <a:p>
            <a:r>
              <a:rPr lang="en-US"/>
              <a:t>Emotional wellness is a growing concern for the first responder community. </a:t>
            </a:r>
          </a:p>
          <a:p>
            <a:r>
              <a:rPr lang="en-US"/>
              <a:t>Responders that have undergone resilience training have displayed improvements in negative affect, depression, and stress levels.</a:t>
            </a:r>
          </a:p>
        </p:txBody>
      </p:sp>
      <p:sp>
        <p:nvSpPr>
          <p:cNvPr id="2" name="Slide Number Placeholder 1">
            <a:extLst>
              <a:ext uri="{FF2B5EF4-FFF2-40B4-BE49-F238E27FC236}">
                <a16:creationId xmlns:a16="http://schemas.microsoft.com/office/drawing/2014/main" id="{4F1586AA-ACFE-4AB7-983C-1ECE2F7511C8}"/>
              </a:ext>
            </a:extLst>
          </p:cNvPr>
          <p:cNvSpPr>
            <a:spLocks noGrp="1"/>
          </p:cNvSpPr>
          <p:nvPr>
            <p:ph type="sldNum" sz="quarter" idx="12"/>
          </p:nvPr>
        </p:nvSpPr>
        <p:spPr/>
        <p:txBody>
          <a:bodyPr/>
          <a:lstStyle/>
          <a:p>
            <a:fld id="{61EF5EE5-8E31-4F3E-8B32-A5B961EC3648}" type="slidenum">
              <a:rPr lang="en-US" smtClean="0"/>
              <a:t>37</a:t>
            </a:fld>
            <a:endParaRPr lang="en-US"/>
          </a:p>
        </p:txBody>
      </p:sp>
    </p:spTree>
    <p:extLst>
      <p:ext uri="{BB962C8B-B14F-4D97-AF65-F5344CB8AC3E}">
        <p14:creationId xmlns:p14="http://schemas.microsoft.com/office/powerpoint/2010/main" val="929318838"/>
      </p:ext>
    </p:extLst>
  </p:cSld>
  <p:clrMapOvr>
    <a:masterClrMapping/>
  </p:clrMapOvr>
  <p:transition/>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B6F73E84-63F2-4F00-85C3-D354451F1A06}"/>
              </a:ext>
            </a:extLst>
          </p:cNvPr>
          <p:cNvSpPr>
            <a:spLocks noGrp="1"/>
          </p:cNvSpPr>
          <p:nvPr>
            <p:ph type="ctrTitle"/>
          </p:nvPr>
        </p:nvSpPr>
        <p:spPr/>
        <p:txBody>
          <a:bodyPr/>
          <a:lstStyle/>
          <a:p>
            <a:r>
              <a:rPr lang="en-US"/>
              <a:t>Prevention &amp; Mitigation: Individual and Crew</a:t>
            </a:r>
          </a:p>
        </p:txBody>
      </p:sp>
      <p:sp>
        <p:nvSpPr>
          <p:cNvPr id="3" name="Slide Number Placeholder 2">
            <a:extLst>
              <a:ext uri="{FF2B5EF4-FFF2-40B4-BE49-F238E27FC236}">
                <a16:creationId xmlns:a16="http://schemas.microsoft.com/office/drawing/2014/main" id="{A8599258-C253-48A9-863F-7D875C473800}"/>
              </a:ext>
            </a:extLst>
          </p:cNvPr>
          <p:cNvSpPr>
            <a:spLocks noGrp="1"/>
          </p:cNvSpPr>
          <p:nvPr>
            <p:ph type="sldNum" sz="quarter" idx="12"/>
          </p:nvPr>
        </p:nvSpPr>
        <p:spPr/>
        <p:txBody>
          <a:bodyPr/>
          <a:lstStyle/>
          <a:p>
            <a:fld id="{61EF5EE5-8E31-4F3E-8B32-A5B961EC3648}" type="slidenum">
              <a:rPr lang="en-US" smtClean="0"/>
              <a:t>38</a:t>
            </a:fld>
            <a:endParaRPr lang="en-US"/>
          </a:p>
        </p:txBody>
      </p:sp>
    </p:spTree>
    <p:extLst>
      <p:ext uri="{BB962C8B-B14F-4D97-AF65-F5344CB8AC3E}">
        <p14:creationId xmlns:p14="http://schemas.microsoft.com/office/powerpoint/2010/main" val="3685842556"/>
      </p:ext>
    </p:ext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F39BD9A6-D22E-4B0F-8C25-78E0D6346F31}"/>
              </a:ext>
            </a:extLst>
          </p:cNvPr>
          <p:cNvSpPr>
            <a:spLocks noGrp="1"/>
          </p:cNvSpPr>
          <p:nvPr>
            <p:ph type="title"/>
          </p:nvPr>
        </p:nvSpPr>
        <p:spPr/>
        <p:txBody>
          <a:bodyPr/>
          <a:lstStyle/>
          <a:p>
            <a:r>
              <a:rPr lang="en-US"/>
              <a:t>Definition: Stressor</a:t>
            </a:r>
            <a:endParaRPr lang="en-US">
              <a:solidFill>
                <a:srgbClr val="FF0000"/>
              </a:solidFill>
            </a:endParaRPr>
          </a:p>
        </p:txBody>
      </p:sp>
      <p:sp>
        <p:nvSpPr>
          <p:cNvPr id="3" name="Content Placeholder 2">
            <a:extLst>
              <a:ext uri="{FF2B5EF4-FFF2-40B4-BE49-F238E27FC236}">
                <a16:creationId xmlns:a16="http://schemas.microsoft.com/office/drawing/2014/main" id="{F77C1459-51B5-4806-B99D-77108F615519}"/>
              </a:ext>
            </a:extLst>
          </p:cNvPr>
          <p:cNvSpPr>
            <a:spLocks noGrp="1"/>
          </p:cNvSpPr>
          <p:nvPr>
            <p:ph idx="1"/>
          </p:nvPr>
        </p:nvSpPr>
        <p:spPr/>
        <p:txBody>
          <a:bodyPr/>
          <a:lstStyle/>
          <a:p>
            <a:r>
              <a:rPr lang="en-US"/>
              <a:t>A stimulus that causes, evokes, or otherwise strongly associates with the stress response</a:t>
            </a:r>
          </a:p>
          <a:p>
            <a:r>
              <a:rPr lang="en-US"/>
              <a:t>Events or conditions that may cause psychological or behavioral reactions, which present coping difficulties for the individual experiencing them</a:t>
            </a:r>
          </a:p>
        </p:txBody>
      </p:sp>
      <p:sp>
        <p:nvSpPr>
          <p:cNvPr id="4" name="Slide Number Placeholder 3">
            <a:extLst>
              <a:ext uri="{FF2B5EF4-FFF2-40B4-BE49-F238E27FC236}">
                <a16:creationId xmlns:a16="http://schemas.microsoft.com/office/drawing/2014/main" id="{66CADF0D-91EE-406A-BD58-F004F254D193}"/>
              </a:ext>
            </a:extLst>
          </p:cNvPr>
          <p:cNvSpPr>
            <a:spLocks noGrp="1"/>
          </p:cNvSpPr>
          <p:nvPr>
            <p:ph type="sldNum" sz="quarter" idx="12"/>
          </p:nvPr>
        </p:nvSpPr>
        <p:spPr/>
        <p:txBody>
          <a:bodyPr/>
          <a:lstStyle/>
          <a:p>
            <a:fld id="{61EF5EE5-8E31-4F3E-8B32-A5B961EC3648}" type="slidenum">
              <a:rPr lang="en-US" smtClean="0"/>
              <a:t>3</a:t>
            </a:fld>
            <a:endParaRPr lang="en-US"/>
          </a:p>
        </p:txBody>
      </p:sp>
    </p:spTree>
    <p:extLst>
      <p:ext uri="{BB962C8B-B14F-4D97-AF65-F5344CB8AC3E}">
        <p14:creationId xmlns:p14="http://schemas.microsoft.com/office/powerpoint/2010/main" val="3026737008"/>
      </p:ext>
    </p:extLst>
  </p:cSld>
  <p:clrMapOvr>
    <a:masterClrMapping/>
  </p:clrMapOvr>
  <p:transition/>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081A8F46-67A9-4523-9A38-FB4AC817AEBE}"/>
              </a:ext>
            </a:extLst>
          </p:cNvPr>
          <p:cNvSpPr>
            <a:spLocks noGrp="1"/>
          </p:cNvSpPr>
          <p:nvPr>
            <p:ph type="ctrTitle"/>
          </p:nvPr>
        </p:nvSpPr>
        <p:spPr/>
        <p:txBody>
          <a:bodyPr/>
          <a:lstStyle/>
          <a:p>
            <a:r>
              <a:rPr lang="en-US"/>
              <a:t>It is better to </a:t>
            </a:r>
            <a:r>
              <a:rPr lang="en-US" b="1" i="1"/>
              <a:t>be</a:t>
            </a:r>
            <a:r>
              <a:rPr lang="en-US"/>
              <a:t> better than have to </a:t>
            </a:r>
            <a:r>
              <a:rPr lang="en-US" b="1" i="1"/>
              <a:t>get</a:t>
            </a:r>
            <a:r>
              <a:rPr lang="en-US"/>
              <a:t> better</a:t>
            </a:r>
          </a:p>
        </p:txBody>
      </p:sp>
      <p:sp>
        <p:nvSpPr>
          <p:cNvPr id="2" name="Slide Number Placeholder 1">
            <a:extLst>
              <a:ext uri="{FF2B5EF4-FFF2-40B4-BE49-F238E27FC236}">
                <a16:creationId xmlns:a16="http://schemas.microsoft.com/office/drawing/2014/main" id="{C88741D7-385D-4DC7-B48B-BFDAB697A763}"/>
              </a:ext>
            </a:extLst>
          </p:cNvPr>
          <p:cNvSpPr>
            <a:spLocks noGrp="1"/>
          </p:cNvSpPr>
          <p:nvPr>
            <p:ph type="sldNum" sz="quarter" idx="12"/>
          </p:nvPr>
        </p:nvSpPr>
        <p:spPr/>
        <p:txBody>
          <a:bodyPr/>
          <a:lstStyle/>
          <a:p>
            <a:fld id="{61EF5EE5-8E31-4F3E-8B32-A5B961EC3648}" type="slidenum">
              <a:rPr lang="en-US" smtClean="0"/>
              <a:t>39</a:t>
            </a:fld>
            <a:endParaRPr lang="en-US"/>
          </a:p>
        </p:txBody>
      </p:sp>
    </p:spTree>
    <p:extLst>
      <p:ext uri="{BB962C8B-B14F-4D97-AF65-F5344CB8AC3E}">
        <p14:creationId xmlns:p14="http://schemas.microsoft.com/office/powerpoint/2010/main" val="3878124544"/>
      </p:ext>
    </p:extLst>
  </p:cSld>
  <p:clrMapOvr>
    <a:masterClrMapping/>
  </p:clrMapOvr>
  <p:transition/>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F0E6A1E0-BAE4-4577-A79B-96B830E3A992}"/>
              </a:ext>
            </a:extLst>
          </p:cNvPr>
          <p:cNvSpPr>
            <a:spLocks noGrp="1"/>
          </p:cNvSpPr>
          <p:nvPr>
            <p:ph type="title"/>
          </p:nvPr>
        </p:nvSpPr>
        <p:spPr/>
        <p:txBody>
          <a:bodyPr/>
          <a:lstStyle/>
          <a:p>
            <a:r>
              <a:rPr lang="en-US"/>
              <a:t>General Self-Care Techniques: Physical</a:t>
            </a:r>
          </a:p>
        </p:txBody>
      </p:sp>
      <p:sp>
        <p:nvSpPr>
          <p:cNvPr id="3" name="Content Placeholder 2">
            <a:extLst>
              <a:ext uri="{FF2B5EF4-FFF2-40B4-BE49-F238E27FC236}">
                <a16:creationId xmlns:a16="http://schemas.microsoft.com/office/drawing/2014/main" id="{D2C9896A-50C8-466B-9E2C-D362116071C4}"/>
              </a:ext>
            </a:extLst>
          </p:cNvPr>
          <p:cNvSpPr>
            <a:spLocks noGrp="1"/>
          </p:cNvSpPr>
          <p:nvPr>
            <p:ph idx="1"/>
          </p:nvPr>
        </p:nvSpPr>
        <p:spPr/>
        <p:txBody>
          <a:bodyPr/>
          <a:lstStyle/>
          <a:p>
            <a:r>
              <a:rPr lang="en-US"/>
              <a:t>Eat regularly</a:t>
            </a:r>
          </a:p>
          <a:p>
            <a:r>
              <a:rPr lang="en-US"/>
              <a:t>Practice good nutrition</a:t>
            </a:r>
          </a:p>
          <a:p>
            <a:r>
              <a:rPr lang="en-US"/>
              <a:t>Exercise regularly</a:t>
            </a:r>
          </a:p>
          <a:p>
            <a:r>
              <a:rPr lang="en-US"/>
              <a:t>Seek regular medical care</a:t>
            </a:r>
          </a:p>
          <a:p>
            <a:r>
              <a:rPr lang="en-US"/>
              <a:t>Engage in hobbies and recreational activities</a:t>
            </a:r>
          </a:p>
          <a:p>
            <a:r>
              <a:rPr lang="en-US"/>
              <a:t>Take vacations</a:t>
            </a:r>
          </a:p>
          <a:p>
            <a:r>
              <a:rPr lang="en-US"/>
              <a:t>Practice relaxation and stress management techniques</a:t>
            </a:r>
          </a:p>
        </p:txBody>
      </p:sp>
      <p:sp>
        <p:nvSpPr>
          <p:cNvPr id="4" name="Slide Number Placeholder 3">
            <a:extLst>
              <a:ext uri="{FF2B5EF4-FFF2-40B4-BE49-F238E27FC236}">
                <a16:creationId xmlns:a16="http://schemas.microsoft.com/office/drawing/2014/main" id="{C17986FF-5A81-4D53-99F0-284765135AA6}"/>
              </a:ext>
            </a:extLst>
          </p:cNvPr>
          <p:cNvSpPr>
            <a:spLocks noGrp="1"/>
          </p:cNvSpPr>
          <p:nvPr>
            <p:ph type="sldNum" sz="quarter" idx="12"/>
          </p:nvPr>
        </p:nvSpPr>
        <p:spPr/>
        <p:txBody>
          <a:bodyPr/>
          <a:lstStyle/>
          <a:p>
            <a:fld id="{61EF5EE5-8E31-4F3E-8B32-A5B961EC3648}" type="slidenum">
              <a:rPr lang="en-US" smtClean="0"/>
              <a:t>40</a:t>
            </a:fld>
            <a:endParaRPr lang="en-US"/>
          </a:p>
        </p:txBody>
      </p:sp>
    </p:spTree>
    <p:extLst>
      <p:ext uri="{BB962C8B-B14F-4D97-AF65-F5344CB8AC3E}">
        <p14:creationId xmlns:p14="http://schemas.microsoft.com/office/powerpoint/2010/main" val="584429823"/>
      </p:ext>
    </p:extLst>
  </p:cSld>
  <p:clrMapOvr>
    <a:masterClrMapping/>
  </p:clrMapOvr>
  <p:transition/>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030EB087-800C-4F41-89AC-043D952BF542}"/>
              </a:ext>
            </a:extLst>
          </p:cNvPr>
          <p:cNvSpPr>
            <a:spLocks noGrp="1"/>
          </p:cNvSpPr>
          <p:nvPr>
            <p:ph type="title"/>
          </p:nvPr>
        </p:nvSpPr>
        <p:spPr/>
        <p:txBody>
          <a:bodyPr/>
          <a:lstStyle/>
          <a:p>
            <a:r>
              <a:rPr lang="en-US"/>
              <a:t>General Self-Care Techniques: Cognitive</a:t>
            </a:r>
          </a:p>
        </p:txBody>
      </p:sp>
      <p:sp>
        <p:nvSpPr>
          <p:cNvPr id="3" name="Content Placeholder 2">
            <a:extLst>
              <a:ext uri="{FF2B5EF4-FFF2-40B4-BE49-F238E27FC236}">
                <a16:creationId xmlns:a16="http://schemas.microsoft.com/office/drawing/2014/main" id="{11B3CD1A-529B-42C8-B7D2-65C493E4A8BA}"/>
              </a:ext>
            </a:extLst>
          </p:cNvPr>
          <p:cNvSpPr>
            <a:spLocks noGrp="1"/>
          </p:cNvSpPr>
          <p:nvPr>
            <p:ph idx="1"/>
          </p:nvPr>
        </p:nvSpPr>
        <p:spPr/>
        <p:txBody>
          <a:bodyPr>
            <a:normAutofit fontScale="92500"/>
          </a:bodyPr>
          <a:lstStyle/>
          <a:p>
            <a:r>
              <a:rPr lang="en-US"/>
              <a:t>Read</a:t>
            </a:r>
          </a:p>
          <a:p>
            <a:r>
              <a:rPr lang="en-US"/>
              <a:t>Journal</a:t>
            </a:r>
          </a:p>
          <a:p>
            <a:r>
              <a:rPr lang="en-US"/>
              <a:t>Talk to others</a:t>
            </a:r>
          </a:p>
          <a:p>
            <a:r>
              <a:rPr lang="en-US"/>
              <a:t>Practice stress reduction and stress management techniques</a:t>
            </a:r>
          </a:p>
          <a:p>
            <a:r>
              <a:rPr lang="en-US"/>
              <a:t>Notice your inner sensory experiences (how you feel)</a:t>
            </a:r>
          </a:p>
          <a:p>
            <a:r>
              <a:rPr lang="en-US"/>
              <a:t>Practice receiving support from others</a:t>
            </a:r>
          </a:p>
          <a:p>
            <a:r>
              <a:rPr lang="en-US"/>
              <a:t>Be positive</a:t>
            </a:r>
          </a:p>
          <a:p>
            <a:r>
              <a:rPr lang="en-US"/>
              <a:t>Set realistic goals and expectations</a:t>
            </a:r>
          </a:p>
          <a:p>
            <a:endParaRPr lang="en-US"/>
          </a:p>
        </p:txBody>
      </p:sp>
      <p:sp>
        <p:nvSpPr>
          <p:cNvPr id="4" name="Slide Number Placeholder 3">
            <a:extLst>
              <a:ext uri="{FF2B5EF4-FFF2-40B4-BE49-F238E27FC236}">
                <a16:creationId xmlns:a16="http://schemas.microsoft.com/office/drawing/2014/main" id="{81AFA64E-61D3-488E-B908-067D97E182FD}"/>
              </a:ext>
            </a:extLst>
          </p:cNvPr>
          <p:cNvSpPr>
            <a:spLocks noGrp="1"/>
          </p:cNvSpPr>
          <p:nvPr>
            <p:ph type="sldNum" sz="quarter" idx="12"/>
          </p:nvPr>
        </p:nvSpPr>
        <p:spPr/>
        <p:txBody>
          <a:bodyPr/>
          <a:lstStyle/>
          <a:p>
            <a:fld id="{61EF5EE5-8E31-4F3E-8B32-A5B961EC3648}" type="slidenum">
              <a:rPr lang="en-US" smtClean="0"/>
              <a:t>41</a:t>
            </a:fld>
            <a:endParaRPr lang="en-US"/>
          </a:p>
        </p:txBody>
      </p:sp>
    </p:spTree>
    <p:extLst>
      <p:ext uri="{BB962C8B-B14F-4D97-AF65-F5344CB8AC3E}">
        <p14:creationId xmlns:p14="http://schemas.microsoft.com/office/powerpoint/2010/main" val="3764829390"/>
      </p:ext>
    </p:extLst>
  </p:cSld>
  <p:clrMapOvr>
    <a:masterClrMapping/>
  </p:clrMapOvr>
  <p:transition/>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4AA077A4-945F-4862-AF41-5FEA68BB5679}"/>
              </a:ext>
            </a:extLst>
          </p:cNvPr>
          <p:cNvSpPr>
            <a:spLocks noGrp="1"/>
          </p:cNvSpPr>
          <p:nvPr>
            <p:ph type="title"/>
          </p:nvPr>
        </p:nvSpPr>
        <p:spPr/>
        <p:txBody>
          <a:bodyPr/>
          <a:lstStyle/>
          <a:p>
            <a:r>
              <a:rPr lang="en-US"/>
              <a:t>General Self-Care Techniques: Emotional</a:t>
            </a:r>
          </a:p>
        </p:txBody>
      </p:sp>
      <p:sp>
        <p:nvSpPr>
          <p:cNvPr id="3" name="Content Placeholder 2">
            <a:extLst>
              <a:ext uri="{FF2B5EF4-FFF2-40B4-BE49-F238E27FC236}">
                <a16:creationId xmlns:a16="http://schemas.microsoft.com/office/drawing/2014/main" id="{DA4AF401-35AB-480B-A0F3-8F0EE84146D7}"/>
              </a:ext>
            </a:extLst>
          </p:cNvPr>
          <p:cNvSpPr>
            <a:spLocks noGrp="1"/>
          </p:cNvSpPr>
          <p:nvPr>
            <p:ph idx="1"/>
          </p:nvPr>
        </p:nvSpPr>
        <p:spPr/>
        <p:txBody>
          <a:bodyPr/>
          <a:lstStyle/>
          <a:p>
            <a:r>
              <a:rPr lang="en-US"/>
              <a:t>Spend recreational time with others</a:t>
            </a:r>
          </a:p>
          <a:p>
            <a:r>
              <a:rPr lang="en-US"/>
              <a:t>Build and maintain significant relationships</a:t>
            </a:r>
          </a:p>
          <a:p>
            <a:r>
              <a:rPr lang="en-US"/>
              <a:t>Increase self-esteem</a:t>
            </a:r>
          </a:p>
          <a:p>
            <a:r>
              <a:rPr lang="en-US"/>
              <a:t>Engage in positive and comforting activities, hobbies, and sports</a:t>
            </a:r>
          </a:p>
          <a:p>
            <a:r>
              <a:rPr lang="en-US"/>
              <a:t>Allow yourself to express emotions</a:t>
            </a:r>
          </a:p>
          <a:p>
            <a:r>
              <a:rPr lang="en-US"/>
              <a:t>Play</a:t>
            </a:r>
          </a:p>
        </p:txBody>
      </p:sp>
      <p:sp>
        <p:nvSpPr>
          <p:cNvPr id="4" name="Slide Number Placeholder 3">
            <a:extLst>
              <a:ext uri="{FF2B5EF4-FFF2-40B4-BE49-F238E27FC236}">
                <a16:creationId xmlns:a16="http://schemas.microsoft.com/office/drawing/2014/main" id="{B49779D1-EA08-4FBD-A603-2AD6C1222B24}"/>
              </a:ext>
            </a:extLst>
          </p:cNvPr>
          <p:cNvSpPr>
            <a:spLocks noGrp="1"/>
          </p:cNvSpPr>
          <p:nvPr>
            <p:ph type="sldNum" sz="quarter" idx="12"/>
          </p:nvPr>
        </p:nvSpPr>
        <p:spPr/>
        <p:txBody>
          <a:bodyPr/>
          <a:lstStyle/>
          <a:p>
            <a:fld id="{61EF5EE5-8E31-4F3E-8B32-A5B961EC3648}" type="slidenum">
              <a:rPr lang="en-US" smtClean="0"/>
              <a:t>42</a:t>
            </a:fld>
            <a:endParaRPr lang="en-US"/>
          </a:p>
        </p:txBody>
      </p:sp>
    </p:spTree>
    <p:extLst>
      <p:ext uri="{BB962C8B-B14F-4D97-AF65-F5344CB8AC3E}">
        <p14:creationId xmlns:p14="http://schemas.microsoft.com/office/powerpoint/2010/main" val="3334948349"/>
      </p:ext>
    </p:extLst>
  </p:cSld>
  <p:clrMapOvr>
    <a:masterClrMapping/>
  </p:clrMapOvr>
  <p:transition/>
  <p:timing/>
</p:sld>
</file>

<file path=ppt/slides/slide4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0115C083-78CD-4FF3-A378-7CC0D10E1CEF}"/>
              </a:ext>
            </a:extLst>
          </p:cNvPr>
          <p:cNvSpPr>
            <a:spLocks noGrp="1"/>
          </p:cNvSpPr>
          <p:nvPr>
            <p:ph type="title"/>
          </p:nvPr>
        </p:nvSpPr>
        <p:spPr/>
        <p:txBody>
          <a:bodyPr/>
          <a:lstStyle/>
          <a:p>
            <a:r>
              <a:rPr lang="en-US"/>
              <a:t>General Self-Care Techniques: Spiritual </a:t>
            </a:r>
          </a:p>
        </p:txBody>
      </p:sp>
      <p:sp>
        <p:nvSpPr>
          <p:cNvPr id="3" name="Content Placeholder 2">
            <a:extLst>
              <a:ext uri="{FF2B5EF4-FFF2-40B4-BE49-F238E27FC236}">
                <a16:creationId xmlns:a16="http://schemas.microsoft.com/office/drawing/2014/main" id="{E2662061-9CB1-4347-B707-6D7311874CE6}"/>
              </a:ext>
            </a:extLst>
          </p:cNvPr>
          <p:cNvSpPr>
            <a:spLocks noGrp="1"/>
          </p:cNvSpPr>
          <p:nvPr>
            <p:ph idx="1"/>
          </p:nvPr>
        </p:nvSpPr>
        <p:spPr/>
        <p:txBody>
          <a:bodyPr/>
          <a:lstStyle/>
          <a:p>
            <a:r>
              <a:rPr lang="en-US"/>
              <a:t>Make time to reflect</a:t>
            </a:r>
          </a:p>
          <a:p>
            <a:r>
              <a:rPr lang="en-US"/>
              <a:t>Spend time with nature</a:t>
            </a:r>
          </a:p>
          <a:p>
            <a:r>
              <a:rPr lang="en-US"/>
              <a:t>Find a spiritual community </a:t>
            </a:r>
          </a:p>
          <a:p>
            <a:r>
              <a:rPr lang="en-US"/>
              <a:t>Meditate</a:t>
            </a:r>
          </a:p>
          <a:p>
            <a:r>
              <a:rPr lang="en-US"/>
              <a:t>Engage in inspirational activities</a:t>
            </a:r>
          </a:p>
          <a:p>
            <a:r>
              <a:rPr lang="en-US"/>
              <a:t>Contribute to causes</a:t>
            </a:r>
          </a:p>
          <a:p>
            <a:r>
              <a:rPr lang="en-US"/>
              <a:t>Volunteer</a:t>
            </a:r>
          </a:p>
          <a:p>
            <a:endParaRPr lang="en-US"/>
          </a:p>
        </p:txBody>
      </p:sp>
      <p:sp>
        <p:nvSpPr>
          <p:cNvPr id="4" name="Slide Number Placeholder 3">
            <a:extLst>
              <a:ext uri="{FF2B5EF4-FFF2-40B4-BE49-F238E27FC236}">
                <a16:creationId xmlns:a16="http://schemas.microsoft.com/office/drawing/2014/main" id="{95C99994-E7BE-485E-B916-97CD54944D13}"/>
              </a:ext>
            </a:extLst>
          </p:cNvPr>
          <p:cNvSpPr>
            <a:spLocks noGrp="1"/>
          </p:cNvSpPr>
          <p:nvPr>
            <p:ph type="sldNum" sz="quarter" idx="12"/>
          </p:nvPr>
        </p:nvSpPr>
        <p:spPr/>
        <p:txBody>
          <a:bodyPr/>
          <a:lstStyle/>
          <a:p>
            <a:fld id="{61EF5EE5-8E31-4F3E-8B32-A5B961EC3648}" type="slidenum">
              <a:rPr lang="en-US" smtClean="0"/>
              <a:t>43</a:t>
            </a:fld>
            <a:endParaRPr lang="en-US"/>
          </a:p>
        </p:txBody>
      </p:sp>
    </p:spTree>
    <p:extLst>
      <p:ext uri="{BB962C8B-B14F-4D97-AF65-F5344CB8AC3E}">
        <p14:creationId xmlns:p14="http://schemas.microsoft.com/office/powerpoint/2010/main" val="1198178855"/>
      </p:ext>
    </p:extLst>
  </p:cSld>
  <p:clrMapOvr>
    <a:masterClrMapping/>
  </p:clrMapOvr>
  <p:transition/>
  <p:timing/>
</p:sld>
</file>

<file path=ppt/slides/slide4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1EF9B811-FFD7-4590-A56E-AF73BAC48459}"/>
              </a:ext>
            </a:extLst>
          </p:cNvPr>
          <p:cNvSpPr>
            <a:spLocks noGrp="1"/>
          </p:cNvSpPr>
          <p:nvPr>
            <p:ph type="title"/>
          </p:nvPr>
        </p:nvSpPr>
        <p:spPr/>
        <p:txBody>
          <a:bodyPr/>
          <a:lstStyle/>
          <a:p>
            <a:r>
              <a:rPr lang="en-US"/>
              <a:t>Crew Care Techniques</a:t>
            </a:r>
          </a:p>
        </p:txBody>
      </p:sp>
      <p:sp>
        <p:nvSpPr>
          <p:cNvPr id="3" name="Content Placeholder 2">
            <a:extLst>
              <a:ext uri="{FF2B5EF4-FFF2-40B4-BE49-F238E27FC236}">
                <a16:creationId xmlns:a16="http://schemas.microsoft.com/office/drawing/2014/main" id="{60B64C26-F9D7-4A53-B25F-CC174FB00DD4}"/>
              </a:ext>
            </a:extLst>
          </p:cNvPr>
          <p:cNvSpPr>
            <a:spLocks noGrp="1"/>
          </p:cNvSpPr>
          <p:nvPr>
            <p:ph idx="1"/>
          </p:nvPr>
        </p:nvSpPr>
        <p:spPr/>
        <p:txBody>
          <a:bodyPr>
            <a:normAutofit fontScale="92500" lnSpcReduction="10000"/>
          </a:bodyPr>
          <a:lstStyle/>
          <a:p>
            <a:r>
              <a:rPr lang="en-US"/>
              <a:t>Remove the stigma around the topic of mental health</a:t>
            </a:r>
          </a:p>
          <a:p>
            <a:r>
              <a:rPr lang="en-US"/>
              <a:t>Establish a positive and supportive atmosphere</a:t>
            </a:r>
          </a:p>
          <a:p>
            <a:r>
              <a:rPr lang="en-US"/>
              <a:t>Provide anticipatory guidance</a:t>
            </a:r>
          </a:p>
          <a:p>
            <a:r>
              <a:rPr lang="en-US"/>
              <a:t>Set appropriate expectations</a:t>
            </a:r>
          </a:p>
          <a:p>
            <a:r>
              <a:rPr lang="en-US"/>
              <a:t>Provide realistic training / exercises / drills</a:t>
            </a:r>
          </a:p>
          <a:p>
            <a:r>
              <a:rPr lang="en-US"/>
              <a:t>Provide stress management and stress inoculation training</a:t>
            </a:r>
          </a:p>
          <a:p>
            <a:r>
              <a:rPr lang="en-US"/>
              <a:t>Offer support</a:t>
            </a:r>
          </a:p>
          <a:p>
            <a:r>
              <a:rPr lang="en-US"/>
              <a:t>Encourage crew preparedness and contingency planning (including personal and family)</a:t>
            </a:r>
          </a:p>
        </p:txBody>
      </p:sp>
      <p:sp>
        <p:nvSpPr>
          <p:cNvPr id="4" name="Slide Number Placeholder 3">
            <a:extLst>
              <a:ext uri="{FF2B5EF4-FFF2-40B4-BE49-F238E27FC236}">
                <a16:creationId xmlns:a16="http://schemas.microsoft.com/office/drawing/2014/main" id="{577E6204-128C-4F69-8217-EE94DC6530C6}"/>
              </a:ext>
            </a:extLst>
          </p:cNvPr>
          <p:cNvSpPr>
            <a:spLocks noGrp="1"/>
          </p:cNvSpPr>
          <p:nvPr>
            <p:ph type="sldNum" sz="quarter" idx="12"/>
          </p:nvPr>
        </p:nvSpPr>
        <p:spPr/>
        <p:txBody>
          <a:bodyPr/>
          <a:lstStyle/>
          <a:p>
            <a:fld id="{61EF5EE5-8E31-4F3E-8B32-A5B961EC3648}" type="slidenum">
              <a:rPr lang="en-US" smtClean="0"/>
              <a:t>44</a:t>
            </a:fld>
            <a:endParaRPr lang="en-US"/>
          </a:p>
        </p:txBody>
      </p:sp>
    </p:spTree>
    <p:extLst>
      <p:ext uri="{BB962C8B-B14F-4D97-AF65-F5344CB8AC3E}">
        <p14:creationId xmlns:p14="http://schemas.microsoft.com/office/powerpoint/2010/main" val="880509695"/>
      </p:ext>
    </p:extLst>
  </p:cSld>
  <p:clrMapOvr>
    <a:masterClrMapping/>
  </p:clrMapOvr>
  <p:transition/>
  <p:timing/>
</p:sld>
</file>

<file path=ppt/slides/slide4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C969E425-1B91-47E6-A99C-85966F2103D3}"/>
              </a:ext>
            </a:extLst>
          </p:cNvPr>
          <p:cNvSpPr>
            <a:spLocks noGrp="1"/>
          </p:cNvSpPr>
          <p:nvPr>
            <p:ph type="title"/>
          </p:nvPr>
        </p:nvSpPr>
        <p:spPr/>
        <p:txBody>
          <a:bodyPr/>
          <a:lstStyle/>
          <a:p>
            <a:r>
              <a:rPr lang="en-US"/>
              <a:t>Crew Care Techniques (2)</a:t>
            </a:r>
          </a:p>
        </p:txBody>
      </p:sp>
      <p:sp>
        <p:nvSpPr>
          <p:cNvPr id="3" name="Content Placeholder 2">
            <a:extLst>
              <a:ext uri="{FF2B5EF4-FFF2-40B4-BE49-F238E27FC236}">
                <a16:creationId xmlns:a16="http://schemas.microsoft.com/office/drawing/2014/main" id="{D7DAABB6-DEDF-4E12-9D87-6203315B08C1}"/>
              </a:ext>
            </a:extLst>
          </p:cNvPr>
          <p:cNvSpPr>
            <a:spLocks noGrp="1"/>
          </p:cNvSpPr>
          <p:nvPr>
            <p:ph idx="1"/>
          </p:nvPr>
        </p:nvSpPr>
        <p:spPr/>
        <p:txBody>
          <a:bodyPr/>
          <a:lstStyle/>
          <a:p>
            <a:r>
              <a:rPr lang="en-US"/>
              <a:t>Promote crew building activities</a:t>
            </a:r>
          </a:p>
          <a:p>
            <a:r>
              <a:rPr lang="en-US"/>
              <a:t>Hold crew picnics, parties, and celebrations</a:t>
            </a:r>
          </a:p>
          <a:p>
            <a:r>
              <a:rPr lang="en-US"/>
              <a:t>Create or maintain a buddy system to promote peer support and camaraderie</a:t>
            </a:r>
          </a:p>
          <a:p>
            <a:r>
              <a:rPr lang="en-US"/>
              <a:t>Assure crew access to professional mental health and crisis intervention services and resources</a:t>
            </a:r>
          </a:p>
          <a:p>
            <a:r>
              <a:rPr lang="en-US"/>
              <a:t>Identify, and, if needed, procure resources for crew wellness</a:t>
            </a:r>
          </a:p>
          <a:p>
            <a:endParaRPr lang="en-US"/>
          </a:p>
        </p:txBody>
      </p:sp>
      <p:sp>
        <p:nvSpPr>
          <p:cNvPr id="4" name="Slide Number Placeholder 3">
            <a:extLst>
              <a:ext uri="{FF2B5EF4-FFF2-40B4-BE49-F238E27FC236}">
                <a16:creationId xmlns:a16="http://schemas.microsoft.com/office/drawing/2014/main" id="{B21E7DA3-29F5-4474-83F0-957271E8652C}"/>
              </a:ext>
            </a:extLst>
          </p:cNvPr>
          <p:cNvSpPr>
            <a:spLocks noGrp="1"/>
          </p:cNvSpPr>
          <p:nvPr>
            <p:ph type="sldNum" sz="quarter" idx="12"/>
          </p:nvPr>
        </p:nvSpPr>
        <p:spPr/>
        <p:txBody>
          <a:bodyPr/>
          <a:lstStyle/>
          <a:p>
            <a:fld id="{61EF5EE5-8E31-4F3E-8B32-A5B961EC3648}" type="slidenum">
              <a:rPr lang="en-US" smtClean="0"/>
              <a:t>45</a:t>
            </a:fld>
            <a:endParaRPr lang="en-US"/>
          </a:p>
        </p:txBody>
      </p:sp>
    </p:spTree>
    <p:extLst>
      <p:ext uri="{BB962C8B-B14F-4D97-AF65-F5344CB8AC3E}">
        <p14:creationId xmlns:p14="http://schemas.microsoft.com/office/powerpoint/2010/main" val="281384607"/>
      </p:ext>
    </p:extLst>
  </p:cSld>
  <p:clrMapOvr>
    <a:masterClrMapping/>
  </p:clrMapOvr>
  <p:transition/>
  <p:timing/>
</p:sld>
</file>

<file path=ppt/slides/slide4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99003937-29BF-4B8A-AE98-8BD217440D40}"/>
              </a:ext>
            </a:extLst>
          </p:cNvPr>
          <p:cNvSpPr>
            <a:spLocks noGrp="1"/>
          </p:cNvSpPr>
          <p:nvPr>
            <p:ph type="title"/>
          </p:nvPr>
        </p:nvSpPr>
        <p:spPr/>
        <p:txBody>
          <a:bodyPr/>
          <a:lstStyle/>
          <a:p>
            <a:r>
              <a:rPr lang="en-US"/>
              <a:t>Psychological Debriefing (PD)</a:t>
            </a:r>
          </a:p>
        </p:txBody>
      </p:sp>
      <p:sp>
        <p:nvSpPr>
          <p:cNvPr id="3" name="Content Placeholder 2">
            <a:extLst>
              <a:ext uri="{FF2B5EF4-FFF2-40B4-BE49-F238E27FC236}">
                <a16:creationId xmlns:a16="http://schemas.microsoft.com/office/drawing/2014/main" id="{D0E5165B-E534-440A-9270-E770D2DB5390}"/>
              </a:ext>
            </a:extLst>
          </p:cNvPr>
          <p:cNvSpPr>
            <a:spLocks noGrp="1"/>
          </p:cNvSpPr>
          <p:nvPr>
            <p:ph idx="1"/>
          </p:nvPr>
        </p:nvSpPr>
        <p:spPr>
          <a:xfrm>
            <a:off x="628650" y="1825624"/>
            <a:ext cx="7886700" cy="4714071"/>
          </a:xfrm>
        </p:spPr>
        <p:txBody>
          <a:bodyPr>
            <a:normAutofit fontScale="92500"/>
          </a:bodyPr>
          <a:lstStyle/>
          <a:p>
            <a:r>
              <a:rPr lang="en-US" b="1"/>
              <a:t>Psychological debriefing (PD) is not recommended after trauma exposure</a:t>
            </a:r>
            <a:r>
              <a:rPr lang="en-US"/>
              <a:t>.</a:t>
            </a:r>
          </a:p>
          <a:p>
            <a:r>
              <a:rPr lang="en-US"/>
              <a:t>PD is a structured group intervention for early implementation after potentially traumatic events, and it has been widely implemented in police, fire, emergency medicine, and military settings since its introduction. As a programmed group intervention, PD assumes that all individuals who have experienced the same traumatic stressor have similar needs. </a:t>
            </a:r>
          </a:p>
          <a:p>
            <a:r>
              <a:rPr lang="en-US"/>
              <a:t>PD does not include an assessment component, so it cannot be tailored for each person’s immediate status and context. </a:t>
            </a:r>
          </a:p>
          <a:p>
            <a:pPr marL="0" indent="0">
              <a:buNone/>
            </a:pPr>
            <a:endParaRPr lang="en-US"/>
          </a:p>
          <a:p>
            <a:endParaRPr lang="en-US"/>
          </a:p>
        </p:txBody>
      </p:sp>
      <p:sp>
        <p:nvSpPr>
          <p:cNvPr id="4" name="Slide Number Placeholder 3">
            <a:extLst>
              <a:ext uri="{FF2B5EF4-FFF2-40B4-BE49-F238E27FC236}">
                <a16:creationId xmlns:a16="http://schemas.microsoft.com/office/drawing/2014/main" id="{44C1DE7B-EB61-4482-97D4-04201E1DDED9}"/>
              </a:ext>
            </a:extLst>
          </p:cNvPr>
          <p:cNvSpPr>
            <a:spLocks noGrp="1"/>
          </p:cNvSpPr>
          <p:nvPr>
            <p:ph type="sldNum" sz="quarter" idx="12"/>
          </p:nvPr>
        </p:nvSpPr>
        <p:spPr/>
        <p:txBody>
          <a:bodyPr/>
          <a:lstStyle/>
          <a:p>
            <a:fld id="{61EF5EE5-8E31-4F3E-8B32-A5B961EC3648}" type="slidenum">
              <a:rPr lang="en-US" smtClean="0"/>
              <a:t>46</a:t>
            </a:fld>
            <a:endParaRPr lang="en-US"/>
          </a:p>
        </p:txBody>
      </p:sp>
    </p:spTree>
    <p:extLst>
      <p:ext uri="{BB962C8B-B14F-4D97-AF65-F5344CB8AC3E}">
        <p14:creationId xmlns:p14="http://schemas.microsoft.com/office/powerpoint/2010/main" val="2347929254"/>
      </p:ext>
    </p:extLst>
  </p:cSld>
  <p:clrMapOvr>
    <a:masterClrMapping/>
  </p:clrMapOvr>
  <p:transition/>
  <p:timing/>
</p:sld>
</file>

<file path=ppt/slides/slide4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8A2B3137-AA06-400A-BC42-CF82A801586A}"/>
              </a:ext>
            </a:extLst>
          </p:cNvPr>
          <p:cNvSpPr>
            <a:spLocks noGrp="1"/>
          </p:cNvSpPr>
          <p:nvPr>
            <p:ph type="title"/>
          </p:nvPr>
        </p:nvSpPr>
        <p:spPr/>
        <p:txBody>
          <a:bodyPr/>
          <a:lstStyle/>
          <a:p>
            <a:r>
              <a:rPr lang="en-US"/>
              <a:t>Psychological Debriefing (2)</a:t>
            </a:r>
          </a:p>
        </p:txBody>
      </p:sp>
      <p:sp>
        <p:nvSpPr>
          <p:cNvPr id="3" name="Content Placeholder 2">
            <a:extLst>
              <a:ext uri="{FF2B5EF4-FFF2-40B4-BE49-F238E27FC236}">
                <a16:creationId xmlns:a16="http://schemas.microsoft.com/office/drawing/2014/main" id="{8FFEBBDC-6B92-4FD6-B7BE-0FD4D1774220}"/>
              </a:ext>
            </a:extLst>
          </p:cNvPr>
          <p:cNvSpPr>
            <a:spLocks noGrp="1"/>
          </p:cNvSpPr>
          <p:nvPr>
            <p:ph idx="1"/>
          </p:nvPr>
        </p:nvSpPr>
        <p:spPr/>
        <p:txBody>
          <a:bodyPr>
            <a:normAutofit lnSpcReduction="10000"/>
          </a:bodyPr>
          <a:lstStyle/>
          <a:p>
            <a:r>
              <a:rPr lang="en-US"/>
              <a:t>Those who implement PD often assume that a single session of help occurring over a few hours is sufficient, without either mandated follow-up or mechanisms for assessing who needs greater help. </a:t>
            </a:r>
          </a:p>
          <a:p>
            <a:r>
              <a:rPr lang="en-US" b="1"/>
              <a:t>Several reviews of studies of the efficacy of PD have failed to find evidence that it prevents long-term negative outcomes and two randomized controlled trials of PD have reported a higher incidence of negative outcomes in those who received PD compared with those who did not receive any intervention.</a:t>
            </a:r>
          </a:p>
        </p:txBody>
      </p:sp>
      <p:sp>
        <p:nvSpPr>
          <p:cNvPr id="4" name="Slide Number Placeholder 3">
            <a:extLst>
              <a:ext uri="{FF2B5EF4-FFF2-40B4-BE49-F238E27FC236}">
                <a16:creationId xmlns:a16="http://schemas.microsoft.com/office/drawing/2014/main" id="{A780D608-1DCA-49AD-85A0-12F3EF0014BD}"/>
              </a:ext>
            </a:extLst>
          </p:cNvPr>
          <p:cNvSpPr>
            <a:spLocks noGrp="1"/>
          </p:cNvSpPr>
          <p:nvPr>
            <p:ph type="sldNum" sz="quarter" idx="12"/>
          </p:nvPr>
        </p:nvSpPr>
        <p:spPr/>
        <p:txBody>
          <a:bodyPr/>
          <a:lstStyle/>
          <a:p>
            <a:fld id="{61EF5EE5-8E31-4F3E-8B32-A5B961EC3648}" type="slidenum">
              <a:rPr lang="en-US" smtClean="0"/>
              <a:t>47</a:t>
            </a:fld>
            <a:endParaRPr lang="en-US"/>
          </a:p>
        </p:txBody>
      </p:sp>
    </p:spTree>
    <p:extLst>
      <p:ext uri="{BB962C8B-B14F-4D97-AF65-F5344CB8AC3E}">
        <p14:creationId xmlns:p14="http://schemas.microsoft.com/office/powerpoint/2010/main" val="1905850970"/>
      </p:ext>
    </p:extLst>
  </p:cSld>
  <p:clrMapOvr>
    <a:masterClrMapping/>
  </p:clrMapOvr>
  <p:transition/>
  <p:timing/>
</p:sld>
</file>

<file path=ppt/slides/slide4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B91B60E4-087D-4AC8-8D45-839AA410785B}"/>
              </a:ext>
            </a:extLst>
          </p:cNvPr>
          <p:cNvSpPr>
            <a:spLocks noGrp="1"/>
          </p:cNvSpPr>
          <p:nvPr>
            <p:ph type="ctrTitle"/>
          </p:nvPr>
        </p:nvSpPr>
        <p:spPr>
          <a:xfrm>
            <a:off x="416690" y="439838"/>
            <a:ext cx="8218024" cy="3146261"/>
          </a:xfrm>
        </p:spPr>
        <p:txBody>
          <a:bodyPr>
            <a:normAutofit/>
          </a:bodyPr>
          <a:lstStyle/>
          <a:p>
            <a:r>
              <a:rPr lang="en-US" sz="5400"/>
              <a:t>Objective 4: </a:t>
            </a:r>
            <a:br>
              <a:rPr lang="en-US" sz="5400"/>
            </a:br>
            <a:r>
              <a:rPr lang="en-US" sz="5400"/>
              <a:t>Describe the basic objectives </a:t>
            </a:r>
            <a:br>
              <a:rPr lang="en-US" sz="5400"/>
            </a:br>
            <a:r>
              <a:rPr lang="en-US" sz="5400"/>
              <a:t>and intervention steps of Psychological First Aid</a:t>
            </a:r>
          </a:p>
        </p:txBody>
      </p:sp>
      <p:sp>
        <p:nvSpPr>
          <p:cNvPr id="2" name="Slide Number Placeholder 1">
            <a:extLst>
              <a:ext uri="{FF2B5EF4-FFF2-40B4-BE49-F238E27FC236}">
                <a16:creationId xmlns:a16="http://schemas.microsoft.com/office/drawing/2014/main" id="{6E64BCEB-88C7-4A4B-9606-CFE60CEE6D86}"/>
              </a:ext>
            </a:extLst>
          </p:cNvPr>
          <p:cNvSpPr>
            <a:spLocks noGrp="1"/>
          </p:cNvSpPr>
          <p:nvPr>
            <p:ph type="sldNum" sz="quarter" idx="12"/>
          </p:nvPr>
        </p:nvSpPr>
        <p:spPr/>
        <p:txBody>
          <a:bodyPr/>
          <a:lstStyle/>
          <a:p>
            <a:fld id="{61EF5EE5-8E31-4F3E-8B32-A5B961EC3648}" type="slidenum">
              <a:rPr lang="en-US" smtClean="0"/>
              <a:t>48</a:t>
            </a:fld>
            <a:endParaRPr lang="en-US"/>
          </a:p>
        </p:txBody>
      </p:sp>
    </p:spTree>
    <p:extLst>
      <p:ext uri="{BB962C8B-B14F-4D97-AF65-F5344CB8AC3E}">
        <p14:creationId xmlns:p14="http://schemas.microsoft.com/office/powerpoint/2010/main" val="2772538522"/>
      </p:ext>
    </p:extLst>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7CC169A4-5818-481B-8F75-1D3F7DB5547C}"/>
              </a:ext>
            </a:extLst>
          </p:cNvPr>
          <p:cNvSpPr>
            <a:spLocks noGrp="1"/>
          </p:cNvSpPr>
          <p:nvPr>
            <p:ph type="title"/>
          </p:nvPr>
        </p:nvSpPr>
        <p:spPr/>
        <p:txBody>
          <a:bodyPr/>
          <a:lstStyle/>
          <a:p>
            <a:r>
              <a:rPr lang="en-US"/>
              <a:t>Trauma from Two Perspectives</a:t>
            </a:r>
          </a:p>
        </p:txBody>
      </p:sp>
      <p:sp>
        <p:nvSpPr>
          <p:cNvPr id="3" name="Content Placeholder 2">
            <a:extLst>
              <a:ext uri="{FF2B5EF4-FFF2-40B4-BE49-F238E27FC236}">
                <a16:creationId xmlns:a16="http://schemas.microsoft.com/office/drawing/2014/main" id="{E5443A60-3140-4ADA-9E17-562F22206436}"/>
              </a:ext>
            </a:extLst>
          </p:cNvPr>
          <p:cNvSpPr>
            <a:spLocks noGrp="1"/>
          </p:cNvSpPr>
          <p:nvPr>
            <p:ph idx="1"/>
          </p:nvPr>
        </p:nvSpPr>
        <p:spPr/>
        <p:txBody>
          <a:bodyPr>
            <a:normAutofit lnSpcReduction="10000"/>
          </a:bodyPr>
          <a:lstStyle/>
          <a:p>
            <a:pPr marL="0" indent="0">
              <a:buNone/>
            </a:pPr>
            <a:r>
              <a:rPr lang="en-US"/>
              <a:t>Trauma has both a medical and a psychiatric definition. </a:t>
            </a:r>
          </a:p>
          <a:p>
            <a:r>
              <a:rPr lang="en-US"/>
              <a:t>Medically, trauma refers to a serious or critical bodily injury, wound, or shock. This definition is often associated with trauma care and represents a popular view of the term. </a:t>
            </a:r>
          </a:p>
          <a:p>
            <a:r>
              <a:rPr lang="en-US"/>
              <a:t>In psychiatry, trauma has assumed a different meaning and refers to an experience that is emotionally painful, distressful, or shocking, and which often results in lasting mental and physical effects.</a:t>
            </a:r>
          </a:p>
        </p:txBody>
      </p:sp>
      <p:sp>
        <p:nvSpPr>
          <p:cNvPr id="4" name="Slide Number Placeholder 3">
            <a:extLst>
              <a:ext uri="{FF2B5EF4-FFF2-40B4-BE49-F238E27FC236}">
                <a16:creationId xmlns:a16="http://schemas.microsoft.com/office/drawing/2014/main" id="{F8CC3AC8-F1C5-40C3-9C0A-FF8CCAD9E876}"/>
              </a:ext>
            </a:extLst>
          </p:cNvPr>
          <p:cNvSpPr>
            <a:spLocks noGrp="1"/>
          </p:cNvSpPr>
          <p:nvPr>
            <p:ph type="sldNum" sz="quarter" idx="12"/>
          </p:nvPr>
        </p:nvSpPr>
        <p:spPr/>
        <p:txBody>
          <a:bodyPr/>
          <a:lstStyle/>
          <a:p>
            <a:fld id="{61EF5EE5-8E31-4F3E-8B32-A5B961EC3648}" type="slidenum">
              <a:rPr lang="en-US" smtClean="0"/>
              <a:t>4</a:t>
            </a:fld>
            <a:endParaRPr lang="en-US"/>
          </a:p>
        </p:txBody>
      </p:sp>
    </p:spTree>
    <p:extLst>
      <p:ext uri="{BB962C8B-B14F-4D97-AF65-F5344CB8AC3E}">
        <p14:creationId xmlns:p14="http://schemas.microsoft.com/office/powerpoint/2010/main" val="4233886268"/>
      </p:ext>
    </p:extLst>
  </p:cSld>
  <p:clrMapOvr>
    <a:masterClrMapping/>
  </p:clrMapOvr>
  <p:transition/>
  <p:timing/>
</p:sld>
</file>

<file path=ppt/slides/slide5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DDD4A692-79F3-4335-AE62-ECC634F9F15D}"/>
              </a:ext>
            </a:extLst>
          </p:cNvPr>
          <p:cNvSpPr>
            <a:spLocks noGrp="1"/>
          </p:cNvSpPr>
          <p:nvPr>
            <p:ph type="title"/>
          </p:nvPr>
        </p:nvSpPr>
        <p:spPr/>
        <p:txBody>
          <a:bodyPr/>
          <a:lstStyle/>
          <a:p>
            <a:r>
              <a:rPr lang="en-US"/>
              <a:t>Psychological First Aid (PFA)</a:t>
            </a:r>
          </a:p>
        </p:txBody>
      </p:sp>
      <p:sp>
        <p:nvSpPr>
          <p:cNvPr id="3" name="Content Placeholder 2">
            <a:extLst>
              <a:ext uri="{FF2B5EF4-FFF2-40B4-BE49-F238E27FC236}">
                <a16:creationId xmlns:a16="http://schemas.microsoft.com/office/drawing/2014/main" id="{F68A9E41-06F1-484E-96F2-B80C05097D13}"/>
              </a:ext>
            </a:extLst>
          </p:cNvPr>
          <p:cNvSpPr>
            <a:spLocks noGrp="1"/>
          </p:cNvSpPr>
          <p:nvPr>
            <p:ph idx="1"/>
          </p:nvPr>
        </p:nvSpPr>
        <p:spPr>
          <a:xfrm>
            <a:off x="628650" y="1909823"/>
            <a:ext cx="7886700" cy="4267140"/>
          </a:xfrm>
        </p:spPr>
        <p:txBody>
          <a:bodyPr/>
          <a:lstStyle/>
          <a:p>
            <a:r>
              <a:rPr lang="en-US"/>
              <a:t>While PFA models have not received controlled empirical support to date, they are generally considered evidence informed and are the strategies most appropriate and least likely to do harm as post-trauma early intervention.</a:t>
            </a:r>
          </a:p>
          <a:p>
            <a:r>
              <a:rPr lang="en-US"/>
              <a:t>These interventions can be used with crew members as well as patients or others showing signs of psychological distress.</a:t>
            </a:r>
          </a:p>
        </p:txBody>
      </p:sp>
      <p:sp>
        <p:nvSpPr>
          <p:cNvPr id="4" name="Slide Number Placeholder 3">
            <a:extLst>
              <a:ext uri="{FF2B5EF4-FFF2-40B4-BE49-F238E27FC236}">
                <a16:creationId xmlns:a16="http://schemas.microsoft.com/office/drawing/2014/main" id="{919A5C6C-3483-4371-9B48-250EBB60C3A6}"/>
              </a:ext>
            </a:extLst>
          </p:cNvPr>
          <p:cNvSpPr>
            <a:spLocks noGrp="1"/>
          </p:cNvSpPr>
          <p:nvPr>
            <p:ph type="sldNum" sz="quarter" idx="12"/>
          </p:nvPr>
        </p:nvSpPr>
        <p:spPr/>
        <p:txBody>
          <a:bodyPr/>
          <a:lstStyle/>
          <a:p>
            <a:fld id="{61EF5EE5-8E31-4F3E-8B32-A5B961EC3648}" type="slidenum">
              <a:rPr lang="en-US" smtClean="0"/>
              <a:t>49</a:t>
            </a:fld>
            <a:endParaRPr lang="en-US"/>
          </a:p>
        </p:txBody>
      </p:sp>
    </p:spTree>
    <p:extLst>
      <p:ext uri="{BB962C8B-B14F-4D97-AF65-F5344CB8AC3E}">
        <p14:creationId xmlns:p14="http://schemas.microsoft.com/office/powerpoint/2010/main" val="1122281523"/>
      </p:ext>
    </p:extLst>
  </p:cSld>
  <p:clrMapOvr>
    <a:masterClrMapping/>
  </p:clrMapOvr>
  <p:transition/>
  <p:timing/>
</p:sld>
</file>

<file path=ppt/slides/slide5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B8CE37F9-20AC-42BF-8330-E65C3530A1D3}"/>
              </a:ext>
            </a:extLst>
          </p:cNvPr>
          <p:cNvSpPr>
            <a:spLocks noGrp="1"/>
          </p:cNvSpPr>
          <p:nvPr>
            <p:ph type="title"/>
          </p:nvPr>
        </p:nvSpPr>
        <p:spPr/>
        <p:txBody>
          <a:bodyPr/>
          <a:lstStyle/>
          <a:p>
            <a:r>
              <a:rPr lang="en-US"/>
              <a:t>Psychological First Aid</a:t>
            </a:r>
          </a:p>
        </p:txBody>
      </p:sp>
      <p:sp>
        <p:nvSpPr>
          <p:cNvPr id="3" name="Content Placeholder 2">
            <a:extLst>
              <a:ext uri="{FF2B5EF4-FFF2-40B4-BE49-F238E27FC236}">
                <a16:creationId xmlns:a16="http://schemas.microsoft.com/office/drawing/2014/main" id="{CEB10091-F831-4F6F-BE4C-64974820C9FC}"/>
              </a:ext>
            </a:extLst>
          </p:cNvPr>
          <p:cNvSpPr>
            <a:spLocks noGrp="1"/>
          </p:cNvSpPr>
          <p:nvPr>
            <p:ph idx="1"/>
          </p:nvPr>
        </p:nvSpPr>
        <p:spPr/>
        <p:txBody>
          <a:bodyPr/>
          <a:lstStyle/>
          <a:p>
            <a:r>
              <a:rPr lang="en-US"/>
              <a:t>Supportive intervention that is comparable to the concept of physical first aid. </a:t>
            </a:r>
          </a:p>
          <a:p>
            <a:r>
              <a:rPr lang="en-US"/>
              <a:t>The goal is to:</a:t>
            </a:r>
          </a:p>
          <a:p>
            <a:pPr marL="509588" lvl="1">
              <a:buFont typeface="Calibri" panose="020f0502020204030204" pitchFamily="34" charset="0"/>
              <a:buChar char="–"/>
            </a:pPr>
            <a:r>
              <a:rPr lang="en-US"/>
              <a:t>Stabilize the situation; </a:t>
            </a:r>
          </a:p>
          <a:p>
            <a:pPr marL="509588" lvl="1">
              <a:buFont typeface="Calibri" panose="020f0502020204030204" pitchFamily="34" charset="0"/>
              <a:buChar char="–"/>
            </a:pPr>
            <a:r>
              <a:rPr lang="en-US"/>
              <a:t>Reduce emotional distress; </a:t>
            </a:r>
          </a:p>
          <a:p>
            <a:pPr marL="509588" lvl="1">
              <a:buFont typeface="Calibri" panose="020f0502020204030204" pitchFamily="34" charset="0"/>
              <a:buChar char="–"/>
            </a:pPr>
            <a:r>
              <a:rPr lang="en-US"/>
              <a:t>Provide advice on self-care; and</a:t>
            </a:r>
          </a:p>
          <a:p>
            <a:pPr marL="509588" lvl="1">
              <a:buFont typeface="Calibri" panose="020f0502020204030204" pitchFamily="34" charset="0"/>
              <a:buChar char="–"/>
            </a:pPr>
            <a:r>
              <a:rPr lang="en-US"/>
              <a:t>Identify persons who may need professional assistance and referral for further assistance as necessary</a:t>
            </a:r>
          </a:p>
        </p:txBody>
      </p:sp>
      <p:sp>
        <p:nvSpPr>
          <p:cNvPr id="4" name="Slide Number Placeholder 3">
            <a:extLst>
              <a:ext uri="{FF2B5EF4-FFF2-40B4-BE49-F238E27FC236}">
                <a16:creationId xmlns:a16="http://schemas.microsoft.com/office/drawing/2014/main" id="{045C8CFC-74C5-4E09-94E8-3EAA965A97ED}"/>
              </a:ext>
            </a:extLst>
          </p:cNvPr>
          <p:cNvSpPr>
            <a:spLocks noGrp="1"/>
          </p:cNvSpPr>
          <p:nvPr>
            <p:ph type="sldNum" sz="quarter" idx="12"/>
          </p:nvPr>
        </p:nvSpPr>
        <p:spPr/>
        <p:txBody>
          <a:bodyPr/>
          <a:lstStyle/>
          <a:p>
            <a:fld id="{61EF5EE5-8E31-4F3E-8B32-A5B961EC3648}" type="slidenum">
              <a:rPr lang="en-US" smtClean="0"/>
              <a:t>50</a:t>
            </a:fld>
            <a:endParaRPr lang="en-US"/>
          </a:p>
        </p:txBody>
      </p:sp>
    </p:spTree>
    <p:extLst>
      <p:ext uri="{BB962C8B-B14F-4D97-AF65-F5344CB8AC3E}">
        <p14:creationId xmlns:p14="http://schemas.microsoft.com/office/powerpoint/2010/main" val="2941487350"/>
      </p:ext>
    </p:extLst>
  </p:cSld>
  <p:clrMapOvr>
    <a:masterClrMapping/>
  </p:clrMapOvr>
  <p:transition/>
  <p:timing/>
</p:sld>
</file>

<file path=ppt/slides/slide5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CB08C36A-8E3E-4915-9920-94E4114D9DCB}"/>
              </a:ext>
            </a:extLst>
          </p:cNvPr>
          <p:cNvSpPr>
            <a:spLocks noGrp="1"/>
          </p:cNvSpPr>
          <p:nvPr>
            <p:ph type="title"/>
          </p:nvPr>
        </p:nvSpPr>
        <p:spPr/>
        <p:txBody>
          <a:bodyPr/>
          <a:lstStyle/>
          <a:p>
            <a:pPr algn="ctr"/>
            <a:r>
              <a:rPr lang="en-US"/>
              <a:t>Action Step 1:</a:t>
            </a:r>
            <a:br>
              <a:rPr lang="en-US"/>
            </a:br>
            <a:r>
              <a:rPr lang="en-US"/>
              <a:t>Contact and Engagement</a:t>
            </a:r>
          </a:p>
        </p:txBody>
      </p:sp>
      <p:sp>
        <p:nvSpPr>
          <p:cNvPr id="3" name="Content Placeholder 2">
            <a:extLst>
              <a:ext uri="{FF2B5EF4-FFF2-40B4-BE49-F238E27FC236}">
                <a16:creationId xmlns:a16="http://schemas.microsoft.com/office/drawing/2014/main" id="{A99C1F6A-C211-4EAC-A58C-EF56AED78BAE}"/>
              </a:ext>
            </a:extLst>
          </p:cNvPr>
          <p:cNvSpPr>
            <a:spLocks noGrp="1"/>
          </p:cNvSpPr>
          <p:nvPr>
            <p:ph idx="1"/>
          </p:nvPr>
        </p:nvSpPr>
        <p:spPr/>
        <p:txBody>
          <a:bodyPr>
            <a:normAutofit fontScale="92500" lnSpcReduction="10000"/>
          </a:bodyPr>
          <a:lstStyle/>
          <a:p>
            <a:pPr marL="0" indent="0">
              <a:buNone/>
            </a:pPr>
            <a:r>
              <a:rPr lang="en-US"/>
              <a:t>Goal: To respond to contacts initiated by affected persons, or initiate contacts in a non-intrusive, compassionate, and helpful manner.</a:t>
            </a:r>
          </a:p>
          <a:p>
            <a:pPr marL="0" indent="0">
              <a:buNone/>
            </a:pPr>
            <a:r>
              <a:rPr lang="en-US"/>
              <a:t>Activities:</a:t>
            </a:r>
          </a:p>
          <a:p>
            <a:r>
              <a:rPr lang="en-US"/>
              <a:t>Introduce yourself (if you do not know the responder)</a:t>
            </a:r>
          </a:p>
          <a:p>
            <a:r>
              <a:rPr lang="en-US"/>
              <a:t>Ask the responder for permission to speak with them</a:t>
            </a:r>
          </a:p>
          <a:p>
            <a:r>
              <a:rPr lang="en-US"/>
              <a:t>Explain that you are there to see if you can help</a:t>
            </a:r>
          </a:p>
          <a:p>
            <a:r>
              <a:rPr lang="en-US"/>
              <a:t>Identify any barriers or limitations to communication</a:t>
            </a:r>
          </a:p>
          <a:p>
            <a:r>
              <a:rPr lang="en-US"/>
              <a:t>Employ behaviors to effectively communicate with the responder</a:t>
            </a:r>
          </a:p>
          <a:p>
            <a:endParaRPr lang="en-US"/>
          </a:p>
        </p:txBody>
      </p:sp>
      <p:sp>
        <p:nvSpPr>
          <p:cNvPr id="4" name="Slide Number Placeholder 3">
            <a:extLst>
              <a:ext uri="{FF2B5EF4-FFF2-40B4-BE49-F238E27FC236}">
                <a16:creationId xmlns:a16="http://schemas.microsoft.com/office/drawing/2014/main" id="{FFC29463-136E-47F7-9099-43EEE1AAC589}"/>
              </a:ext>
            </a:extLst>
          </p:cNvPr>
          <p:cNvSpPr>
            <a:spLocks noGrp="1"/>
          </p:cNvSpPr>
          <p:nvPr>
            <p:ph type="sldNum" sz="quarter" idx="12"/>
          </p:nvPr>
        </p:nvSpPr>
        <p:spPr/>
        <p:txBody>
          <a:bodyPr/>
          <a:lstStyle/>
          <a:p>
            <a:fld id="{61EF5EE5-8E31-4F3E-8B32-A5B961EC3648}" type="slidenum">
              <a:rPr lang="en-US" smtClean="0"/>
              <a:t>51</a:t>
            </a:fld>
            <a:endParaRPr lang="en-US"/>
          </a:p>
        </p:txBody>
      </p:sp>
    </p:spTree>
    <p:extLst>
      <p:ext uri="{BB962C8B-B14F-4D97-AF65-F5344CB8AC3E}">
        <p14:creationId xmlns:p14="http://schemas.microsoft.com/office/powerpoint/2010/main" val="2814192372"/>
      </p:ext>
    </p:extLst>
  </p:cSld>
  <p:clrMapOvr>
    <a:masterClrMapping/>
  </p:clrMapOvr>
  <p:transition/>
  <p:timing/>
</p:sld>
</file>

<file path=ppt/slides/slide5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FF80C5FB-03B5-4E7E-8AA4-BF6701BF6B75}"/>
              </a:ext>
            </a:extLst>
          </p:cNvPr>
          <p:cNvSpPr>
            <a:spLocks noGrp="1"/>
          </p:cNvSpPr>
          <p:nvPr>
            <p:ph type="title"/>
          </p:nvPr>
        </p:nvSpPr>
        <p:spPr/>
        <p:txBody>
          <a:bodyPr/>
          <a:lstStyle/>
          <a:p>
            <a:pPr algn="ctr"/>
            <a:r>
              <a:rPr lang="en-US"/>
              <a:t>Action Step 1:</a:t>
            </a:r>
            <a:br>
              <a:rPr lang="en-US"/>
            </a:br>
            <a:r>
              <a:rPr lang="en-US"/>
              <a:t>Contact and Engagement (2)</a:t>
            </a:r>
          </a:p>
        </p:txBody>
      </p:sp>
      <p:sp>
        <p:nvSpPr>
          <p:cNvPr id="3" name="Content Placeholder 2">
            <a:extLst>
              <a:ext uri="{FF2B5EF4-FFF2-40B4-BE49-F238E27FC236}">
                <a16:creationId xmlns:a16="http://schemas.microsoft.com/office/drawing/2014/main" id="{9C18F0BB-469B-4C43-912E-45304F3F6F9B}"/>
              </a:ext>
            </a:extLst>
          </p:cNvPr>
          <p:cNvSpPr>
            <a:spLocks noGrp="1"/>
          </p:cNvSpPr>
          <p:nvPr>
            <p:ph idx="1"/>
          </p:nvPr>
        </p:nvSpPr>
        <p:spPr/>
        <p:txBody>
          <a:bodyPr/>
          <a:lstStyle/>
          <a:p>
            <a:pPr marL="0" indent="0">
              <a:buNone/>
            </a:pPr>
            <a:r>
              <a:rPr lang="en-US"/>
              <a:t>Things to Consider and Sample Questions to Ask:</a:t>
            </a:r>
          </a:p>
          <a:p>
            <a:r>
              <a:rPr lang="en-US" i="1"/>
              <a:t>If you do not know the responder: ‘Hello, my name is _____. I work with _____. I am checking with people to see how they are doing and if I can help them in any way. Is it ok if I talk with you for a few minutes?’</a:t>
            </a:r>
            <a:endParaRPr lang="en-US"/>
          </a:p>
        </p:txBody>
      </p:sp>
      <p:sp>
        <p:nvSpPr>
          <p:cNvPr id="4" name="Slide Number Placeholder 3">
            <a:extLst>
              <a:ext uri="{FF2B5EF4-FFF2-40B4-BE49-F238E27FC236}">
                <a16:creationId xmlns:a16="http://schemas.microsoft.com/office/drawing/2014/main" id="{D2DA1B63-8481-4A3F-8F21-9AE8E53E6BB0}"/>
              </a:ext>
            </a:extLst>
          </p:cNvPr>
          <p:cNvSpPr>
            <a:spLocks noGrp="1"/>
          </p:cNvSpPr>
          <p:nvPr>
            <p:ph type="sldNum" sz="quarter" idx="12"/>
          </p:nvPr>
        </p:nvSpPr>
        <p:spPr/>
        <p:txBody>
          <a:bodyPr/>
          <a:lstStyle/>
          <a:p>
            <a:fld id="{61EF5EE5-8E31-4F3E-8B32-A5B961EC3648}" type="slidenum">
              <a:rPr lang="en-US" smtClean="0"/>
              <a:t>52</a:t>
            </a:fld>
            <a:endParaRPr lang="en-US"/>
          </a:p>
        </p:txBody>
      </p:sp>
    </p:spTree>
    <p:extLst>
      <p:ext uri="{BB962C8B-B14F-4D97-AF65-F5344CB8AC3E}">
        <p14:creationId xmlns:p14="http://schemas.microsoft.com/office/powerpoint/2010/main" val="3373651726"/>
      </p:ext>
    </p:extLst>
  </p:cSld>
  <p:clrMapOvr>
    <a:masterClrMapping/>
  </p:clrMapOvr>
  <p:transition/>
  <p:timing/>
</p:sld>
</file>

<file path=ppt/slides/slide5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E204D9B5-6805-4763-8F9C-C4529B044C52}"/>
              </a:ext>
            </a:extLst>
          </p:cNvPr>
          <p:cNvSpPr>
            <a:spLocks noGrp="1"/>
          </p:cNvSpPr>
          <p:nvPr>
            <p:ph type="title"/>
          </p:nvPr>
        </p:nvSpPr>
        <p:spPr/>
        <p:txBody>
          <a:bodyPr/>
          <a:lstStyle/>
          <a:p>
            <a:pPr algn="ctr"/>
            <a:r>
              <a:rPr lang="en-US"/>
              <a:t>Action Step 2:</a:t>
            </a:r>
            <a:br>
              <a:rPr lang="en-US"/>
            </a:br>
            <a:r>
              <a:rPr lang="en-US"/>
              <a:t>Safety and Comfort</a:t>
            </a:r>
          </a:p>
        </p:txBody>
      </p:sp>
      <p:sp>
        <p:nvSpPr>
          <p:cNvPr id="3" name="Content Placeholder 2">
            <a:extLst>
              <a:ext uri="{FF2B5EF4-FFF2-40B4-BE49-F238E27FC236}">
                <a16:creationId xmlns:a16="http://schemas.microsoft.com/office/drawing/2014/main" id="{F2532CCE-7948-40F0-8286-2335AF5AA685}"/>
              </a:ext>
            </a:extLst>
          </p:cNvPr>
          <p:cNvSpPr>
            <a:spLocks noGrp="1"/>
          </p:cNvSpPr>
          <p:nvPr>
            <p:ph idx="1"/>
          </p:nvPr>
        </p:nvSpPr>
        <p:spPr/>
        <p:txBody>
          <a:bodyPr/>
          <a:lstStyle/>
          <a:p>
            <a:pPr marL="0" indent="0">
              <a:buNone/>
            </a:pPr>
            <a:r>
              <a:rPr lang="en-US"/>
              <a:t>Goal: To enhance immediate and ongoing safety, and provide physical and emotional comfort.</a:t>
            </a:r>
          </a:p>
          <a:p>
            <a:pPr marL="0" indent="0">
              <a:buNone/>
            </a:pPr>
            <a:r>
              <a:rPr lang="en-US"/>
              <a:t>Activities:</a:t>
            </a:r>
          </a:p>
          <a:p>
            <a:pPr lvl="0"/>
            <a:r>
              <a:rPr lang="en-US"/>
              <a:t>Identify hazards, dangers, obstacles, and barriers</a:t>
            </a:r>
          </a:p>
          <a:p>
            <a:pPr lvl="0"/>
            <a:r>
              <a:rPr lang="en-US"/>
              <a:t>Ensure that the responder is safe</a:t>
            </a:r>
          </a:p>
          <a:p>
            <a:r>
              <a:rPr lang="en-US"/>
              <a:t>Direct any concerns for safety to the Safety Officer or their Deputy </a:t>
            </a:r>
          </a:p>
        </p:txBody>
      </p:sp>
      <p:sp>
        <p:nvSpPr>
          <p:cNvPr id="4" name="Slide Number Placeholder 3">
            <a:extLst>
              <a:ext uri="{FF2B5EF4-FFF2-40B4-BE49-F238E27FC236}">
                <a16:creationId xmlns:a16="http://schemas.microsoft.com/office/drawing/2014/main" id="{62D976EC-2D27-4950-ADE6-51C90B61EE85}"/>
              </a:ext>
            </a:extLst>
          </p:cNvPr>
          <p:cNvSpPr>
            <a:spLocks noGrp="1"/>
          </p:cNvSpPr>
          <p:nvPr>
            <p:ph type="sldNum" sz="quarter" idx="12"/>
          </p:nvPr>
        </p:nvSpPr>
        <p:spPr/>
        <p:txBody>
          <a:bodyPr/>
          <a:lstStyle/>
          <a:p>
            <a:fld id="{61EF5EE5-8E31-4F3E-8B32-A5B961EC3648}" type="slidenum">
              <a:rPr lang="en-US" smtClean="0"/>
              <a:t>53</a:t>
            </a:fld>
            <a:endParaRPr lang="en-US"/>
          </a:p>
        </p:txBody>
      </p:sp>
    </p:spTree>
    <p:extLst>
      <p:ext uri="{BB962C8B-B14F-4D97-AF65-F5344CB8AC3E}">
        <p14:creationId xmlns:p14="http://schemas.microsoft.com/office/powerpoint/2010/main" val="4123379017"/>
      </p:ext>
    </p:extLst>
  </p:cSld>
  <p:clrMapOvr>
    <a:masterClrMapping/>
  </p:clrMapOvr>
  <p:transition/>
  <p:timing/>
</p:sld>
</file>

<file path=ppt/slides/slide5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527CCDA0-3FCA-4017-8C36-0C502F12BCEC}"/>
              </a:ext>
            </a:extLst>
          </p:cNvPr>
          <p:cNvSpPr>
            <a:spLocks noGrp="1"/>
          </p:cNvSpPr>
          <p:nvPr>
            <p:ph type="title"/>
          </p:nvPr>
        </p:nvSpPr>
        <p:spPr/>
        <p:txBody>
          <a:bodyPr/>
          <a:lstStyle/>
          <a:p>
            <a:pPr algn="ctr"/>
            <a:r>
              <a:rPr lang="en-US"/>
              <a:t>Action Step 2:</a:t>
            </a:r>
            <a:br>
              <a:rPr lang="en-US"/>
            </a:br>
            <a:r>
              <a:rPr lang="en-US"/>
              <a:t>Safety and Comfort (2)</a:t>
            </a:r>
          </a:p>
        </p:txBody>
      </p:sp>
      <p:sp>
        <p:nvSpPr>
          <p:cNvPr id="3" name="Content Placeholder 2">
            <a:extLst>
              <a:ext uri="{FF2B5EF4-FFF2-40B4-BE49-F238E27FC236}">
                <a16:creationId xmlns:a16="http://schemas.microsoft.com/office/drawing/2014/main" id="{A11BDD19-C011-451C-8C11-8D889DD8FD5F}"/>
              </a:ext>
            </a:extLst>
          </p:cNvPr>
          <p:cNvSpPr>
            <a:spLocks noGrp="1"/>
          </p:cNvSpPr>
          <p:nvPr>
            <p:ph idx="1"/>
          </p:nvPr>
        </p:nvSpPr>
        <p:spPr/>
        <p:txBody>
          <a:bodyPr/>
          <a:lstStyle/>
          <a:p>
            <a:pPr marL="0" indent="0">
              <a:buNone/>
            </a:pPr>
            <a:r>
              <a:rPr lang="en-US"/>
              <a:t>Things to Consider and </a:t>
            </a:r>
            <a:r>
              <a:rPr lang="en-US" i="1"/>
              <a:t>Sample Questions to Ask</a:t>
            </a:r>
            <a:r>
              <a:rPr lang="en-US"/>
              <a:t>:</a:t>
            </a:r>
          </a:p>
          <a:p>
            <a:pPr lvl="0"/>
            <a:r>
              <a:rPr lang="en-US"/>
              <a:t>Be alert to possible tunnel vision and avoid it. </a:t>
            </a:r>
          </a:p>
          <a:p>
            <a:pPr lvl="0"/>
            <a:r>
              <a:rPr lang="en-US"/>
              <a:t>Maintain situational awareness.</a:t>
            </a:r>
          </a:p>
          <a:p>
            <a:pPr lvl="0"/>
            <a:r>
              <a:rPr lang="en-US" i="1"/>
              <a:t>‘Are you thirsty? Would you like a bottle of water?’</a:t>
            </a:r>
            <a:endParaRPr lang="en-US"/>
          </a:p>
          <a:p>
            <a:r>
              <a:rPr lang="en-US" i="1"/>
              <a:t>‘Are you hungry? Would you like some food?’</a:t>
            </a:r>
            <a:endParaRPr lang="en-US"/>
          </a:p>
        </p:txBody>
      </p:sp>
      <p:sp>
        <p:nvSpPr>
          <p:cNvPr id="4" name="Slide Number Placeholder 3">
            <a:extLst>
              <a:ext uri="{FF2B5EF4-FFF2-40B4-BE49-F238E27FC236}">
                <a16:creationId xmlns:a16="http://schemas.microsoft.com/office/drawing/2014/main" id="{B924D379-89FB-4C0F-9C73-F84C1912DB55}"/>
              </a:ext>
            </a:extLst>
          </p:cNvPr>
          <p:cNvSpPr>
            <a:spLocks noGrp="1"/>
          </p:cNvSpPr>
          <p:nvPr>
            <p:ph type="sldNum" sz="quarter" idx="12"/>
          </p:nvPr>
        </p:nvSpPr>
        <p:spPr/>
        <p:txBody>
          <a:bodyPr/>
          <a:lstStyle/>
          <a:p>
            <a:fld id="{61EF5EE5-8E31-4F3E-8B32-A5B961EC3648}" type="slidenum">
              <a:rPr lang="en-US" smtClean="0"/>
              <a:t>54</a:t>
            </a:fld>
            <a:endParaRPr lang="en-US"/>
          </a:p>
        </p:txBody>
      </p:sp>
    </p:spTree>
    <p:extLst>
      <p:ext uri="{BB962C8B-B14F-4D97-AF65-F5344CB8AC3E}">
        <p14:creationId xmlns:p14="http://schemas.microsoft.com/office/powerpoint/2010/main" val="526516866"/>
      </p:ext>
    </p:extLst>
  </p:cSld>
  <p:clrMapOvr>
    <a:masterClrMapping/>
  </p:clrMapOvr>
  <p:transition/>
  <p:timing/>
</p:sld>
</file>

<file path=ppt/slides/slide5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168BC183-4ABF-4933-B694-C8E3829F34E0}"/>
              </a:ext>
            </a:extLst>
          </p:cNvPr>
          <p:cNvSpPr>
            <a:spLocks noGrp="1"/>
          </p:cNvSpPr>
          <p:nvPr>
            <p:ph type="title"/>
          </p:nvPr>
        </p:nvSpPr>
        <p:spPr/>
        <p:txBody>
          <a:bodyPr/>
          <a:lstStyle/>
          <a:p>
            <a:pPr algn="ctr"/>
            <a:r>
              <a:rPr lang="en-US"/>
              <a:t>Action Step 3:</a:t>
            </a:r>
            <a:br>
              <a:rPr lang="en-US"/>
            </a:br>
            <a:r>
              <a:rPr lang="en-US"/>
              <a:t>Stabilization (if needed)</a:t>
            </a:r>
          </a:p>
        </p:txBody>
      </p:sp>
      <p:sp>
        <p:nvSpPr>
          <p:cNvPr id="3" name="Content Placeholder 2">
            <a:extLst>
              <a:ext uri="{FF2B5EF4-FFF2-40B4-BE49-F238E27FC236}">
                <a16:creationId xmlns:a16="http://schemas.microsoft.com/office/drawing/2014/main" id="{DF6BC393-3E10-42F5-A9EE-26E5812B9FB6}"/>
              </a:ext>
            </a:extLst>
          </p:cNvPr>
          <p:cNvSpPr>
            <a:spLocks noGrp="1"/>
          </p:cNvSpPr>
          <p:nvPr>
            <p:ph idx="1"/>
          </p:nvPr>
        </p:nvSpPr>
        <p:spPr/>
        <p:txBody>
          <a:bodyPr/>
          <a:lstStyle/>
          <a:p>
            <a:pPr marL="0" indent="0">
              <a:buNone/>
            </a:pPr>
            <a:r>
              <a:rPr lang="en-US"/>
              <a:t>Goal: To calm and orient emotionally-overwhelmed/distraught responder.</a:t>
            </a:r>
          </a:p>
          <a:p>
            <a:pPr marL="0" indent="0">
              <a:buNone/>
            </a:pPr>
            <a:r>
              <a:rPr lang="en-US"/>
              <a:t>Activities:</a:t>
            </a:r>
          </a:p>
          <a:p>
            <a:pPr lvl="0"/>
            <a:r>
              <a:rPr lang="en-US"/>
              <a:t>Calm and orient (if necessary) the overwhelmed or disoriented responder</a:t>
            </a:r>
          </a:p>
          <a:p>
            <a:r>
              <a:rPr lang="en-US"/>
              <a:t>Provide physical and emotional comfort to the responder (look for simple ways to make the physical environment more comfortable)</a:t>
            </a:r>
          </a:p>
        </p:txBody>
      </p:sp>
      <p:sp>
        <p:nvSpPr>
          <p:cNvPr id="4" name="Slide Number Placeholder 3">
            <a:extLst>
              <a:ext uri="{FF2B5EF4-FFF2-40B4-BE49-F238E27FC236}">
                <a16:creationId xmlns:a16="http://schemas.microsoft.com/office/drawing/2014/main" id="{9BA0E184-40A0-4BE6-8BE6-28E03F138366}"/>
              </a:ext>
            </a:extLst>
          </p:cNvPr>
          <p:cNvSpPr>
            <a:spLocks noGrp="1"/>
          </p:cNvSpPr>
          <p:nvPr>
            <p:ph type="sldNum" sz="quarter" idx="12"/>
          </p:nvPr>
        </p:nvSpPr>
        <p:spPr/>
        <p:txBody>
          <a:bodyPr/>
          <a:lstStyle/>
          <a:p>
            <a:fld id="{61EF5EE5-8E31-4F3E-8B32-A5B961EC3648}" type="slidenum">
              <a:rPr lang="en-US" smtClean="0"/>
              <a:t>55</a:t>
            </a:fld>
            <a:endParaRPr lang="en-US"/>
          </a:p>
        </p:txBody>
      </p:sp>
    </p:spTree>
    <p:extLst>
      <p:ext uri="{BB962C8B-B14F-4D97-AF65-F5344CB8AC3E}">
        <p14:creationId xmlns:p14="http://schemas.microsoft.com/office/powerpoint/2010/main" val="3882923768"/>
      </p:ext>
    </p:extLst>
  </p:cSld>
  <p:clrMapOvr>
    <a:masterClrMapping/>
  </p:clrMapOvr>
  <p:transition/>
  <p:timing/>
</p:sld>
</file>

<file path=ppt/slides/slide5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CC730A6D-BB1E-4660-B569-0A0FF8292706}"/>
              </a:ext>
            </a:extLst>
          </p:cNvPr>
          <p:cNvSpPr>
            <a:spLocks noGrp="1"/>
          </p:cNvSpPr>
          <p:nvPr>
            <p:ph type="title"/>
          </p:nvPr>
        </p:nvSpPr>
        <p:spPr/>
        <p:txBody>
          <a:bodyPr/>
          <a:lstStyle/>
          <a:p>
            <a:pPr algn="ctr"/>
            <a:r>
              <a:rPr lang="en-US">
                <a:solidFill>
                  <a:prstClr val="black"/>
                </a:solidFill>
              </a:rPr>
              <a:t>Action Step 3:</a:t>
            </a:r>
            <a:br>
              <a:rPr lang="en-US">
                <a:solidFill>
                  <a:prstClr val="black"/>
                </a:solidFill>
              </a:rPr>
            </a:br>
            <a:r>
              <a:rPr lang="en-US">
                <a:solidFill>
                  <a:prstClr val="black"/>
                </a:solidFill>
              </a:rPr>
              <a:t>Stabilization (if needed) (2)</a:t>
            </a:r>
            <a:endParaRPr lang="en-US"/>
          </a:p>
        </p:txBody>
      </p:sp>
      <p:sp>
        <p:nvSpPr>
          <p:cNvPr id="3" name="Content Placeholder 2">
            <a:extLst>
              <a:ext uri="{FF2B5EF4-FFF2-40B4-BE49-F238E27FC236}">
                <a16:creationId xmlns:a16="http://schemas.microsoft.com/office/drawing/2014/main" id="{98E38CB5-ECC5-4793-A882-AEA2FB07D899}"/>
              </a:ext>
            </a:extLst>
          </p:cNvPr>
          <p:cNvSpPr>
            <a:spLocks noGrp="1"/>
          </p:cNvSpPr>
          <p:nvPr>
            <p:ph idx="1"/>
          </p:nvPr>
        </p:nvSpPr>
        <p:spPr/>
        <p:txBody>
          <a:bodyPr/>
          <a:lstStyle/>
          <a:p>
            <a:pPr marL="0" indent="0">
              <a:buNone/>
            </a:pPr>
            <a:r>
              <a:rPr lang="en-US"/>
              <a:t>Things to Consider and </a:t>
            </a:r>
            <a:r>
              <a:rPr lang="en-US" i="1"/>
              <a:t>Sample Questions to Ask:</a:t>
            </a:r>
          </a:p>
          <a:p>
            <a:pPr lvl="0"/>
            <a:r>
              <a:rPr lang="en-US"/>
              <a:t>Are there responders that are experiencing signs of physical or behavioral distress and require immediate attention?</a:t>
            </a:r>
          </a:p>
          <a:p>
            <a:r>
              <a:rPr lang="en-US"/>
              <a:t>What immediate stabilization or stress reduction technique would be most beneficial for this / these responder(s)?</a:t>
            </a:r>
            <a:endParaRPr lang="en-US" i="1"/>
          </a:p>
          <a:p>
            <a:endParaRPr lang="en-US"/>
          </a:p>
        </p:txBody>
      </p:sp>
      <p:sp>
        <p:nvSpPr>
          <p:cNvPr id="4" name="Slide Number Placeholder 3">
            <a:extLst>
              <a:ext uri="{FF2B5EF4-FFF2-40B4-BE49-F238E27FC236}">
                <a16:creationId xmlns:a16="http://schemas.microsoft.com/office/drawing/2014/main" id="{59AC770E-996B-4709-8A79-286E190849F9}"/>
              </a:ext>
            </a:extLst>
          </p:cNvPr>
          <p:cNvSpPr>
            <a:spLocks noGrp="1"/>
          </p:cNvSpPr>
          <p:nvPr>
            <p:ph type="sldNum" sz="quarter" idx="12"/>
          </p:nvPr>
        </p:nvSpPr>
        <p:spPr/>
        <p:txBody>
          <a:bodyPr/>
          <a:lstStyle/>
          <a:p>
            <a:fld id="{61EF5EE5-8E31-4F3E-8B32-A5B961EC3648}" type="slidenum">
              <a:rPr lang="en-US" smtClean="0"/>
              <a:t>56</a:t>
            </a:fld>
            <a:endParaRPr lang="en-US"/>
          </a:p>
        </p:txBody>
      </p:sp>
    </p:spTree>
    <p:extLst>
      <p:ext uri="{BB962C8B-B14F-4D97-AF65-F5344CB8AC3E}">
        <p14:creationId xmlns:p14="http://schemas.microsoft.com/office/powerpoint/2010/main" val="2912397073"/>
      </p:ext>
    </p:extLst>
  </p:cSld>
  <p:clrMapOvr>
    <a:masterClrMapping/>
  </p:clrMapOvr>
  <p:transition/>
  <p:timing/>
</p:sld>
</file>

<file path=ppt/slides/slide5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93465D2B-FE9C-42B9-B1F4-E56D5C481B89}"/>
              </a:ext>
            </a:extLst>
          </p:cNvPr>
          <p:cNvSpPr>
            <a:spLocks noGrp="1"/>
          </p:cNvSpPr>
          <p:nvPr>
            <p:ph type="title"/>
          </p:nvPr>
        </p:nvSpPr>
        <p:spPr/>
        <p:txBody>
          <a:bodyPr>
            <a:normAutofit fontScale="90000"/>
          </a:bodyPr>
          <a:lstStyle/>
          <a:p>
            <a:pPr algn="ctr"/>
            <a:r>
              <a:rPr lang="en-US"/>
              <a:t>Action Step 4: </a:t>
            </a:r>
            <a:br>
              <a:rPr lang="en-US"/>
            </a:br>
            <a:r>
              <a:rPr lang="en-US"/>
              <a:t>Information gathering</a:t>
            </a:r>
            <a:br>
              <a:rPr lang="en-US"/>
            </a:br>
            <a:r>
              <a:rPr lang="en-US"/>
              <a:t> Current Needs and Concerns</a:t>
            </a:r>
          </a:p>
        </p:txBody>
      </p:sp>
      <p:sp>
        <p:nvSpPr>
          <p:cNvPr id="3" name="Content Placeholder 2">
            <a:extLst>
              <a:ext uri="{FF2B5EF4-FFF2-40B4-BE49-F238E27FC236}">
                <a16:creationId xmlns:a16="http://schemas.microsoft.com/office/drawing/2014/main" id="{E4550D03-C6CF-4EA2-9872-82756E99111D}"/>
              </a:ext>
            </a:extLst>
          </p:cNvPr>
          <p:cNvSpPr>
            <a:spLocks noGrp="1"/>
          </p:cNvSpPr>
          <p:nvPr>
            <p:ph idx="1"/>
          </p:nvPr>
        </p:nvSpPr>
        <p:spPr>
          <a:xfrm>
            <a:off x="628650" y="1956121"/>
            <a:ext cx="7886700" cy="4220841"/>
          </a:xfrm>
        </p:spPr>
        <p:txBody>
          <a:bodyPr/>
          <a:lstStyle/>
          <a:p>
            <a:pPr marL="0" indent="0">
              <a:buNone/>
            </a:pPr>
            <a:r>
              <a:rPr lang="en-US"/>
              <a:t>Goal: To identify immediate needs and concerns, gather additional information, and tailor Psychological First Aid interventions.</a:t>
            </a:r>
          </a:p>
          <a:p>
            <a:pPr marL="0" indent="0">
              <a:buNone/>
            </a:pPr>
            <a:r>
              <a:rPr lang="en-US"/>
              <a:t>Activities:</a:t>
            </a:r>
          </a:p>
          <a:p>
            <a:r>
              <a:rPr lang="en-US"/>
              <a:t>Identify immediate needs and current concerns</a:t>
            </a:r>
          </a:p>
          <a:p>
            <a:r>
              <a:rPr lang="en-US"/>
              <a:t>Gather information about the responder’s ability to adaptively cope with previous critical incident stress</a:t>
            </a:r>
          </a:p>
          <a:p>
            <a:endParaRPr lang="en-US"/>
          </a:p>
        </p:txBody>
      </p:sp>
      <p:sp>
        <p:nvSpPr>
          <p:cNvPr id="4" name="Slide Number Placeholder 3">
            <a:extLst>
              <a:ext uri="{FF2B5EF4-FFF2-40B4-BE49-F238E27FC236}">
                <a16:creationId xmlns:a16="http://schemas.microsoft.com/office/drawing/2014/main" id="{DAB33BB5-2A8D-40D3-A2CC-9A5DBF92E72F}"/>
              </a:ext>
            </a:extLst>
          </p:cNvPr>
          <p:cNvSpPr>
            <a:spLocks noGrp="1"/>
          </p:cNvSpPr>
          <p:nvPr>
            <p:ph type="sldNum" sz="quarter" idx="12"/>
          </p:nvPr>
        </p:nvSpPr>
        <p:spPr/>
        <p:txBody>
          <a:bodyPr/>
          <a:lstStyle/>
          <a:p>
            <a:fld id="{61EF5EE5-8E31-4F3E-8B32-A5B961EC3648}" type="slidenum">
              <a:rPr lang="en-US" smtClean="0"/>
              <a:t>57</a:t>
            </a:fld>
            <a:endParaRPr lang="en-US"/>
          </a:p>
        </p:txBody>
      </p:sp>
    </p:spTree>
    <p:extLst>
      <p:ext uri="{BB962C8B-B14F-4D97-AF65-F5344CB8AC3E}">
        <p14:creationId xmlns:p14="http://schemas.microsoft.com/office/powerpoint/2010/main" val="1071636397"/>
      </p:ext>
    </p:extLst>
  </p:cSld>
  <p:clrMapOvr>
    <a:masterClrMapping/>
  </p:clrMapOvr>
  <p:transition/>
  <p:timing/>
</p:sld>
</file>

<file path=ppt/slides/slide5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0F785D31-96F7-4310-8A90-CE94EC682DA3}"/>
              </a:ext>
            </a:extLst>
          </p:cNvPr>
          <p:cNvSpPr>
            <a:spLocks noGrp="1"/>
          </p:cNvSpPr>
          <p:nvPr>
            <p:ph type="title"/>
          </p:nvPr>
        </p:nvSpPr>
        <p:spPr/>
        <p:txBody>
          <a:bodyPr>
            <a:normAutofit fontScale="90000"/>
          </a:bodyPr>
          <a:lstStyle/>
          <a:p>
            <a:pPr algn="ctr"/>
            <a:r>
              <a:rPr lang="en-US"/>
              <a:t>Action Step 4: </a:t>
            </a:r>
            <a:br>
              <a:rPr lang="en-US"/>
            </a:br>
            <a:r>
              <a:rPr lang="en-US"/>
              <a:t>Information gathering</a:t>
            </a:r>
            <a:br>
              <a:rPr lang="en-US"/>
            </a:br>
            <a:r>
              <a:rPr lang="en-US"/>
              <a:t>Current Needs and Concerns (2)</a:t>
            </a:r>
          </a:p>
        </p:txBody>
      </p:sp>
      <p:sp>
        <p:nvSpPr>
          <p:cNvPr id="3" name="Content Placeholder 2">
            <a:extLst>
              <a:ext uri="{FF2B5EF4-FFF2-40B4-BE49-F238E27FC236}">
                <a16:creationId xmlns:a16="http://schemas.microsoft.com/office/drawing/2014/main" id="{CBC4BF8D-47F2-45DF-9B7A-8544AA5F7048}"/>
              </a:ext>
            </a:extLst>
          </p:cNvPr>
          <p:cNvSpPr>
            <a:spLocks noGrp="1"/>
          </p:cNvSpPr>
          <p:nvPr>
            <p:ph idx="1"/>
          </p:nvPr>
        </p:nvSpPr>
        <p:spPr>
          <a:xfrm>
            <a:off x="628650" y="2199189"/>
            <a:ext cx="7886700" cy="4093523"/>
          </a:xfrm>
        </p:spPr>
        <p:txBody>
          <a:bodyPr/>
          <a:lstStyle/>
          <a:p>
            <a:pPr marL="0" indent="0">
              <a:buNone/>
            </a:pPr>
            <a:r>
              <a:rPr lang="en-US">
                <a:solidFill>
                  <a:prstClr val="black"/>
                </a:solidFill>
              </a:rPr>
              <a:t>Things to Consider and </a:t>
            </a:r>
            <a:r>
              <a:rPr lang="en-US" i="1">
                <a:solidFill>
                  <a:prstClr val="black"/>
                </a:solidFill>
              </a:rPr>
              <a:t>Sample Questions to Ask:</a:t>
            </a:r>
          </a:p>
          <a:p>
            <a:pPr marL="0" indent="0">
              <a:buNone/>
            </a:pPr>
            <a:endParaRPr lang="en-US" sz="1050" i="1">
              <a:solidFill>
                <a:prstClr val="black"/>
              </a:solidFill>
            </a:endParaRPr>
          </a:p>
          <a:p>
            <a:pPr marL="257168" indent="-257168">
              <a:lnSpc>
                <a:spcPct val="107000"/>
              </a:lnSpc>
              <a:spcBef>
                <a:spcPct val="0"/>
              </a:spcBef>
              <a:spcAft>
                <a:spcPts val="600"/>
              </a:spcAft>
              <a:buFont typeface="Symbol" panose="05050102010706020507" pitchFamily="18" charset="2"/>
              <a:buChar char=""/>
            </a:pPr>
            <a:r>
              <a:rPr lang="en-US">
                <a:latin typeface="Calibri" panose="020f0502020204030204" pitchFamily="34" charset="0"/>
                <a:ea typeface="Calibri" panose="020f0502020204030204" pitchFamily="34" charset="0"/>
                <a:cs typeface="Times New Roman" panose="02020603050405020304" pitchFamily="18" charset="0"/>
              </a:rPr>
              <a:t>Is the responder displaying signs of functional impairment?</a:t>
            </a:r>
          </a:p>
          <a:p>
            <a:pPr marL="257168" indent="-257168">
              <a:lnSpc>
                <a:spcPct val="107000"/>
              </a:lnSpc>
              <a:spcBef>
                <a:spcPct val="0"/>
              </a:spcBef>
              <a:spcAft>
                <a:spcPts val="600"/>
              </a:spcAft>
              <a:buFont typeface="Symbol" panose="05050102010706020507" pitchFamily="18" charset="2"/>
              <a:buChar char=""/>
            </a:pPr>
            <a:r>
              <a:rPr lang="en-US">
                <a:latin typeface="Calibri" panose="020f0502020204030204" pitchFamily="34" charset="0"/>
                <a:ea typeface="Calibri" panose="020f0502020204030204" pitchFamily="34" charset="0"/>
                <a:cs typeface="Times New Roman" panose="02020603050405020304" pitchFamily="18" charset="0"/>
              </a:rPr>
              <a:t>What are the responder’s most immediate and primary needs and current concerns?</a:t>
            </a:r>
          </a:p>
          <a:p>
            <a:pPr marL="257168" indent="-257168">
              <a:lnSpc>
                <a:spcPct val="107000"/>
              </a:lnSpc>
              <a:spcBef>
                <a:spcPct val="0"/>
              </a:spcBef>
              <a:spcAft>
                <a:spcPts val="600"/>
              </a:spcAft>
              <a:buFont typeface="Symbol" panose="05050102010706020507" pitchFamily="18" charset="2"/>
              <a:buChar char=""/>
            </a:pPr>
            <a:r>
              <a:rPr lang="en-US" i="1">
                <a:latin typeface="Calibri" panose="020f0502020204030204" pitchFamily="34" charset="0"/>
                <a:ea typeface="Calibri" panose="020f0502020204030204" pitchFamily="34" charset="0"/>
                <a:cs typeface="Times New Roman" panose="02020603050405020304" pitchFamily="18" charset="0"/>
              </a:rPr>
              <a:t>‘Have you ever experienced these kinds of feelings or reactions before?’</a:t>
            </a:r>
            <a:endParaRPr lang="en-US">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i="1">
              <a:solidFill>
                <a:prstClr val="black"/>
              </a:solidFill>
            </a:endParaRPr>
          </a:p>
          <a:p>
            <a:endParaRPr lang="en-US"/>
          </a:p>
        </p:txBody>
      </p:sp>
      <p:sp>
        <p:nvSpPr>
          <p:cNvPr id="4" name="Slide Number Placeholder 3">
            <a:extLst>
              <a:ext uri="{FF2B5EF4-FFF2-40B4-BE49-F238E27FC236}">
                <a16:creationId xmlns:a16="http://schemas.microsoft.com/office/drawing/2014/main" id="{5581322E-4ADD-4A46-A8ED-E3208D6A714A}"/>
              </a:ext>
            </a:extLst>
          </p:cNvPr>
          <p:cNvSpPr>
            <a:spLocks noGrp="1"/>
          </p:cNvSpPr>
          <p:nvPr>
            <p:ph type="sldNum" sz="quarter" idx="12"/>
          </p:nvPr>
        </p:nvSpPr>
        <p:spPr/>
        <p:txBody>
          <a:bodyPr/>
          <a:lstStyle/>
          <a:p>
            <a:fld id="{61EF5EE5-8E31-4F3E-8B32-A5B961EC3648}" type="slidenum">
              <a:rPr lang="en-US" smtClean="0"/>
              <a:t>58</a:t>
            </a:fld>
            <a:endParaRPr lang="en-US"/>
          </a:p>
        </p:txBody>
      </p:sp>
    </p:spTree>
    <p:extLst>
      <p:ext uri="{BB962C8B-B14F-4D97-AF65-F5344CB8AC3E}">
        <p14:creationId xmlns:p14="http://schemas.microsoft.com/office/powerpoint/2010/main" val="1827214590"/>
      </p:ext>
    </p:extLst>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FBE39A3C-5485-4D01-A093-EE7C146548BE}"/>
              </a:ext>
            </a:extLst>
          </p:cNvPr>
          <p:cNvSpPr>
            <a:spLocks noGrp="1"/>
          </p:cNvSpPr>
          <p:nvPr>
            <p:ph type="title"/>
          </p:nvPr>
        </p:nvSpPr>
        <p:spPr/>
        <p:txBody>
          <a:bodyPr/>
          <a:lstStyle/>
          <a:p>
            <a:r>
              <a:rPr lang="en-US"/>
              <a:t>Consolidating Memories </a:t>
            </a:r>
          </a:p>
        </p:txBody>
      </p:sp>
      <p:sp>
        <p:nvSpPr>
          <p:cNvPr id="3" name="Content Placeholder 2">
            <a:extLst>
              <a:ext uri="{FF2B5EF4-FFF2-40B4-BE49-F238E27FC236}">
                <a16:creationId xmlns:a16="http://schemas.microsoft.com/office/drawing/2014/main" id="{56ADCE3D-03F6-430A-AF91-8E05E107EDBE}"/>
              </a:ext>
            </a:extLst>
          </p:cNvPr>
          <p:cNvSpPr>
            <a:spLocks noGrp="1"/>
          </p:cNvSpPr>
          <p:nvPr>
            <p:ph idx="1"/>
          </p:nvPr>
        </p:nvSpPr>
        <p:spPr/>
        <p:txBody>
          <a:bodyPr/>
          <a:lstStyle/>
          <a:p>
            <a:r>
              <a:rPr lang="en-US"/>
              <a:t>An essential function for the human brain. </a:t>
            </a:r>
          </a:p>
          <a:p>
            <a:r>
              <a:rPr lang="en-US"/>
              <a:t>Involves stabilizing of memories and allowing memories to ripen and mature. </a:t>
            </a:r>
          </a:p>
          <a:p>
            <a:r>
              <a:rPr lang="en-US"/>
              <a:t>After a traumatic event, the consolidation process can go into overdrive, lending traumatic memories their unforgettable quality and allowing them to invade a survivor’s life, weeks and months later, in an intrusive and highly visual manner.</a:t>
            </a:r>
          </a:p>
        </p:txBody>
      </p:sp>
      <p:sp>
        <p:nvSpPr>
          <p:cNvPr id="4" name="Slide Number Placeholder 3">
            <a:extLst>
              <a:ext uri="{FF2B5EF4-FFF2-40B4-BE49-F238E27FC236}">
                <a16:creationId xmlns:a16="http://schemas.microsoft.com/office/drawing/2014/main" id="{B0E0163C-9609-4C04-B962-2F07BC7F3168}"/>
              </a:ext>
            </a:extLst>
          </p:cNvPr>
          <p:cNvSpPr>
            <a:spLocks noGrp="1"/>
          </p:cNvSpPr>
          <p:nvPr>
            <p:ph type="sldNum" sz="quarter" idx="12"/>
          </p:nvPr>
        </p:nvSpPr>
        <p:spPr/>
        <p:txBody>
          <a:bodyPr/>
          <a:lstStyle/>
          <a:p>
            <a:fld id="{61EF5EE5-8E31-4F3E-8B32-A5B961EC3648}" type="slidenum">
              <a:rPr lang="en-US" smtClean="0"/>
              <a:t>5</a:t>
            </a:fld>
            <a:endParaRPr lang="en-US"/>
          </a:p>
        </p:txBody>
      </p:sp>
    </p:spTree>
    <p:extLst>
      <p:ext uri="{BB962C8B-B14F-4D97-AF65-F5344CB8AC3E}">
        <p14:creationId xmlns:p14="http://schemas.microsoft.com/office/powerpoint/2010/main" val="548240011"/>
      </p:ext>
    </p:extLst>
  </p:cSld>
  <p:clrMapOvr>
    <a:masterClrMapping/>
  </p:clrMapOvr>
  <p:transition/>
  <p:timing/>
</p:sld>
</file>

<file path=ppt/slides/slide6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C83ABA93-6A44-4250-B5CF-62D60F73F22F}"/>
              </a:ext>
            </a:extLst>
          </p:cNvPr>
          <p:cNvSpPr>
            <a:spLocks noGrp="1"/>
          </p:cNvSpPr>
          <p:nvPr>
            <p:ph type="title"/>
          </p:nvPr>
        </p:nvSpPr>
        <p:spPr/>
        <p:txBody>
          <a:bodyPr/>
          <a:lstStyle/>
          <a:p>
            <a:pPr algn="ctr"/>
            <a:r>
              <a:rPr lang="en-US"/>
              <a:t>Action Step 5:</a:t>
            </a:r>
            <a:br>
              <a:rPr lang="en-US"/>
            </a:br>
            <a:r>
              <a:rPr lang="en-US"/>
              <a:t>Practical Assistance</a:t>
            </a:r>
          </a:p>
        </p:txBody>
      </p:sp>
      <p:sp>
        <p:nvSpPr>
          <p:cNvPr id="3" name="Content Placeholder 2">
            <a:extLst>
              <a:ext uri="{FF2B5EF4-FFF2-40B4-BE49-F238E27FC236}">
                <a16:creationId xmlns:a16="http://schemas.microsoft.com/office/drawing/2014/main" id="{F43EB79F-2AE2-4A2B-B2A5-248FD4EAD73C}"/>
              </a:ext>
            </a:extLst>
          </p:cNvPr>
          <p:cNvSpPr>
            <a:spLocks noGrp="1"/>
          </p:cNvSpPr>
          <p:nvPr>
            <p:ph idx="1"/>
          </p:nvPr>
        </p:nvSpPr>
        <p:spPr/>
        <p:txBody>
          <a:bodyPr/>
          <a:lstStyle/>
          <a:p>
            <a:pPr marL="0" indent="0">
              <a:buNone/>
            </a:pPr>
            <a:r>
              <a:rPr lang="en-US"/>
              <a:t>Goal: To offer practical help to the responder in addressing immediate needs and concerns.</a:t>
            </a:r>
          </a:p>
          <a:p>
            <a:pPr marL="0" indent="0">
              <a:buNone/>
            </a:pPr>
            <a:r>
              <a:rPr lang="en-US"/>
              <a:t>Activities:</a:t>
            </a:r>
          </a:p>
          <a:p>
            <a:r>
              <a:rPr lang="en-US"/>
              <a:t>Use the information gathered to tailor interventions based on the responder’s needs </a:t>
            </a:r>
          </a:p>
        </p:txBody>
      </p:sp>
      <p:sp>
        <p:nvSpPr>
          <p:cNvPr id="4" name="Slide Number Placeholder 3">
            <a:extLst>
              <a:ext uri="{FF2B5EF4-FFF2-40B4-BE49-F238E27FC236}">
                <a16:creationId xmlns:a16="http://schemas.microsoft.com/office/drawing/2014/main" id="{039448FB-9CF0-4333-A5EE-18F5B4BAFA0B}"/>
              </a:ext>
            </a:extLst>
          </p:cNvPr>
          <p:cNvSpPr>
            <a:spLocks noGrp="1"/>
          </p:cNvSpPr>
          <p:nvPr>
            <p:ph type="sldNum" sz="quarter" idx="12"/>
          </p:nvPr>
        </p:nvSpPr>
        <p:spPr/>
        <p:txBody>
          <a:bodyPr/>
          <a:lstStyle/>
          <a:p>
            <a:fld id="{61EF5EE5-8E31-4F3E-8B32-A5B961EC3648}" type="slidenum">
              <a:rPr lang="en-US" smtClean="0"/>
              <a:t>59</a:t>
            </a:fld>
            <a:endParaRPr lang="en-US"/>
          </a:p>
        </p:txBody>
      </p:sp>
    </p:spTree>
    <p:extLst>
      <p:ext uri="{BB962C8B-B14F-4D97-AF65-F5344CB8AC3E}">
        <p14:creationId xmlns:p14="http://schemas.microsoft.com/office/powerpoint/2010/main" val="2479143753"/>
      </p:ext>
    </p:extLst>
  </p:cSld>
  <p:clrMapOvr>
    <a:masterClrMapping/>
  </p:clrMapOvr>
  <p:transition/>
  <p:timing/>
</p:sld>
</file>

<file path=ppt/slides/slide6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08295909-7015-4693-87CA-5C0E1295E8A2}"/>
              </a:ext>
            </a:extLst>
          </p:cNvPr>
          <p:cNvSpPr>
            <a:spLocks noGrp="1"/>
          </p:cNvSpPr>
          <p:nvPr>
            <p:ph type="title"/>
          </p:nvPr>
        </p:nvSpPr>
        <p:spPr/>
        <p:txBody>
          <a:bodyPr/>
          <a:lstStyle/>
          <a:p>
            <a:pPr algn="ctr"/>
            <a:r>
              <a:rPr lang="en-US">
                <a:solidFill>
                  <a:prstClr val="black"/>
                </a:solidFill>
              </a:rPr>
              <a:t>Action Step 5:</a:t>
            </a:r>
            <a:br>
              <a:rPr lang="en-US">
                <a:solidFill>
                  <a:prstClr val="black"/>
                </a:solidFill>
              </a:rPr>
            </a:br>
            <a:r>
              <a:rPr lang="en-US">
                <a:solidFill>
                  <a:prstClr val="black"/>
                </a:solidFill>
              </a:rPr>
              <a:t>Practical Assistance (2)</a:t>
            </a:r>
            <a:endParaRPr lang="en-US"/>
          </a:p>
        </p:txBody>
      </p:sp>
      <p:sp>
        <p:nvSpPr>
          <p:cNvPr id="3" name="Content Placeholder 2">
            <a:extLst>
              <a:ext uri="{FF2B5EF4-FFF2-40B4-BE49-F238E27FC236}">
                <a16:creationId xmlns:a16="http://schemas.microsoft.com/office/drawing/2014/main" id="{2D71DAEB-C112-4435-80BC-2B1B1DE9A0F9}"/>
              </a:ext>
            </a:extLst>
          </p:cNvPr>
          <p:cNvSpPr>
            <a:spLocks noGrp="1"/>
          </p:cNvSpPr>
          <p:nvPr>
            <p:ph idx="1"/>
          </p:nvPr>
        </p:nvSpPr>
        <p:spPr>
          <a:xfrm>
            <a:off x="628650" y="2060293"/>
            <a:ext cx="7886700" cy="4116669"/>
          </a:xfrm>
        </p:spPr>
        <p:txBody>
          <a:bodyPr/>
          <a:lstStyle/>
          <a:p>
            <a:pPr marL="0" indent="0">
              <a:buNone/>
            </a:pPr>
            <a:r>
              <a:rPr lang="en-US">
                <a:solidFill>
                  <a:prstClr val="black"/>
                </a:solidFill>
              </a:rPr>
              <a:t>Things to Consider and </a:t>
            </a:r>
            <a:r>
              <a:rPr lang="en-US" i="1">
                <a:solidFill>
                  <a:prstClr val="black"/>
                </a:solidFill>
              </a:rPr>
              <a:t>Sample Questions to Ask:</a:t>
            </a:r>
          </a:p>
          <a:p>
            <a:pPr marL="0" indent="0">
              <a:buNone/>
            </a:pPr>
            <a:endParaRPr lang="en-US" sz="1000" i="1">
              <a:solidFill>
                <a:prstClr val="black"/>
              </a:solidFill>
            </a:endParaRPr>
          </a:p>
          <a:p>
            <a:pPr marL="257168" indent="-257168">
              <a:lnSpc>
                <a:spcPct val="107000"/>
              </a:lnSpc>
              <a:spcBef>
                <a:spcPct val="0"/>
              </a:spcBef>
              <a:spcAft>
                <a:spcPts val="600"/>
              </a:spcAft>
              <a:buFont typeface="Symbol" panose="05050102010706020507" pitchFamily="18" charset="2"/>
              <a:buChar char=""/>
            </a:pPr>
            <a:r>
              <a:rPr lang="en-US">
                <a:latin typeface="Calibri" panose="020f0502020204030204" pitchFamily="34" charset="0"/>
                <a:ea typeface="Calibri" panose="020f0502020204030204" pitchFamily="34" charset="0"/>
                <a:cs typeface="Times New Roman" panose="02020603050405020304" pitchFamily="18" charset="0"/>
              </a:rPr>
              <a:t>What services or resources are needed by, appropriate for, and available to the responder?</a:t>
            </a:r>
          </a:p>
          <a:p>
            <a:pPr marL="257168" indent="-257168">
              <a:lnSpc>
                <a:spcPct val="107000"/>
              </a:lnSpc>
              <a:spcBef>
                <a:spcPct val="0"/>
              </a:spcBef>
              <a:spcAft>
                <a:spcPts val="600"/>
              </a:spcAft>
              <a:buFont typeface="Symbol" panose="05050102010706020507" pitchFamily="18" charset="2"/>
              <a:buChar char=""/>
            </a:pPr>
            <a:r>
              <a:rPr lang="en-US" i="1">
                <a:latin typeface="Calibri" panose="020f0502020204030204" pitchFamily="34" charset="0"/>
                <a:ea typeface="Calibri" panose="020f0502020204030204" pitchFamily="34" charset="0"/>
                <a:cs typeface="Times New Roman" panose="02020603050405020304" pitchFamily="18" charset="0"/>
              </a:rPr>
              <a:t>‘Is there anything that I can do to assist you in meeting any of your immediate needs, current concerns, pressing problems, or challenges?’</a:t>
            </a:r>
            <a:endParaRPr lang="en-US" i="1">
              <a:solidFill>
                <a:prstClr val="black"/>
              </a:solidFill>
            </a:endParaRPr>
          </a:p>
          <a:p>
            <a:endParaRPr lang="en-US"/>
          </a:p>
        </p:txBody>
      </p:sp>
      <p:sp>
        <p:nvSpPr>
          <p:cNvPr id="4" name="Slide Number Placeholder 3">
            <a:extLst>
              <a:ext uri="{FF2B5EF4-FFF2-40B4-BE49-F238E27FC236}">
                <a16:creationId xmlns:a16="http://schemas.microsoft.com/office/drawing/2014/main" id="{6A225E8B-363B-427E-8678-4208FCCBC8A6}"/>
              </a:ext>
            </a:extLst>
          </p:cNvPr>
          <p:cNvSpPr>
            <a:spLocks noGrp="1"/>
          </p:cNvSpPr>
          <p:nvPr>
            <p:ph type="sldNum" sz="quarter" idx="12"/>
          </p:nvPr>
        </p:nvSpPr>
        <p:spPr/>
        <p:txBody>
          <a:bodyPr/>
          <a:lstStyle/>
          <a:p>
            <a:fld id="{61EF5EE5-8E31-4F3E-8B32-A5B961EC3648}" type="slidenum">
              <a:rPr lang="en-US" smtClean="0"/>
              <a:t>60</a:t>
            </a:fld>
            <a:endParaRPr lang="en-US"/>
          </a:p>
        </p:txBody>
      </p:sp>
    </p:spTree>
    <p:extLst>
      <p:ext uri="{BB962C8B-B14F-4D97-AF65-F5344CB8AC3E}">
        <p14:creationId xmlns:p14="http://schemas.microsoft.com/office/powerpoint/2010/main" val="306616876"/>
      </p:ext>
    </p:extLst>
  </p:cSld>
  <p:clrMapOvr>
    <a:masterClrMapping/>
  </p:clrMapOvr>
  <p:transition/>
  <p:timing/>
</p:sld>
</file>

<file path=ppt/slides/slide6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413C40EC-CAFD-4BCB-9F7F-78575ACF9DA6}"/>
              </a:ext>
            </a:extLst>
          </p:cNvPr>
          <p:cNvSpPr>
            <a:spLocks noGrp="1"/>
          </p:cNvSpPr>
          <p:nvPr>
            <p:ph type="title"/>
          </p:nvPr>
        </p:nvSpPr>
        <p:spPr/>
        <p:txBody>
          <a:bodyPr/>
          <a:lstStyle/>
          <a:p>
            <a:pPr algn="ctr"/>
            <a:r>
              <a:rPr lang="en-US"/>
              <a:t>Action Step 6:</a:t>
            </a:r>
            <a:br>
              <a:rPr lang="en-US"/>
            </a:br>
            <a:r>
              <a:rPr lang="en-US"/>
              <a:t>Connections with Social Supports</a:t>
            </a:r>
          </a:p>
        </p:txBody>
      </p:sp>
      <p:sp>
        <p:nvSpPr>
          <p:cNvPr id="3" name="Content Placeholder 2">
            <a:extLst>
              <a:ext uri="{FF2B5EF4-FFF2-40B4-BE49-F238E27FC236}">
                <a16:creationId xmlns:a16="http://schemas.microsoft.com/office/drawing/2014/main" id="{C3F66D31-EF84-4D58-9725-0F2F3EF74859}"/>
              </a:ext>
            </a:extLst>
          </p:cNvPr>
          <p:cNvSpPr>
            <a:spLocks noGrp="1"/>
          </p:cNvSpPr>
          <p:nvPr>
            <p:ph idx="1"/>
          </p:nvPr>
        </p:nvSpPr>
        <p:spPr/>
        <p:txBody>
          <a:bodyPr/>
          <a:lstStyle/>
          <a:p>
            <a:pPr marL="0" indent="0">
              <a:buNone/>
            </a:pPr>
            <a:r>
              <a:rPr lang="en-US"/>
              <a:t>Goal: To help establish brief or ongoing contacts with primary support persons or other sources of support, including family members, friends, and community helping resources.</a:t>
            </a:r>
          </a:p>
          <a:p>
            <a:pPr marL="0" indent="0">
              <a:buNone/>
            </a:pPr>
            <a:r>
              <a:rPr lang="en-US"/>
              <a:t>Activities:</a:t>
            </a:r>
          </a:p>
          <a:p>
            <a:r>
              <a:rPr lang="en-US"/>
              <a:t>Facilitate interactions with family members, friends, and community helping resources (i.e.: provide coverage while the responder contacts support persons).</a:t>
            </a:r>
          </a:p>
        </p:txBody>
      </p:sp>
      <p:sp>
        <p:nvSpPr>
          <p:cNvPr id="4" name="Slide Number Placeholder 3">
            <a:extLst>
              <a:ext uri="{FF2B5EF4-FFF2-40B4-BE49-F238E27FC236}">
                <a16:creationId xmlns:a16="http://schemas.microsoft.com/office/drawing/2014/main" id="{ED2BAC0F-5E54-4365-9E49-B6659BF5E7D7}"/>
              </a:ext>
            </a:extLst>
          </p:cNvPr>
          <p:cNvSpPr>
            <a:spLocks noGrp="1"/>
          </p:cNvSpPr>
          <p:nvPr>
            <p:ph type="sldNum" sz="quarter" idx="12"/>
          </p:nvPr>
        </p:nvSpPr>
        <p:spPr/>
        <p:txBody>
          <a:bodyPr/>
          <a:lstStyle/>
          <a:p>
            <a:fld id="{61EF5EE5-8E31-4F3E-8B32-A5B961EC3648}" type="slidenum">
              <a:rPr lang="en-US" smtClean="0"/>
              <a:t>61</a:t>
            </a:fld>
            <a:endParaRPr lang="en-US"/>
          </a:p>
        </p:txBody>
      </p:sp>
    </p:spTree>
    <p:extLst>
      <p:ext uri="{BB962C8B-B14F-4D97-AF65-F5344CB8AC3E}">
        <p14:creationId xmlns:p14="http://schemas.microsoft.com/office/powerpoint/2010/main" val="1023699183"/>
      </p:ext>
    </p:extLst>
  </p:cSld>
  <p:clrMapOvr>
    <a:masterClrMapping/>
  </p:clrMapOvr>
  <p:transition/>
  <p:timing/>
</p:sld>
</file>

<file path=ppt/slides/slide6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C5CE9FD8-566D-42CE-8CEC-602D6FC783CA}"/>
              </a:ext>
            </a:extLst>
          </p:cNvPr>
          <p:cNvSpPr>
            <a:spLocks noGrp="1"/>
          </p:cNvSpPr>
          <p:nvPr>
            <p:ph type="title"/>
          </p:nvPr>
        </p:nvSpPr>
        <p:spPr/>
        <p:txBody>
          <a:bodyPr>
            <a:normAutofit fontScale="90000"/>
          </a:bodyPr>
          <a:lstStyle/>
          <a:p>
            <a:pPr algn="ctr"/>
            <a:r>
              <a:rPr lang="en-US">
                <a:solidFill>
                  <a:prstClr val="black"/>
                </a:solidFill>
              </a:rPr>
              <a:t>Action Step 6:</a:t>
            </a:r>
            <a:br>
              <a:rPr lang="en-US">
                <a:solidFill>
                  <a:prstClr val="black"/>
                </a:solidFill>
              </a:rPr>
            </a:br>
            <a:r>
              <a:rPr lang="en-US">
                <a:solidFill>
                  <a:prstClr val="black"/>
                </a:solidFill>
              </a:rPr>
              <a:t>Connections with Social Supports (2)</a:t>
            </a:r>
            <a:endParaRPr lang="en-US"/>
          </a:p>
        </p:txBody>
      </p:sp>
      <p:sp>
        <p:nvSpPr>
          <p:cNvPr id="3" name="Content Placeholder 2">
            <a:extLst>
              <a:ext uri="{FF2B5EF4-FFF2-40B4-BE49-F238E27FC236}">
                <a16:creationId xmlns:a16="http://schemas.microsoft.com/office/drawing/2014/main" id="{77BC9D25-A11C-459D-A741-F3D1D0669037}"/>
              </a:ext>
            </a:extLst>
          </p:cNvPr>
          <p:cNvSpPr>
            <a:spLocks noGrp="1"/>
          </p:cNvSpPr>
          <p:nvPr>
            <p:ph idx="1"/>
          </p:nvPr>
        </p:nvSpPr>
        <p:spPr/>
        <p:txBody>
          <a:bodyPr/>
          <a:lstStyle/>
          <a:p>
            <a:pPr marL="0" indent="0">
              <a:buNone/>
            </a:pPr>
            <a:r>
              <a:rPr lang="en-US">
                <a:solidFill>
                  <a:prstClr val="black"/>
                </a:solidFill>
              </a:rPr>
              <a:t>Things to Consider and </a:t>
            </a:r>
            <a:r>
              <a:rPr lang="en-US" i="1">
                <a:solidFill>
                  <a:prstClr val="black"/>
                </a:solidFill>
              </a:rPr>
              <a:t>Sample Questions to Ask:</a:t>
            </a:r>
          </a:p>
          <a:p>
            <a:pPr marL="0" indent="0">
              <a:buNone/>
            </a:pPr>
            <a:endParaRPr lang="en-US" sz="400" i="1">
              <a:solidFill>
                <a:prstClr val="black"/>
              </a:solidFill>
            </a:endParaRPr>
          </a:p>
          <a:p>
            <a:pPr marL="257168" indent="-257168">
              <a:lnSpc>
                <a:spcPct val="107000"/>
              </a:lnSpc>
              <a:spcBef>
                <a:spcPct val="0"/>
              </a:spcBef>
              <a:buFont typeface="Symbol" panose="05050102010706020507" pitchFamily="18" charset="2"/>
              <a:buChar char=""/>
            </a:pPr>
            <a:r>
              <a:rPr lang="en-US" i="1">
                <a:latin typeface="Calibri" panose="020f0502020204030204" pitchFamily="34" charset="0"/>
                <a:ea typeface="Calibri" panose="020f0502020204030204" pitchFamily="34" charset="0"/>
                <a:cs typeface="Times New Roman" panose="02020603050405020304" pitchFamily="18" charset="0"/>
              </a:rPr>
              <a:t>‘Would you like to take a break and call _________?’</a:t>
            </a:r>
            <a:endParaRPr lang="en-US">
              <a:latin typeface="Calibri" panose="020f0502020204030204" pitchFamily="34" charset="0"/>
              <a:ea typeface="Calibri" panose="020f0502020204030204" pitchFamily="34" charset="0"/>
              <a:cs typeface="Times New Roman" panose="02020603050405020304" pitchFamily="18" charset="0"/>
            </a:endParaRPr>
          </a:p>
          <a:p>
            <a:pPr marL="257168" indent="-257168">
              <a:lnSpc>
                <a:spcPct val="107000"/>
              </a:lnSpc>
              <a:spcBef>
                <a:spcPct val="0"/>
              </a:spcBef>
              <a:spcAft>
                <a:spcPts val="600"/>
              </a:spcAft>
              <a:buFont typeface="Symbol" panose="05050102010706020507" pitchFamily="18" charset="2"/>
              <a:buChar char=""/>
            </a:pPr>
            <a:r>
              <a:rPr lang="en-US">
                <a:latin typeface="Calibri" panose="020f0502020204030204" pitchFamily="34" charset="0"/>
                <a:ea typeface="Calibri" panose="020f0502020204030204" pitchFamily="34" charset="0"/>
                <a:cs typeface="Times New Roman" panose="02020603050405020304" pitchFamily="18" charset="0"/>
              </a:rPr>
              <a:t>Refer for further evaluation or higher level of care (if indicated)</a:t>
            </a:r>
          </a:p>
          <a:p>
            <a:pPr marL="257168" indent="-257168">
              <a:lnSpc>
                <a:spcPct val="107000"/>
              </a:lnSpc>
              <a:spcBef>
                <a:spcPct val="0"/>
              </a:spcBef>
              <a:spcAft>
                <a:spcPts val="600"/>
              </a:spcAft>
              <a:buFont typeface="Symbol" panose="05050102010706020507" pitchFamily="18" charset="2"/>
              <a:buChar char=""/>
            </a:pPr>
            <a:r>
              <a:rPr lang="en-US" i="1">
                <a:latin typeface="Calibri" panose="020f0502020204030204" pitchFamily="34" charset="0"/>
                <a:ea typeface="Calibri" panose="020f0502020204030204" pitchFamily="34" charset="0"/>
                <a:cs typeface="Times New Roman" panose="02020603050405020304" pitchFamily="18" charset="0"/>
              </a:rPr>
              <a:t>‘Is it ok if I introduce you to someone that is better able to help you?’</a:t>
            </a:r>
            <a:endParaRPr lang="en-US" i="1">
              <a:solidFill>
                <a:prstClr val="black"/>
              </a:solidFill>
            </a:endParaRPr>
          </a:p>
          <a:p>
            <a:endParaRPr lang="en-US"/>
          </a:p>
        </p:txBody>
      </p:sp>
      <p:sp>
        <p:nvSpPr>
          <p:cNvPr id="4" name="Slide Number Placeholder 3">
            <a:extLst>
              <a:ext uri="{FF2B5EF4-FFF2-40B4-BE49-F238E27FC236}">
                <a16:creationId xmlns:a16="http://schemas.microsoft.com/office/drawing/2014/main" id="{9D11A1B4-352A-486F-9779-97D3E61E9C48}"/>
              </a:ext>
            </a:extLst>
          </p:cNvPr>
          <p:cNvSpPr>
            <a:spLocks noGrp="1"/>
          </p:cNvSpPr>
          <p:nvPr>
            <p:ph type="sldNum" sz="quarter" idx="12"/>
          </p:nvPr>
        </p:nvSpPr>
        <p:spPr/>
        <p:txBody>
          <a:bodyPr/>
          <a:lstStyle/>
          <a:p>
            <a:fld id="{61EF5EE5-8E31-4F3E-8B32-A5B961EC3648}" type="slidenum">
              <a:rPr lang="en-US" smtClean="0"/>
              <a:t>62</a:t>
            </a:fld>
            <a:endParaRPr lang="en-US"/>
          </a:p>
        </p:txBody>
      </p:sp>
    </p:spTree>
    <p:extLst>
      <p:ext uri="{BB962C8B-B14F-4D97-AF65-F5344CB8AC3E}">
        <p14:creationId xmlns:p14="http://schemas.microsoft.com/office/powerpoint/2010/main" val="2145551520"/>
      </p:ext>
    </p:extLst>
  </p:cSld>
  <p:clrMapOvr>
    <a:masterClrMapping/>
  </p:clrMapOvr>
  <p:transition/>
  <p:timing/>
</p:sld>
</file>

<file path=ppt/slides/slide6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489494CB-4EB5-4588-888D-08A155A8B7DA}"/>
              </a:ext>
            </a:extLst>
          </p:cNvPr>
          <p:cNvSpPr>
            <a:spLocks noGrp="1"/>
          </p:cNvSpPr>
          <p:nvPr>
            <p:ph type="title"/>
          </p:nvPr>
        </p:nvSpPr>
        <p:spPr/>
        <p:txBody>
          <a:bodyPr/>
          <a:lstStyle/>
          <a:p>
            <a:pPr algn="ctr"/>
            <a:r>
              <a:rPr lang="en-US"/>
              <a:t>Action Step 7:</a:t>
            </a:r>
            <a:br>
              <a:rPr lang="en-US"/>
            </a:br>
            <a:r>
              <a:rPr lang="en-US"/>
              <a:t>Information on Coping</a:t>
            </a:r>
          </a:p>
        </p:txBody>
      </p:sp>
      <p:sp>
        <p:nvSpPr>
          <p:cNvPr id="3" name="Content Placeholder 2">
            <a:extLst>
              <a:ext uri="{FF2B5EF4-FFF2-40B4-BE49-F238E27FC236}">
                <a16:creationId xmlns:a16="http://schemas.microsoft.com/office/drawing/2014/main" id="{B3243768-1924-44CC-8E41-76AD5CAC3994}"/>
              </a:ext>
            </a:extLst>
          </p:cNvPr>
          <p:cNvSpPr>
            <a:spLocks noGrp="1"/>
          </p:cNvSpPr>
          <p:nvPr>
            <p:ph idx="1"/>
          </p:nvPr>
        </p:nvSpPr>
        <p:spPr/>
        <p:txBody>
          <a:bodyPr/>
          <a:lstStyle/>
          <a:p>
            <a:pPr marL="0" indent="0">
              <a:buNone/>
            </a:pPr>
            <a:r>
              <a:rPr lang="en-US"/>
              <a:t>Goal: To provide information (about stress reactions and coping) to reduce distress and promote adaptive functioning.</a:t>
            </a:r>
          </a:p>
          <a:p>
            <a:pPr marL="0" indent="0">
              <a:buNone/>
            </a:pPr>
            <a:r>
              <a:rPr lang="en-US"/>
              <a:t>Activities:</a:t>
            </a:r>
          </a:p>
          <a:p>
            <a:r>
              <a:rPr lang="en-US"/>
              <a:t>Provide the responder with information about stress reactions and coping</a:t>
            </a:r>
          </a:p>
        </p:txBody>
      </p:sp>
      <p:sp>
        <p:nvSpPr>
          <p:cNvPr id="4" name="Slide Number Placeholder 3">
            <a:extLst>
              <a:ext uri="{FF2B5EF4-FFF2-40B4-BE49-F238E27FC236}">
                <a16:creationId xmlns:a16="http://schemas.microsoft.com/office/drawing/2014/main" id="{32E5D380-75E3-42B8-AC4A-F094E6E018F9}"/>
              </a:ext>
            </a:extLst>
          </p:cNvPr>
          <p:cNvSpPr>
            <a:spLocks noGrp="1"/>
          </p:cNvSpPr>
          <p:nvPr>
            <p:ph type="sldNum" sz="quarter" idx="12"/>
          </p:nvPr>
        </p:nvSpPr>
        <p:spPr/>
        <p:txBody>
          <a:bodyPr/>
          <a:lstStyle/>
          <a:p>
            <a:fld id="{61EF5EE5-8E31-4F3E-8B32-A5B961EC3648}" type="slidenum">
              <a:rPr lang="en-US" smtClean="0"/>
              <a:t>63</a:t>
            </a:fld>
            <a:endParaRPr lang="en-US"/>
          </a:p>
        </p:txBody>
      </p:sp>
    </p:spTree>
    <p:extLst>
      <p:ext uri="{BB962C8B-B14F-4D97-AF65-F5344CB8AC3E}">
        <p14:creationId xmlns:p14="http://schemas.microsoft.com/office/powerpoint/2010/main" val="559966330"/>
      </p:ext>
    </p:extLst>
  </p:cSld>
  <p:clrMapOvr>
    <a:masterClrMapping/>
  </p:clrMapOvr>
  <p:transition/>
  <p:timing/>
</p:sld>
</file>

<file path=ppt/slides/slide6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3B1448D1-595F-4331-BC07-74CFC4203FA7}"/>
              </a:ext>
            </a:extLst>
          </p:cNvPr>
          <p:cNvSpPr>
            <a:spLocks noGrp="1"/>
          </p:cNvSpPr>
          <p:nvPr>
            <p:ph type="title"/>
          </p:nvPr>
        </p:nvSpPr>
        <p:spPr/>
        <p:txBody>
          <a:bodyPr/>
          <a:lstStyle/>
          <a:p>
            <a:pPr algn="ctr"/>
            <a:r>
              <a:rPr lang="en-US">
                <a:solidFill>
                  <a:prstClr val="black"/>
                </a:solidFill>
              </a:rPr>
              <a:t>Action Step 7:</a:t>
            </a:r>
            <a:br>
              <a:rPr lang="en-US">
                <a:solidFill>
                  <a:prstClr val="black"/>
                </a:solidFill>
              </a:rPr>
            </a:br>
            <a:r>
              <a:rPr lang="en-US">
                <a:solidFill>
                  <a:prstClr val="black"/>
                </a:solidFill>
              </a:rPr>
              <a:t>Information on Coping (2)</a:t>
            </a:r>
            <a:endParaRPr lang="en-US"/>
          </a:p>
        </p:txBody>
      </p:sp>
      <p:sp>
        <p:nvSpPr>
          <p:cNvPr id="3" name="Content Placeholder 2">
            <a:extLst>
              <a:ext uri="{FF2B5EF4-FFF2-40B4-BE49-F238E27FC236}">
                <a16:creationId xmlns:a16="http://schemas.microsoft.com/office/drawing/2014/main" id="{F03F88AC-DF04-4D6D-A1B8-CC37DB5793B2}"/>
              </a:ext>
            </a:extLst>
          </p:cNvPr>
          <p:cNvSpPr>
            <a:spLocks noGrp="1"/>
          </p:cNvSpPr>
          <p:nvPr>
            <p:ph idx="1"/>
          </p:nvPr>
        </p:nvSpPr>
        <p:spPr/>
        <p:txBody>
          <a:bodyPr/>
          <a:lstStyle/>
          <a:p>
            <a:pPr marL="0" indent="0">
              <a:buNone/>
            </a:pPr>
            <a:r>
              <a:rPr lang="en-US">
                <a:solidFill>
                  <a:prstClr val="black"/>
                </a:solidFill>
              </a:rPr>
              <a:t>Things to Consider and </a:t>
            </a:r>
            <a:r>
              <a:rPr lang="en-US" i="1">
                <a:solidFill>
                  <a:prstClr val="black"/>
                </a:solidFill>
              </a:rPr>
              <a:t>Sample Questions to Ask:</a:t>
            </a:r>
          </a:p>
          <a:p>
            <a:pPr marL="0" indent="0">
              <a:buNone/>
            </a:pPr>
            <a:endParaRPr lang="en-US" sz="800" i="1">
              <a:solidFill>
                <a:prstClr val="black"/>
              </a:solidFill>
            </a:endParaRPr>
          </a:p>
          <a:p>
            <a:pPr marL="257168" indent="-257168">
              <a:lnSpc>
                <a:spcPct val="107000"/>
              </a:lnSpc>
              <a:spcBef>
                <a:spcPct val="0"/>
              </a:spcBef>
              <a:spcAft>
                <a:spcPts val="600"/>
              </a:spcAft>
              <a:buFont typeface="Symbol" panose="05050102010706020507" pitchFamily="18" charset="2"/>
              <a:buChar char=""/>
            </a:pPr>
            <a:r>
              <a:rPr lang="en-US" i="1">
                <a:latin typeface="Calibri" panose="020f0502020204030204" pitchFamily="34" charset="0"/>
                <a:ea typeface="Calibri" panose="020f0502020204030204" pitchFamily="34" charset="0"/>
                <a:cs typeface="Times New Roman" panose="02020603050405020304" pitchFamily="18" charset="0"/>
              </a:rPr>
              <a:t>‘The reactions that you are experiencing are common. Many responders that go through an incident like this experience ____.’</a:t>
            </a:r>
            <a:endParaRPr lang="en-US">
              <a:latin typeface="Calibri" panose="020f0502020204030204" pitchFamily="34" charset="0"/>
              <a:ea typeface="Calibri" panose="020f0502020204030204" pitchFamily="34" charset="0"/>
              <a:cs typeface="Times New Roman" panose="02020603050405020304" pitchFamily="18" charset="0"/>
            </a:endParaRPr>
          </a:p>
          <a:p>
            <a:pPr marL="257168" indent="-257168">
              <a:lnSpc>
                <a:spcPct val="107000"/>
              </a:lnSpc>
              <a:spcBef>
                <a:spcPct val="0"/>
              </a:spcBef>
              <a:spcAft>
                <a:spcPts val="600"/>
              </a:spcAft>
              <a:buFont typeface="Symbol" panose="05050102010706020507" pitchFamily="18" charset="2"/>
              <a:buChar char=""/>
            </a:pPr>
            <a:r>
              <a:rPr lang="en-US" i="1">
                <a:latin typeface="Calibri" panose="020f0502020204030204" pitchFamily="34" charset="0"/>
                <a:ea typeface="Calibri" panose="020f0502020204030204" pitchFamily="34" charset="0"/>
                <a:cs typeface="Times New Roman" panose="02020603050405020304" pitchFamily="18" charset="0"/>
              </a:rPr>
              <a:t>‘If you want, I can give you some information on ______ that may help you feel better.’</a:t>
            </a:r>
            <a:endParaRPr lang="en-US" i="1">
              <a:solidFill>
                <a:prstClr val="black"/>
              </a:solidFill>
            </a:endParaRPr>
          </a:p>
          <a:p>
            <a:endParaRPr lang="en-US"/>
          </a:p>
        </p:txBody>
      </p:sp>
      <p:sp>
        <p:nvSpPr>
          <p:cNvPr id="4" name="Slide Number Placeholder 3">
            <a:extLst>
              <a:ext uri="{FF2B5EF4-FFF2-40B4-BE49-F238E27FC236}">
                <a16:creationId xmlns:a16="http://schemas.microsoft.com/office/drawing/2014/main" id="{5700F627-588B-4180-9BC3-F0D67CA3EE54}"/>
              </a:ext>
            </a:extLst>
          </p:cNvPr>
          <p:cNvSpPr>
            <a:spLocks noGrp="1"/>
          </p:cNvSpPr>
          <p:nvPr>
            <p:ph type="sldNum" sz="quarter" idx="12"/>
          </p:nvPr>
        </p:nvSpPr>
        <p:spPr/>
        <p:txBody>
          <a:bodyPr/>
          <a:lstStyle/>
          <a:p>
            <a:fld id="{61EF5EE5-8E31-4F3E-8B32-A5B961EC3648}" type="slidenum">
              <a:rPr lang="en-US" smtClean="0"/>
              <a:t>64</a:t>
            </a:fld>
            <a:endParaRPr lang="en-US"/>
          </a:p>
        </p:txBody>
      </p:sp>
    </p:spTree>
    <p:extLst>
      <p:ext uri="{BB962C8B-B14F-4D97-AF65-F5344CB8AC3E}">
        <p14:creationId xmlns:p14="http://schemas.microsoft.com/office/powerpoint/2010/main" val="804625242"/>
      </p:ext>
    </p:extLst>
  </p:cSld>
  <p:clrMapOvr>
    <a:masterClrMapping/>
  </p:clrMapOvr>
  <p:transition/>
  <p:timing/>
</p:sld>
</file>

<file path=ppt/slides/slide6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4073C2B5-22D7-45F5-B7E9-CC6E7562CDDF}"/>
              </a:ext>
            </a:extLst>
          </p:cNvPr>
          <p:cNvSpPr>
            <a:spLocks noGrp="1"/>
          </p:cNvSpPr>
          <p:nvPr>
            <p:ph type="title"/>
          </p:nvPr>
        </p:nvSpPr>
        <p:spPr/>
        <p:txBody>
          <a:bodyPr/>
          <a:lstStyle/>
          <a:p>
            <a:pPr algn="ctr"/>
            <a:r>
              <a:rPr lang="en-US"/>
              <a:t>Action Step 8:</a:t>
            </a:r>
            <a:br>
              <a:rPr lang="en-US"/>
            </a:br>
            <a:r>
              <a:rPr lang="en-US"/>
              <a:t>Linkage to Collaborative Services</a:t>
            </a:r>
          </a:p>
        </p:txBody>
      </p:sp>
      <p:sp>
        <p:nvSpPr>
          <p:cNvPr id="3" name="Content Placeholder 2">
            <a:extLst>
              <a:ext uri="{FF2B5EF4-FFF2-40B4-BE49-F238E27FC236}">
                <a16:creationId xmlns:a16="http://schemas.microsoft.com/office/drawing/2014/main" id="{04FEDBBD-19CA-49E4-94FF-716A83FE7DE1}"/>
              </a:ext>
            </a:extLst>
          </p:cNvPr>
          <p:cNvSpPr>
            <a:spLocks noGrp="1"/>
          </p:cNvSpPr>
          <p:nvPr>
            <p:ph idx="1"/>
          </p:nvPr>
        </p:nvSpPr>
        <p:spPr/>
        <p:txBody>
          <a:bodyPr/>
          <a:lstStyle/>
          <a:p>
            <a:pPr marL="0" indent="0">
              <a:buNone/>
            </a:pPr>
            <a:r>
              <a:rPr lang="en-US"/>
              <a:t>Goal: To inform and link the responder with available services needed at the time or in the future.</a:t>
            </a:r>
          </a:p>
          <a:p>
            <a:pPr marL="0" indent="0">
              <a:buNone/>
            </a:pPr>
            <a:r>
              <a:rPr lang="en-US"/>
              <a:t>Activities:</a:t>
            </a:r>
          </a:p>
          <a:p>
            <a:r>
              <a:rPr lang="en-US"/>
              <a:t>Link the responder with available services that are needed and available at this time or in the future</a:t>
            </a:r>
          </a:p>
        </p:txBody>
      </p:sp>
      <p:sp>
        <p:nvSpPr>
          <p:cNvPr id="4" name="Slide Number Placeholder 3">
            <a:extLst>
              <a:ext uri="{FF2B5EF4-FFF2-40B4-BE49-F238E27FC236}">
                <a16:creationId xmlns:a16="http://schemas.microsoft.com/office/drawing/2014/main" id="{A450F5FD-A82C-4D2A-BE97-7C0B7A5139A2}"/>
              </a:ext>
            </a:extLst>
          </p:cNvPr>
          <p:cNvSpPr>
            <a:spLocks noGrp="1"/>
          </p:cNvSpPr>
          <p:nvPr>
            <p:ph type="sldNum" sz="quarter" idx="12"/>
          </p:nvPr>
        </p:nvSpPr>
        <p:spPr/>
        <p:txBody>
          <a:bodyPr/>
          <a:lstStyle/>
          <a:p>
            <a:fld id="{61EF5EE5-8E31-4F3E-8B32-A5B961EC3648}" type="slidenum">
              <a:rPr lang="en-US" smtClean="0"/>
              <a:t>65</a:t>
            </a:fld>
            <a:endParaRPr lang="en-US"/>
          </a:p>
        </p:txBody>
      </p:sp>
    </p:spTree>
    <p:extLst>
      <p:ext uri="{BB962C8B-B14F-4D97-AF65-F5344CB8AC3E}">
        <p14:creationId xmlns:p14="http://schemas.microsoft.com/office/powerpoint/2010/main" val="2367387721"/>
      </p:ext>
    </p:extLst>
  </p:cSld>
  <p:clrMapOvr>
    <a:masterClrMapping/>
  </p:clrMapOvr>
  <p:transition/>
  <p:timing/>
</p:sld>
</file>

<file path=ppt/slides/slide6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3FF4B34E-5CC0-44A8-955A-B3B0E8D1B5E9}"/>
              </a:ext>
            </a:extLst>
          </p:cNvPr>
          <p:cNvSpPr>
            <a:spLocks noGrp="1"/>
          </p:cNvSpPr>
          <p:nvPr>
            <p:ph type="title"/>
          </p:nvPr>
        </p:nvSpPr>
        <p:spPr/>
        <p:txBody>
          <a:bodyPr>
            <a:normAutofit fontScale="90000"/>
          </a:bodyPr>
          <a:lstStyle/>
          <a:p>
            <a:pPr algn="ctr"/>
            <a:r>
              <a:rPr lang="en-US">
                <a:solidFill>
                  <a:prstClr val="black"/>
                </a:solidFill>
              </a:rPr>
              <a:t>Action Step 8:</a:t>
            </a:r>
            <a:br>
              <a:rPr lang="en-US">
                <a:solidFill>
                  <a:prstClr val="black"/>
                </a:solidFill>
              </a:rPr>
            </a:br>
            <a:r>
              <a:rPr lang="en-US">
                <a:solidFill>
                  <a:prstClr val="black"/>
                </a:solidFill>
              </a:rPr>
              <a:t>Linkage to Collaborative Services (2)</a:t>
            </a:r>
            <a:endParaRPr lang="en-US"/>
          </a:p>
        </p:txBody>
      </p:sp>
      <p:sp>
        <p:nvSpPr>
          <p:cNvPr id="3" name="Content Placeholder 2">
            <a:extLst>
              <a:ext uri="{FF2B5EF4-FFF2-40B4-BE49-F238E27FC236}">
                <a16:creationId xmlns:a16="http://schemas.microsoft.com/office/drawing/2014/main" id="{FCE962C9-923C-4662-92B3-2B759247F22E}"/>
              </a:ext>
            </a:extLst>
          </p:cNvPr>
          <p:cNvSpPr>
            <a:spLocks noGrp="1"/>
          </p:cNvSpPr>
          <p:nvPr>
            <p:ph idx="1"/>
          </p:nvPr>
        </p:nvSpPr>
        <p:spPr/>
        <p:txBody>
          <a:bodyPr/>
          <a:lstStyle/>
          <a:p>
            <a:pPr marL="0" indent="0">
              <a:buNone/>
            </a:pPr>
            <a:r>
              <a:rPr lang="en-US">
                <a:solidFill>
                  <a:prstClr val="black"/>
                </a:solidFill>
              </a:rPr>
              <a:t>Things to Consider and </a:t>
            </a:r>
            <a:r>
              <a:rPr lang="en-US" i="1">
                <a:solidFill>
                  <a:prstClr val="black"/>
                </a:solidFill>
              </a:rPr>
              <a:t>Sample Questions to Ask:</a:t>
            </a:r>
          </a:p>
          <a:p>
            <a:pPr marL="0" indent="0">
              <a:buNone/>
            </a:pPr>
            <a:endParaRPr lang="en-US" sz="800" i="1">
              <a:solidFill>
                <a:prstClr val="black"/>
              </a:solidFill>
            </a:endParaRPr>
          </a:p>
          <a:p>
            <a:r>
              <a:rPr lang="en-US" i="1">
                <a:latin typeface="Calibri" panose="020f0502020204030204" pitchFamily="34" charset="0"/>
                <a:ea typeface="Calibri" panose="020f0502020204030204" pitchFamily="34" charset="0"/>
                <a:cs typeface="Times New Roman" panose="02020603050405020304" pitchFamily="18" charset="0"/>
              </a:rPr>
              <a:t>‘Would you like me to tell you about some resources that are available that you can use if you choose to?’</a:t>
            </a:r>
            <a:endParaRPr lang="en-US" i="1">
              <a:solidFill>
                <a:prstClr val="black"/>
              </a:solidFill>
            </a:endParaRPr>
          </a:p>
          <a:p>
            <a:endParaRPr lang="en-US"/>
          </a:p>
        </p:txBody>
      </p:sp>
      <p:sp>
        <p:nvSpPr>
          <p:cNvPr id="4" name="Slide Number Placeholder 3">
            <a:extLst>
              <a:ext uri="{FF2B5EF4-FFF2-40B4-BE49-F238E27FC236}">
                <a16:creationId xmlns:a16="http://schemas.microsoft.com/office/drawing/2014/main" id="{2533A4F6-1CD6-434A-BA2B-247723DEE757}"/>
              </a:ext>
            </a:extLst>
          </p:cNvPr>
          <p:cNvSpPr>
            <a:spLocks noGrp="1"/>
          </p:cNvSpPr>
          <p:nvPr>
            <p:ph type="sldNum" sz="quarter" idx="12"/>
          </p:nvPr>
        </p:nvSpPr>
        <p:spPr/>
        <p:txBody>
          <a:bodyPr/>
          <a:lstStyle/>
          <a:p>
            <a:fld id="{61EF5EE5-8E31-4F3E-8B32-A5B961EC3648}" type="slidenum">
              <a:rPr lang="en-US" smtClean="0"/>
              <a:t>66</a:t>
            </a:fld>
            <a:endParaRPr lang="en-US"/>
          </a:p>
        </p:txBody>
      </p:sp>
    </p:spTree>
    <p:extLst>
      <p:ext uri="{BB962C8B-B14F-4D97-AF65-F5344CB8AC3E}">
        <p14:creationId xmlns:p14="http://schemas.microsoft.com/office/powerpoint/2010/main" val="4230921479"/>
      </p:ext>
    </p:extLst>
  </p:cSld>
  <p:clrMapOvr>
    <a:masterClrMapping/>
  </p:clrMapOvr>
  <p:transition/>
  <p:timing/>
</p:sld>
</file>

<file path=ppt/slides/slide6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CFC65AE0-CC4F-4685-B788-D9F488DE9138}"/>
              </a:ext>
            </a:extLst>
          </p:cNvPr>
          <p:cNvSpPr>
            <a:spLocks noGrp="1"/>
          </p:cNvSpPr>
          <p:nvPr>
            <p:ph type="ctrTitle"/>
          </p:nvPr>
        </p:nvSpPr>
        <p:spPr/>
        <p:txBody>
          <a:bodyPr>
            <a:normAutofit fontScale="90000"/>
          </a:bodyPr>
          <a:lstStyle/>
          <a:p>
            <a:r>
              <a:rPr lang="en-US"/>
              <a:t>Asking for help is a sign of</a:t>
            </a:r>
            <a:r>
              <a:rPr lang="en-US" b="1"/>
              <a:t> </a:t>
            </a:r>
            <a:r>
              <a:rPr lang="en-US" b="1" cap="small">
                <a:latin typeface="Aharoni" panose="02010803020104030203" pitchFamily="2" charset="-79"/>
                <a:cs typeface="Aharoni" panose="02010803020104030203" pitchFamily="2" charset="-79"/>
              </a:rPr>
              <a:t>strength</a:t>
            </a:r>
            <a:r>
              <a:rPr lang="en-US"/>
              <a:t>, not of </a:t>
            </a:r>
            <a:r>
              <a:rPr lang="en-US" b="1" i="1" cap="small"/>
              <a:t>weakness</a:t>
            </a:r>
          </a:p>
        </p:txBody>
      </p:sp>
      <p:sp>
        <p:nvSpPr>
          <p:cNvPr id="2" name="Slide Number Placeholder 1">
            <a:extLst>
              <a:ext uri="{FF2B5EF4-FFF2-40B4-BE49-F238E27FC236}">
                <a16:creationId xmlns:a16="http://schemas.microsoft.com/office/drawing/2014/main" id="{30D8B7CF-797F-49B7-A211-D02A5EE439D3}"/>
              </a:ext>
            </a:extLst>
          </p:cNvPr>
          <p:cNvSpPr>
            <a:spLocks noGrp="1"/>
          </p:cNvSpPr>
          <p:nvPr>
            <p:ph type="sldNum" sz="quarter" idx="12"/>
          </p:nvPr>
        </p:nvSpPr>
        <p:spPr/>
        <p:txBody>
          <a:bodyPr/>
          <a:lstStyle/>
          <a:p>
            <a:fld id="{61EF5EE5-8E31-4F3E-8B32-A5B961EC3648}" type="slidenum">
              <a:rPr lang="en-US" smtClean="0"/>
              <a:t>67</a:t>
            </a:fld>
            <a:endParaRPr lang="en-US"/>
          </a:p>
        </p:txBody>
      </p:sp>
    </p:spTree>
    <p:extLst>
      <p:ext uri="{BB962C8B-B14F-4D97-AF65-F5344CB8AC3E}">
        <p14:creationId xmlns:p14="http://schemas.microsoft.com/office/powerpoint/2010/main" val="1658297296"/>
      </p:ext>
    </p:extLst>
  </p:cSld>
  <p:clrMapOvr>
    <a:masterClrMapping/>
  </p:clrMapOvr>
  <p:transition/>
  <p:timing/>
</p:sld>
</file>

<file path=ppt/slides/slide6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A8C70EF1-3E03-4344-AF61-DA108DA702A2}"/>
              </a:ext>
            </a:extLst>
          </p:cNvPr>
          <p:cNvSpPr>
            <a:spLocks noGrp="1"/>
          </p:cNvSpPr>
          <p:nvPr>
            <p:ph type="ctrTitle"/>
          </p:nvPr>
        </p:nvSpPr>
        <p:spPr/>
        <p:txBody>
          <a:bodyPr/>
          <a:lstStyle/>
          <a:p>
            <a:r>
              <a:rPr lang="en-US"/>
              <a:t>Questions?</a:t>
            </a:r>
          </a:p>
        </p:txBody>
      </p:sp>
      <p:sp>
        <p:nvSpPr>
          <p:cNvPr id="2" name="Slide Number Placeholder 1">
            <a:extLst>
              <a:ext uri="{FF2B5EF4-FFF2-40B4-BE49-F238E27FC236}">
                <a16:creationId xmlns:a16="http://schemas.microsoft.com/office/drawing/2014/main" id="{26F61967-34B6-48DE-8719-E254F215D5D6}"/>
              </a:ext>
            </a:extLst>
          </p:cNvPr>
          <p:cNvSpPr>
            <a:spLocks noGrp="1"/>
          </p:cNvSpPr>
          <p:nvPr>
            <p:ph type="sldNum" sz="quarter" idx="12"/>
          </p:nvPr>
        </p:nvSpPr>
        <p:spPr/>
        <p:txBody>
          <a:bodyPr/>
          <a:lstStyle/>
          <a:p>
            <a:fld id="{61EF5EE5-8E31-4F3E-8B32-A5B961EC3648}" type="slidenum">
              <a:rPr lang="en-US" smtClean="0"/>
              <a:t>68</a:t>
            </a:fld>
            <a:endParaRPr lang="en-US"/>
          </a:p>
        </p:txBody>
      </p:sp>
    </p:spTree>
    <p:extLst>
      <p:ext uri="{BB962C8B-B14F-4D97-AF65-F5344CB8AC3E}">
        <p14:creationId xmlns:p14="http://schemas.microsoft.com/office/powerpoint/2010/main" val="3917434960"/>
      </p:ext>
    </p:extLst>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679AC85E-9494-4187-9237-0F625F7FF342}"/>
              </a:ext>
            </a:extLst>
          </p:cNvPr>
          <p:cNvSpPr>
            <a:spLocks noGrp="1"/>
          </p:cNvSpPr>
          <p:nvPr>
            <p:ph type="title"/>
          </p:nvPr>
        </p:nvSpPr>
        <p:spPr/>
        <p:txBody>
          <a:bodyPr/>
          <a:lstStyle/>
          <a:p>
            <a:pPr algn="ctr"/>
            <a:r>
              <a:rPr lang="en-US"/>
              <a:t>Mental Health Exists on a Continuum</a:t>
            </a:r>
          </a:p>
        </p:txBody>
      </p:sp>
      <p:pic>
        <p:nvPicPr>
          <p:cNvPr id="4" name="Content Placeholder 3">
            <a:extLst>
              <a:ext uri="{FF2B5EF4-FFF2-40B4-BE49-F238E27FC236}">
                <a16:creationId xmlns:a16="http://schemas.microsoft.com/office/drawing/2014/main" id="{6B4CE180-893C-44C4-9F13-205D21BD6437}"/>
              </a:ext>
            </a:extLst>
          </p:cNvPr>
          <p:cNvPicPr>
            <a:picLocks noGrp="1" noChangeAspect="1"/>
          </p:cNvPicPr>
          <p:nvPr>
            <p:ph idx="1"/>
          </p:nvPr>
        </p:nvPicPr>
        <p:blipFill>
          <a:blip r:embed="rId3"/>
          <a:stretch>
            <a:fillRect/>
          </a:stretch>
        </p:blipFill>
        <p:spPr>
          <a:xfrm>
            <a:off x="206834" y="1690689"/>
            <a:ext cx="8674703" cy="4911992"/>
          </a:xfrm>
          <a:prstGeom prst="rect">
            <a:avLst/>
          </a:prstGeom>
        </p:spPr>
      </p:pic>
      <p:sp>
        <p:nvSpPr>
          <p:cNvPr id="3" name="Slide Number Placeholder 2">
            <a:extLst>
              <a:ext uri="{FF2B5EF4-FFF2-40B4-BE49-F238E27FC236}">
                <a16:creationId xmlns:a16="http://schemas.microsoft.com/office/drawing/2014/main" id="{16790A63-AA4D-4319-A78C-5B065E028C6E}"/>
              </a:ext>
            </a:extLst>
          </p:cNvPr>
          <p:cNvSpPr>
            <a:spLocks noGrp="1"/>
          </p:cNvSpPr>
          <p:nvPr>
            <p:ph type="sldNum" sz="quarter" idx="12"/>
          </p:nvPr>
        </p:nvSpPr>
        <p:spPr/>
        <p:txBody>
          <a:bodyPr/>
          <a:lstStyle/>
          <a:p>
            <a:fld id="{61EF5EE5-8E31-4F3E-8B32-A5B961EC3648}" type="slidenum">
              <a:rPr lang="en-US" smtClean="0"/>
              <a:t>6</a:t>
            </a:fld>
            <a:endParaRPr lang="en-US"/>
          </a:p>
        </p:txBody>
      </p:sp>
    </p:spTree>
    <p:extLst>
      <p:ext uri="{BB962C8B-B14F-4D97-AF65-F5344CB8AC3E}">
        <p14:creationId xmlns:p14="http://schemas.microsoft.com/office/powerpoint/2010/main" val="1111806359"/>
      </p:ext>
    </p:extLst>
  </p:cSld>
  <p:clrMapOvr>
    <a:masterClrMapping/>
  </p:clrMapOvr>
  <p:transition/>
  <p:timing/>
</p:sld>
</file>

<file path=ppt/slides/slide7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87D115D4-60C3-4AEC-B7A6-A94B048A0F24}"/>
              </a:ext>
            </a:extLst>
          </p:cNvPr>
          <p:cNvSpPr>
            <a:spLocks noGrp="1"/>
          </p:cNvSpPr>
          <p:nvPr>
            <p:ph type="title"/>
          </p:nvPr>
        </p:nvSpPr>
        <p:spPr>
          <a:xfrm>
            <a:off x="106251" y="365126"/>
            <a:ext cx="8905741" cy="769193"/>
          </a:xfrm>
        </p:spPr>
        <p:txBody>
          <a:bodyPr/>
          <a:lstStyle/>
          <a:p>
            <a:pPr algn="ctr"/>
            <a:r>
              <a:rPr lang="en-US"/>
              <a:t>References and Acknowledgements</a:t>
            </a:r>
          </a:p>
        </p:txBody>
      </p:sp>
      <p:sp>
        <p:nvSpPr>
          <p:cNvPr id="3" name="Content Placeholder 2">
            <a:extLst>
              <a:ext uri="{FF2B5EF4-FFF2-40B4-BE49-F238E27FC236}">
                <a16:creationId xmlns:a16="http://schemas.microsoft.com/office/drawing/2014/main" id="{807AD332-E0DC-4C26-8459-2451744DD559}"/>
              </a:ext>
            </a:extLst>
          </p:cNvPr>
          <p:cNvSpPr>
            <a:spLocks noGrp="1"/>
          </p:cNvSpPr>
          <p:nvPr>
            <p:ph idx="1"/>
          </p:nvPr>
        </p:nvSpPr>
        <p:spPr>
          <a:xfrm>
            <a:off x="417796" y="1219200"/>
            <a:ext cx="8282650" cy="5137151"/>
          </a:xfrm>
        </p:spPr>
        <p:txBody>
          <a:bodyPr>
            <a:noAutofit/>
          </a:bodyPr>
          <a:lstStyle/>
          <a:p>
            <a:endParaRPr lang="en-US" sz="2000"/>
          </a:p>
          <a:p>
            <a:r>
              <a:rPr lang="en-US" sz="2000"/>
              <a:t>American Psychiatric Association: Diagnostic and Statistical Manual of Mental Disorders: Diagnostic and Statistical Manual of Mental Disorders, Fifth Edition. Arlington, VA: American Psychiatric Association, 2013</a:t>
            </a:r>
          </a:p>
          <a:p>
            <a:r>
              <a:rPr lang="en-US" sz="2000"/>
              <a:t>CDC / ASPH Mental Health Preparedness Exemplars’ Group, 2005</a:t>
            </a:r>
          </a:p>
          <a:p>
            <a:r>
              <a:rPr lang="en-US" sz="2000">
                <a:hlinkClick r:id="rId3"/>
              </a:rPr>
              <a:t>https://cambriancollege.ca/bridgingthedistance//pages/staff.html</a:t>
            </a:r>
            <a:r>
              <a:rPr lang="en-US" sz="2000"/>
              <a:t> </a:t>
            </a:r>
          </a:p>
          <a:p>
            <a:r>
              <a:rPr lang="en-US" sz="2000">
                <a:hlinkClick r:id="rId4"/>
              </a:rPr>
              <a:t>https://effectivehealthcare.ahrq.gov/products/ptsd-adults-trauma-interventions/research-protocol</a:t>
            </a:r>
            <a:r>
              <a:rPr lang="en-US" sz="2000"/>
              <a:t> </a:t>
            </a:r>
          </a:p>
          <a:p>
            <a:r>
              <a:rPr lang="en-US" sz="2000">
                <a:hlinkClick r:id="rId5"/>
              </a:rPr>
              <a:t>https://www.icd10data.com/ICD10CM/Codes/F01-F99/F40-F48/F43-/F43.0</a:t>
            </a:r>
            <a:r>
              <a:rPr lang="en-US" sz="2000"/>
              <a:t> </a:t>
            </a:r>
          </a:p>
          <a:p>
            <a:r>
              <a:rPr lang="en-US" sz="2000">
                <a:hlinkClick r:id="rId6"/>
              </a:rPr>
              <a:t>https://www.icd10data.com/ICD10CM/Codes/F01-F99/F40-F48/F43-/F43.10</a:t>
            </a:r>
            <a:r>
              <a:rPr lang="en-US" sz="2000"/>
              <a:t> </a:t>
            </a:r>
          </a:p>
          <a:p>
            <a:r>
              <a:rPr lang="en-US" sz="2000">
                <a:hlinkClick r:id="rId7"/>
              </a:rPr>
              <a:t>https://www.nimh.nih.gov/health/statistics/generalized-anxiety-disorder.shtml</a:t>
            </a:r>
            <a:r>
              <a:rPr lang="en-US" sz="2000"/>
              <a:t> </a:t>
            </a:r>
          </a:p>
          <a:p>
            <a:r>
              <a:rPr lang="en-US" sz="2000">
                <a:hlinkClick r:id="rId8"/>
              </a:rPr>
              <a:t>https://www.psychologytoday.com/us/conditions/acute-stress-disorder</a:t>
            </a:r>
            <a:r>
              <a:rPr lang="en-US" sz="2000"/>
              <a:t> </a:t>
            </a:r>
          </a:p>
          <a:p>
            <a:pPr marL="0" indent="0" algn="ctr">
              <a:buNone/>
            </a:pPr>
            <a:endParaRPr lang="en-US" sz="2000" i="1"/>
          </a:p>
        </p:txBody>
      </p:sp>
      <p:sp>
        <p:nvSpPr>
          <p:cNvPr id="4" name="Slide Number Placeholder 3">
            <a:extLst>
              <a:ext uri="{FF2B5EF4-FFF2-40B4-BE49-F238E27FC236}">
                <a16:creationId xmlns:a16="http://schemas.microsoft.com/office/drawing/2014/main" id="{50D3CB76-C6BE-4C6F-A186-E342BAE0E77B}"/>
              </a:ext>
            </a:extLst>
          </p:cNvPr>
          <p:cNvSpPr>
            <a:spLocks noGrp="1"/>
          </p:cNvSpPr>
          <p:nvPr>
            <p:ph type="sldNum" sz="quarter" idx="12"/>
          </p:nvPr>
        </p:nvSpPr>
        <p:spPr/>
        <p:txBody>
          <a:bodyPr/>
          <a:lstStyle/>
          <a:p>
            <a:fld id="{61EF5EE5-8E31-4F3E-8B32-A5B961EC3648}" type="slidenum">
              <a:rPr lang="en-US" smtClean="0"/>
              <a:t>69</a:t>
            </a:fld>
            <a:endParaRPr lang="en-US"/>
          </a:p>
        </p:txBody>
      </p:sp>
    </p:spTree>
    <p:extLst>
      <p:ext uri="{BB962C8B-B14F-4D97-AF65-F5344CB8AC3E}">
        <p14:creationId xmlns:p14="http://schemas.microsoft.com/office/powerpoint/2010/main" val="2279952325"/>
      </p:ext>
    </p:extLst>
  </p:cSld>
  <p:clrMapOvr>
    <a:masterClrMapping/>
  </p:clrMapOvr>
  <p:transition/>
  <p:timing/>
</p:sld>
</file>

<file path=ppt/slides/slide7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87D115D4-60C3-4AEC-B7A6-A94B048A0F24}"/>
              </a:ext>
            </a:extLst>
          </p:cNvPr>
          <p:cNvSpPr>
            <a:spLocks noGrp="1"/>
          </p:cNvSpPr>
          <p:nvPr>
            <p:ph type="title"/>
          </p:nvPr>
        </p:nvSpPr>
        <p:spPr>
          <a:xfrm>
            <a:off x="106251" y="365126"/>
            <a:ext cx="8905741" cy="769193"/>
          </a:xfrm>
        </p:spPr>
        <p:txBody>
          <a:bodyPr/>
          <a:lstStyle/>
          <a:p>
            <a:pPr algn="ctr"/>
            <a:r>
              <a:rPr lang="en-US"/>
              <a:t>References and Acknowledgements</a:t>
            </a:r>
          </a:p>
        </p:txBody>
      </p:sp>
      <p:sp>
        <p:nvSpPr>
          <p:cNvPr id="3" name="Content Placeholder 2">
            <a:extLst>
              <a:ext uri="{FF2B5EF4-FFF2-40B4-BE49-F238E27FC236}">
                <a16:creationId xmlns:a16="http://schemas.microsoft.com/office/drawing/2014/main" id="{807AD332-E0DC-4C26-8459-2451744DD559}"/>
              </a:ext>
            </a:extLst>
          </p:cNvPr>
          <p:cNvSpPr>
            <a:spLocks noGrp="1"/>
          </p:cNvSpPr>
          <p:nvPr>
            <p:ph idx="1"/>
          </p:nvPr>
        </p:nvSpPr>
        <p:spPr>
          <a:xfrm>
            <a:off x="466781" y="1251858"/>
            <a:ext cx="8184679" cy="5366657"/>
          </a:xfrm>
        </p:spPr>
        <p:txBody>
          <a:bodyPr>
            <a:noAutofit/>
          </a:bodyPr>
          <a:lstStyle/>
          <a:p>
            <a:r>
              <a:rPr lang="en-US" sz="2000">
                <a:hlinkClick r:id="rId3"/>
              </a:rPr>
              <a:t>https://www.ptsd.va.gov/professional/treat/essentials/acute_stress_disorder.asp</a:t>
            </a:r>
            <a:endParaRPr lang="en-US" sz="2000"/>
          </a:p>
          <a:p>
            <a:r>
              <a:rPr lang="en-US" sz="2000">
                <a:hlinkClick r:id="rId4"/>
              </a:rPr>
              <a:t>https://www.statnews.com/2018/05/14/ptsd-preventive-psychiatry-tetris/</a:t>
            </a:r>
            <a:r>
              <a:rPr lang="en-US" sz="2000"/>
              <a:t> </a:t>
            </a:r>
          </a:p>
          <a:p>
            <a:r>
              <a:rPr lang="en-US" sz="2000"/>
              <a:t>Mitchell and Everly, 2003, p. 35</a:t>
            </a:r>
          </a:p>
          <a:p>
            <a:r>
              <a:rPr lang="en-US" sz="2000"/>
              <a:t>Newland, C. Barber, E, Rose, M., Young, A., Survey Reveals Alarming Rates of EMS Provider Stress and Thoughts of Suicide. Journal of Emergency Medical Services. September 28, 2015</a:t>
            </a:r>
          </a:p>
          <a:p>
            <a:r>
              <a:rPr lang="en-US" sz="2000"/>
              <a:t>Stanley, I., Hom, M., Hagan, C., Joiner, T., ‘Career prevalence and correlates of suicidal thoughts and behaviors among firefighters.’ Journal of Affective Disorders. Volume 187, 15 November 2015, pages 163-171 </a:t>
            </a:r>
          </a:p>
          <a:p>
            <a:r>
              <a:rPr lang="en-US" sz="2000"/>
              <a:t>Wise, e., Beck, G., ‘Work Related Trauma, PTSD, and Workers Compensation Legislation: Implications for Practice and Policy’ Psychological Trauma: Theory, Research, Practice and Policy. 2015 Volume 7, Number 5 pages 500-506</a:t>
            </a:r>
          </a:p>
          <a:p>
            <a:r>
              <a:rPr lang="en-US" sz="2000">
                <a:hlinkClick r:id="rId5"/>
              </a:rPr>
              <a:t>http://scholarcommons.usf.edu/cgi/viewcontent.cgi?article=1006&amp;context=clphp_perlc</a:t>
            </a:r>
            <a:r>
              <a:rPr lang="en-US" sz="2000"/>
              <a:t> </a:t>
            </a:r>
          </a:p>
          <a:p>
            <a:pPr marL="0" indent="0" algn="ctr">
              <a:buNone/>
            </a:pPr>
            <a:endParaRPr lang="en-US" sz="2000" i="1"/>
          </a:p>
        </p:txBody>
      </p:sp>
      <p:sp>
        <p:nvSpPr>
          <p:cNvPr id="4" name="Slide Number Placeholder 3">
            <a:extLst>
              <a:ext uri="{FF2B5EF4-FFF2-40B4-BE49-F238E27FC236}">
                <a16:creationId xmlns:a16="http://schemas.microsoft.com/office/drawing/2014/main" id="{50D3CB76-C6BE-4C6F-A186-E342BAE0E77B}"/>
              </a:ext>
            </a:extLst>
          </p:cNvPr>
          <p:cNvSpPr>
            <a:spLocks noGrp="1"/>
          </p:cNvSpPr>
          <p:nvPr>
            <p:ph type="sldNum" sz="quarter" idx="12"/>
          </p:nvPr>
        </p:nvSpPr>
        <p:spPr/>
        <p:txBody>
          <a:bodyPr/>
          <a:lstStyle/>
          <a:p>
            <a:fld id="{61EF5EE5-8E31-4F3E-8B32-A5B961EC3648}" type="slidenum">
              <a:rPr lang="en-US" smtClean="0"/>
              <a:t>70</a:t>
            </a:fld>
            <a:endParaRPr lang="en-US"/>
          </a:p>
        </p:txBody>
      </p:sp>
    </p:spTree>
    <p:extLst>
      <p:ext uri="{BB962C8B-B14F-4D97-AF65-F5344CB8AC3E}">
        <p14:creationId xmlns:p14="http://schemas.microsoft.com/office/powerpoint/2010/main" val="3303539119"/>
      </p:ext>
    </p:extLst>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3D39D1E7-8E3E-4C2A-BF7B-A3E9E5DAD83F}"/>
              </a:ext>
            </a:extLst>
          </p:cNvPr>
          <p:cNvSpPr>
            <a:spLocks noGrp="1"/>
          </p:cNvSpPr>
          <p:nvPr>
            <p:ph type="title"/>
          </p:nvPr>
        </p:nvSpPr>
        <p:spPr/>
        <p:txBody>
          <a:bodyPr/>
          <a:lstStyle/>
          <a:p>
            <a:r>
              <a:rPr lang="en-US"/>
              <a:t>Awareness: Scope of the Problem</a:t>
            </a:r>
          </a:p>
        </p:txBody>
      </p:sp>
      <p:sp>
        <p:nvSpPr>
          <p:cNvPr id="3" name="Content Placeholder 2">
            <a:extLst>
              <a:ext uri="{FF2B5EF4-FFF2-40B4-BE49-F238E27FC236}">
                <a16:creationId xmlns:a16="http://schemas.microsoft.com/office/drawing/2014/main" id="{435D1D9B-18F8-4F84-820B-A610622CEB29}"/>
              </a:ext>
            </a:extLst>
          </p:cNvPr>
          <p:cNvSpPr>
            <a:spLocks noGrp="1"/>
          </p:cNvSpPr>
          <p:nvPr>
            <p:ph idx="1"/>
          </p:nvPr>
        </p:nvSpPr>
        <p:spPr/>
        <p:txBody>
          <a:bodyPr/>
          <a:lstStyle/>
          <a:p>
            <a:pPr marL="0" indent="0">
              <a:buNone/>
            </a:pPr>
            <a:r>
              <a:rPr lang="en-US"/>
              <a:t>First responders and other professionals who are exposed to potentially traumatic incidents in their work environments are four to five times more likely to develop PTSD compared to the general population. </a:t>
            </a:r>
          </a:p>
          <a:p>
            <a:pPr marL="0" indent="0">
              <a:buNone/>
            </a:pPr>
            <a:r>
              <a:rPr lang="en-US"/>
              <a:t>PTSD is associated with reduced occupational, social, and family functioning. </a:t>
            </a:r>
          </a:p>
        </p:txBody>
      </p:sp>
      <p:sp>
        <p:nvSpPr>
          <p:cNvPr id="4" name="Slide Number Placeholder 3">
            <a:extLst>
              <a:ext uri="{FF2B5EF4-FFF2-40B4-BE49-F238E27FC236}">
                <a16:creationId xmlns:a16="http://schemas.microsoft.com/office/drawing/2014/main" id="{40271933-1AA3-4E56-8FFB-16C1E1BDAD6F}"/>
              </a:ext>
            </a:extLst>
          </p:cNvPr>
          <p:cNvSpPr>
            <a:spLocks noGrp="1"/>
          </p:cNvSpPr>
          <p:nvPr>
            <p:ph type="sldNum" sz="quarter" idx="12"/>
          </p:nvPr>
        </p:nvSpPr>
        <p:spPr/>
        <p:txBody>
          <a:bodyPr/>
          <a:lstStyle/>
          <a:p>
            <a:fld id="{61EF5EE5-8E31-4F3E-8B32-A5B961EC3648}" type="slidenum">
              <a:rPr lang="en-US" smtClean="0"/>
              <a:t>7</a:t>
            </a:fld>
            <a:endParaRPr lang="en-US"/>
          </a:p>
        </p:txBody>
      </p:sp>
    </p:spTree>
    <p:extLst>
      <p:ext uri="{BB962C8B-B14F-4D97-AF65-F5344CB8AC3E}">
        <p14:creationId xmlns:p14="http://schemas.microsoft.com/office/powerpoint/2010/main" val="2482695370"/>
      </p:ext>
    </p:extLst>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E1DA57FB-8B76-4D3E-8E86-4DAD58C22793}"/>
              </a:ext>
            </a:extLst>
          </p:cNvPr>
          <p:cNvSpPr>
            <a:spLocks noGrp="1"/>
          </p:cNvSpPr>
          <p:nvPr>
            <p:ph type="title"/>
          </p:nvPr>
        </p:nvSpPr>
        <p:spPr/>
        <p:txBody>
          <a:bodyPr/>
          <a:lstStyle/>
          <a:p>
            <a:r>
              <a:rPr lang="en-US"/>
              <a:t>Awareness: Scope of the Problem</a:t>
            </a:r>
          </a:p>
        </p:txBody>
      </p:sp>
      <p:sp>
        <p:nvSpPr>
          <p:cNvPr id="3" name="Content Placeholder 2">
            <a:extLst>
              <a:ext uri="{FF2B5EF4-FFF2-40B4-BE49-F238E27FC236}">
                <a16:creationId xmlns:a16="http://schemas.microsoft.com/office/drawing/2014/main" id="{B7563997-49CC-4F42-94B4-3AA30C67A1DB}"/>
              </a:ext>
            </a:extLst>
          </p:cNvPr>
          <p:cNvSpPr>
            <a:spLocks noGrp="1"/>
          </p:cNvSpPr>
          <p:nvPr>
            <p:ph idx="1"/>
          </p:nvPr>
        </p:nvSpPr>
        <p:spPr/>
        <p:txBody>
          <a:bodyPr/>
          <a:lstStyle/>
          <a:p>
            <a:pPr marL="0" indent="0">
              <a:buNone/>
            </a:pPr>
            <a:r>
              <a:rPr lang="en-US"/>
              <a:t>A study of over 4,000 first responders found that</a:t>
            </a:r>
            <a:r>
              <a:rPr lang="en-US">
                <a:solidFill>
                  <a:srgbClr val="0000FF"/>
                </a:solidFill>
              </a:rPr>
              <a:t>:</a:t>
            </a:r>
          </a:p>
          <a:p>
            <a:r>
              <a:rPr lang="en-US"/>
              <a:t>86% had experienced critical stress. Critical stress was defined as the stress an individual undergoes, either as the result of a critical single incident that had a significant impact on the individual, or the accumulation of stress over a period of time. </a:t>
            </a:r>
          </a:p>
          <a:p>
            <a:r>
              <a:rPr lang="en-US"/>
              <a:t>Suicide attempts among those responding to the survey were roughly 10 times greater than the national average for adults in America. </a:t>
            </a:r>
          </a:p>
          <a:p>
            <a:endParaRPr lang="en-US"/>
          </a:p>
        </p:txBody>
      </p:sp>
      <p:sp>
        <p:nvSpPr>
          <p:cNvPr id="4" name="Slide Number Placeholder 3">
            <a:extLst>
              <a:ext uri="{FF2B5EF4-FFF2-40B4-BE49-F238E27FC236}">
                <a16:creationId xmlns:a16="http://schemas.microsoft.com/office/drawing/2014/main" id="{449584FD-F54E-4146-AD30-90E3E78D1B30}"/>
              </a:ext>
            </a:extLst>
          </p:cNvPr>
          <p:cNvSpPr>
            <a:spLocks noGrp="1"/>
          </p:cNvSpPr>
          <p:nvPr>
            <p:ph type="sldNum" sz="quarter" idx="12"/>
          </p:nvPr>
        </p:nvSpPr>
        <p:spPr/>
        <p:txBody>
          <a:bodyPr/>
          <a:lstStyle/>
          <a:p>
            <a:fld id="{61EF5EE5-8E31-4F3E-8B32-A5B961EC3648}" type="slidenum">
              <a:rPr lang="en-US" smtClean="0"/>
              <a:t>8</a:t>
            </a:fld>
            <a:endParaRPr lang="en-US"/>
          </a:p>
        </p:txBody>
      </p:sp>
    </p:spTree>
    <p:extLst>
      <p:ext uri="{BB962C8B-B14F-4D97-AF65-F5344CB8AC3E}">
        <p14:creationId xmlns:p14="http://schemas.microsoft.com/office/powerpoint/2010/main" val="2542770256"/>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2.05.14"/>
  <p:tag name="AS_TITLE" val="Aspose.Slides for .NET 4.0 Client Profile"/>
  <p:tag name="AS_VERSION" val="22.5"/>
</p:tagLst>
</file>

<file path=ppt/theme/theme1.xml><?xml version="1.0" encoding="utf-8"?>
<a:theme xmlns:r="http://schemas.openxmlformats.org/officeDocument/2006/relationships"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441</Paragraphs>
  <Slides>71</Slides>
  <Notes>71</Notes>
  <TotalTime>0</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71</vt:i4>
      </vt:variant>
    </vt:vector>
  </HeadingPairs>
  <TitlesOfParts>
    <vt:vector baseType="lpstr" size="78">
      <vt:lpstr>Arial</vt:lpstr>
      <vt:lpstr>Calibri Light</vt:lpstr>
      <vt:lpstr>Calibri</vt:lpstr>
      <vt:lpstr>Symbol</vt:lpstr>
      <vt:lpstr>Times New Roman</vt:lpstr>
      <vt:lpstr>Aharoni</vt:lpstr>
      <vt:lpstr>Office Theme</vt:lpstr>
      <vt:lpstr>Critical Incidents:Mental Health Awareness, Prevention, Mitigation, and Treatment</vt:lpstr>
      <vt:lpstr>Objectives</vt:lpstr>
      <vt:lpstr>Definition: Critical Incident</vt:lpstr>
      <vt:lpstr>Definition: Stressor</vt:lpstr>
      <vt:lpstr>Trauma from Two Perspectives</vt:lpstr>
      <vt:lpstr>Consolidating Memories </vt:lpstr>
      <vt:lpstr>Mental Health Exists on a Continuum</vt:lpstr>
      <vt:lpstr>Awareness: Scope of the Problem</vt:lpstr>
      <vt:lpstr>Awareness: Scope of the Problem</vt:lpstr>
      <vt:lpstr>Awareness: Scope of the Problem</vt:lpstr>
      <vt:lpstr>Objective 1:Review stressors associated with Emergency Services   </vt:lpstr>
      <vt:lpstr>What are some of the stressors associatedwith work inEmergency Services?</vt:lpstr>
      <vt:lpstr>Stressors: Physical / Environmental</vt:lpstr>
      <vt:lpstr>Stressor: Emotional</vt:lpstr>
      <vt:lpstr>Stressor: Cognitive</vt:lpstr>
      <vt:lpstr>Stressor: Organizational/Operational</vt:lpstr>
      <vt:lpstr>Objective 2: Discuss reactions, symptoms, and syndromes; select disorders related to critical incident stress</vt:lpstr>
      <vt:lpstr>What are typical Stress Reactions to Critical Incidents?</vt:lpstr>
      <vt:lpstr>Typical Critical Incident Reactions: Physical</vt:lpstr>
      <vt:lpstr>Typical Critical Incident Reactions: Emotional</vt:lpstr>
      <vt:lpstr>Typical Critical Incident Reactions: Cognitive</vt:lpstr>
      <vt:lpstr>Typical Critical Incident Reactions: Behavior</vt:lpstr>
      <vt:lpstr>Potentially Incapacitating Critical Incident Stress Reactions: Physical</vt:lpstr>
      <vt:lpstr>Potentially Incapacitating Critical Incident Stress Reactions: Emotional</vt:lpstr>
      <vt:lpstr>Potentially Incapacitating Critical Incident Stress Reactions: Cognitive</vt:lpstr>
      <vt:lpstr>Potentially Incapacitating Critical Incident Stress Reactions: Behavioral</vt:lpstr>
      <vt:lpstr>Potentially Incapacitating Critical Incident Syndromes: Behavioral </vt:lpstr>
      <vt:lpstr>Potentially Incapacitating Critical Incident Syndromes: Physical</vt:lpstr>
      <vt:lpstr>Acute Stress Disorder and PTSD Exposure Criteria</vt:lpstr>
      <vt:lpstr>Acute Stress Reaction</vt:lpstr>
      <vt:lpstr>Post-traumatic Stress Disorder (PTSD)</vt:lpstr>
      <vt:lpstr>Post-traumatic Stress Disorder (PTSD) (2)</vt:lpstr>
      <vt:lpstr>Post-traumatic Stress Disorder (PTSD) (3)</vt:lpstr>
      <vt:lpstr>Treatment</vt:lpstr>
      <vt:lpstr>Prevention: Protective Factors</vt:lpstr>
      <vt:lpstr>Prevention: Protective Factors</vt:lpstr>
      <vt:lpstr>Objective 3:Explore individual and organizational activities for promotingand improving crew mental health </vt:lpstr>
      <vt:lpstr>Protective Factors</vt:lpstr>
      <vt:lpstr>Prevention &amp; Mitigation: Individual and Crew</vt:lpstr>
      <vt:lpstr>It is better to be better than have to get better</vt:lpstr>
      <vt:lpstr>General Self-Care Techniques: Physical</vt:lpstr>
      <vt:lpstr>General Self-Care Techniques: Cognitive</vt:lpstr>
      <vt:lpstr>General Self-Care Techniques: Emotional</vt:lpstr>
      <vt:lpstr>General Self-Care Techniques: Spiritual </vt:lpstr>
      <vt:lpstr>Crew Care Techniques</vt:lpstr>
      <vt:lpstr>Crew Care Techniques (2)</vt:lpstr>
      <vt:lpstr>Psychological Debriefing (PD)</vt:lpstr>
      <vt:lpstr>Psychological Debriefing (2)</vt:lpstr>
      <vt:lpstr>Objective 4: Describe the basic objectives and intervention steps of Psychological First Aid</vt:lpstr>
      <vt:lpstr>Psychological First Aid (PFA)</vt:lpstr>
      <vt:lpstr>Psychological First Aid</vt:lpstr>
      <vt:lpstr>Action Step 1:Contact and Engagement</vt:lpstr>
      <vt:lpstr>Action Step 1:Contact and Engagement (2)</vt:lpstr>
      <vt:lpstr>Action Step 2:Safety and Comfort</vt:lpstr>
      <vt:lpstr>Action Step 2:Safety and Comfort (2)</vt:lpstr>
      <vt:lpstr>Action Step 3:Stabilization (if needed)</vt:lpstr>
      <vt:lpstr>Action Step 3:Stabilization (if needed) (2)</vt:lpstr>
      <vt:lpstr>Action Step 4: Information gathering Current Needs and Concerns</vt:lpstr>
      <vt:lpstr>Action Step 4: Information gatheringCurrent Needs and Concerns (2)</vt:lpstr>
      <vt:lpstr>Action Step 5:Practical Assistance</vt:lpstr>
      <vt:lpstr>Action Step 5:Practical Assistance (2)</vt:lpstr>
      <vt:lpstr>Action Step 6:Connections with Social Supports</vt:lpstr>
      <vt:lpstr>Action Step 6:Connections with Social Supports (2)</vt:lpstr>
      <vt:lpstr>Action Step 7:Information on Coping</vt:lpstr>
      <vt:lpstr>Action Step 7:Information on Coping (2)</vt:lpstr>
      <vt:lpstr>Action Step 8:Linkage to Collaborative Services</vt:lpstr>
      <vt:lpstr>Action Step 8:Linkage to Collaborative Services (2)</vt:lpstr>
      <vt:lpstr>Asking for help is a sign of strength, not of weakness</vt:lpstr>
      <vt:lpstr>Questions?</vt:lpstr>
      <vt:lpstr>References and Acknowledgements</vt:lpstr>
      <vt:lpstr>References and Acknowledgements</vt:lpstr>
    </vt:vector>
  </TitlesOfParts>
  <LinksUpToDate>0</LinksUpToDate>
  <SharedDoc>0</SharedDoc>
  <HyperlinksChanged>0</HyperlinksChanged>
  <Application>Aspose.Slides for .NET</Application>
  <AppVersion>22.0500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2025-04-16T10:53:42.550</cp:lastPrinted>
  <dcterms:created xsi:type="dcterms:W3CDTF">2025-04-16T10:53:42Z</dcterms:created>
  <dcterms:modified xsi:type="dcterms:W3CDTF">2025-04-16T14:53:42Z</dcterms:modified>
</cp:coreProperties>
</file>