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3" r:id="rId3"/>
  </p:sldMasterIdLst>
  <p:notesMasterIdLst>
    <p:notesMasterId r:id="rId15"/>
  </p:notesMasterIdLst>
  <p:sldIdLst>
    <p:sldId id="256" r:id="rId4"/>
    <p:sldId id="397" r:id="rId5"/>
    <p:sldId id="398" r:id="rId6"/>
    <p:sldId id="395" r:id="rId7"/>
    <p:sldId id="263" r:id="rId8"/>
    <p:sldId id="264" r:id="rId9"/>
    <p:sldId id="399" r:id="rId10"/>
    <p:sldId id="400" r:id="rId11"/>
    <p:sldId id="267" r:id="rId12"/>
    <p:sldId id="401" r:id="rId13"/>
    <p:sldId id="260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8" autoAdjust="0"/>
    <p:restoredTop sz="94660"/>
  </p:normalViewPr>
  <p:slideViewPr>
    <p:cSldViewPr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2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37569386961108E-2"/>
          <c:y val="2.3342082239720029E-2"/>
          <c:w val="0.91448048024241857"/>
          <c:h val="0.9009230096238017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Treasury Investment Pool</c:v>
                </c:pt>
              </c:strCache>
            </c:strRef>
          </c:tx>
          <c:invertIfNegative val="0"/>
          <c:cat>
            <c:numRef>
              <c:f>Sheet1!$B$1:$M$1</c:f>
              <c:numCache>
                <c:formatCode>mmm\-yy</c:formatCode>
                <c:ptCount val="12"/>
                <c:pt idx="0">
                  <c:v>45230</c:v>
                </c:pt>
                <c:pt idx="1">
                  <c:v>45192</c:v>
                </c:pt>
                <c:pt idx="2">
                  <c:v>45161</c:v>
                </c:pt>
                <c:pt idx="3">
                  <c:v>45130</c:v>
                </c:pt>
                <c:pt idx="4">
                  <c:v>45100</c:v>
                </c:pt>
                <c:pt idx="5">
                  <c:v>45069</c:v>
                </c:pt>
                <c:pt idx="6">
                  <c:v>45039</c:v>
                </c:pt>
                <c:pt idx="7">
                  <c:v>45008</c:v>
                </c:pt>
                <c:pt idx="8">
                  <c:v>44985</c:v>
                </c:pt>
                <c:pt idx="9">
                  <c:v>44957</c:v>
                </c:pt>
                <c:pt idx="10">
                  <c:v>44917</c:v>
                </c:pt>
                <c:pt idx="11">
                  <c:v>44887</c:v>
                </c:pt>
              </c:numCache>
            </c:numRef>
          </c:cat>
          <c:val>
            <c:numRef>
              <c:f>Sheet1!$B$2:$M$2</c:f>
              <c:numCache>
                <c:formatCode>0.000</c:formatCode>
                <c:ptCount val="12"/>
                <c:pt idx="0">
                  <c:v>60.531999999999996</c:v>
                </c:pt>
                <c:pt idx="1">
                  <c:v>61.462000000000003</c:v>
                </c:pt>
                <c:pt idx="2">
                  <c:v>60.96</c:v>
                </c:pt>
                <c:pt idx="3">
                  <c:v>63.395000000000003</c:v>
                </c:pt>
                <c:pt idx="4">
                  <c:v>64.626999999999995</c:v>
                </c:pt>
                <c:pt idx="5">
                  <c:v>63.405999999999999</c:v>
                </c:pt>
                <c:pt idx="6">
                  <c:v>64.204999999999998</c:v>
                </c:pt>
                <c:pt idx="7">
                  <c:v>61.860999999999997</c:v>
                </c:pt>
                <c:pt idx="8">
                  <c:v>61.222999999999999</c:v>
                </c:pt>
                <c:pt idx="9">
                  <c:v>61.478000000000002</c:v>
                </c:pt>
                <c:pt idx="10">
                  <c:v>59.615000000000002</c:v>
                </c:pt>
                <c:pt idx="11">
                  <c:v>58.121000000000002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2E-4348-A67F-B6A0E3AE1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77025280"/>
        <c:axId val="32629120"/>
        <c:axId val="0"/>
      </c:bar3DChart>
      <c:dateAx>
        <c:axId val="7702528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Garamond"/>
                <a:cs typeface="Garamond"/>
              </a:defRPr>
            </a:pPr>
            <a:endParaRPr lang="en-US"/>
          </a:p>
        </c:txPr>
        <c:crossAx val="32629120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326291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aseline="0">
                    <a:latin typeface="Calibri" panose="020F0502020204030204" pitchFamily="34" charset="0"/>
                  </a:defRPr>
                </a:pPr>
                <a:r>
                  <a:rPr lang="en-US" sz="1600" baseline="0" dirty="0">
                    <a:latin typeface="Calibri" panose="020F0502020204030204" pitchFamily="34" charset="0"/>
                  </a:rPr>
                  <a:t>In Billions </a:t>
                </a:r>
                <a:r>
                  <a:rPr lang="en-US" sz="1400" baseline="0" dirty="0">
                    <a:latin typeface="Calibri" panose="020F0502020204030204" pitchFamily="34" charset="0"/>
                  </a:rPr>
                  <a:t>$</a:t>
                </a:r>
              </a:p>
            </c:rich>
          </c:tx>
          <c:layout>
            <c:manualLayout>
              <c:xMode val="edge"/>
              <c:yMode val="edge"/>
              <c:x val="2.875265081736641E-3"/>
              <c:y val="0.2970389219640228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en-US"/>
          </a:p>
        </c:txPr>
        <c:crossAx val="77025280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2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92270531400964"/>
          <c:y val="9.4328703703703706E-2"/>
          <c:w val="0.33864734299516908"/>
          <c:h val="0.811342592592592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361F-4EE5-A702-4A0F4664293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1F-4EE5-A702-4A0F4664293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61F-4EE5-A702-4A0F4664293A}"/>
              </c:ext>
            </c:extLst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72-43A7-B762-747A5E3F23F5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A72-43A7-B762-747A5E3F23F5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A72-43A7-B762-747A5E3F23F5}"/>
              </c:ext>
            </c:extLst>
          </c:dPt>
          <c:dLbls>
            <c:dLbl>
              <c:idx val="0"/>
              <c:layout>
                <c:manualLayout>
                  <c:x val="7.3671497584541057E-2"/>
                  <c:y val="-5.787037037037040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1F-4EE5-A702-4A0F4664293A}"/>
                </c:ext>
              </c:extLst>
            </c:dLbl>
            <c:dLbl>
              <c:idx val="1"/>
              <c:layout>
                <c:manualLayout>
                  <c:x val="1.0869565217391304E-2"/>
                  <c:y val="-5.787037037036983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1F-4EE5-A702-4A0F4664293A}"/>
                </c:ext>
              </c:extLst>
            </c:dLbl>
            <c:dLbl>
              <c:idx val="2"/>
              <c:layout>
                <c:manualLayout>
                  <c:x val="3.0797101449275274E-2"/>
                  <c:y val="-1.73611111111112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78743961352656"/>
                      <c:h val="9.32291666666666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61F-4EE5-A702-4A0F4664293A}"/>
                </c:ext>
              </c:extLst>
            </c:dLbl>
            <c:dLbl>
              <c:idx val="3"/>
              <c:layout>
                <c:manualLayout>
                  <c:x val="-1.2077294685990338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72-43A7-B762-747A5E3F23F5}"/>
                </c:ext>
              </c:extLst>
            </c:dLbl>
            <c:dLbl>
              <c:idx val="4"/>
              <c:layout>
                <c:manualLayout>
                  <c:x val="-4.830917874396135E-3"/>
                  <c:y val="-5.78703703703703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72-43A7-B762-747A5E3F23F5}"/>
                </c:ext>
              </c:extLst>
            </c:dLbl>
            <c:dLbl>
              <c:idx val="5"/>
              <c:layout>
                <c:manualLayout>
                  <c:x val="-1.4492753623188449E-2"/>
                  <c:y val="-2.893518518518518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A72-43A7-B762-747A5E3F23F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Short Duration</c:v>
                </c:pt>
                <c:pt idx="4">
                  <c:v>Ultra Short Duration</c:v>
                </c:pt>
                <c:pt idx="5">
                  <c:v> Liquidity</c:v>
                </c:pt>
              </c:strCache>
            </c:strRef>
          </c:cat>
          <c:val>
            <c:numRef>
              <c:f>Sheet1!$B$2:$B$7</c:f>
              <c:numCache>
                <c:formatCode>"$"#,##0.000</c:formatCode>
                <c:ptCount val="6"/>
                <c:pt idx="0">
                  <c:v>0.53200000000000003</c:v>
                </c:pt>
                <c:pt idx="1">
                  <c:v>18.93</c:v>
                </c:pt>
                <c:pt idx="2">
                  <c:v>9.4499999999999993</c:v>
                </c:pt>
                <c:pt idx="3">
                  <c:v>7.8440000000000003</c:v>
                </c:pt>
                <c:pt idx="4">
                  <c:v>16.573</c:v>
                </c:pt>
                <c:pt idx="5">
                  <c:v>7.2030000000000003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1F-4EE5-A702-4A0F466429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A72-43A7-B762-747A5E3F23F5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A72-43A7-B762-747A5E3F23F5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A72-43A7-B762-747A5E3F23F5}"/>
              </c:ext>
            </c:extLst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A72-43A7-B762-747A5E3F23F5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A72-43A7-B762-747A5E3F23F5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A72-43A7-B762-747A5E3F23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Short Duration</c:v>
                </c:pt>
                <c:pt idx="4">
                  <c:v>Ultra Short Duration</c:v>
                </c:pt>
                <c:pt idx="5">
                  <c:v> Liquidity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8.7887398400845838E-3</c:v>
                </c:pt>
                <c:pt idx="1">
                  <c:v>0.3127271525804533</c:v>
                </c:pt>
                <c:pt idx="2">
                  <c:v>0.15611577347518665</c:v>
                </c:pt>
                <c:pt idx="3">
                  <c:v>0.1295843520782396</c:v>
                </c:pt>
                <c:pt idx="4">
                  <c:v>0.27378907024383797</c:v>
                </c:pt>
                <c:pt idx="5">
                  <c:v>0.11899491178219784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1F-4EE5-A702-4A0F4664293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5F83-49B7-AB0F-0FCBA81EEE21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5F83-49B7-AB0F-0FCBA81EEE21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5F83-49B7-AB0F-0FCBA81EEE21}"/>
              </c:ext>
            </c:extLst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5F83-49B7-AB0F-0FCBA81EEE21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5F83-49B7-AB0F-0FCBA81EEE21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5F83-49B7-AB0F-0FCBA81EEE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Short Duration</c:v>
                </c:pt>
                <c:pt idx="4">
                  <c:v>Ultra Short Duration</c:v>
                </c:pt>
                <c:pt idx="5">
                  <c:v> Liquidity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5" formatCode="0.0%">
                  <c:v>0.39278398202603582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8D-46EB-BDA4-4198549052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14C-4AAA-8807-D4F9196F0555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43-4F05-BE83-6BF4294DB4D5}"/>
              </c:ext>
            </c:extLst>
          </c:dPt>
          <c:dLbls>
            <c:dLbl>
              <c:idx val="0"/>
              <c:layout>
                <c:manualLayout>
                  <c:x val="0.13623900960903709"/>
                  <c:y val="-0.1497745640995184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4C-4AAA-8807-D4F9196F0555}"/>
                </c:ext>
              </c:extLst>
            </c:dLbl>
            <c:dLbl>
              <c:idx val="1"/>
              <c:layout>
                <c:manualLayout>
                  <c:x val="-1.6292021530456204E-2"/>
                  <c:y val="1.589459201298670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43-4F05-BE83-6BF4294DB4D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Sheet1!$B$2:$B$3</c:f>
              <c:numCache>
                <c:formatCode>"$"#,##0.000</c:formatCode>
                <c:ptCount val="2"/>
                <c:pt idx="0">
                  <c:v>54.976999999999997</c:v>
                </c:pt>
                <c:pt idx="1">
                  <c:v>5.5549999999999997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4C-4AAA-8807-D4F9196F05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43-4F05-BE83-6BF4294DB4D5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43-4F05-BE83-6BF4294DB4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0.90823035749686121</c:v>
                </c:pt>
                <c:pt idx="1">
                  <c:v>9.1769642503138835E-2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4C-4AAA-8807-D4F9196F05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36863732197409"/>
          <c:y val="3.6394368748478692E-2"/>
          <c:w val="0.74942263279445764"/>
          <c:h val="0.7832618025751283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Net Earnings Rate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rgbClr val="15234A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Sheet1!$B$1:$M$1</c:f>
              <c:numCache>
                <c:formatCode>mmm\-yy</c:formatCode>
                <c:ptCount val="12"/>
                <c:pt idx="0">
                  <c:v>44887</c:v>
                </c:pt>
                <c:pt idx="1">
                  <c:v>44917</c:v>
                </c:pt>
                <c:pt idx="2">
                  <c:v>44948</c:v>
                </c:pt>
                <c:pt idx="3">
                  <c:v>44979</c:v>
                </c:pt>
                <c:pt idx="4">
                  <c:v>45008</c:v>
                </c:pt>
                <c:pt idx="5">
                  <c:v>45046</c:v>
                </c:pt>
                <c:pt idx="6">
                  <c:v>45076</c:v>
                </c:pt>
                <c:pt idx="7">
                  <c:v>45100</c:v>
                </c:pt>
                <c:pt idx="8">
                  <c:v>45130</c:v>
                </c:pt>
                <c:pt idx="9">
                  <c:v>45161</c:v>
                </c:pt>
                <c:pt idx="10">
                  <c:v>45192</c:v>
                </c:pt>
                <c:pt idx="11">
                  <c:v>45220</c:v>
                </c:pt>
              </c:numCache>
            </c:numRef>
          </c:cat>
          <c:val>
            <c:numRef>
              <c:f>Sheet1!$B$2:$M$2</c:f>
              <c:numCache>
                <c:formatCode>0.00%</c:formatCode>
                <c:ptCount val="12"/>
                <c:pt idx="0">
                  <c:v>1.405E-2</c:v>
                </c:pt>
                <c:pt idx="1">
                  <c:v>1.6014E-2</c:v>
                </c:pt>
                <c:pt idx="2">
                  <c:v>1.8411E-2</c:v>
                </c:pt>
                <c:pt idx="3">
                  <c:v>1.6629000000000001E-2</c:v>
                </c:pt>
                <c:pt idx="4">
                  <c:v>1.7128999999999998E-2</c:v>
                </c:pt>
                <c:pt idx="5">
                  <c:v>2.5447000000000001E-2</c:v>
                </c:pt>
                <c:pt idx="6">
                  <c:v>2.1627E-2</c:v>
                </c:pt>
                <c:pt idx="7">
                  <c:v>2.2273999999999999E-2</c:v>
                </c:pt>
                <c:pt idx="8">
                  <c:v>2.6964999999999999E-2</c:v>
                </c:pt>
                <c:pt idx="9">
                  <c:v>2.5080999999999999E-2</c:v>
                </c:pt>
                <c:pt idx="10">
                  <c:v>2.3088000000000001E-2</c:v>
                </c:pt>
                <c:pt idx="11">
                  <c:v>2.4053000000000001E-2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95-498B-B926-8BCEED3A4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60064"/>
        <c:axId val="41178240"/>
      </c:barChart>
      <c:catAx>
        <c:axId val="41160064"/>
        <c:scaling>
          <c:orientation val="minMax"/>
        </c:scaling>
        <c:delete val="0"/>
        <c:axPos val="b"/>
        <c:numFmt formatCode="mmm\-yy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>
                <a:latin typeface="+mj-lt"/>
              </a:defRPr>
            </a:pPr>
            <a:endParaRPr lang="en-US"/>
          </a:p>
        </c:txPr>
        <c:crossAx val="41178240"/>
        <c:crosses val="autoZero"/>
        <c:auto val="0"/>
        <c:lblAlgn val="ctr"/>
        <c:lblOffset val="100"/>
        <c:noMultiLvlLbl val="0"/>
      </c:catAx>
      <c:valAx>
        <c:axId val="41178240"/>
        <c:scaling>
          <c:orientation val="minMax"/>
        </c:scaling>
        <c:delete val="0"/>
        <c:axPos val="l"/>
        <c:majorGridlines/>
        <c:numFmt formatCode="0.00%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 baseline="0">
                <a:latin typeface="+mj-lt"/>
              </a:defRPr>
            </a:pPr>
            <a:endParaRPr lang="en-US"/>
          </a:p>
        </c:txPr>
        <c:crossAx val="4116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8537488476128E-2"/>
          <c:y val="3.0746527806675243E-2"/>
          <c:w val="0.93072625698324063"/>
          <c:h val="0.832627204494206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Florida Treasury Investment Yields (net)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5942085934075902E-3"/>
                  <c:y val="4.385465355584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99-4D58-A3CB-EAD1E87DCE1D}"/>
                </c:ext>
              </c:extLst>
            </c:dLbl>
            <c:dLbl>
              <c:idx val="1"/>
              <c:layout>
                <c:manualLayout>
                  <c:x val="1.653150361962912E-3"/>
                  <c:y val="-1.1136176272737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99-4D58-A3CB-EAD1E87DCE1D}"/>
                </c:ext>
              </c:extLst>
            </c:dLbl>
            <c:dLbl>
              <c:idx val="2"/>
              <c:layout>
                <c:manualLayout>
                  <c:x val="-5.7744797255435078E-4"/>
                  <c:y val="5.71064013336869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99-4D58-A3CB-EAD1E87DCE1D}"/>
                </c:ext>
              </c:extLst>
            </c:dLbl>
            <c:dLbl>
              <c:idx val="3"/>
              <c:layout>
                <c:manualLayout>
                  <c:x val="1.5355086372360845E-3"/>
                  <c:y val="1.2079468636539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99-4D58-A3CB-EAD1E87DCE1D}"/>
                </c:ext>
              </c:extLst>
            </c:dLbl>
            <c:dLbl>
              <c:idx val="4"/>
              <c:layout>
                <c:manualLayout>
                  <c:x val="5.4225218008977288E-3"/>
                  <c:y val="-7.18086364871769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99-4D58-A3CB-EAD1E87DCE1D}"/>
                </c:ext>
              </c:extLst>
            </c:dLbl>
            <c:dLbl>
              <c:idx val="5"/>
              <c:layout>
                <c:manualLayout>
                  <c:x val="4.6065259117081406E-3"/>
                  <c:y val="-4.793741884107009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99-4D58-A3CB-EAD1E87DCE1D}"/>
                </c:ext>
              </c:extLst>
            </c:dLbl>
            <c:dLbl>
              <c:idx val="6"/>
              <c:layout>
                <c:manualLayout>
                  <c:x val="-4.0387102530374565E-3"/>
                  <c:y val="-1.36611379520817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99-4D58-A3CB-EAD1E87DCE1D}"/>
                </c:ext>
              </c:extLst>
            </c:dLbl>
            <c:dLbl>
              <c:idx val="7"/>
              <c:layout>
                <c:manualLayout>
                  <c:x val="1.4082572717529901E-3"/>
                  <c:y val="-5.00513629107590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99-4D58-A3CB-EAD1E87DCE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1 Yr</c:v>
                </c:pt>
                <c:pt idx="1">
                  <c:v>2 Yr</c:v>
                </c:pt>
                <c:pt idx="2">
                  <c:v>3 Yr</c:v>
                </c:pt>
                <c:pt idx="3">
                  <c:v>4 Yr</c:v>
                </c:pt>
                <c:pt idx="4">
                  <c:v>5 Yr</c:v>
                </c:pt>
                <c:pt idx="5">
                  <c:v>10 Yr</c:v>
                </c:pt>
              </c:strCache>
            </c:strRef>
          </c:cat>
          <c:val>
            <c:numRef>
              <c:f>Sheet1!$B$2:$G$2</c:f>
              <c:numCache>
                <c:formatCode>0.00%</c:formatCode>
                <c:ptCount val="6"/>
                <c:pt idx="0">
                  <c:v>2.0806000000000002E-2</c:v>
                </c:pt>
                <c:pt idx="1">
                  <c:v>1.4336E-2</c:v>
                </c:pt>
                <c:pt idx="2">
                  <c:v>1.3533999999999999E-2</c:v>
                </c:pt>
                <c:pt idx="3">
                  <c:v>1.7127E-2</c:v>
                </c:pt>
                <c:pt idx="4">
                  <c:v>1.9418000000000001E-2</c:v>
                </c:pt>
                <c:pt idx="5">
                  <c:v>1.7058E-2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99-4D58-A3CB-EAD1E87DCE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41440768"/>
        <c:axId val="41442304"/>
      </c:barChart>
      <c:catAx>
        <c:axId val="4144076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50" b="1">
                <a:latin typeface="+mj-lt"/>
              </a:defRPr>
            </a:pPr>
            <a:endParaRPr lang="en-US"/>
          </a:p>
        </c:txPr>
        <c:crossAx val="41442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4423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 b="1" baseline="0">
                <a:latin typeface="+mj-lt"/>
              </a:defRPr>
            </a:pPr>
            <a:endParaRPr lang="en-US"/>
          </a:p>
        </c:txPr>
        <c:crossAx val="41440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98737114382442E-2"/>
          <c:y val="1.9375848089085414E-2"/>
          <c:w val="0.92701262885617564"/>
          <c:h val="0.8851168410615104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8/31/2023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AA9036C-3ED4-4614-9C6D-E6304449A782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9E6A-4D57-9E3D-CBC8174788D4}"/>
                </c:ext>
              </c:extLst>
            </c:dLbl>
            <c:dLbl>
              <c:idx val="1"/>
              <c:layout>
                <c:manualLayout>
                  <c:x val="-4.2016806722689074E-3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481FF65B-91BE-4C3D-8E19-3D134B44AD5C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E6A-4D57-9E3D-CBC8174788D4}"/>
                </c:ext>
              </c:extLst>
            </c:dLbl>
            <c:dLbl>
              <c:idx val="2"/>
              <c:layout>
                <c:manualLayout>
                  <c:x val="0"/>
                  <c:y val="2.7777777777778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6A-4D57-9E3D-CBC8174788D4}"/>
                </c:ext>
              </c:extLst>
            </c:dLbl>
            <c:dLbl>
              <c:idx val="3"/>
              <c:layout>
                <c:manualLayout>
                  <c:x val="-3.6231884057971015E-3"/>
                  <c:y val="1.8642096937436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E7-41A8-8AB4-3D04CC6773E0}"/>
                </c:ext>
              </c:extLst>
            </c:dLbl>
            <c:dLbl>
              <c:idx val="4"/>
              <c:layout>
                <c:manualLayout>
                  <c:x val="-8.6956521739130974E-3"/>
                  <c:y val="8.33333333333323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6A-4D57-9E3D-CBC8174788D4}"/>
                </c:ext>
              </c:extLst>
            </c:dLbl>
            <c:dLbl>
              <c:idx val="5"/>
              <c:layout>
                <c:manualLayout>
                  <c:x val="-2.4154589371980675E-3"/>
                  <c:y val="5.1872765404637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E8-4CCE-9673-CE35B6A1BFA5}"/>
                </c:ext>
              </c:extLst>
            </c:dLbl>
            <c:dLbl>
              <c:idx val="7"/>
              <c:layout>
                <c:manualLayout>
                  <c:x val="-2.8011204481792717E-3"/>
                  <c:y val="1.9444444444444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6A-4D57-9E3D-CBC817478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Sheet1!$B$2:$K$2</c:f>
              <c:numCache>
                <c:formatCode>0.0%</c:formatCode>
                <c:ptCount val="10"/>
                <c:pt idx="0">
                  <c:v>0.56730000000000003</c:v>
                </c:pt>
                <c:pt idx="1">
                  <c:v>0.15589999999999998</c:v>
                </c:pt>
                <c:pt idx="2">
                  <c:v>2.69E-2</c:v>
                </c:pt>
                <c:pt idx="3">
                  <c:v>5.6899999999999992E-2</c:v>
                </c:pt>
                <c:pt idx="4">
                  <c:v>0.17</c:v>
                </c:pt>
                <c:pt idx="5">
                  <c:v>-2.81E-2</c:v>
                </c:pt>
                <c:pt idx="6">
                  <c:v>2.93E-2</c:v>
                </c:pt>
                <c:pt idx="7">
                  <c:v>7.1000000000000004E-3</c:v>
                </c:pt>
                <c:pt idx="8">
                  <c:v>2.8999999999999998E-3</c:v>
                </c:pt>
                <c:pt idx="9">
                  <c:v>1.18E-2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6A-4D57-9E3D-CBC8174788D4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9/30/2023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2016622922134515E-3"/>
                  <c:y val="2.7778767473070529E-3"/>
                </c:manualLayout>
              </c:layout>
              <c:tx>
                <c:rich>
                  <a:bodyPr/>
                  <a:lstStyle/>
                  <a:p>
                    <a:fld id="{A8A6E1E7-3A97-409E-9B6B-3A20C67DFF9E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E6A-4D57-9E3D-CBC8174788D4}"/>
                </c:ext>
              </c:extLst>
            </c:dLbl>
            <c:dLbl>
              <c:idx val="1"/>
              <c:layout>
                <c:manualLayout>
                  <c:x val="2.8984979818699134E-3"/>
                  <c:y val="1.0792432195975503E-2"/>
                </c:manualLayout>
              </c:layout>
              <c:tx>
                <c:rich>
                  <a:bodyPr/>
                  <a:lstStyle/>
                  <a:p>
                    <a:fld id="{3465CE4C-459E-47F3-8D70-70C1A80B9514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E6A-4D57-9E3D-CBC8174788D4}"/>
                </c:ext>
              </c:extLst>
            </c:dLbl>
            <c:dLbl>
              <c:idx val="2"/>
              <c:layout>
                <c:manualLayout>
                  <c:x val="1.4492753623188406E-3"/>
                  <c:y val="1.1111111111111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6A-4D57-9E3D-CBC8174788D4}"/>
                </c:ext>
              </c:extLst>
            </c:dLbl>
            <c:dLbl>
              <c:idx val="3"/>
              <c:layout>
                <c:manualLayout>
                  <c:x val="-1.690821256038603E-3"/>
                  <c:y val="-1.1625622657046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6A-4D57-9E3D-CBC8174788D4}"/>
                </c:ext>
              </c:extLst>
            </c:dLbl>
            <c:dLbl>
              <c:idx val="4"/>
              <c:layout>
                <c:manualLayout>
                  <c:x val="1.4493041311011566E-3"/>
                  <c:y val="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E6A-4D57-9E3D-CBC8174788D4}"/>
                </c:ext>
              </c:extLst>
            </c:dLbl>
            <c:dLbl>
              <c:idx val="5"/>
              <c:layout>
                <c:manualLayout>
                  <c:x val="0"/>
                  <c:y val="8.9324469553521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BB-493C-AD2C-D8B434994633}"/>
                </c:ext>
              </c:extLst>
            </c:dLbl>
            <c:dLbl>
              <c:idx val="7"/>
              <c:layout>
                <c:manualLayout>
                  <c:x val="-1.4494144114338648E-3"/>
                  <c:y val="5.5553368328958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E6A-4D57-9E3D-CBC817478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Sheet1!$B$3:$K$3</c:f>
              <c:numCache>
                <c:formatCode>0.0%</c:formatCode>
                <c:ptCount val="10"/>
                <c:pt idx="0">
                  <c:v>0.56950000000000001</c:v>
                </c:pt>
                <c:pt idx="1">
                  <c:v>0.1497</c:v>
                </c:pt>
                <c:pt idx="2">
                  <c:v>2.6100000000000002E-2</c:v>
                </c:pt>
                <c:pt idx="3">
                  <c:v>6.0399999999999995E-2</c:v>
                </c:pt>
                <c:pt idx="4">
                  <c:v>0.1593</c:v>
                </c:pt>
                <c:pt idx="5">
                  <c:v>-1.1899999999999999E-2</c:v>
                </c:pt>
                <c:pt idx="6">
                  <c:v>2.5700000000000001E-2</c:v>
                </c:pt>
                <c:pt idx="7">
                  <c:v>7.1000000000000004E-3</c:v>
                </c:pt>
                <c:pt idx="8">
                  <c:v>2.7000000000000001E-3</c:v>
                </c:pt>
                <c:pt idx="9">
                  <c:v>1.14E-2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E6A-4D57-9E3D-CBC8174788D4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10/31/2023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774183118414545E-2"/>
                  <c:y val="9.3210484687180958E-3"/>
                </c:manualLayout>
              </c:layout>
              <c:tx>
                <c:rich>
                  <a:bodyPr/>
                  <a:lstStyle/>
                  <a:p>
                    <a:fld id="{98290D60-0869-4B01-85AF-B7BA6B448F61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E6A-4D57-9E3D-CBC8174788D4}"/>
                </c:ext>
              </c:extLst>
            </c:dLbl>
            <c:dLbl>
              <c:idx val="1"/>
              <c:layout>
                <c:manualLayout>
                  <c:x val="1.3043478260869592E-2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2F092B8C-7388-4626-AA8A-4E9C57DE9185}" type="VALUE">
                      <a:rPr lang="en-US" sz="1000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E6A-4D57-9E3D-CBC8174788D4}"/>
                </c:ext>
              </c:extLst>
            </c:dLbl>
            <c:dLbl>
              <c:idx val="2"/>
              <c:layout>
                <c:manualLayout>
                  <c:x val="2.8985507246376279E-3"/>
                  <c:y val="1.018506752641599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E6A-4D57-9E3D-CBC8174788D4}"/>
                </c:ext>
              </c:extLst>
            </c:dLbl>
            <c:dLbl>
              <c:idx val="3"/>
              <c:layout>
                <c:manualLayout>
                  <c:x val="1.2077294685990338E-3"/>
                  <c:y val="1.8642096937436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E7-41A8-8AB4-3D04CC6773E0}"/>
                </c:ext>
              </c:extLst>
            </c:dLbl>
            <c:dLbl>
              <c:idx val="4"/>
              <c:layout>
                <c:manualLayout>
                  <c:x val="1.1594212488144762E-2"/>
                  <c:y val="1.2499999999999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E6A-4D57-9E3D-CBC8174788D4}"/>
                </c:ext>
              </c:extLst>
            </c:dLbl>
            <c:dLbl>
              <c:idx val="5"/>
              <c:layout>
                <c:manualLayout>
                  <c:x val="4.1062801932366267E-3"/>
                  <c:y val="8.7052663470689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87323595420138E-2"/>
                      <c:h val="4.41352868228509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9E6A-4D57-9E3D-CBC8174788D4}"/>
                </c:ext>
              </c:extLst>
            </c:dLbl>
            <c:dLbl>
              <c:idx val="6"/>
              <c:layout>
                <c:manualLayout>
                  <c:x val="5.7971014492753624E-3"/>
                  <c:y val="8.333333333333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E6A-4D57-9E3D-CBC8174788D4}"/>
                </c:ext>
              </c:extLst>
            </c:dLbl>
            <c:dLbl>
              <c:idx val="7"/>
              <c:layout>
                <c:manualLayout>
                  <c:x val="5.6022408963585435E-3"/>
                  <c:y val="5.5555555555554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E6A-4D57-9E3D-CBC817478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Sheet1!$B$4:$K$4</c:f>
              <c:numCache>
                <c:formatCode>0.0%</c:formatCode>
                <c:ptCount val="10"/>
                <c:pt idx="0">
                  <c:v>0.54949999999999999</c:v>
                </c:pt>
                <c:pt idx="1">
                  <c:v>0.15189999999999998</c:v>
                </c:pt>
                <c:pt idx="2">
                  <c:v>2.5700000000000001E-2</c:v>
                </c:pt>
                <c:pt idx="3">
                  <c:v>6.1899999999999997E-2</c:v>
                </c:pt>
                <c:pt idx="4">
                  <c:v>0.1658</c:v>
                </c:pt>
                <c:pt idx="5">
                  <c:v>-1.78E-2</c:v>
                </c:pt>
                <c:pt idx="6">
                  <c:v>3.9399999999999998E-2</c:v>
                </c:pt>
                <c:pt idx="7">
                  <c:v>8.8000000000000005E-3</c:v>
                </c:pt>
                <c:pt idx="8">
                  <c:v>3.5000000000000001E-3</c:v>
                </c:pt>
                <c:pt idx="9">
                  <c:v>1.1299999999999999E-2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E6A-4D57-9E3D-CBC8174788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4722432"/>
        <c:axId val="104723968"/>
      </c:barChart>
      <c:catAx>
        <c:axId val="104722432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3968"/>
        <c:crosses val="autoZero"/>
        <c:auto val="1"/>
        <c:lblAlgn val="ctr"/>
        <c:lblOffset val="200"/>
        <c:tickLblSkip val="1"/>
        <c:tickMarkSkip val="1"/>
        <c:noMultiLvlLbl val="0"/>
      </c:catAx>
      <c:valAx>
        <c:axId val="104723968"/>
        <c:scaling>
          <c:orientation val="minMax"/>
          <c:max val="0.8"/>
          <c:min val="-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2432"/>
        <c:crosses val="autoZero"/>
        <c:crossBetween val="between"/>
        <c:min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903895165278256E-2"/>
          <c:y val="4.0244009299408662E-2"/>
          <c:w val="0.93072625698324063"/>
          <c:h val="0.8275227990568975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8/31/2023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492753623188415E-3"/>
                  <c:y val="8.1967213114754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D4-4C3F-B815-D05F8E62B88E}"/>
                </c:ext>
              </c:extLst>
            </c:dLbl>
            <c:dLbl>
              <c:idx val="1"/>
              <c:layout>
                <c:manualLayout>
                  <c:x val="0"/>
                  <c:y val="5.464480874316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D4-4C3F-B815-D05F8E62B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Sheet1!$B$2:$H$2</c:f>
              <c:numCache>
                <c:formatCode>0.0%</c:formatCode>
                <c:ptCount val="7"/>
                <c:pt idx="0">
                  <c:v>0.72560000000000002</c:v>
                </c:pt>
                <c:pt idx="1">
                  <c:v>8.5599999999999996E-2</c:v>
                </c:pt>
                <c:pt idx="2">
                  <c:v>2.2200000000000001E-2</c:v>
                </c:pt>
                <c:pt idx="3">
                  <c:v>9.8799999999999999E-2</c:v>
                </c:pt>
                <c:pt idx="4">
                  <c:v>6.0100000000000001E-2</c:v>
                </c:pt>
                <c:pt idx="5">
                  <c:v>5.9999999999999995E-4</c:v>
                </c:pt>
                <c:pt idx="6">
                  <c:v>7.1000000000000004E-3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D4-4C3F-B815-D05F8E62B88E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9/30/2023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3478260869565088E-3"/>
                  <c:y val="1.0928961748633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D4-4C3F-B815-D05F8E62B88E}"/>
                </c:ext>
              </c:extLst>
            </c:dLbl>
            <c:dLbl>
              <c:idx val="1"/>
              <c:layout>
                <c:manualLayout>
                  <c:x val="-2.6569741373259116E-17"/>
                  <c:y val="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D4-4C3F-B815-D05F8E62B88E}"/>
                </c:ext>
              </c:extLst>
            </c:dLbl>
            <c:dLbl>
              <c:idx val="2"/>
              <c:layout>
                <c:manualLayout>
                  <c:x val="2.8985507246376812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D4-4C3F-B815-D05F8E62B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Sheet1!$B$3:$H$3</c:f>
              <c:numCache>
                <c:formatCode>0.0%</c:formatCode>
                <c:ptCount val="7"/>
                <c:pt idx="0">
                  <c:v>0.73350000000000004</c:v>
                </c:pt>
                <c:pt idx="1">
                  <c:v>8.8700000000000001E-2</c:v>
                </c:pt>
                <c:pt idx="2">
                  <c:v>2.0299999999999999E-2</c:v>
                </c:pt>
                <c:pt idx="3">
                  <c:v>9.1899999999999996E-2</c:v>
                </c:pt>
                <c:pt idx="4">
                  <c:v>5.79E-2</c:v>
                </c:pt>
                <c:pt idx="5">
                  <c:v>6.9999999999999999E-4</c:v>
                </c:pt>
                <c:pt idx="6">
                  <c:v>7.1000000000000004E-3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D4-4C3F-B815-D05F8E62B88E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10/31/2023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144927536231883E-2"/>
                  <c:y val="7.9509515840114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D4-4C3F-B815-D05F8E62B88E}"/>
                </c:ext>
              </c:extLst>
            </c:dLbl>
            <c:dLbl>
              <c:idx val="1"/>
              <c:layout>
                <c:manualLayout>
                  <c:x val="4.3478260869564689E-3"/>
                  <c:y val="1.0928961748633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D4-4C3F-B815-D05F8E62B88E}"/>
                </c:ext>
              </c:extLst>
            </c:dLbl>
            <c:dLbl>
              <c:idx val="2"/>
              <c:layout>
                <c:manualLayout>
                  <c:x val="2.8985507246376279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D4-4C3F-B815-D05F8E62B88E}"/>
                </c:ext>
              </c:extLst>
            </c:dLbl>
            <c:dLbl>
              <c:idx val="3"/>
              <c:layout>
                <c:manualLayout>
                  <c:x val="2.8985507246376812E-3"/>
                  <c:y val="2.7322404371584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ED4-4C3F-B815-D05F8E62B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Sheet1!$B$4:$H$4</c:f>
              <c:numCache>
                <c:formatCode>0.0%</c:formatCode>
                <c:ptCount val="7"/>
                <c:pt idx="0">
                  <c:v>0.72389999999999999</c:v>
                </c:pt>
                <c:pt idx="1">
                  <c:v>8.9800000000000005E-2</c:v>
                </c:pt>
                <c:pt idx="2">
                  <c:v>2.29E-2</c:v>
                </c:pt>
                <c:pt idx="3">
                  <c:v>9.5899999999999999E-2</c:v>
                </c:pt>
                <c:pt idx="4">
                  <c:v>5.8099999999999999E-2</c:v>
                </c:pt>
                <c:pt idx="5">
                  <c:v>6.9999999999999999E-4</c:v>
                </c:pt>
                <c:pt idx="6">
                  <c:v>8.8000000000000005E-3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ED4-4C3F-B815-D05F8E62B8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1242624"/>
        <c:axId val="111252608"/>
      </c:barChart>
      <c:catAx>
        <c:axId val="111242624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52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25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4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 i="0"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07629444046768E-2"/>
          <c:y val="2.0692201610391921E-2"/>
          <c:w val="0.96797880119169444"/>
          <c:h val="0.772554264359890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8/31/2023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151515151515152E-2"/>
                  <c:y val="-5.649717514124306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6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A9-46FA-9763-E122EA80131C}"/>
                </c:ext>
              </c:extLst>
            </c:dLbl>
            <c:dLbl>
              <c:idx val="1"/>
              <c:layout>
                <c:manualLayout>
                  <c:x val="-1.2626262626262649E-2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2C-4F90-AC5B-58EA0471DFC9}"/>
                </c:ext>
              </c:extLst>
            </c:dLbl>
            <c:dLbl>
              <c:idx val="2"/>
              <c:layout>
                <c:manualLayout>
                  <c:x val="-7.575757575757576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A9-46FA-9763-E122EA80131C}"/>
                </c:ext>
              </c:extLst>
            </c:dLbl>
            <c:dLbl>
              <c:idx val="3"/>
              <c:layout>
                <c:manualLayout>
                  <c:x val="-6.313131313131267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A9-46FA-9763-E122EA80131C}"/>
                </c:ext>
              </c:extLst>
            </c:dLbl>
            <c:dLbl>
              <c:idx val="5"/>
              <c:layout>
                <c:manualLayout>
                  <c:x val="-5.0505050505050509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A9-46FA-9763-E122EA80131C}"/>
                </c:ext>
              </c:extLst>
            </c:dLbl>
            <c:dLbl>
              <c:idx val="6"/>
              <c:layout>
                <c:manualLayout>
                  <c:x val="-3.7878787878786952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A9-46FA-9763-E122EA80131C}"/>
                </c:ext>
              </c:extLst>
            </c:dLbl>
            <c:dLbl>
              <c:idx val="7"/>
              <c:layout>
                <c:manualLayout>
                  <c:x val="-1.0101010101010102E-2"/>
                  <c:y val="-1.12994350282485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37-4E98-B504-7208F8FDD5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Sheet1!$B$2:$I$2</c:f>
              <c:numCache>
                <c:formatCode>0.0%</c:formatCode>
                <c:ptCount val="8"/>
                <c:pt idx="0">
                  <c:v>0.32380000000000003</c:v>
                </c:pt>
                <c:pt idx="1">
                  <c:v>0.26419999999999999</c:v>
                </c:pt>
                <c:pt idx="2">
                  <c:v>0.14599999999999999</c:v>
                </c:pt>
                <c:pt idx="3">
                  <c:v>0.1479</c:v>
                </c:pt>
                <c:pt idx="4">
                  <c:v>7.2099999999999997E-2</c:v>
                </c:pt>
                <c:pt idx="5">
                  <c:v>2.6200000000000001E-2</c:v>
                </c:pt>
                <c:pt idx="6">
                  <c:v>1.83E-2</c:v>
                </c:pt>
                <c:pt idx="7">
                  <c:v>1.5E-3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7A9-46FA-9763-E122EA80131C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9/30/2023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505050505050509E-3"/>
                  <c:y val="-2.25988700564971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2C-4F90-AC5B-58EA0471DFC9}"/>
                </c:ext>
              </c:extLst>
            </c:dLbl>
            <c:dLbl>
              <c:idx val="1"/>
              <c:layout>
                <c:manualLayout>
                  <c:x val="2.525252525252502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7A9-46FA-9763-E122EA80131C}"/>
                </c:ext>
              </c:extLst>
            </c:dLbl>
            <c:dLbl>
              <c:idx val="4"/>
              <c:layout>
                <c:manualLayout>
                  <c:x val="2.5252525252525255E-3"/>
                  <c:y val="2.82485875706204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7A9-46FA-9763-E122EA80131C}"/>
                </c:ext>
              </c:extLst>
            </c:dLbl>
            <c:dLbl>
              <c:idx val="6"/>
              <c:layout>
                <c:manualLayout>
                  <c:x val="-2.5252525252525255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7A9-46FA-9763-E122EA80131C}"/>
                </c:ext>
              </c:extLst>
            </c:dLbl>
            <c:dLbl>
              <c:idx val="7"/>
              <c:layout>
                <c:manualLayout>
                  <c:x val="-1.2626262626262627E-3"/>
                  <c:y val="8.4745762711864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7A9-46FA-9763-E122EA8013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Sheet1!$B$3:$I$3</c:f>
              <c:numCache>
                <c:formatCode>0.0%</c:formatCode>
                <c:ptCount val="8"/>
                <c:pt idx="0">
                  <c:v>0.33280000000000004</c:v>
                </c:pt>
                <c:pt idx="1">
                  <c:v>0.27610000000000001</c:v>
                </c:pt>
                <c:pt idx="2">
                  <c:v>0.125</c:v>
                </c:pt>
                <c:pt idx="3">
                  <c:v>0.1489</c:v>
                </c:pt>
                <c:pt idx="4">
                  <c:v>7.4399999999999994E-2</c:v>
                </c:pt>
                <c:pt idx="5">
                  <c:v>2.7300000000000001E-2</c:v>
                </c:pt>
                <c:pt idx="6">
                  <c:v>1.52E-2</c:v>
                </c:pt>
                <c:pt idx="7">
                  <c:v>2.9999999999999997E-4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47A9-46FA-9763-E122EA80131C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10/31/2023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787878787878788E-3"/>
                  <c:y val="-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7A9-46FA-9763-E122EA80131C}"/>
                </c:ext>
              </c:extLst>
            </c:dLbl>
            <c:dLbl>
              <c:idx val="1"/>
              <c:layout>
                <c:manualLayout>
                  <c:x val="1.136363636363636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7A9-46FA-9763-E122EA80131C}"/>
                </c:ext>
              </c:extLst>
            </c:dLbl>
            <c:dLbl>
              <c:idx val="2"/>
              <c:layout>
                <c:manualLayout>
                  <c:x val="1.1363636363636364E-2"/>
                  <c:y val="-8.4745762711864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7A9-46FA-9763-E122EA80131C}"/>
                </c:ext>
              </c:extLst>
            </c:dLbl>
            <c:dLbl>
              <c:idx val="3"/>
              <c:layout>
                <c:manualLayout>
                  <c:x val="1.010101010101010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7A9-46FA-9763-E122EA80131C}"/>
                </c:ext>
              </c:extLst>
            </c:dLbl>
            <c:dLbl>
              <c:idx val="4"/>
              <c:layout>
                <c:manualLayout>
                  <c:x val="1.136363636363627E-2"/>
                  <c:y val="-8.4745762711864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7A9-46FA-9763-E122EA80131C}"/>
                </c:ext>
              </c:extLst>
            </c:dLbl>
            <c:dLbl>
              <c:idx val="5"/>
              <c:layout>
                <c:manualLayout>
                  <c:x val="5.0505050505050509E-3"/>
                  <c:y val="-8.47457627118654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CD-4065-803B-190E61A02511}"/>
                </c:ext>
              </c:extLst>
            </c:dLbl>
            <c:dLbl>
              <c:idx val="6"/>
              <c:layout>
                <c:manualLayout>
                  <c:x val="6.313131313131313E-3"/>
                  <c:y val="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2C-4F90-AC5B-58EA0471DF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Sheet1!$B$4:$I$4</c:f>
              <c:numCache>
                <c:formatCode>0.0%</c:formatCode>
                <c:ptCount val="8"/>
                <c:pt idx="0">
                  <c:v>0.32769999999999999</c:v>
                </c:pt>
                <c:pt idx="1">
                  <c:v>0.28820000000000001</c:v>
                </c:pt>
                <c:pt idx="2">
                  <c:v>0.12039999999999999</c:v>
                </c:pt>
                <c:pt idx="3">
                  <c:v>0.1741</c:v>
                </c:pt>
                <c:pt idx="4">
                  <c:v>4.8399999999999999E-2</c:v>
                </c:pt>
                <c:pt idx="5">
                  <c:v>2.7799999999999998E-2</c:v>
                </c:pt>
                <c:pt idx="6">
                  <c:v>1.32E-2</c:v>
                </c:pt>
                <c:pt idx="7">
                  <c:v>2.0000000000000001E-4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47A9-46FA-9763-E122EA8013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09095552"/>
        <c:axId val="109121920"/>
      </c:barChart>
      <c:catAx>
        <c:axId val="1090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21920"/>
        <c:crossesAt val="0"/>
        <c:auto val="1"/>
        <c:lblAlgn val="ctr"/>
        <c:lblOffset val="100"/>
        <c:noMultiLvlLbl val="0"/>
      </c:catAx>
      <c:valAx>
        <c:axId val="109121920"/>
        <c:scaling>
          <c:orientation val="minMax"/>
          <c:max val="0.55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9555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704464204905426"/>
          <c:y val="0.89999980314964934"/>
          <c:w val="0.26408589012580325"/>
          <c:h val="4.6875317831295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0.49921</cdr:x>
      <cdr:y>0.50054</cdr:y>
    </cdr:from>
    <cdr:to>
      <cdr:x>0.51179</cdr:x>
      <cdr:y>0.54446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27215" y="2164511"/>
          <a:ext cx="106440" cy="189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75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0.46048</cdr:x>
      <cdr:y>0.0549</cdr:y>
    </cdr:from>
    <cdr:to>
      <cdr:x>0.94858</cdr:x>
      <cdr:y>0.1647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228600"/>
          <a:ext cx="4038593" cy="457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tx1"/>
              </a:solidFill>
              <a:latin typeface="+mj-lt"/>
              <a:ea typeface="+mn-ea"/>
              <a:cs typeface="+mn-cs"/>
            </a:rPr>
            <a:t>Effective Duration for Pool – </a:t>
          </a:r>
          <a:r>
            <a:rPr lang="en-US" sz="1600" b="1" dirty="0">
              <a:solidFill>
                <a:schemeClr val="tx2"/>
              </a:solidFill>
              <a:latin typeface="+mj-lt"/>
            </a:rPr>
            <a:t>3.15</a:t>
          </a:r>
          <a:r>
            <a:rPr lang="en-US" sz="1600" b="1" dirty="0">
              <a:solidFill>
                <a:schemeClr val="tx2"/>
              </a:solidFill>
              <a:latin typeface="+mj-lt"/>
              <a:ea typeface="+mn-ea"/>
              <a:cs typeface="+mn-cs"/>
            </a:rPr>
            <a:t> years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5D6DA0-40D2-472C-99BD-F9AC71B4A46A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9E40DD-601A-4649-99E0-2B44C5220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5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696913"/>
            <a:ext cx="6330950" cy="3560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41F23-A041-43A9-9372-E76446CAE91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9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F4C6D452-B995-4F45-8CD5-CFF45EAC5E01}" type="datetime1">
              <a:rPr lang="en-US" smtClean="0"/>
              <a:t>11/29/2023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4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48" y="1946700"/>
            <a:ext cx="3237703" cy="31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3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5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2"/>
            <a:ext cx="10972800" cy="45307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25600" y="5791200"/>
            <a:ext cx="4267200" cy="914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013A7-6843-49AA-8A98-45DFB61D086F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5B263-CB8C-453B-96DA-918F713359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363779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CD7BE644-4051-4215-B488-600B79651B0D}" type="datetime1">
              <a:rPr lang="en-US" smtClean="0"/>
              <a:t>11/29/2023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07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697A5-7273-429F-9A22-0A03D7A73F79}" type="datetime1">
              <a:rPr lang="en-US" smtClean="0"/>
              <a:t>11/29/2023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62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3FCBC-333B-486C-89D4-294FA9DE9827}" type="datetime1">
              <a:rPr lang="en-US" smtClean="0"/>
              <a:t>11/29/2023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51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B2E22-4613-42EE-B242-77E80E926A95}" type="datetime1">
              <a:rPr lang="en-US" smtClean="0"/>
              <a:t>11/29/2023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90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E3072-D39E-427E-9CAF-B28EDED95124}" type="datetime1">
              <a:rPr lang="en-US" smtClean="0"/>
              <a:t>11/29/2023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42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FC807-8FD6-439B-AB1E-3231B9E92A59}" type="datetime1">
              <a:rPr lang="en-US" smtClean="0"/>
              <a:t>11/29/2023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01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421C-16B7-4F6B-9150-6D4577E31F8D}" type="datetime1">
              <a:rPr lang="en-US" smtClean="0"/>
              <a:t>11/29/2023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28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E606-CA4D-4831-B1F7-48B715E0EE59}" type="datetime1">
              <a:rPr lang="en-US" smtClean="0"/>
              <a:t>11/29/2023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1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6323C-E085-4B56-BE20-B0C7DC0755EF}" type="datetime1">
              <a:rPr lang="en-US" smtClean="0"/>
              <a:t>11/29/2023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B06A-C6F9-4518-85D6-FB36DB8DFCE9}" type="datetime1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54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48" y="1946700"/>
            <a:ext cx="3237703" cy="31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21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8BB04499-82E9-FE88-B224-5ECF9F7839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D5C2B4-7BD6-7A7D-5100-F10CC26C5A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7513" y="64849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43FDE-CD5E-4F4C-BAFC-5F7C878E456B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54712-3ECF-87F1-07A6-8E979F4F85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21763" y="64849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ECE81-8874-4D45-9473-B84664B5D7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082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86FB1-BED4-EE58-BFFB-49BC6009C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88B06-43EF-4E95-82F4-9E4AB4BBBE10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8ADC3D8-4D5F-8E99-B0E6-566AC5FDEA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03A52-FD98-46D1-9D69-D1E5852548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958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D6841-3C8E-BF1B-1055-FD7D2BD17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DFE4D-C387-4F64-BF3B-FE8D1BED010A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2A57BC-DFBF-8AC8-DCB4-0307FEE01C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96E86-B003-4045-8168-91DA6F4961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303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D5DEB9-12F6-39CA-0A7A-758AC44F6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9822C-7986-49F5-A808-5ECE6374E1A8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B1C34-5E8E-4CD7-F06E-291B07A283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4C089-9573-4CD3-A15D-6112A45BB7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240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00F094C-D0DA-E983-7C2B-C62EB6BB6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6AFBF-9ED7-41C0-B85C-8831DE2E659A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A9EBCEF-DBD7-3257-0AAB-1A06D0F51C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55FE2-3366-438B-9F96-D9FCFFA61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225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16919F9-3EB5-5E06-4516-A545B024F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60A2A-22CF-4F13-95F4-461EF4E26EEE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3FB9334-9420-3E62-C765-5CC235CE0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EC243-4007-478B-8E28-868C262BF1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3639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3DCE707-B231-E7AE-29EA-128263EA5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07B58-86BD-4F6B-B03C-F3EDA88E10FF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FD8D793-8398-B158-F8D8-5D5E2DA185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8E7F9-CE1A-4AD6-BABA-5B01EE6E8E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0996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72B214-9344-7D19-68B7-910A1455D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F31BF-2B65-4B62-AE0C-5D5930330641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34C7B-3A27-08AA-C16A-C6D1C78661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13B2A-16A8-408E-8CD8-3E840A8D52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36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0B5AB-8166-4587-991B-C5BF1E33CDF9}" type="datetime1">
              <a:rPr lang="en-US" smtClean="0"/>
              <a:t>11/29/2023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46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C8D9C-DCF5-47B9-E686-EDEDF9AFD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83EA2-BC41-44AF-B1AD-72BF19786469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514F11-75A7-E625-195D-018B7C45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994C00-C085-1240-3AF9-F08376FD9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D6C4F-7690-496E-99D7-AAD4CE5D26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838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CA9F2989-D057-1C49-1988-F21EB7E79C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240017B7-73BF-7246-DFC6-6661FBB6E5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1946275"/>
            <a:ext cx="323850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389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5E5E6-10AF-434C-96B6-59A62C64309C}" type="datetime1">
              <a:rPr lang="en-US" smtClean="0"/>
              <a:t>11/29/2023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3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B059B-0AD9-4DA8-8651-90C4FC70B554}" type="datetime1">
              <a:rPr lang="en-US" smtClean="0"/>
              <a:t>11/29/2023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516B5-C5F7-448C-B007-6F32D4475BA0}" type="datetime1">
              <a:rPr lang="en-US" smtClean="0"/>
              <a:t>11/29/2023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7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C633-496E-4993-B481-6D7A81340137}" type="datetime1">
              <a:rPr lang="en-US" smtClean="0"/>
              <a:t>11/29/2023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7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7D2E-40F7-4870-8BE8-D1A1A4F8E4C6}" type="datetime1">
              <a:rPr lang="en-US" smtClean="0"/>
              <a:t>11/29/2023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5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DBD2-63BA-463A-BDB9-C60C91EAED87}" type="datetime1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2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02C48-5DA5-4F47-A59F-817C53E691A6}" type="datetime1">
              <a:rPr lang="en-US" smtClean="0"/>
              <a:t>11/29/2023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0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A579-8474-43C1-B25D-0B2C1FBAAE6E}" type="datetime1">
              <a:rPr lang="en-US" smtClean="0"/>
              <a:t>11/29/2023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5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>
            <a:extLst>
              <a:ext uri="{FF2B5EF4-FFF2-40B4-BE49-F238E27FC236}">
                <a16:creationId xmlns:a16="http://schemas.microsoft.com/office/drawing/2014/main" id="{F9CA4A98-51FA-8F42-B4A4-488B76A88F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AB934C22-AED5-D419-1ADF-6A39FA42CE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8580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376A11C4-3AC1-C68F-4A19-69F757B708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146300"/>
            <a:ext cx="10515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DA76C-2790-78B4-3D0D-DF706C779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7038" y="6484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7731A9-AB57-4A4A-8235-1DA715A18CE3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5254D-0013-5529-0CAA-5EE76711E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12238" y="6484938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A8C95"/>
                </a:solidFill>
              </a:defRPr>
            </a:lvl1pPr>
          </a:lstStyle>
          <a:p>
            <a:pPr>
              <a:defRPr/>
            </a:pPr>
            <a:fld id="{5E318B76-5F5F-46D9-B6FD-300B31E70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89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Florida State Treasury Investments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31, 2023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F0EA0-208A-4E34-ABE2-FD052EF1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71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B36313D-6BEE-0BC1-E461-E0BA710CB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90588"/>
            <a:ext cx="86868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cs typeface="Times New Roman" pitchFamily="18" charset="0"/>
              </a:rPr>
              <a:t>Securities Lending - Cash Collateral Portfolio As of October 31, 2023</a:t>
            </a:r>
            <a:br>
              <a:rPr lang="en-US" sz="3200" b="1" dirty="0">
                <a:solidFill>
                  <a:srgbClr val="000000"/>
                </a:solidFill>
                <a:cs typeface="Times New Roman" pitchFamily="18" charset="0"/>
              </a:rPr>
            </a:br>
            <a:endParaRPr lang="en-US" sz="3200" b="1" dirty="0">
              <a:cs typeface="Times New Roman" pitchFamily="18" charset="0"/>
            </a:endParaRPr>
          </a:p>
        </p:txBody>
      </p:sp>
      <p:sp>
        <p:nvSpPr>
          <p:cNvPr id="5123" name="TextBox 20">
            <a:extLst>
              <a:ext uri="{FF2B5EF4-FFF2-40B4-BE49-F238E27FC236}">
                <a16:creationId xmlns:a16="http://schemas.microsoft.com/office/drawing/2014/main" id="{D6676D7A-F9B8-B002-0E9B-7F29AC10A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38" y="3276600"/>
            <a:ext cx="4741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1523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Includes Repos that are collateralized by U.S. Govt. Securities</a:t>
            </a: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78C4EA9-4254-7859-9F21-7B2F2D7DE995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3554413"/>
          <a:ext cx="4227512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Asset Class</a:t>
                      </a:r>
                    </a:p>
                  </a:txBody>
                  <a:tcPr marL="91449" marR="91449"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30" name="Chart 22">
            <a:extLst>
              <a:ext uri="{FF2B5EF4-FFF2-40B4-BE49-F238E27FC236}">
                <a16:creationId xmlns:a16="http://schemas.microsoft.com/office/drawing/2014/main" id="{481CF43D-EA4B-50BD-22B3-7E7E60E9E9A5}"/>
              </a:ext>
            </a:extLst>
          </p:cNvPr>
          <p:cNvGraphicFramePr>
            <a:graphicFrameLocks/>
          </p:cNvGraphicFramePr>
          <p:nvPr/>
        </p:nvGraphicFramePr>
        <p:xfrm>
          <a:off x="1189038" y="3875088"/>
          <a:ext cx="4467225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468755" imgH="2469094" progId="Excel.Chart.8">
                  <p:embed/>
                </p:oleObj>
              </mc:Choice>
              <mc:Fallback>
                <p:oleObj name="Chart" r:id="rId2" imgW="4468755" imgH="2469094" progId="Excel.Chart.8">
                  <p:embed/>
                  <p:pic>
                    <p:nvPicPr>
                      <p:cNvPr id="5130" name="Chart 22">
                        <a:extLst>
                          <a:ext uri="{FF2B5EF4-FFF2-40B4-BE49-F238E27FC236}">
                            <a16:creationId xmlns:a16="http://schemas.microsoft.com/office/drawing/2014/main" id="{481CF43D-EA4B-50BD-22B3-7E7E60E9E9A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3875088"/>
                        <a:ext cx="4467225" cy="2459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Chart 11">
            <a:extLst>
              <a:ext uri="{FF2B5EF4-FFF2-40B4-BE49-F238E27FC236}">
                <a16:creationId xmlns:a16="http://schemas.microsoft.com/office/drawing/2014/main" id="{46D590C3-976D-B095-05CA-CC21ED29DBD4}"/>
              </a:ext>
            </a:extLst>
          </p:cNvPr>
          <p:cNvGraphicFramePr>
            <a:graphicFrameLocks/>
          </p:cNvGraphicFramePr>
          <p:nvPr/>
        </p:nvGraphicFramePr>
        <p:xfrm>
          <a:off x="6421438" y="3973513"/>
          <a:ext cx="4843462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4846740" imgH="2365453" progId="Excel.Chart.8">
                  <p:embed/>
                </p:oleObj>
              </mc:Choice>
              <mc:Fallback>
                <p:oleObj name="Chart" r:id="rId4" imgW="4846740" imgH="2365453" progId="Excel.Chart.8">
                  <p:embed/>
                  <p:pic>
                    <p:nvPicPr>
                      <p:cNvPr id="5131" name="Chart 11">
                        <a:extLst>
                          <a:ext uri="{FF2B5EF4-FFF2-40B4-BE49-F238E27FC236}">
                            <a16:creationId xmlns:a16="http://schemas.microsoft.com/office/drawing/2014/main" id="{46D590C3-976D-B095-05CA-CC21ED29DBD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3973513"/>
                        <a:ext cx="4843462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D17D529-CADB-E65F-9449-92E4CE9E39C5}"/>
              </a:ext>
            </a:extLst>
          </p:cNvPr>
          <p:cNvGraphicFramePr>
            <a:graphicFrameLocks noGrp="1"/>
          </p:cNvGraphicFramePr>
          <p:nvPr/>
        </p:nvGraphicFramePr>
        <p:xfrm>
          <a:off x="6472238" y="3657600"/>
          <a:ext cx="4613275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Final Maturity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Schedule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63" marR="91463"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97448C61-BB63-207A-08DA-904B3A94CA86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1524000"/>
          <a:ext cx="4227512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Portfolio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Characteristics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9" marR="91449"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50144BBB-82D8-881E-7F7D-55F776E34B04}"/>
              </a:ext>
            </a:extLst>
          </p:cNvPr>
          <p:cNvSpPr txBox="1"/>
          <p:nvPr/>
        </p:nvSpPr>
        <p:spPr>
          <a:xfrm>
            <a:off x="1106488" y="1895475"/>
            <a:ext cx="4227512" cy="1439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Total Market Value	   $2,282.5 million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5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NAV		   1.0001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5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Yield (360 basis)	   5.374%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5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WAM		   41 days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FF2AC32-1D1C-32D9-D139-BDE4EC0C34DC}"/>
              </a:ext>
            </a:extLst>
          </p:cNvPr>
          <p:cNvGraphicFramePr>
            <a:graphicFrameLocks noGrp="1"/>
          </p:cNvGraphicFramePr>
          <p:nvPr/>
        </p:nvGraphicFramePr>
        <p:xfrm>
          <a:off x="6248400" y="1508125"/>
          <a:ext cx="4837113" cy="1827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80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Credit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Quality (S&amp;P)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% of Cost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Cost (in mil.)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81">
                <a:tc>
                  <a:txBody>
                    <a:bodyPr/>
                    <a:lstStyle/>
                    <a:p>
                      <a:pPr algn="l"/>
                      <a:r>
                        <a:rPr lang="en-US" sz="1300" b="0" baseline="0" dirty="0">
                          <a:latin typeface="+mn-lt"/>
                          <a:cs typeface="Times New Roman" pitchFamily="18" charset="0"/>
                        </a:rPr>
                        <a:t>U.S. Govt. Securities*</a:t>
                      </a:r>
                      <a:endParaRPr lang="en-US" sz="13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88.83%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$2,027.5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801">
                <a:tc>
                  <a:txBody>
                    <a:bodyPr/>
                    <a:lstStyle/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AAA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$0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1">
                <a:tc>
                  <a:txBody>
                    <a:bodyPr/>
                    <a:lstStyle/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4.58%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$104.5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781">
                <a:tc>
                  <a:txBody>
                    <a:bodyPr/>
                    <a:lstStyle/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6.60%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$150.5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71" name="Rectangle 2">
            <a:extLst>
              <a:ext uri="{FF2B5EF4-FFF2-40B4-BE49-F238E27FC236}">
                <a16:creationId xmlns:a16="http://schemas.microsoft.com/office/drawing/2014/main" id="{76696F07-EF21-A863-4122-C120B1EFE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888" y="3244850"/>
            <a:ext cx="23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15234A"/>
                </a:solidFill>
              </a:rPr>
              <a:t> </a:t>
            </a:r>
          </a:p>
        </p:txBody>
      </p:sp>
      <p:graphicFrame>
        <p:nvGraphicFramePr>
          <p:cNvPr id="5172" name="Chart 12">
            <a:extLst>
              <a:ext uri="{FF2B5EF4-FFF2-40B4-BE49-F238E27FC236}">
                <a16:creationId xmlns:a16="http://schemas.microsoft.com/office/drawing/2014/main" id="{BE2A699A-F67C-4F93-BE24-9DF2EB7481E8}"/>
              </a:ext>
            </a:extLst>
          </p:cNvPr>
          <p:cNvGraphicFramePr>
            <a:graphicFrameLocks/>
          </p:cNvGraphicFramePr>
          <p:nvPr/>
        </p:nvGraphicFramePr>
        <p:xfrm>
          <a:off x="6196013" y="3976688"/>
          <a:ext cx="4900612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4907705" imgH="2249619" progId="Excel.Chart.8">
                  <p:embed/>
                </p:oleObj>
              </mc:Choice>
              <mc:Fallback>
                <p:oleObj name="Chart" r:id="rId6" imgW="4907705" imgH="2249619" progId="Excel.Chart.8">
                  <p:embed/>
                  <p:pic>
                    <p:nvPicPr>
                      <p:cNvPr id="5172" name="Chart 12">
                        <a:extLst>
                          <a:ext uri="{FF2B5EF4-FFF2-40B4-BE49-F238E27FC236}">
                            <a16:creationId xmlns:a16="http://schemas.microsoft.com/office/drawing/2014/main" id="{BE2A699A-F67C-4F93-BE24-9DF2EB7481E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013" y="3976688"/>
                        <a:ext cx="4900612" cy="224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85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Treasury Investment Portfolio</a:t>
            </a:r>
            <a:endParaRPr lang="en-US" sz="4800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288FB09-62FE-4F74-B5CD-8B7B8F6981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912126"/>
              </p:ext>
            </p:extLst>
          </p:nvPr>
        </p:nvGraphicFramePr>
        <p:xfrm>
          <a:off x="838200" y="2133600"/>
          <a:ext cx="10515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75346105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272104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October 31,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630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Treasury Investment Portfolio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                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545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(Internally and Externally Managed Portfolios)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$60,531,644,215.25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731386"/>
                  </a:ext>
                </a:extLst>
              </a:tr>
            </a:tbl>
          </a:graphicData>
        </a:graphic>
      </p:graphicFrame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0B370161-E0F9-41C3-A3FE-EF800A658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66516"/>
              </p:ext>
            </p:extLst>
          </p:nvPr>
        </p:nvGraphicFramePr>
        <p:xfrm>
          <a:off x="838200" y="3124200"/>
          <a:ext cx="10506678" cy="351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801F4E-A56E-4DEE-8189-00643C0DE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594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B8A5-E8CB-4EA6-B544-3C96E75BC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/>
              <a:t>Portfolio Allocation as of </a:t>
            </a:r>
            <a:br>
              <a:rPr lang="en-US" sz="4800" b="1" kern="0" dirty="0"/>
            </a:br>
            <a:r>
              <a:rPr lang="en-US" sz="4800" b="1" kern="0" dirty="0"/>
              <a:t>October 31, 2023</a:t>
            </a:r>
          </a:p>
        </p:txBody>
      </p:sp>
      <p:graphicFrame>
        <p:nvGraphicFramePr>
          <p:cNvPr id="4" name="Chart Placeholder 7">
            <a:extLst>
              <a:ext uri="{FF2B5EF4-FFF2-40B4-BE49-F238E27FC236}">
                <a16:creationId xmlns:a16="http://schemas.microsoft.com/office/drawing/2014/main" id="{8B5DB9A6-3DD6-44FB-AEB7-43F4A014D3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980689"/>
              </p:ext>
            </p:extLst>
          </p:nvPr>
        </p:nvGraphicFramePr>
        <p:xfrm>
          <a:off x="838200" y="1908314"/>
          <a:ext cx="1051560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5D4239-BBA8-4302-8584-8ABC785CC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84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2781-52D1-4EDB-8AE7-44B64939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b="1" kern="0" dirty="0"/>
              <a:t>Treasury Participants </a:t>
            </a:r>
            <a:br>
              <a:rPr lang="en-US" sz="4800" b="1" kern="0" dirty="0"/>
            </a:br>
            <a:r>
              <a:rPr lang="en-US" sz="4800" b="1" kern="0" dirty="0"/>
              <a:t>as of October 31, 2023</a:t>
            </a:r>
          </a:p>
        </p:txBody>
      </p:sp>
      <p:graphicFrame>
        <p:nvGraphicFramePr>
          <p:cNvPr id="4" name="Chart Placeholder 7">
            <a:extLst>
              <a:ext uri="{FF2B5EF4-FFF2-40B4-BE49-F238E27FC236}">
                <a16:creationId xmlns:a16="http://schemas.microsoft.com/office/drawing/2014/main" id="{32ADC147-55C9-4A8D-9354-5A9C03D9CF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7130510"/>
              </p:ext>
            </p:extLst>
          </p:nvPr>
        </p:nvGraphicFramePr>
        <p:xfrm>
          <a:off x="2104445" y="2005783"/>
          <a:ext cx="7983110" cy="404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DBF4E8-C228-4683-9E7E-4CE991E3A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0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59213"/>
            <a:ext cx="10972800" cy="80804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800" b="1" dirty="0"/>
              <a:t>Net Earnings Rate 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(</a:t>
            </a:r>
            <a:r>
              <a:rPr lang="en-US" sz="3600" b="1" dirty="0">
                <a:solidFill>
                  <a:schemeClr val="accent1"/>
                </a:solidFill>
              </a:rPr>
              <a:t>past 12 months</a:t>
            </a:r>
            <a:r>
              <a:rPr lang="en-US" sz="3600" b="1" dirty="0">
                <a:solidFill>
                  <a:schemeClr val="tx2"/>
                </a:solidFill>
              </a:rPr>
              <a:t>) 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548019453"/>
              </p:ext>
            </p:extLst>
          </p:nvPr>
        </p:nvGraphicFramePr>
        <p:xfrm>
          <a:off x="914400" y="1742790"/>
          <a:ext cx="10439400" cy="44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95D731-4A47-4AC0-AC1B-B84713D088EA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B2ECE2-AB17-412C-8387-1198CFAC305C}"/>
              </a:ext>
            </a:extLst>
          </p:cNvPr>
          <p:cNvSpPr txBox="1"/>
          <p:nvPr/>
        </p:nvSpPr>
        <p:spPr>
          <a:xfrm>
            <a:off x="9588757" y="5856292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Garamond" pitchFamily="18" charset="0"/>
              </a:rPr>
              <a:t>Rates are unaudited</a:t>
            </a:r>
          </a:p>
        </p:txBody>
      </p:sp>
    </p:spTree>
    <p:extLst>
      <p:ext uri="{BB962C8B-B14F-4D97-AF65-F5344CB8AC3E}">
        <p14:creationId xmlns:p14="http://schemas.microsoft.com/office/powerpoint/2010/main" val="1935722938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815406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Annualized Net Earnings Rate</a:t>
            </a:r>
            <a:br>
              <a:rPr lang="en-US" sz="4800" b="1" dirty="0"/>
            </a:br>
            <a:r>
              <a:rPr lang="en-US" sz="4800" b="1" dirty="0"/>
              <a:t> </a:t>
            </a:r>
            <a:r>
              <a:rPr lang="en-US" sz="3200" b="1" dirty="0"/>
              <a:t>as of October 31, 2023</a:t>
            </a: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244172891"/>
              </p:ext>
            </p:extLst>
          </p:nvPr>
        </p:nvGraphicFramePr>
        <p:xfrm>
          <a:off x="1905000" y="1828799"/>
          <a:ext cx="8270875" cy="4205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5B263-CB8C-453B-96DA-918F7133591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53600" y="5819001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Garamond" pitchFamily="18" charset="0"/>
              </a:rPr>
              <a:t>Rates are unaudited</a:t>
            </a:r>
          </a:p>
        </p:txBody>
      </p:sp>
    </p:spTree>
    <p:extLst>
      <p:ext uri="{BB962C8B-B14F-4D97-AF65-F5344CB8AC3E}">
        <p14:creationId xmlns:p14="http://schemas.microsoft.com/office/powerpoint/2010/main" val="684340859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F62DF-8F8B-4419-974F-5CCC1D54F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/>
              <a:t>Total Treasury Investment Portfolio Monthly Sector Distribution</a:t>
            </a:r>
            <a:endParaRPr lang="en-US" sz="48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FAD0379-76E9-4EEE-B79E-FE3C3988C27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6445740"/>
              </p:ext>
            </p:extLst>
          </p:nvPr>
        </p:nvGraphicFramePr>
        <p:xfrm>
          <a:off x="838200" y="2010728"/>
          <a:ext cx="10515600" cy="4162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E538D3-F457-49E1-B78A-3F6AD011A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92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33057-11C9-432F-98CD-F3A630A5F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Total Treasury Investment Portfolio</a:t>
            </a:r>
            <a:br>
              <a:rPr lang="en-US" sz="4800" b="1" dirty="0"/>
            </a:br>
            <a:r>
              <a:rPr lang="en-US" sz="4800" b="1" dirty="0"/>
              <a:t>Quality Distribution</a:t>
            </a:r>
            <a:endParaRPr lang="en-US" sz="48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3B07B8E-5D23-401A-906D-3ADEA5F54B5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159657"/>
              </p:ext>
            </p:extLst>
          </p:nvPr>
        </p:nvGraphicFramePr>
        <p:xfrm>
          <a:off x="833306" y="1920198"/>
          <a:ext cx="10515600" cy="4264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96ABF9A-871F-4ABB-A1F9-50A84BB116D2}"/>
              </a:ext>
            </a:extLst>
          </p:cNvPr>
          <p:cNvSpPr/>
          <p:nvPr/>
        </p:nvSpPr>
        <p:spPr>
          <a:xfrm>
            <a:off x="8643067" y="5970170"/>
            <a:ext cx="305330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S&amp;P Ratings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Includes Repos collateralized with US Government securities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1AB81-93C4-438C-BBE6-6F97BCEDF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34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09600"/>
            <a:ext cx="8839200" cy="990599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b="1" dirty="0"/>
              <a:t>Total Treasury Investment Portfolio</a:t>
            </a:r>
            <a:br>
              <a:rPr lang="en-US" b="1" dirty="0"/>
            </a:br>
            <a:r>
              <a:rPr lang="en-US" b="1" dirty="0"/>
              <a:t>Effective Duration</a:t>
            </a:r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673857386"/>
              </p:ext>
            </p:extLst>
          </p:nvPr>
        </p:nvGraphicFramePr>
        <p:xfrm>
          <a:off x="1066800" y="1676400"/>
          <a:ext cx="10058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6CDAA4-52C7-4950-9FDF-28243A747AC6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43151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11130</TotalTime>
  <Words>329</Words>
  <Application>Microsoft Office PowerPoint</Application>
  <PresentationFormat>Widescreen</PresentationFormat>
  <Paragraphs>124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Office Theme</vt:lpstr>
      <vt:lpstr>1_Office Theme</vt:lpstr>
      <vt:lpstr>2_Office Theme</vt:lpstr>
      <vt:lpstr>Microsoft Excel Chart</vt:lpstr>
      <vt:lpstr>Florida State Treasury Investments</vt:lpstr>
      <vt:lpstr>Treasury Investment Portfolio</vt:lpstr>
      <vt:lpstr>Portfolio Allocation as of  October 31, 2023</vt:lpstr>
      <vt:lpstr>Treasury Participants  as of October 31, 2023</vt:lpstr>
      <vt:lpstr>Net Earnings Rate  (past 12 months) </vt:lpstr>
      <vt:lpstr>Annualized Net Earnings Rate  as of October 31, 2023</vt:lpstr>
      <vt:lpstr>Total Treasury Investment Portfolio Monthly Sector Distribution</vt:lpstr>
      <vt:lpstr>Total Treasury Investment Portfolio Quality Distribution</vt:lpstr>
      <vt:lpstr>Total Treasury Investment Portfolio Effective Duration</vt:lpstr>
      <vt:lpstr>Securities Lending - Cash Collateral Portfolio As of October 31, 2023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Good Place for a Title</dc:title>
  <dc:creator>Taylor, Terry</dc:creator>
  <cp:lastModifiedBy>Gilbert, Bill</cp:lastModifiedBy>
  <cp:revision>579</cp:revision>
  <cp:lastPrinted>2021-11-17T21:34:04Z</cp:lastPrinted>
  <dcterms:created xsi:type="dcterms:W3CDTF">2017-12-18T19:50:46Z</dcterms:created>
  <dcterms:modified xsi:type="dcterms:W3CDTF">2023-11-29T19:43:27Z</dcterms:modified>
</cp:coreProperties>
</file>