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97" r:id="rId4"/>
    <p:sldId id="398" r:id="rId5"/>
    <p:sldId id="395" r:id="rId6"/>
    <p:sldId id="263" r:id="rId7"/>
    <p:sldId id="264" r:id="rId8"/>
    <p:sldId id="399" r:id="rId9"/>
    <p:sldId id="400" r:id="rId10"/>
    <p:sldId id="267" r:id="rId11"/>
    <p:sldId id="372" r:id="rId12"/>
    <p:sldId id="26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44856</c:v>
                </c:pt>
                <c:pt idx="1">
                  <c:v>44834</c:v>
                </c:pt>
                <c:pt idx="2">
                  <c:v>44804</c:v>
                </c:pt>
                <c:pt idx="3">
                  <c:v>44773</c:v>
                </c:pt>
                <c:pt idx="4">
                  <c:v>44742</c:v>
                </c:pt>
                <c:pt idx="5">
                  <c:v>44712</c:v>
                </c:pt>
                <c:pt idx="6">
                  <c:v>44681</c:v>
                </c:pt>
                <c:pt idx="7">
                  <c:v>44651</c:v>
                </c:pt>
                <c:pt idx="8">
                  <c:v>44620</c:v>
                </c:pt>
                <c:pt idx="9">
                  <c:v>44583</c:v>
                </c:pt>
                <c:pt idx="10">
                  <c:v>44551</c:v>
                </c:pt>
                <c:pt idx="11">
                  <c:v>44521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57.140999999999998</c:v>
                </c:pt>
                <c:pt idx="1">
                  <c:v>57.948999999999998</c:v>
                </c:pt>
                <c:pt idx="2">
                  <c:v>57.850999999999999</c:v>
                </c:pt>
                <c:pt idx="3">
                  <c:v>58.511000000000003</c:v>
                </c:pt>
                <c:pt idx="4">
                  <c:v>57.2</c:v>
                </c:pt>
                <c:pt idx="5">
                  <c:v>56.08</c:v>
                </c:pt>
                <c:pt idx="6">
                  <c:v>51.372</c:v>
                </c:pt>
                <c:pt idx="7">
                  <c:v>49.307000000000002</c:v>
                </c:pt>
                <c:pt idx="8">
                  <c:v>49.220999999999997</c:v>
                </c:pt>
                <c:pt idx="9">
                  <c:v>48.116999999999997</c:v>
                </c:pt>
                <c:pt idx="10">
                  <c:v>47.088999999999999</c:v>
                </c:pt>
                <c:pt idx="11">
                  <c:v>44.99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3"/>
              <c:layout>
                <c:manualLayout>
                  <c:x val="-1.207729468599033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2-43A7-B762-747A5E3F23F5}"/>
                </c:ext>
              </c:extLst>
            </c:dLbl>
            <c:dLbl>
              <c:idx val="4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Sheet1!$B$2:$B$7</c:f>
              <c:numCache>
                <c:formatCode>"$"#,##0.000</c:formatCode>
                <c:ptCount val="6"/>
                <c:pt idx="0">
                  <c:v>0.10199999999999999</c:v>
                </c:pt>
                <c:pt idx="1">
                  <c:v>14.486000000000001</c:v>
                </c:pt>
                <c:pt idx="2">
                  <c:v>6.423</c:v>
                </c:pt>
                <c:pt idx="3">
                  <c:v>5.9329999999999998</c:v>
                </c:pt>
                <c:pt idx="4">
                  <c:v>13.779</c:v>
                </c:pt>
                <c:pt idx="5">
                  <c:v>16.417000000000002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1.7850892544627229E-3</c:v>
                </c:pt>
                <c:pt idx="1">
                  <c:v>0.2535176758837942</c:v>
                </c:pt>
                <c:pt idx="2">
                  <c:v>0.1124081204060203</c:v>
                </c:pt>
                <c:pt idx="3">
                  <c:v>0.10383269163458173</c:v>
                </c:pt>
                <c:pt idx="4">
                  <c:v>0.24114455722786138</c:v>
                </c:pt>
                <c:pt idx="5">
                  <c:v>0.2873118655932797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5" formatCode="0.0%">
                  <c:v>0.52845642282114103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0124011819954869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-1.6292021530456204E-2"/>
                  <c:y val="1.58945920129867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49.86</c:v>
                </c:pt>
                <c:pt idx="1">
                  <c:v>7.2809999999999997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0.8725783587966609</c:v>
                </c:pt>
                <c:pt idx="1">
                  <c:v>0.1274216412033391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44521</c:v>
                </c:pt>
                <c:pt idx="1">
                  <c:v>44551</c:v>
                </c:pt>
                <c:pt idx="2">
                  <c:v>44583</c:v>
                </c:pt>
                <c:pt idx="3">
                  <c:v>44620</c:v>
                </c:pt>
                <c:pt idx="4">
                  <c:v>44651</c:v>
                </c:pt>
                <c:pt idx="5">
                  <c:v>44681</c:v>
                </c:pt>
                <c:pt idx="6">
                  <c:v>44712</c:v>
                </c:pt>
                <c:pt idx="7">
                  <c:v>44742</c:v>
                </c:pt>
                <c:pt idx="8">
                  <c:v>44773</c:v>
                </c:pt>
                <c:pt idx="9">
                  <c:v>44804</c:v>
                </c:pt>
                <c:pt idx="10">
                  <c:v>44834</c:v>
                </c:pt>
                <c:pt idx="11">
                  <c:v>44865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8.5830000000000004E-3</c:v>
                </c:pt>
                <c:pt idx="1">
                  <c:v>7.7790000000000003E-3</c:v>
                </c:pt>
                <c:pt idx="2">
                  <c:v>4.2789999999999998E-3</c:v>
                </c:pt>
                <c:pt idx="3">
                  <c:v>4.1019999999999997E-3</c:v>
                </c:pt>
                <c:pt idx="4">
                  <c:v>3.9039999999999999E-3</c:v>
                </c:pt>
                <c:pt idx="5">
                  <c:v>4.3169999999999997E-3</c:v>
                </c:pt>
                <c:pt idx="6">
                  <c:v>8.1460000000000005E-3</c:v>
                </c:pt>
                <c:pt idx="7">
                  <c:v>9.2329999999999999E-3</c:v>
                </c:pt>
                <c:pt idx="8">
                  <c:v>1.1835E-2</c:v>
                </c:pt>
                <c:pt idx="9">
                  <c:v>1.0078E-2</c:v>
                </c:pt>
                <c:pt idx="10">
                  <c:v>1.1986E-2</c:v>
                </c:pt>
                <c:pt idx="11">
                  <c:v>1.1624000000000001E-2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7.9080000000000001E-3</c:v>
                </c:pt>
                <c:pt idx="1">
                  <c:v>9.9179999999999997E-3</c:v>
                </c:pt>
                <c:pt idx="2">
                  <c:v>1.5903E-2</c:v>
                </c:pt>
                <c:pt idx="3">
                  <c:v>1.9071000000000001E-2</c:v>
                </c:pt>
                <c:pt idx="4">
                  <c:v>1.8752000000000001E-2</c:v>
                </c:pt>
                <c:pt idx="5">
                  <c:v>1.6277E-2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8/31/2022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3.6231884057971015E-3"/>
                  <c:y val="1.864209693743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8.6956521739130974E-3"/>
                  <c:y val="8.333333333333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7"/>
              <c:layout>
                <c:manualLayout>
                  <c:x val="-2.8011204481792717E-3"/>
                  <c:y val="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STIF/Cash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0.67019999999999991</c:v>
                </c:pt>
                <c:pt idx="1">
                  <c:v>0.11529999999999999</c:v>
                </c:pt>
                <c:pt idx="2">
                  <c:v>2.6599999999999999E-2</c:v>
                </c:pt>
                <c:pt idx="3">
                  <c:v>2.24E-2</c:v>
                </c:pt>
                <c:pt idx="4">
                  <c:v>0.13059999999999999</c:v>
                </c:pt>
                <c:pt idx="5">
                  <c:v>2.699999999999998E-3</c:v>
                </c:pt>
                <c:pt idx="6">
                  <c:v>1.8200000000000001E-2</c:v>
                </c:pt>
                <c:pt idx="7">
                  <c:v>3.0000000000000001E-5</c:v>
                </c:pt>
                <c:pt idx="8">
                  <c:v>3.3E-3</c:v>
                </c:pt>
                <c:pt idx="9">
                  <c:v>1.0699999999999999E-2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9/30/2022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1.111111111111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-1.690821256038603E-3"/>
                  <c:y val="-1.162562265704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2.4154589371980675E-3"/>
                  <c:y val="4.660524234359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STIF/Cash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0.67989999999999995</c:v>
                </c:pt>
                <c:pt idx="1">
                  <c:v>0.11119999999999999</c:v>
                </c:pt>
                <c:pt idx="2">
                  <c:v>2.5700000000000001E-2</c:v>
                </c:pt>
                <c:pt idx="3">
                  <c:v>2.1399999999999999E-2</c:v>
                </c:pt>
                <c:pt idx="4">
                  <c:v>0.1303</c:v>
                </c:pt>
                <c:pt idx="5">
                  <c:v>-3.7000000000000019E-3</c:v>
                </c:pt>
                <c:pt idx="6">
                  <c:v>1.9800000000000002E-2</c:v>
                </c:pt>
                <c:pt idx="7">
                  <c:v>1.8E-3</c:v>
                </c:pt>
                <c:pt idx="8">
                  <c:v>3.3E-3</c:v>
                </c:pt>
                <c:pt idx="9">
                  <c:v>1.03E-2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10/31/2022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1.2077294685990338E-3"/>
                  <c:y val="1.864209693743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1594212488144762E-2"/>
                  <c:y val="1.249999999999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2.2974304976388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5.7971014492753624E-3"/>
                  <c:y val="8.333333333333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STIF/Cash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0.65420000000000011</c:v>
                </c:pt>
                <c:pt idx="1">
                  <c:v>0.11240000000000001</c:v>
                </c:pt>
                <c:pt idx="2">
                  <c:v>2.5499999999999998E-2</c:v>
                </c:pt>
                <c:pt idx="3">
                  <c:v>2.1199999999999997E-2</c:v>
                </c:pt>
                <c:pt idx="4">
                  <c:v>0.1394</c:v>
                </c:pt>
                <c:pt idx="5">
                  <c:v>2.2999999999999987E-3</c:v>
                </c:pt>
                <c:pt idx="6">
                  <c:v>2.9700000000000001E-2</c:v>
                </c:pt>
                <c:pt idx="7">
                  <c:v>1.8E-3</c:v>
                </c:pt>
                <c:pt idx="8">
                  <c:v>3.2000000000000002E-3</c:v>
                </c:pt>
                <c:pt idx="9">
                  <c:v>1.03E-2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8/31/2022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  <c:pt idx="7">
                  <c:v>Short Term Investment Fund 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0.78990000000000005</c:v>
                </c:pt>
                <c:pt idx="1">
                  <c:v>5.2400000000000002E-2</c:v>
                </c:pt>
                <c:pt idx="2">
                  <c:v>1.6199999999999999E-2</c:v>
                </c:pt>
                <c:pt idx="3">
                  <c:v>7.7399999999999997E-2</c:v>
                </c:pt>
                <c:pt idx="4">
                  <c:v>4.6600000000000003E-2</c:v>
                </c:pt>
                <c:pt idx="5">
                  <c:v>5.0000000000000001E-4</c:v>
                </c:pt>
                <c:pt idx="6">
                  <c:v>0</c:v>
                </c:pt>
                <c:pt idx="7">
                  <c:v>1.6899999999999998E-2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9/30/2022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  <c:pt idx="7">
                  <c:v>Short Term Investment Fund 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0.79610000000000003</c:v>
                </c:pt>
                <c:pt idx="1">
                  <c:v>5.0500000000000003E-2</c:v>
                </c:pt>
                <c:pt idx="2">
                  <c:v>1.5800000000000002E-2</c:v>
                </c:pt>
                <c:pt idx="3">
                  <c:v>7.9000000000000001E-2</c:v>
                </c:pt>
                <c:pt idx="4">
                  <c:v>4.4499999999999998E-2</c:v>
                </c:pt>
                <c:pt idx="5">
                  <c:v>4.0000000000000002E-4</c:v>
                </c:pt>
                <c:pt idx="6">
                  <c:v>1.8E-3</c:v>
                </c:pt>
                <c:pt idx="7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10/31/2022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  <c:pt idx="7">
                  <c:v>Short Term Investment Fund 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0.78820000000000001</c:v>
                </c:pt>
                <c:pt idx="1">
                  <c:v>4.9599999999999998E-2</c:v>
                </c:pt>
                <c:pt idx="2">
                  <c:v>2.3300000000000001E-2</c:v>
                </c:pt>
                <c:pt idx="3">
                  <c:v>8.0100000000000005E-2</c:v>
                </c:pt>
                <c:pt idx="4">
                  <c:v>4.5100000000000001E-2</c:v>
                </c:pt>
                <c:pt idx="5">
                  <c:v>5.9999999999999995E-4</c:v>
                </c:pt>
                <c:pt idx="6">
                  <c:v>1.8E-3</c:v>
                </c:pt>
                <c:pt idx="7">
                  <c:v>1.1299999999999999E-2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8/31/2022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51515151515152E-2"/>
                  <c:y val="-5.64971751412430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5.05050505050507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695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1.0101010101010102E-2"/>
                  <c:y val="-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  <c:pt idx="8">
                  <c:v>Other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0.44299999999999995</c:v>
                </c:pt>
                <c:pt idx="1">
                  <c:v>0.2646</c:v>
                </c:pt>
                <c:pt idx="2">
                  <c:v>9.0700000000000003E-2</c:v>
                </c:pt>
                <c:pt idx="3">
                  <c:v>8.3699999999999997E-2</c:v>
                </c:pt>
                <c:pt idx="4">
                  <c:v>7.4099999999999999E-2</c:v>
                </c:pt>
                <c:pt idx="5">
                  <c:v>1.7500000000000002E-2</c:v>
                </c:pt>
                <c:pt idx="6">
                  <c:v>1.8700000000000001E-2</c:v>
                </c:pt>
                <c:pt idx="7">
                  <c:v>7.1000000000000004E-3</c:v>
                </c:pt>
                <c:pt idx="8">
                  <c:v>5.9999999999999995E-4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9/30/2022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383838383838502E-3"/>
                  <c:y val="-2.5423728813559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dLbl>
              <c:idx val="8"/>
              <c:layout>
                <c:manualLayout>
                  <c:x val="0"/>
                  <c:y val="-1.4124293785310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  <c:pt idx="8">
                  <c:v>Other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0.44750000000000001</c:v>
                </c:pt>
                <c:pt idx="1">
                  <c:v>0.27410000000000001</c:v>
                </c:pt>
                <c:pt idx="2">
                  <c:v>7.6700000000000004E-2</c:v>
                </c:pt>
                <c:pt idx="3">
                  <c:v>8.6599999999999996E-2</c:v>
                </c:pt>
                <c:pt idx="4">
                  <c:v>7.6300000000000007E-2</c:v>
                </c:pt>
                <c:pt idx="5">
                  <c:v>1.78E-2</c:v>
                </c:pt>
                <c:pt idx="6">
                  <c:v>1.67E-2</c:v>
                </c:pt>
                <c:pt idx="7">
                  <c:v>4.1999999999999997E-3</c:v>
                </c:pt>
                <c:pt idx="8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10/31/2022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1.136363636363627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-8.474576271186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  <c:pt idx="8">
                  <c:v>Other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0.43740000000000001</c:v>
                </c:pt>
                <c:pt idx="1">
                  <c:v>0.28289999999999998</c:v>
                </c:pt>
                <c:pt idx="2">
                  <c:v>7.4499999999999997E-2</c:v>
                </c:pt>
                <c:pt idx="3">
                  <c:v>8.8099999999999998E-2</c:v>
                </c:pt>
                <c:pt idx="4">
                  <c:v>7.6799999999999993E-2</c:v>
                </c:pt>
                <c:pt idx="5">
                  <c:v>2.07E-2</c:v>
                </c:pt>
                <c:pt idx="6">
                  <c:v>1.44E-2</c:v>
                </c:pt>
                <c:pt idx="7">
                  <c:v>2.3999999999999998E-3</c:v>
                </c:pt>
                <c:pt idx="8">
                  <c:v>2.8E-3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2"/>
              </a:solidFill>
              <a:latin typeface="+mj-lt"/>
              <a:ea typeface="+mn-ea"/>
              <a:cs typeface="+mn-cs"/>
            </a:rPr>
            <a:t>2.64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11/30/2022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11/30/2022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11/30/2022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11/30/2022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11/30/2022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11/30/2022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11/30/2022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11/30/2022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11/30/2022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11/30/2022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11/30/2022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11/30/2022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11/30/2022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11/30/2022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31</a:t>
            </a:r>
            <a:r>
              <a:rPr lang="en-US" dirty="0">
                <a:solidFill>
                  <a:schemeClr val="bg1"/>
                </a:solidFill>
              </a:rPr>
              <a:t>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AF36ECA-37ED-42BE-AD24-D37BB3EC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October 31, 2022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9D94591A-651D-47AE-8ED1-34D453D7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B905DD6-7A98-4960-A9F9-909DC328CA6E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2A8B0DCC-3F00-451C-9ABD-49E4E09037AB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hart" r:id="rId3" imgW="4468755" imgH="2469094" progId="Excel.Chart.8">
                  <p:embed/>
                </p:oleObj>
              </mc:Choice>
              <mc:Fallback>
                <p:oleObj name="Chart" r:id="rId3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2A8B0DCC-3F00-451C-9ABD-49E4E09037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90A47B37-65DF-484D-9A39-D5F9F71F79B1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hart" r:id="rId5" imgW="4846740" imgH="2365453" progId="Excel.Chart.8">
                  <p:embed/>
                </p:oleObj>
              </mc:Choice>
              <mc:Fallback>
                <p:oleObj name="Chart" r:id="rId5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90A47B37-65DF-484D-9A39-D5F9F71F79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15E4CB9-BDD1-4BA4-A1AE-784851759DA7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75250C8-991F-4D25-B07B-4C70ADB4E209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1E593B8-AA9F-41B0-B0FE-4275DA40968B}"/>
              </a:ext>
            </a:extLst>
          </p:cNvPr>
          <p:cNvSpPr txBox="1"/>
          <p:nvPr/>
        </p:nvSpPr>
        <p:spPr>
          <a:xfrm>
            <a:off x="1106488" y="1928813"/>
            <a:ext cx="4227512" cy="143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$3,803.0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.9999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3.061%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</a:t>
            </a:r>
            <a:r>
              <a:rPr lang="en-US" sz="125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   1 day</a:t>
            </a: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CAE6BC-D801-4172-BC35-F00A7BE7EC0C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82.04%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$3,398.3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4.66%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$130.9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13.30%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$273.8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F01FD942-2759-4336-BDA0-6CF972931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5234A"/>
                </a:solidFill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76E20E32-C1A5-477C-B097-67260093474F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7" imgW="4907705" imgH="2249619" progId="Excel.Chart.8">
                  <p:embed/>
                </p:oleObj>
              </mc:Choice>
              <mc:Fallback>
                <p:oleObj name="Chart" r:id="rId7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76E20E32-C1A5-477C-B097-67260093474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002444"/>
              </p:ext>
            </p:extLst>
          </p:nvPr>
        </p:nvGraphicFramePr>
        <p:xfrm>
          <a:off x="838200" y="2133600"/>
          <a:ext cx="10515600" cy="121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October 31,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$57,140,657,604.60</a:t>
                      </a:r>
                    </a:p>
                    <a:p>
                      <a:pPr algn="ctr"/>
                      <a:r>
                        <a:rPr lang="en-US" sz="1100" b="1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(*Include</a:t>
                      </a:r>
                      <a:r>
                        <a:rPr lang="en-US" sz="1100" b="1" kern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s $49 million</a:t>
                      </a:r>
                      <a:r>
                        <a:rPr lang="en-US" sz="1100" b="1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in Rent Assistance Federal funds)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211264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October 31, 2022</a:t>
            </a:r>
            <a:endParaRPr lang="en-US" sz="4800" dirty="0"/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78476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October 31, 2022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161534"/>
              </p:ext>
            </p:extLst>
          </p:nvPr>
        </p:nvGraphicFramePr>
        <p:xfrm>
          <a:off x="2104445" y="2005783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84327031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</a:t>
            </a:r>
            <a:r>
              <a:rPr lang="en-US" sz="3200" b="1" dirty="0">
                <a:solidFill>
                  <a:schemeClr val="accent1"/>
                </a:solidFill>
              </a:rPr>
              <a:t>October 31, 2022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5518158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931641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453725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48782464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9457</TotalTime>
  <Words>271</Words>
  <Application>Microsoft Office PowerPoint</Application>
  <PresentationFormat>Widescreen</PresentationFormat>
  <Paragraphs>87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Office Theme</vt:lpstr>
      <vt:lpstr>1_Office Theme</vt:lpstr>
      <vt:lpstr>Microsoft Excel Chart</vt:lpstr>
      <vt:lpstr>Florida State Treasury Investments</vt:lpstr>
      <vt:lpstr>Treasury Investment Portfolio</vt:lpstr>
      <vt:lpstr>Portfolio Allocation as of  October 31, 2022</vt:lpstr>
      <vt:lpstr>Treasury Participants  as of October 31, 2022</vt:lpstr>
      <vt:lpstr>Net Earnings Rate  (past 12 months) </vt:lpstr>
      <vt:lpstr>Annualized Net Earnings Rate  as of October 31, 2022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October 31, 2022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542</cp:revision>
  <cp:lastPrinted>2021-11-17T21:34:04Z</cp:lastPrinted>
  <dcterms:created xsi:type="dcterms:W3CDTF">2017-12-18T19:50:46Z</dcterms:created>
  <dcterms:modified xsi:type="dcterms:W3CDTF">2022-11-30T15:41:32Z</dcterms:modified>
</cp:coreProperties>
</file>