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2" r:id="rId3"/>
  </p:sldMasterIdLst>
  <p:notesMasterIdLst>
    <p:notesMasterId r:id="rId15"/>
  </p:notesMasterIdLst>
  <p:sldIdLst>
    <p:sldId id="256" r:id="rId4"/>
    <p:sldId id="397" r:id="rId5"/>
    <p:sldId id="398" r:id="rId6"/>
    <p:sldId id="395" r:id="rId7"/>
    <p:sldId id="263" r:id="rId8"/>
    <p:sldId id="264" r:id="rId9"/>
    <p:sldId id="399" r:id="rId10"/>
    <p:sldId id="400" r:id="rId11"/>
    <p:sldId id="267" r:id="rId12"/>
    <p:sldId id="401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45161</c:v>
                </c:pt>
                <c:pt idx="1">
                  <c:v>45130</c:v>
                </c:pt>
                <c:pt idx="2">
                  <c:v>45100</c:v>
                </c:pt>
                <c:pt idx="3">
                  <c:v>45069</c:v>
                </c:pt>
                <c:pt idx="4">
                  <c:v>45039</c:v>
                </c:pt>
                <c:pt idx="5">
                  <c:v>45008</c:v>
                </c:pt>
                <c:pt idx="6">
                  <c:v>44985</c:v>
                </c:pt>
                <c:pt idx="7">
                  <c:v>44957</c:v>
                </c:pt>
                <c:pt idx="8">
                  <c:v>44917</c:v>
                </c:pt>
                <c:pt idx="9">
                  <c:v>44887</c:v>
                </c:pt>
                <c:pt idx="10">
                  <c:v>44856</c:v>
                </c:pt>
                <c:pt idx="11">
                  <c:v>44834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60.96</c:v>
                </c:pt>
                <c:pt idx="1">
                  <c:v>63.395000000000003</c:v>
                </c:pt>
                <c:pt idx="2">
                  <c:v>64.626999999999995</c:v>
                </c:pt>
                <c:pt idx="3">
                  <c:v>63.405999999999999</c:v>
                </c:pt>
                <c:pt idx="4">
                  <c:v>64.204999999999998</c:v>
                </c:pt>
                <c:pt idx="5">
                  <c:v>61.860999999999997</c:v>
                </c:pt>
                <c:pt idx="6">
                  <c:v>61.222999999999999</c:v>
                </c:pt>
                <c:pt idx="7">
                  <c:v>61.478000000000002</c:v>
                </c:pt>
                <c:pt idx="8">
                  <c:v>59.615000000000002</c:v>
                </c:pt>
                <c:pt idx="9">
                  <c:v>58.121000000000002</c:v>
                </c:pt>
                <c:pt idx="10">
                  <c:v>57.140999999999998</c:v>
                </c:pt>
                <c:pt idx="11">
                  <c:v>57.948999999999998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3"/>
              <c:layout>
                <c:manualLayout>
                  <c:x val="-1.2077294685990338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2-43A7-B762-747A5E3F23F5}"/>
                </c:ext>
              </c:extLst>
            </c:dLbl>
            <c:dLbl>
              <c:idx val="4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Sheet1!$B$2:$B$7</c:f>
              <c:numCache>
                <c:formatCode>"$"#,##0.000</c:formatCode>
                <c:ptCount val="6"/>
                <c:pt idx="0">
                  <c:v>0.435</c:v>
                </c:pt>
                <c:pt idx="1">
                  <c:v>19.753</c:v>
                </c:pt>
                <c:pt idx="2">
                  <c:v>9.7270000000000003</c:v>
                </c:pt>
                <c:pt idx="3">
                  <c:v>7.4240000000000004</c:v>
                </c:pt>
                <c:pt idx="4">
                  <c:v>15.856</c:v>
                </c:pt>
                <c:pt idx="5">
                  <c:v>7.7649999999999997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7.1358267716535428E-3</c:v>
                </c:pt>
                <c:pt idx="1">
                  <c:v>0.32403215223097115</c:v>
                </c:pt>
                <c:pt idx="2">
                  <c:v>0.15956364829396325</c:v>
                </c:pt>
                <c:pt idx="3">
                  <c:v>0.12178477690288714</c:v>
                </c:pt>
                <c:pt idx="4">
                  <c:v>0.26010498687664041</c:v>
                </c:pt>
                <c:pt idx="5">
                  <c:v>0.1273786089238845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Short Duration</c:v>
                </c:pt>
                <c:pt idx="4">
                  <c:v>Ultra Short Duration</c:v>
                </c:pt>
                <c:pt idx="5">
                  <c:v> Liquidity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5" formatCode="0.0%">
                  <c:v>0.38748359580052494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3623900960903709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-1.6292021530456204E-2"/>
                  <c:y val="1.58945920129867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55.207000000000001</c:v>
                </c:pt>
                <c:pt idx="1">
                  <c:v>5.7530000000000001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0.90562664041994756</c:v>
                </c:pt>
                <c:pt idx="1">
                  <c:v>9.4373359580052496E-2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44834</c:v>
                </c:pt>
                <c:pt idx="1">
                  <c:v>44865</c:v>
                </c:pt>
                <c:pt idx="2">
                  <c:v>44887</c:v>
                </c:pt>
                <c:pt idx="3">
                  <c:v>44917</c:v>
                </c:pt>
                <c:pt idx="4">
                  <c:v>44948</c:v>
                </c:pt>
                <c:pt idx="5">
                  <c:v>44979</c:v>
                </c:pt>
                <c:pt idx="6">
                  <c:v>45008</c:v>
                </c:pt>
                <c:pt idx="7">
                  <c:v>45046</c:v>
                </c:pt>
                <c:pt idx="8">
                  <c:v>45076</c:v>
                </c:pt>
                <c:pt idx="9">
                  <c:v>45100</c:v>
                </c:pt>
                <c:pt idx="10">
                  <c:v>45130</c:v>
                </c:pt>
                <c:pt idx="11">
                  <c:v>45161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1.1986E-2</c:v>
                </c:pt>
                <c:pt idx="1">
                  <c:v>1.1624000000000001E-2</c:v>
                </c:pt>
                <c:pt idx="2">
                  <c:v>1.405E-2</c:v>
                </c:pt>
                <c:pt idx="3">
                  <c:v>1.6014E-2</c:v>
                </c:pt>
                <c:pt idx="4">
                  <c:v>1.8411E-2</c:v>
                </c:pt>
                <c:pt idx="5">
                  <c:v>1.6629000000000001E-2</c:v>
                </c:pt>
                <c:pt idx="6">
                  <c:v>1.7128999999999998E-2</c:v>
                </c:pt>
                <c:pt idx="7">
                  <c:v>2.5447000000000001E-2</c:v>
                </c:pt>
                <c:pt idx="8">
                  <c:v>2.1627E-2</c:v>
                </c:pt>
                <c:pt idx="9">
                  <c:v>2.2273999999999999E-2</c:v>
                </c:pt>
                <c:pt idx="10">
                  <c:v>2.6964999999999999E-2</c:v>
                </c:pt>
                <c:pt idx="11">
                  <c:v>2.5080999999999999E-2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1.8837E-2</c:v>
                </c:pt>
                <c:pt idx="1">
                  <c:v>1.311E-2</c:v>
                </c:pt>
                <c:pt idx="2">
                  <c:v>1.3335E-2</c:v>
                </c:pt>
                <c:pt idx="3">
                  <c:v>1.7568E-2</c:v>
                </c:pt>
                <c:pt idx="4">
                  <c:v>1.9259999999999999E-2</c:v>
                </c:pt>
                <c:pt idx="5">
                  <c:v>1.6820999999999999E-2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6/30/2023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3.6231884057971015E-3"/>
                  <c:y val="1.864209693743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8.6956521739130974E-3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5.187276540463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1204481792717E-3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0.59470000000000001</c:v>
                </c:pt>
                <c:pt idx="1">
                  <c:v>0.13550000000000001</c:v>
                </c:pt>
                <c:pt idx="2">
                  <c:v>2.41E-2</c:v>
                </c:pt>
                <c:pt idx="3">
                  <c:v>4.7800000000000002E-2</c:v>
                </c:pt>
                <c:pt idx="4">
                  <c:v>0.15079999999999999</c:v>
                </c:pt>
                <c:pt idx="5">
                  <c:v>-2.2099999999999998E-2</c:v>
                </c:pt>
                <c:pt idx="6">
                  <c:v>4.9200000000000001E-2</c:v>
                </c:pt>
                <c:pt idx="7">
                  <c:v>6.3E-3</c:v>
                </c:pt>
                <c:pt idx="8">
                  <c:v>2.8E-3</c:v>
                </c:pt>
                <c:pt idx="9">
                  <c:v>1.09E-2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7/31/2023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1.11111111111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-1.690821256038603E-3"/>
                  <c:y val="-1.162562265704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8.932446955352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0.59560000000000002</c:v>
                </c:pt>
                <c:pt idx="1">
                  <c:v>0.1449</c:v>
                </c:pt>
                <c:pt idx="2">
                  <c:v>2.5600000000000001E-2</c:v>
                </c:pt>
                <c:pt idx="3">
                  <c:v>4.9800000000000004E-2</c:v>
                </c:pt>
                <c:pt idx="4">
                  <c:v>0.16300000000000001</c:v>
                </c:pt>
                <c:pt idx="5">
                  <c:v>-4.2999999999999997E-2</c:v>
                </c:pt>
                <c:pt idx="6">
                  <c:v>4.3499999999999997E-2</c:v>
                </c:pt>
                <c:pt idx="7">
                  <c:v>6.7999999999999996E-3</c:v>
                </c:pt>
                <c:pt idx="8">
                  <c:v>2.8E-3</c:v>
                </c:pt>
                <c:pt idx="9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8/31/2023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1.2077294685990338E-3"/>
                  <c:y val="1.864209693743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1594212488144762E-2"/>
                  <c:y val="1.24999999999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705266347068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5.7971014492753624E-3"/>
                  <c:y val="8.33333333333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0.56730000000000003</c:v>
                </c:pt>
                <c:pt idx="1">
                  <c:v>0.15589999999999998</c:v>
                </c:pt>
                <c:pt idx="2">
                  <c:v>2.69E-2</c:v>
                </c:pt>
                <c:pt idx="3">
                  <c:v>5.6899999999999992E-2</c:v>
                </c:pt>
                <c:pt idx="4">
                  <c:v>0.17</c:v>
                </c:pt>
                <c:pt idx="5">
                  <c:v>-2.81E-2</c:v>
                </c:pt>
                <c:pt idx="6">
                  <c:v>2.93E-2</c:v>
                </c:pt>
                <c:pt idx="7">
                  <c:v>7.1000000000000004E-3</c:v>
                </c:pt>
                <c:pt idx="8">
                  <c:v>2.8999999999999998E-3</c:v>
                </c:pt>
                <c:pt idx="9">
                  <c:v>1.18E-2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6/30/2023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0.75839999999999996</c:v>
                </c:pt>
                <c:pt idx="1">
                  <c:v>7.3700000000000002E-2</c:v>
                </c:pt>
                <c:pt idx="2">
                  <c:v>2.0400000000000001E-2</c:v>
                </c:pt>
                <c:pt idx="3">
                  <c:v>8.7800000000000003E-2</c:v>
                </c:pt>
                <c:pt idx="4">
                  <c:v>5.2900000000000003E-2</c:v>
                </c:pt>
                <c:pt idx="5">
                  <c:v>5.0000000000000001E-4</c:v>
                </c:pt>
                <c:pt idx="6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7/31/2023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0.74209999999999998</c:v>
                </c:pt>
                <c:pt idx="1">
                  <c:v>7.7299999999999994E-2</c:v>
                </c:pt>
                <c:pt idx="2">
                  <c:v>2.18E-2</c:v>
                </c:pt>
                <c:pt idx="3">
                  <c:v>9.5200000000000007E-2</c:v>
                </c:pt>
                <c:pt idx="4">
                  <c:v>5.6300000000000003E-2</c:v>
                </c:pt>
                <c:pt idx="5">
                  <c:v>5.9999999999999995E-4</c:v>
                </c:pt>
                <c:pt idx="6">
                  <c:v>6.7999999999999996E-3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8/31/2023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0.72560000000000002</c:v>
                </c:pt>
                <c:pt idx="1">
                  <c:v>8.5599999999999996E-2</c:v>
                </c:pt>
                <c:pt idx="2">
                  <c:v>2.2200000000000001E-2</c:v>
                </c:pt>
                <c:pt idx="3">
                  <c:v>9.8799999999999999E-2</c:v>
                </c:pt>
                <c:pt idx="4">
                  <c:v>6.0100000000000001E-2</c:v>
                </c:pt>
                <c:pt idx="5">
                  <c:v>5.9999999999999995E-4</c:v>
                </c:pt>
                <c:pt idx="6">
                  <c:v>7.1000000000000004E-3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6/30/2023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51515151515152E-2"/>
                  <c:y val="-5.64971751412430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695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1.0101010101010102E-2"/>
                  <c:y val="-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0.39179999999999998</c:v>
                </c:pt>
                <c:pt idx="1">
                  <c:v>0.2525</c:v>
                </c:pt>
                <c:pt idx="2">
                  <c:v>0.13059999999999999</c:v>
                </c:pt>
                <c:pt idx="3">
                  <c:v>0.12330000000000001</c:v>
                </c:pt>
                <c:pt idx="4">
                  <c:v>5.9400000000000001E-2</c:v>
                </c:pt>
                <c:pt idx="5">
                  <c:v>2.2499999999999999E-2</c:v>
                </c:pt>
                <c:pt idx="6">
                  <c:v>1.8100000000000002E-2</c:v>
                </c:pt>
                <c:pt idx="7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7/31/2023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0.36080000000000001</c:v>
                </c:pt>
                <c:pt idx="1">
                  <c:v>0.2525</c:v>
                </c:pt>
                <c:pt idx="2">
                  <c:v>0.14549999999999999</c:v>
                </c:pt>
                <c:pt idx="3">
                  <c:v>0.13109999999999999</c:v>
                </c:pt>
                <c:pt idx="4">
                  <c:v>6.5000000000000002E-2</c:v>
                </c:pt>
                <c:pt idx="5">
                  <c:v>2.4799999999999999E-2</c:v>
                </c:pt>
                <c:pt idx="6">
                  <c:v>1.89E-2</c:v>
                </c:pt>
                <c:pt idx="7">
                  <c:v>1.4E-3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8/31/2023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1.136363636363627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-8.474576271186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0.32380000000000003</c:v>
                </c:pt>
                <c:pt idx="1">
                  <c:v>0.26419999999999999</c:v>
                </c:pt>
                <c:pt idx="2">
                  <c:v>0.14599999999999999</c:v>
                </c:pt>
                <c:pt idx="3">
                  <c:v>0.1479</c:v>
                </c:pt>
                <c:pt idx="4">
                  <c:v>7.2099999999999997E-2</c:v>
                </c:pt>
                <c:pt idx="5">
                  <c:v>2.6200000000000001E-2</c:v>
                </c:pt>
                <c:pt idx="6">
                  <c:v>1.83E-2</c:v>
                </c:pt>
                <c:pt idx="7">
                  <c:v>1.5E-3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2"/>
              </a:solidFill>
              <a:latin typeface="+mj-lt"/>
            </a:rPr>
            <a:t>3.30</a:t>
          </a:r>
          <a:r>
            <a:rPr lang="en-US" sz="1600" b="1" dirty="0">
              <a:solidFill>
                <a:schemeClr val="tx2"/>
              </a:solidFill>
              <a:latin typeface="+mj-lt"/>
              <a:ea typeface="+mn-ea"/>
              <a:cs typeface="+mn-cs"/>
            </a:rPr>
            <a:t>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9/25/2023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9/25/2023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9/25/2023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9/25/2023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9/25/2023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9/25/2023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9/25/2023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9/25/2023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E68B283-3657-2000-1864-596EEC4404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C79993-4D02-FFD7-4A3A-F435B4C5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D25F-5A0F-4222-B468-4313CDC38F6B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344BF-4546-9A43-C858-DC6BD0884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1A9A4-AFF7-42EC-9397-F75AE0313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60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D2213-3E19-ED3B-70CF-33B74D24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6C3A-6681-4C81-A8B0-6164E3EDDDF1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7BBC40-DCE7-31B0-9B69-59B8327BE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9210-020D-4870-B4CA-DEABFC1B3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1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6C6CF-EE32-251F-4631-7F154214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DAF8-C45B-4CFD-AF2A-893BEE2841D0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4DD2E-6E61-6693-1479-3F61C142E3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087F3-CAFF-4935-908A-0CB238BF5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216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EDBDF6-B221-E315-F8CF-B3FD9AB0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D0B3-47FA-4FC0-8C84-A0C560587E67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6FF8-7CFD-71A5-B4D0-85DF43826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137C-FC40-406F-A197-291A96DF9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266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05CE8D-714C-2FB9-48DD-A2FC0F4C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F3E0-B8CC-46BC-8298-932F05E8BCD1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9E5874-4827-9FAA-D839-6CA560DBD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AA34-60E6-4CF4-BFA9-188FF54AF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916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6CD32B-0F3D-37F8-8A18-F8599219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C427-3294-4832-A957-F948157BD419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E57893-9D8B-84EC-A9D9-7B5FDEB04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F8DD-FCAA-4153-BDDA-BEC184D01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5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F9B6FC-591D-1B23-86CB-4CA85556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C2C-3914-48ED-A3D0-FED6C2F0CD41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FE401BC-7249-2FAE-0940-6571C2133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6BB2-0DF4-42B3-AB61-3CF734F3A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343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E967CF-48C3-F050-7148-329B56AB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2BB5-E8DF-4D1D-8DCE-AB1ECEB162B3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88025-5268-1AF8-7B29-4BEB7694F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2F2A-08E5-4AAB-B27B-B2368166A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79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9/25/2023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8D0C8-7A8B-3BB6-F4F9-1E19758D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C07E-4EF0-4CE0-B344-C04B9F18AE09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2C2C3-207A-2714-8932-E1CD4DDF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F5CAB-AC5F-8CBC-7546-E5AEE159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FADC-EB84-4C63-B6B1-54021997B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885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CA66C83-0DEE-7270-367A-456ED294A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D64B499-0CBA-DADB-D76B-3C10850AD3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1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9/25/2023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9/25/2023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9/25/2023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9/25/2023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9/25/2023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C36FF307-D4E2-75DE-C9AD-AA4C5FD68C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56E8ACE-1AE5-2B58-A96A-83627139F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E1BDD4D-A0CA-7B82-D621-1200E5E44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BEBA0-BCAC-87D0-F8AB-54C0C6C74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64306-07B8-492F-8102-4B9D5FE4014D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3497A-AA01-F0C0-F91D-586CAF2D8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CD650D3E-77B4-4324-BDCF-48310ABD9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57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31, 2023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BE891A4-008C-0C7F-8E0D-93E731D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August 31, 2023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929EDF52-51B4-B30D-E14C-D99C2ABC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14A85F7-AF25-5E4F-A8EB-2F746B580343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DEAAE8A4-AFC8-5744-1734-CF0DC5A45B01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DEAAE8A4-AFC8-5744-1734-CF0DC5A45B0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95BA0430-2798-43F6-D18D-2940178AF325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95BA0430-2798-43F6-D18D-2940178AF32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5456908-1786-4B04-DE8D-622A12548AF4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2C18F4F-C237-9D77-A631-6996A20C4F21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D6C817E-DB0A-AAE6-9D6C-BE0393FB32AF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$2,061.4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5.377%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56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BF84AD-2460-B47D-224C-DF5A848DC171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86.73%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$1,787.8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5.26%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$108.4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8.01%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$165.2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91AD49E9-EF54-2089-7A85-9859401B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4F6D2A48-B0AC-3741-E9CF-258675C63B6B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4F6D2A48-B0AC-3741-E9CF-258675C63B6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89778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 31,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$60,960,255,590.56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59896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August 31, 2023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190610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August 31, 2023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952468"/>
              </p:ext>
            </p:extLst>
          </p:nvPr>
        </p:nvGraphicFramePr>
        <p:xfrm>
          <a:off x="2104445" y="2005783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83512007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August 31, 2023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82095528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787339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963997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6422165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11066</TotalTime>
  <Words>329</Words>
  <Application>Microsoft Office PowerPoint</Application>
  <PresentationFormat>Widescreen</PresentationFormat>
  <Paragraphs>124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Office Theme</vt:lpstr>
      <vt:lpstr>1_Office Theme</vt:lpstr>
      <vt:lpstr>3_Office Theme</vt:lpstr>
      <vt:lpstr>Microsoft Excel Chart</vt:lpstr>
      <vt:lpstr>Florida State Treasury Investments</vt:lpstr>
      <vt:lpstr>Treasury Investment Portfolio</vt:lpstr>
      <vt:lpstr>Portfolio Allocation as of  August 31, 2023</vt:lpstr>
      <vt:lpstr>Treasury Participants  as of August 31, 2023</vt:lpstr>
      <vt:lpstr>Net Earnings Rate  (past 12 months) </vt:lpstr>
      <vt:lpstr>Annualized Net Earnings Rate  as of August 31, 2023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August 31, 2023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576</cp:revision>
  <cp:lastPrinted>2021-11-17T21:34:04Z</cp:lastPrinted>
  <dcterms:created xsi:type="dcterms:W3CDTF">2017-12-18T19:50:46Z</dcterms:created>
  <dcterms:modified xsi:type="dcterms:W3CDTF">2023-09-25T18:02:24Z</dcterms:modified>
</cp:coreProperties>
</file>