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4" r:id="rId3"/>
  </p:sldMasterIdLst>
  <p:notesMasterIdLst>
    <p:notesMasterId r:id="rId15"/>
  </p:notesMasterIdLst>
  <p:sldIdLst>
    <p:sldId id="256" r:id="rId4"/>
    <p:sldId id="397" r:id="rId5"/>
    <p:sldId id="398" r:id="rId6"/>
    <p:sldId id="395" r:id="rId7"/>
    <p:sldId id="263" r:id="rId8"/>
    <p:sldId id="264" r:id="rId9"/>
    <p:sldId id="399" r:id="rId10"/>
    <p:sldId id="400" r:id="rId11"/>
    <p:sldId id="267" r:id="rId12"/>
    <p:sldId id="372" r:id="rId13"/>
    <p:sldId id="26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45382</c:v>
                </c:pt>
                <c:pt idx="1">
                  <c:v>45351</c:v>
                </c:pt>
                <c:pt idx="2">
                  <c:v>45322</c:v>
                </c:pt>
                <c:pt idx="3">
                  <c:v>45283</c:v>
                </c:pt>
                <c:pt idx="4">
                  <c:v>45253</c:v>
                </c:pt>
                <c:pt idx="5">
                  <c:v>45230</c:v>
                </c:pt>
                <c:pt idx="6">
                  <c:v>45192</c:v>
                </c:pt>
                <c:pt idx="7">
                  <c:v>45161</c:v>
                </c:pt>
                <c:pt idx="8">
                  <c:v>45130</c:v>
                </c:pt>
                <c:pt idx="9">
                  <c:v>45100</c:v>
                </c:pt>
                <c:pt idx="10">
                  <c:v>45069</c:v>
                </c:pt>
                <c:pt idx="11">
                  <c:v>45039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61.155999999999999</c:v>
                </c:pt>
                <c:pt idx="1">
                  <c:v>61.265000000000001</c:v>
                </c:pt>
                <c:pt idx="2">
                  <c:v>65.361000000000004</c:v>
                </c:pt>
                <c:pt idx="3">
                  <c:v>63.491999999999997</c:v>
                </c:pt>
                <c:pt idx="4">
                  <c:v>60.918999999999997</c:v>
                </c:pt>
                <c:pt idx="5">
                  <c:v>60.531999999999996</c:v>
                </c:pt>
                <c:pt idx="6">
                  <c:v>61.462000000000003</c:v>
                </c:pt>
                <c:pt idx="7">
                  <c:v>60.96</c:v>
                </c:pt>
                <c:pt idx="8">
                  <c:v>63.395000000000003</c:v>
                </c:pt>
                <c:pt idx="9">
                  <c:v>64.626999999999995</c:v>
                </c:pt>
                <c:pt idx="10">
                  <c:v>63.405999999999999</c:v>
                </c:pt>
                <c:pt idx="11">
                  <c:v>64.204999999999998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E-4348-A67F-B6A0E3AE1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2.875265081736641E-3"/>
              <c:y val="0.2970389219640228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61F-4EE5-A702-4A0F4664293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F-4EE5-A702-4A0F4664293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1F-4EE5-A702-4A0F4664293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6A-40F1-890E-09F2E3FD51CC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1F-4EE5-A702-4A0F4664293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F-4EE5-A702-4A0F4664293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61F-4EE5-A702-4A0F4664293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2-43A7-B762-747A5E3F23F5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2-43A7-B762-747A5E3F23F5}"/>
                </c:ext>
              </c:extLst>
            </c:dLbl>
            <c:dLbl>
              <c:idx val="6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86A-40F1-890E-09F2E3FD51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0.53600000000000003</c:v>
                </c:pt>
                <c:pt idx="1">
                  <c:v>20.469000000000001</c:v>
                </c:pt>
                <c:pt idx="2">
                  <c:v>10.067</c:v>
                </c:pt>
                <c:pt idx="3">
                  <c:v>0.253</c:v>
                </c:pt>
                <c:pt idx="4">
                  <c:v>8.0670000000000002</c:v>
                </c:pt>
                <c:pt idx="5">
                  <c:v>16.887</c:v>
                </c:pt>
                <c:pt idx="6">
                  <c:v>4.8769999999999998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F-4EE5-A702-4A0F466429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2-43A7-B762-747A5E3F23F5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72-43A7-B762-747A5E3F23F5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72-43A7-B762-747A5E3F23F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8.7644711884361307E-3</c:v>
                </c:pt>
                <c:pt idx="1">
                  <c:v>0.3347014193210805</c:v>
                </c:pt>
                <c:pt idx="2">
                  <c:v>0.16461181241415396</c:v>
                </c:pt>
                <c:pt idx="3">
                  <c:v>4.1369612139446656E-3</c:v>
                </c:pt>
                <c:pt idx="4">
                  <c:v>0.13190856171103407</c:v>
                </c:pt>
                <c:pt idx="5">
                  <c:v>0.27612989731179277</c:v>
                </c:pt>
                <c:pt idx="6">
                  <c:v>7.9746876839557834E-2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EE5-A702-4A0F466429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F83-49B7-AB0F-0FCBA81EEE21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F83-49B7-AB0F-0FCBA81EEE21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F83-49B7-AB0F-0FCBA81EEE2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F83-49B7-AB0F-0FCBA81EEE21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F83-49B7-AB0F-0FCBA81EEE21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F83-49B7-AB0F-0FCBA81EEE21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0.35587677415135061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D-46EB-BDA4-419854905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4C-4AAA-8807-D4F9196F055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3-4F05-BE83-6BF4294DB4D5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4C-4AAA-8807-D4F9196F0555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43-4F05-BE83-6BF4294DB4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56.283999999999999</c:v>
                </c:pt>
                <c:pt idx="1">
                  <c:v>4.8719999999999999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C-4AAA-8807-D4F9196F0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3-4F05-BE83-6BF4294DB4D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43-4F05-BE83-6BF4294DB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0.92033488128719998</c:v>
                </c:pt>
                <c:pt idx="1">
                  <c:v>7.9665118712800048E-2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C-4AAA-8807-D4F9196F0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45046</c:v>
                </c:pt>
                <c:pt idx="1">
                  <c:v>45076</c:v>
                </c:pt>
                <c:pt idx="2">
                  <c:v>45100</c:v>
                </c:pt>
                <c:pt idx="3">
                  <c:v>45130</c:v>
                </c:pt>
                <c:pt idx="4">
                  <c:v>45161</c:v>
                </c:pt>
                <c:pt idx="5">
                  <c:v>45192</c:v>
                </c:pt>
                <c:pt idx="6">
                  <c:v>45220</c:v>
                </c:pt>
                <c:pt idx="7">
                  <c:v>45260</c:v>
                </c:pt>
                <c:pt idx="8">
                  <c:v>45291</c:v>
                </c:pt>
                <c:pt idx="9">
                  <c:v>45322</c:v>
                </c:pt>
                <c:pt idx="10">
                  <c:v>45351</c:v>
                </c:pt>
                <c:pt idx="11">
                  <c:v>45382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2.5447000000000001E-2</c:v>
                </c:pt>
                <c:pt idx="1">
                  <c:v>2.1627E-2</c:v>
                </c:pt>
                <c:pt idx="2">
                  <c:v>2.2273999999999999E-2</c:v>
                </c:pt>
                <c:pt idx="3">
                  <c:v>2.6964999999999999E-2</c:v>
                </c:pt>
                <c:pt idx="4">
                  <c:v>2.5080999999999999E-2</c:v>
                </c:pt>
                <c:pt idx="5">
                  <c:v>2.3088000000000001E-2</c:v>
                </c:pt>
                <c:pt idx="6">
                  <c:v>2.4053000000000001E-2</c:v>
                </c:pt>
                <c:pt idx="7">
                  <c:v>2.6195E-2</c:v>
                </c:pt>
                <c:pt idx="8">
                  <c:v>3.6249999999999998E-2</c:v>
                </c:pt>
                <c:pt idx="9">
                  <c:v>3.1378999999999997E-2</c:v>
                </c:pt>
                <c:pt idx="10">
                  <c:v>2.6121999999999999E-2</c:v>
                </c:pt>
                <c:pt idx="11">
                  <c:v>3.0922999999999999E-2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5-498B-B926-8BCEED3A4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9-4D58-A3CB-EAD1E87DCE1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99-4D58-A3CB-EAD1E87DCE1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99-4D58-A3CB-EAD1E87DCE1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99-4D58-A3CB-EAD1E87DCE1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9-4D58-A3CB-EAD1E87DCE1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9-4D58-A3CB-EAD1E87DCE1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9-4D58-A3CB-EAD1E87DCE1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99-4D58-A3CB-EAD1E87DC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2.657E-2</c:v>
                </c:pt>
                <c:pt idx="1">
                  <c:v>1.9435999999999998E-2</c:v>
                </c:pt>
                <c:pt idx="2">
                  <c:v>1.5592E-2</c:v>
                </c:pt>
                <c:pt idx="3">
                  <c:v>1.6861000000000001E-2</c:v>
                </c:pt>
                <c:pt idx="4">
                  <c:v>2.0024E-2</c:v>
                </c:pt>
                <c:pt idx="5">
                  <c:v>1.796E-2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99-4D58-A3CB-EAD1E87DC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E6A-4D57-9E3D-CBC8174788D4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6A-4D57-9E3D-CBC8174788D4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A-4D57-9E3D-CBC8174788D4}"/>
                </c:ext>
              </c:extLst>
            </c:dLbl>
            <c:dLbl>
              <c:idx val="3"/>
              <c:layout>
                <c:manualLayout>
                  <c:x val="-3.6231884057971015E-3"/>
                  <c:y val="1.864209693743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7-41A8-8AB4-3D04CC6773E0}"/>
                </c:ext>
              </c:extLst>
            </c:dLbl>
            <c:dLbl>
              <c:idx val="4"/>
              <c:layout>
                <c:manualLayout>
                  <c:x val="-8.6956521739130974E-3"/>
                  <c:y val="8.3333333333332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A-4D57-9E3D-CBC8174788D4}"/>
                </c:ext>
              </c:extLst>
            </c:dLbl>
            <c:dLbl>
              <c:idx val="5"/>
              <c:layout>
                <c:manualLayout>
                  <c:x val="-2.4154589371980675E-3"/>
                  <c:y val="5.1872765404637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E8-4CCE-9673-CE35B6A1BFA5}"/>
                </c:ext>
              </c:extLst>
            </c:dLbl>
            <c:dLbl>
              <c:idx val="7"/>
              <c:layout>
                <c:manualLayout>
                  <c:x val="-2.8011204481792717E-3"/>
                  <c:y val="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0.52190000000000003</c:v>
                </c:pt>
                <c:pt idx="1">
                  <c:v>0.15029999999999999</c:v>
                </c:pt>
                <c:pt idx="2">
                  <c:v>2.58E-2</c:v>
                </c:pt>
                <c:pt idx="3">
                  <c:v>6.0999999999999999E-2</c:v>
                </c:pt>
                <c:pt idx="4">
                  <c:v>0.1593</c:v>
                </c:pt>
                <c:pt idx="5">
                  <c:v>8.0999999999999996E-3</c:v>
                </c:pt>
                <c:pt idx="6">
                  <c:v>4.8899999999999999E-2</c:v>
                </c:pt>
                <c:pt idx="7">
                  <c:v>8.2000000000000007E-3</c:v>
                </c:pt>
                <c:pt idx="8">
                  <c:v>5.3E-3</c:v>
                </c:pt>
                <c:pt idx="9">
                  <c:v>1.12E-2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A-4D57-9E3D-CBC8174788D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2/29/2024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6A-4D57-9E3D-CBC8174788D4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6A-4D57-9E3D-CBC8174788D4}"/>
                </c:ext>
              </c:extLst>
            </c:dLbl>
            <c:dLbl>
              <c:idx val="2"/>
              <c:layout>
                <c:manualLayout>
                  <c:x val="1.4492753623188406E-3"/>
                  <c:y val="1.111111111111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6A-4D57-9E3D-CBC8174788D4}"/>
                </c:ext>
              </c:extLst>
            </c:dLbl>
            <c:dLbl>
              <c:idx val="3"/>
              <c:layout>
                <c:manualLayout>
                  <c:x val="-1.690821256038603E-3"/>
                  <c:y val="-1.162562265704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6A-4D57-9E3D-CBC8174788D4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6A-4D57-9E3D-CBC8174788D4}"/>
                </c:ext>
              </c:extLst>
            </c:dLbl>
            <c:dLbl>
              <c:idx val="5"/>
              <c:layout>
                <c:manualLayout>
                  <c:x val="0"/>
                  <c:y val="8.932446955352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BB-493C-AD2C-D8B434994633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0.55309999999999993</c:v>
                </c:pt>
                <c:pt idx="1">
                  <c:v>0.15920000000000001</c:v>
                </c:pt>
                <c:pt idx="2">
                  <c:v>2.69E-2</c:v>
                </c:pt>
                <c:pt idx="3">
                  <c:v>6.4500000000000002E-2</c:v>
                </c:pt>
                <c:pt idx="4">
                  <c:v>0.16880000000000001</c:v>
                </c:pt>
                <c:pt idx="5">
                  <c:v>-6.9999999999999993E-3</c:v>
                </c:pt>
                <c:pt idx="6">
                  <c:v>8.8999999999999999E-3</c:v>
                </c:pt>
                <c:pt idx="7">
                  <c:v>8.6999999999999994E-3</c:v>
                </c:pt>
                <c:pt idx="8">
                  <c:v>5.7000000000000002E-3</c:v>
                </c:pt>
                <c:pt idx="9">
                  <c:v>1.12E-2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6A-4D57-9E3D-CBC8174788D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E6A-4D57-9E3D-CBC8174788D4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E6A-4D57-9E3D-CBC8174788D4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6A-4D57-9E3D-CBC8174788D4}"/>
                </c:ext>
              </c:extLst>
            </c:dLbl>
            <c:dLbl>
              <c:idx val="3"/>
              <c:layout>
                <c:manualLayout>
                  <c:x val="1.2077294685990338E-3"/>
                  <c:y val="1.864209693743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7-41A8-8AB4-3D04CC6773E0}"/>
                </c:ext>
              </c:extLst>
            </c:dLbl>
            <c:dLbl>
              <c:idx val="4"/>
              <c:layout>
                <c:manualLayout>
                  <c:x val="1.1594212488144762E-2"/>
                  <c:y val="1.2499999999999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6A-4D57-9E3D-CBC8174788D4}"/>
                </c:ext>
              </c:extLst>
            </c:dLbl>
            <c:dLbl>
              <c:idx val="5"/>
              <c:layout>
                <c:manualLayout>
                  <c:x val="4.1062801932366267E-3"/>
                  <c:y val="8.7052663470689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6A-4D57-9E3D-CBC8174788D4}"/>
                </c:ext>
              </c:extLst>
            </c:dLbl>
            <c:dLbl>
              <c:idx val="6"/>
              <c:layout>
                <c:manualLayout>
                  <c:x val="5.7971014492753624E-3"/>
                  <c:y val="8.333333333333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6A-4D57-9E3D-CBC8174788D4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0.55580000000000007</c:v>
                </c:pt>
                <c:pt idx="1">
                  <c:v>0.1628</c:v>
                </c:pt>
                <c:pt idx="2">
                  <c:v>2.8299999999999999E-2</c:v>
                </c:pt>
                <c:pt idx="3">
                  <c:v>6.4500000000000002E-2</c:v>
                </c:pt>
                <c:pt idx="4">
                  <c:v>0.16789999999999999</c:v>
                </c:pt>
                <c:pt idx="5">
                  <c:v>-1.8799999999999997E-2</c:v>
                </c:pt>
                <c:pt idx="6">
                  <c:v>1.46E-2</c:v>
                </c:pt>
                <c:pt idx="7">
                  <c:v>8.8000000000000005E-3</c:v>
                </c:pt>
                <c:pt idx="8">
                  <c:v>5.7000000000000002E-3</c:v>
                </c:pt>
                <c:pt idx="9">
                  <c:v>1.04E-2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6A-4D57-9E3D-CBC817478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4-4C3F-B815-D05F8E62B88E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0.72970000000000002</c:v>
                </c:pt>
                <c:pt idx="1">
                  <c:v>0.09</c:v>
                </c:pt>
                <c:pt idx="2">
                  <c:v>2.1899999999999999E-2</c:v>
                </c:pt>
                <c:pt idx="3">
                  <c:v>9.0499999999999997E-2</c:v>
                </c:pt>
                <c:pt idx="4">
                  <c:v>5.8999999999999997E-2</c:v>
                </c:pt>
                <c:pt idx="5">
                  <c:v>8.0000000000000004E-4</c:v>
                </c:pt>
                <c:pt idx="6">
                  <c:v>8.2000000000000007E-3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4-4C3F-B815-D05F8E62B88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2/29/2024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4-4C3F-B815-D05F8E62B88E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4-4C3F-B815-D05F8E62B88E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0.71409999999999996</c:v>
                </c:pt>
                <c:pt idx="1">
                  <c:v>9.5600000000000004E-2</c:v>
                </c:pt>
                <c:pt idx="2">
                  <c:v>2.2700000000000001E-2</c:v>
                </c:pt>
                <c:pt idx="3">
                  <c:v>9.5200000000000007E-2</c:v>
                </c:pt>
                <c:pt idx="4">
                  <c:v>6.2799999999999995E-2</c:v>
                </c:pt>
                <c:pt idx="5">
                  <c:v>8.9999999999999998E-4</c:v>
                </c:pt>
                <c:pt idx="6">
                  <c:v>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D4-4C3F-B815-D05F8E62B88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4-4C3F-B815-D05F8E62B88E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4-4C3F-B815-D05F8E62B88E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D4-4C3F-B815-D05F8E62B88E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0.71379999999999999</c:v>
                </c:pt>
                <c:pt idx="1">
                  <c:v>9.74E-2</c:v>
                </c:pt>
                <c:pt idx="2">
                  <c:v>2.1899999999999999E-2</c:v>
                </c:pt>
                <c:pt idx="3">
                  <c:v>9.3600000000000003E-2</c:v>
                </c:pt>
                <c:pt idx="4">
                  <c:v>6.3799999999999996E-2</c:v>
                </c:pt>
                <c:pt idx="5">
                  <c:v>8.0000000000000004E-4</c:v>
                </c:pt>
                <c:pt idx="6">
                  <c:v>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D4-4C3F-B815-D05F8E62B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1/31/2024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151515151515152E-2"/>
                  <c:y val="-5.64971751412430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9-46FA-9763-E122EA80131C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C-4F90-AC5B-58EA0471DFC9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9-46FA-9763-E122EA80131C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9-46FA-9763-E122EA80131C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9-46FA-9763-E122EA80131C}"/>
                </c:ext>
              </c:extLst>
            </c:dLbl>
            <c:dLbl>
              <c:idx val="6"/>
              <c:layout>
                <c:manualLayout>
                  <c:x val="-3.787878787878695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A9-46FA-9763-E122EA80131C}"/>
                </c:ext>
              </c:extLst>
            </c:dLbl>
            <c:dLbl>
              <c:idx val="7"/>
              <c:layout>
                <c:manualLayout>
                  <c:x val="-1.0101010101010102E-2"/>
                  <c:y val="-1.1299435028248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7-4E98-B504-7208F8FDD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0.34399999999999997</c:v>
                </c:pt>
                <c:pt idx="1">
                  <c:v>0.28349999999999997</c:v>
                </c:pt>
                <c:pt idx="2">
                  <c:v>0.1187</c:v>
                </c:pt>
                <c:pt idx="3">
                  <c:v>0.1409</c:v>
                </c:pt>
                <c:pt idx="4">
                  <c:v>6.8000000000000005E-2</c:v>
                </c:pt>
                <c:pt idx="5">
                  <c:v>2.7199999999999998E-2</c:v>
                </c:pt>
                <c:pt idx="6">
                  <c:v>1.6799999999999999E-2</c:v>
                </c:pt>
                <c:pt idx="7">
                  <c:v>9.0000000000000008E-4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A9-46FA-9763-E122EA80131C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2/29/2024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C-4F90-AC5B-58EA0471DFC9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9-46FA-9763-E122EA80131C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A9-46FA-9763-E122EA80131C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A9-46FA-9763-E122EA80131C}"/>
                </c:ext>
              </c:extLst>
            </c:dLbl>
            <c:dLbl>
              <c:idx val="7"/>
              <c:layout>
                <c:manualLayout>
                  <c:x val="-1.2626262626262627E-3"/>
                  <c:y val="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9-46FA-9763-E122EA801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0.30790000000000001</c:v>
                </c:pt>
                <c:pt idx="1">
                  <c:v>0.29430000000000001</c:v>
                </c:pt>
                <c:pt idx="2">
                  <c:v>0.1285</c:v>
                </c:pt>
                <c:pt idx="3">
                  <c:v>0.1547</c:v>
                </c:pt>
                <c:pt idx="4">
                  <c:v>6.83E-2</c:v>
                </c:pt>
                <c:pt idx="5">
                  <c:v>2.69E-2</c:v>
                </c:pt>
                <c:pt idx="6">
                  <c:v>1.8499999999999999E-2</c:v>
                </c:pt>
                <c:pt idx="7">
                  <c:v>8.9999999999999998E-4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7A9-46FA-9763-E122EA80131C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3/31/2024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A9-46FA-9763-E122EA80131C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A9-46FA-9763-E122EA80131C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A9-46FA-9763-E122EA80131C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A9-46FA-9763-E122EA80131C}"/>
                </c:ext>
              </c:extLst>
            </c:dLbl>
            <c:dLbl>
              <c:idx val="4"/>
              <c:layout>
                <c:manualLayout>
                  <c:x val="1.136363636363627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A9-46FA-9763-E122EA80131C}"/>
                </c:ext>
              </c:extLst>
            </c:dLbl>
            <c:dLbl>
              <c:idx val="5"/>
              <c:layout>
                <c:manualLayout>
                  <c:x val="5.0505050505050509E-3"/>
                  <c:y val="-8.4745762711865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CD-4065-803B-190E61A0251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C-4F90-AC5B-58EA0471DF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0.30409999999999998</c:v>
                </c:pt>
                <c:pt idx="1">
                  <c:v>0.29649999999999999</c:v>
                </c:pt>
                <c:pt idx="2">
                  <c:v>0.13320000000000001</c:v>
                </c:pt>
                <c:pt idx="3">
                  <c:v>0.1464</c:v>
                </c:pt>
                <c:pt idx="4">
                  <c:v>7.0800000000000002E-2</c:v>
                </c:pt>
                <c:pt idx="5">
                  <c:v>2.98E-2</c:v>
                </c:pt>
                <c:pt idx="6">
                  <c:v>1.7500000000000002E-2</c:v>
                </c:pt>
                <c:pt idx="7">
                  <c:v>1.7000000000000001E-3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7A9-46FA-9763-E122EA8013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2"/>
              </a:solidFill>
              <a:latin typeface="+mj-lt"/>
            </a:rPr>
            <a:t>3.34</a:t>
          </a:r>
          <a:r>
            <a:rPr lang="en-US" sz="1600" b="1" dirty="0">
              <a:solidFill>
                <a:schemeClr val="tx2"/>
              </a:solidFill>
              <a:latin typeface="+mj-lt"/>
              <a:ea typeface="+mn-ea"/>
              <a:cs typeface="+mn-cs"/>
            </a:rPr>
            <a:t>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5D6DA0-40D2-472C-99BD-F9AC71B4A46A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9E40DD-601A-4649-99E0-2B44C522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6913"/>
            <a:ext cx="6330950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1F23-A041-43A9-9372-E76446CAE9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F4C6D452-B995-4F45-8CD5-CFF45EAC5E01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5600" y="5791200"/>
            <a:ext cx="4267200" cy="914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3A7-6843-49AA-8A98-45DFB61D086F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B263-CB8C-453B-96DA-918F71335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377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D7BE644-4051-4215-B488-600B79651B0D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0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97A5-7273-429F-9A22-0A03D7A73F79}" type="datetime1">
              <a:rPr lang="en-US" smtClean="0"/>
              <a:t>4/24/2024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FCBC-333B-486C-89D4-294FA9DE9827}" type="datetime1">
              <a:rPr lang="en-US" smtClean="0"/>
              <a:t>4/24/2024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2E22-4613-42EE-B242-77E80E926A95}" type="datetime1">
              <a:rPr lang="en-US" smtClean="0"/>
              <a:t>4/24/2024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3072-D39E-427E-9CAF-B28EDED95124}" type="datetime1">
              <a:rPr lang="en-US" smtClean="0"/>
              <a:t>4/24/2024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C807-8FD6-439B-AB1E-3231B9E92A59}" type="datetime1">
              <a:rPr lang="en-US" smtClean="0"/>
              <a:t>4/24/2024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21C-16B7-4F6B-9150-6D4577E31F8D}" type="datetime1">
              <a:rPr lang="en-US" smtClean="0"/>
              <a:t>4/24/2024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E606-CA4D-4831-B1F7-48B715E0EE59}" type="datetime1">
              <a:rPr lang="en-US" smtClean="0"/>
              <a:t>4/24/2024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323C-E085-4B56-BE20-B0C7DC0755EF}" type="datetime1">
              <a:rPr lang="en-US" smtClean="0"/>
              <a:t>4/24/2024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B06A-C6F9-4518-85D6-FB36DB8DFCE9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1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FEB04EF-427B-709F-B18F-75146AF555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D27BE3-E0AA-7232-6199-AF126C7B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751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09F46-618A-4E5B-91CD-8B9882CF8704}" type="datetimeFigureOut">
              <a:rPr lang="en-US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7659C-E707-E3BE-9FF4-CC2CB04AB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176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3F0D-B94D-40D3-9CC1-2C8F2F659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590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29959-D113-21C3-45A3-25BCB498C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22CD4-F38F-440B-BC5E-22274836D722}" type="datetimeFigureOut">
              <a:rPr lang="en-US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05D26C-E787-D881-9195-4084A4B3B1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10BEA-BE13-4901-AD99-AC3C1A0739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041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C117-408F-AAD6-C926-302BF9C4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368C-50A4-4955-9E69-17558BE5EC9D}" type="datetimeFigureOut">
              <a:rPr lang="en-US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1C1B9C-9BFA-C387-13E3-9484336770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6739-9DF0-427F-823B-C48E64107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255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DB228F-E1CB-65BC-0DA7-4E56430F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851A-7867-4FB5-ADE4-CA5E27B6EFEF}" type="datetimeFigureOut">
              <a:rPr lang="en-US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02E77-0F0B-8F3B-A2BF-B39495DE38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BF79-FFC7-499A-87F5-B0E596797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63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0B64891-AD8B-2880-59A5-208E179B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5BC8-246C-4AFF-8BDF-D6D961F30867}" type="datetimeFigureOut">
              <a:rPr lang="en-US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818647-CD6D-141F-758D-931E2244F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A7EC2-A125-46B2-8980-D0B72F73C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2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5A7E54-E240-A62B-45DE-BB608983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4DCE-CC7F-4860-9751-3D96742D6CE6}" type="datetimeFigureOut">
              <a:rPr lang="en-US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2F6C7D-E839-0EF0-BD30-3A2D4B7EB8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494E5-D6F7-4040-A67E-285813647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359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D33BD49-B6A8-5021-FD30-858D711A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1B7B-F4AA-4318-8BE4-B23EC500EC89}" type="datetimeFigureOut">
              <a:rPr lang="en-US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DEA862-3275-53CF-FDCF-242CA31D36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98631-7705-4114-AD50-622F463EF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487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D8EE8B-06F3-6454-4538-B3277D3B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BD12-945C-4A70-846F-0FE83D599AE0}" type="datetimeFigureOut">
              <a:rPr lang="en-US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2C0C5-25D7-5680-479B-1A6932B1FC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20B1-BB16-42D5-B9DA-9ED9360C7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54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5AB-8166-4587-991B-C5BF1E33CDF9}" type="datetime1">
              <a:rPr lang="en-US" smtClean="0"/>
              <a:t>4/24/2024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EFA84-CEE4-0007-0C1F-A65C791D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310B-A957-46E1-A0EA-31E5D0BC4F4D}" type="datetimeFigureOut">
              <a:rPr lang="en-US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EF3D5-A833-7DF3-2016-868AEFEF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15985-19D7-1C76-52BA-6BD7FE46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12D71-C718-4D63-A0A7-13C70270C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121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97E727B-F963-20CA-24DA-73C5EC428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463467A3-4438-7D71-C3F4-A7F0F033DD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946275"/>
            <a:ext cx="32385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18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E6-10AF-434C-96B6-59A62C64309C}" type="datetime1">
              <a:rPr lang="en-US" smtClean="0"/>
              <a:t>4/24/2024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059B-0AD9-4DA8-8651-90C4FC70B554}" type="datetime1">
              <a:rPr lang="en-US" smtClean="0"/>
              <a:t>4/24/2024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16B5-C5F7-448C-B007-6F32D4475BA0}" type="datetime1">
              <a:rPr lang="en-US" smtClean="0"/>
              <a:t>4/24/2024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C633-496E-4993-B481-6D7A81340137}" type="datetime1">
              <a:rPr lang="en-US" smtClean="0"/>
              <a:t>4/24/2024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D2E-40F7-4870-8BE8-D1A1A4F8E4C6}" type="datetime1">
              <a:rPr lang="en-US" smtClean="0"/>
              <a:t>4/24/2024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DBD2-63BA-463A-BDB9-C60C91EAED87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2C48-5DA5-4F47-A59F-817C53E691A6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A579-8474-43C1-B25D-0B2C1FBAAE6E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BBAC0139-AE55-19B0-4C69-AD0A9CD71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8278A78-7427-EB1A-B127-4DEEA2105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B73883B-EC71-A9BF-9250-CB2A27B42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B62FF-8B2D-7748-147B-5C72AB845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038" y="6484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772EC3-8337-49DA-8B6E-AB1A17C0D370}" type="datetimeFigureOut">
              <a:rPr lang="en-US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55675-0FC5-7BF4-FD46-F4D7BE4C5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2238" y="648493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8C95"/>
                </a:solidFill>
              </a:defRPr>
            </a:lvl1pPr>
          </a:lstStyle>
          <a:p>
            <a:pPr>
              <a:defRPr/>
            </a:pPr>
            <a:fld id="{E9084D63-DD19-46FC-A13D-1B3F49C3A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04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Florida State Treasury Investments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31, 2024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0EA0-208A-4E34-ABE2-FD052EF1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12885FF-1F4B-C9D4-7F98-5D14B0AC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90588"/>
            <a:ext cx="86868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Times New Roman" pitchFamily="18" charset="0"/>
              </a:rPr>
              <a:t>Securities Lending - Cash Collateral Portfolio As of March 31, 2024</a:t>
            </a: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E0912B58-905B-52F4-9667-381D46535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5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54170F0-F555-46B1-DB56-12F58CFC9F07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5AAF0B11-A7DA-C249-86C8-9E596C5AB9F7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5AAF0B11-A7DA-C249-86C8-9E596C5AB9F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476B3B62-D49C-3234-0515-6DEDA21AC836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476B3B62-D49C-3234-0515-6DEDA21AC83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E2F9967-5750-26A7-8511-73E67DAA991F}"/>
              </a:ext>
            </a:extLst>
          </p:cNvPr>
          <p:cNvGraphicFramePr>
            <a:graphicFrameLocks noGrp="1"/>
          </p:cNvGraphicFramePr>
          <p:nvPr/>
        </p:nvGraphicFramePr>
        <p:xfrm>
          <a:off x="6472238" y="3657600"/>
          <a:ext cx="46132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554B0E1-5794-29BD-A014-FA8E482B4BD0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2DDDC8C-AF86-4E99-2BA4-3A91F52742D8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Total Market Value	   $2,888.2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NAV		   1.0001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Yield (360 basis)	   5.391%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WAM		   33 days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C017BE-3B2B-1239-14C9-1FFADEBC953F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86.19%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$2,489.3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5.32%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$153.8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8.49%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$245.1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71" name="Rectangle 2">
            <a:extLst>
              <a:ext uri="{FF2B5EF4-FFF2-40B4-BE49-F238E27FC236}">
                <a16:creationId xmlns:a16="http://schemas.microsoft.com/office/drawing/2014/main" id="{6F80225B-B19D-669A-39B8-2A0F88070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5234A"/>
                </a:solidFill>
              </a:rPr>
              <a:t> </a:t>
            </a:r>
          </a:p>
        </p:txBody>
      </p:sp>
      <p:graphicFrame>
        <p:nvGraphicFramePr>
          <p:cNvPr id="5172" name="Chart 12">
            <a:extLst>
              <a:ext uri="{FF2B5EF4-FFF2-40B4-BE49-F238E27FC236}">
                <a16:creationId xmlns:a16="http://schemas.microsoft.com/office/drawing/2014/main" id="{65ABD17C-CE4A-4F51-2212-022DE5889888}"/>
              </a:ext>
            </a:extLst>
          </p:cNvPr>
          <p:cNvGraphicFramePr>
            <a:graphicFrameLocks/>
          </p:cNvGraphicFramePr>
          <p:nvPr/>
        </p:nvGraphicFramePr>
        <p:xfrm>
          <a:off x="6196013" y="3976688"/>
          <a:ext cx="4900612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2" name="Chart 12">
                        <a:extLst>
                          <a:ext uri="{FF2B5EF4-FFF2-40B4-BE49-F238E27FC236}">
                            <a16:creationId xmlns:a16="http://schemas.microsoft.com/office/drawing/2014/main" id="{65ABD17C-CE4A-4F51-2212-022DE588988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976688"/>
                        <a:ext cx="4900612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Treasury Investment Portfolio</a:t>
            </a:r>
            <a:endParaRPr lang="en-US" sz="4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88FB09-62FE-4F74-B5CD-8B7B8F698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197223"/>
              </p:ext>
            </p:extLst>
          </p:nvPr>
        </p:nvGraphicFramePr>
        <p:xfrm>
          <a:off x="838200" y="2133600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March 31,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$61,156,204,276.80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0B370161-E0F9-41C3-A3FE-EF800A65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181407"/>
              </p:ext>
            </p:extLst>
          </p:nvPr>
        </p:nvGraphicFramePr>
        <p:xfrm>
          <a:off x="838200" y="3124200"/>
          <a:ext cx="10506678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01F4E-A56E-4DEE-8189-00643C0D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9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B8A5-E8CB-4EA6-B544-3C96E75B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March 31, 2024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8B5DB9A6-3DD6-44FB-AEB7-43F4A014D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129840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D4239-BBA8-4302-8584-8ABC785C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4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781-52D1-4EDB-8AE7-44B64939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March 31, 2024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32ADC147-55C9-4A8D-9354-5A9C03D9C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092253"/>
              </p:ext>
            </p:extLst>
          </p:nvPr>
        </p:nvGraphicFramePr>
        <p:xfrm>
          <a:off x="2104445" y="2005783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BF4E8-C228-4683-9E7E-4CE991E3A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59213"/>
            <a:ext cx="10972800" cy="8080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/>
              <a:t>Net Earnings Rate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dirty="0">
                <a:solidFill>
                  <a:schemeClr val="accent1"/>
                </a:solidFill>
              </a:rPr>
              <a:t>past 12 months</a:t>
            </a:r>
            <a:r>
              <a:rPr lang="en-US" sz="3600" b="1" dirty="0">
                <a:solidFill>
                  <a:schemeClr val="tx2"/>
                </a:solidFill>
              </a:rPr>
              <a:t>)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90572506"/>
              </p:ext>
            </p:extLst>
          </p:nvPr>
        </p:nvGraphicFramePr>
        <p:xfrm>
          <a:off x="914400" y="1742790"/>
          <a:ext cx="1043940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5D731-4A47-4AC0-AC1B-B84713D088E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ECE2-AB17-412C-8387-1198CFAC305C}"/>
              </a:ext>
            </a:extLst>
          </p:cNvPr>
          <p:cNvSpPr txBox="1"/>
          <p:nvPr/>
        </p:nvSpPr>
        <p:spPr>
          <a:xfrm>
            <a:off x="9588757" y="585629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93572293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March 31, 2024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52388921"/>
              </p:ext>
            </p:extLst>
          </p:nvPr>
        </p:nvGraphicFramePr>
        <p:xfrm>
          <a:off x="1905000" y="1828799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B263-CB8C-453B-96DA-918F713359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00" y="5819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68434085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62DF-8F8B-4419-974F-5CCC1D54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Total Treasury Investment Portfolio Monthly Sector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AD0379-76E9-4EEE-B79E-FE3C3988C27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669998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538D3-F457-49E1-B78A-3F6AD01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9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3057-11C9-432F-98CD-F3A630A5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Total Treasury Investment Portfolio</a:t>
            </a:r>
            <a:br>
              <a:rPr lang="en-US" sz="4800" b="1" dirty="0"/>
            </a:br>
            <a:r>
              <a:rPr lang="en-US" sz="4800" b="1" dirty="0"/>
              <a:t>Quality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B07B8E-5D23-401A-906D-3ADEA5F54B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588619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6ABF9A-871F-4ABB-A1F9-50A84BB116D2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1AB81-93C4-438C-BBE6-6F97BCED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Total Treasury Investment Portfolio</a:t>
            </a:r>
            <a:br>
              <a:rPr lang="en-US" b="1" dirty="0"/>
            </a:br>
            <a:r>
              <a:rPr lang="en-US" b="1" dirty="0"/>
              <a:t>Effective Duration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02038613"/>
              </p:ext>
            </p:extLst>
          </p:nvPr>
        </p:nvGraphicFramePr>
        <p:xfrm>
          <a:off x="1066800" y="1676400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DAA4-52C7-4950-9FDF-28243A747AC6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4315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11343</TotalTime>
  <Words>329</Words>
  <Application>Microsoft Office PowerPoint</Application>
  <PresentationFormat>Widescreen</PresentationFormat>
  <Paragraphs>124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Office Theme</vt:lpstr>
      <vt:lpstr>1_Office Theme</vt:lpstr>
      <vt:lpstr>3_Office Theme</vt:lpstr>
      <vt:lpstr>Chart</vt:lpstr>
      <vt:lpstr>Florida State Treasury Investments</vt:lpstr>
      <vt:lpstr>Treasury Investment Portfolio</vt:lpstr>
      <vt:lpstr>Portfolio Allocation as of  March 31, 2024</vt:lpstr>
      <vt:lpstr>Treasury Participants  as of March 31, 2024</vt:lpstr>
      <vt:lpstr>Net Earnings Rate  (past 12 months) </vt:lpstr>
      <vt:lpstr>Annualized Net Earnings Rate  as of March 31, 2024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Securities Lending - Cash Collateral Portfolio As of March 31,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594</cp:revision>
  <cp:lastPrinted>2021-11-17T21:34:04Z</cp:lastPrinted>
  <dcterms:created xsi:type="dcterms:W3CDTF">2017-12-18T19:50:46Z</dcterms:created>
  <dcterms:modified xsi:type="dcterms:W3CDTF">2024-04-24T19:32:34Z</dcterms:modified>
</cp:coreProperties>
</file>