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97" r:id="rId4"/>
    <p:sldId id="398" r:id="rId5"/>
    <p:sldId id="395" r:id="rId6"/>
    <p:sldId id="263" r:id="rId7"/>
    <p:sldId id="264" r:id="rId8"/>
    <p:sldId id="399" r:id="rId9"/>
    <p:sldId id="400" r:id="rId10"/>
    <p:sldId id="267" r:id="rId11"/>
    <p:sldId id="372" r:id="rId12"/>
    <p:sldId id="26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>
      <p:cViewPr varScale="1">
        <p:scale>
          <a:sx n="113" d="100"/>
          <a:sy n="113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44985</c:v>
                </c:pt>
                <c:pt idx="1">
                  <c:v>44957</c:v>
                </c:pt>
                <c:pt idx="2">
                  <c:v>44917</c:v>
                </c:pt>
                <c:pt idx="3">
                  <c:v>44887</c:v>
                </c:pt>
                <c:pt idx="4">
                  <c:v>44856</c:v>
                </c:pt>
                <c:pt idx="5">
                  <c:v>44834</c:v>
                </c:pt>
                <c:pt idx="6">
                  <c:v>44804</c:v>
                </c:pt>
                <c:pt idx="7">
                  <c:v>44773</c:v>
                </c:pt>
                <c:pt idx="8">
                  <c:v>44742</c:v>
                </c:pt>
                <c:pt idx="9">
                  <c:v>44712</c:v>
                </c:pt>
                <c:pt idx="10">
                  <c:v>44681</c:v>
                </c:pt>
                <c:pt idx="11">
                  <c:v>44651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61.222999999999999</c:v>
                </c:pt>
                <c:pt idx="1">
                  <c:v>61.478000000000002</c:v>
                </c:pt>
                <c:pt idx="2">
                  <c:v>59.615000000000002</c:v>
                </c:pt>
                <c:pt idx="3">
                  <c:v>58.121000000000002</c:v>
                </c:pt>
                <c:pt idx="4">
                  <c:v>57.140999999999998</c:v>
                </c:pt>
                <c:pt idx="5">
                  <c:v>57.948999999999998</c:v>
                </c:pt>
                <c:pt idx="6">
                  <c:v>57.850999999999999</c:v>
                </c:pt>
                <c:pt idx="7">
                  <c:v>58.511000000000003</c:v>
                </c:pt>
                <c:pt idx="8">
                  <c:v>57.2</c:v>
                </c:pt>
                <c:pt idx="9">
                  <c:v>56.08</c:v>
                </c:pt>
                <c:pt idx="10">
                  <c:v>51.372</c:v>
                </c:pt>
                <c:pt idx="11">
                  <c:v>49.307000000000002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3"/>
              <c:layout>
                <c:manualLayout>
                  <c:x val="-1.207729468599033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2-43A7-B762-747A5E3F23F5}"/>
                </c:ext>
              </c:extLst>
            </c:dLbl>
            <c:dLbl>
              <c:idx val="4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Sheet1!$B$2:$B$7</c:f>
              <c:numCache>
                <c:formatCode>"$"#,##0.000</c:formatCode>
                <c:ptCount val="6"/>
                <c:pt idx="0">
                  <c:v>0.20300000000000001</c:v>
                </c:pt>
                <c:pt idx="1">
                  <c:v>17.061</c:v>
                </c:pt>
                <c:pt idx="2">
                  <c:v>8.6110000000000007</c:v>
                </c:pt>
                <c:pt idx="3">
                  <c:v>6.3470000000000004</c:v>
                </c:pt>
                <c:pt idx="4">
                  <c:v>14.281000000000001</c:v>
                </c:pt>
                <c:pt idx="5">
                  <c:v>14.72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3.3157473498521802E-3</c:v>
                </c:pt>
                <c:pt idx="1">
                  <c:v>0.27866978096467016</c:v>
                </c:pt>
                <c:pt idx="2">
                  <c:v>0.14064975581072475</c:v>
                </c:pt>
                <c:pt idx="3">
                  <c:v>0.10367018930793984</c:v>
                </c:pt>
                <c:pt idx="4">
                  <c:v>0.23326200937556149</c:v>
                </c:pt>
                <c:pt idx="5">
                  <c:v>0.24043251719125167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5" formatCode="0.0%">
                  <c:v>0.47369452656681316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0124011819954869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-1.6292021530456204E-2"/>
                  <c:y val="1.58945920129867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54.125999999999998</c:v>
                </c:pt>
                <c:pt idx="1">
                  <c:v>7.0970000000000004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0.88407951260147333</c:v>
                </c:pt>
                <c:pt idx="1">
                  <c:v>0.1159204873985267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44651</c:v>
                </c:pt>
                <c:pt idx="1">
                  <c:v>44681</c:v>
                </c:pt>
                <c:pt idx="2">
                  <c:v>44712</c:v>
                </c:pt>
                <c:pt idx="3">
                  <c:v>44742</c:v>
                </c:pt>
                <c:pt idx="4">
                  <c:v>44773</c:v>
                </c:pt>
                <c:pt idx="5">
                  <c:v>44804</c:v>
                </c:pt>
                <c:pt idx="6">
                  <c:v>44834</c:v>
                </c:pt>
                <c:pt idx="7">
                  <c:v>44865</c:v>
                </c:pt>
                <c:pt idx="8">
                  <c:v>44887</c:v>
                </c:pt>
                <c:pt idx="9">
                  <c:v>44917</c:v>
                </c:pt>
                <c:pt idx="10">
                  <c:v>44948</c:v>
                </c:pt>
                <c:pt idx="11">
                  <c:v>44979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3.9039999999999999E-3</c:v>
                </c:pt>
                <c:pt idx="1">
                  <c:v>4.3169999999999997E-3</c:v>
                </c:pt>
                <c:pt idx="2">
                  <c:v>8.1460000000000005E-3</c:v>
                </c:pt>
                <c:pt idx="3">
                  <c:v>9.2329999999999999E-3</c:v>
                </c:pt>
                <c:pt idx="4">
                  <c:v>1.1835E-2</c:v>
                </c:pt>
                <c:pt idx="5">
                  <c:v>1.0078E-2</c:v>
                </c:pt>
                <c:pt idx="6">
                  <c:v>1.1986E-2</c:v>
                </c:pt>
                <c:pt idx="7">
                  <c:v>1.1624000000000001E-2</c:v>
                </c:pt>
                <c:pt idx="8">
                  <c:v>1.405E-2</c:v>
                </c:pt>
                <c:pt idx="9">
                  <c:v>1.6014E-2</c:v>
                </c:pt>
                <c:pt idx="10">
                  <c:v>1.8411E-2</c:v>
                </c:pt>
                <c:pt idx="11">
                  <c:v>1.6629000000000001E-2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1.1254E-2</c:v>
                </c:pt>
                <c:pt idx="1">
                  <c:v>9.7719999999999994E-3</c:v>
                </c:pt>
                <c:pt idx="2">
                  <c:v>1.452E-2</c:v>
                </c:pt>
                <c:pt idx="3">
                  <c:v>1.8584E-2</c:v>
                </c:pt>
                <c:pt idx="4">
                  <c:v>1.8728999999999999E-2</c:v>
                </c:pt>
                <c:pt idx="5">
                  <c:v>1.6195000000000001E-2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12/31/2022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3.6231884057971015E-3"/>
                  <c:y val="1.864209693743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8.6956521739130974E-3"/>
                  <c:y val="8.333333333333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7"/>
              <c:layout>
                <c:manualLayout>
                  <c:x val="-2.8011204481792717E-3"/>
                  <c:y val="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STIF/Cash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0.63429999999999997</c:v>
                </c:pt>
                <c:pt idx="1">
                  <c:v>0.10970000000000001</c:v>
                </c:pt>
                <c:pt idx="2">
                  <c:v>2.4799999999999999E-2</c:v>
                </c:pt>
                <c:pt idx="3">
                  <c:v>2.0900000000000002E-2</c:v>
                </c:pt>
                <c:pt idx="4">
                  <c:v>0.12939999999999999</c:v>
                </c:pt>
                <c:pt idx="5">
                  <c:v>3.0999999999999999E-3</c:v>
                </c:pt>
                <c:pt idx="6">
                  <c:v>6.3E-2</c:v>
                </c:pt>
                <c:pt idx="7">
                  <c:v>1.6999999999999999E-3</c:v>
                </c:pt>
                <c:pt idx="8">
                  <c:v>3.0000000000000001E-3</c:v>
                </c:pt>
                <c:pt idx="9">
                  <c:v>1.01E-2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1.111111111111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-1.690821256038603E-3"/>
                  <c:y val="-1.162562265704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2.4154589371980675E-3"/>
                  <c:y val="4.660524234359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STIF/Cash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0.62590000000000001</c:v>
                </c:pt>
                <c:pt idx="1">
                  <c:v>0.12659999999999999</c:v>
                </c:pt>
                <c:pt idx="2">
                  <c:v>2.5499999999999998E-2</c:v>
                </c:pt>
                <c:pt idx="3">
                  <c:v>2.3899999999999998E-2</c:v>
                </c:pt>
                <c:pt idx="4">
                  <c:v>0.14610000000000001</c:v>
                </c:pt>
                <c:pt idx="5">
                  <c:v>-1.2999999999999997E-3</c:v>
                </c:pt>
                <c:pt idx="6">
                  <c:v>3.61E-2</c:v>
                </c:pt>
                <c:pt idx="7">
                  <c:v>3.3E-3</c:v>
                </c:pt>
                <c:pt idx="8">
                  <c:v>3.0000000000000001E-3</c:v>
                </c:pt>
                <c:pt idx="9">
                  <c:v>1.09E-2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2/28/2023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1.2077294685990338E-3"/>
                  <c:y val="1.864209693743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1594212488144762E-2"/>
                  <c:y val="1.249999999999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2.2974304976388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5.7971014492753624E-3"/>
                  <c:y val="8.333333333333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STIF/Cash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0.61350000000000005</c:v>
                </c:pt>
                <c:pt idx="1">
                  <c:v>0.12759999999999999</c:v>
                </c:pt>
                <c:pt idx="2">
                  <c:v>2.5700000000000001E-2</c:v>
                </c:pt>
                <c:pt idx="3">
                  <c:v>2.9099999999999997E-2</c:v>
                </c:pt>
                <c:pt idx="4">
                  <c:v>0.156</c:v>
                </c:pt>
                <c:pt idx="5">
                  <c:v>-3.3999999999999968E-3</c:v>
                </c:pt>
                <c:pt idx="6">
                  <c:v>3.5099999999999999E-2</c:v>
                </c:pt>
                <c:pt idx="7">
                  <c:v>3.3E-3</c:v>
                </c:pt>
                <c:pt idx="8">
                  <c:v>2.8999999999999998E-3</c:v>
                </c:pt>
                <c:pt idx="9">
                  <c:v>1.0200000000000001E-2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12/31/2022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  <c:pt idx="7">
                  <c:v>Short Term Investment Fund 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0.8024</c:v>
                </c:pt>
                <c:pt idx="1">
                  <c:v>4.7899999999999998E-2</c:v>
                </c:pt>
                <c:pt idx="2">
                  <c:v>1.6299999999999999E-2</c:v>
                </c:pt>
                <c:pt idx="3">
                  <c:v>7.6300000000000007E-2</c:v>
                </c:pt>
                <c:pt idx="4">
                  <c:v>4.5600000000000002E-2</c:v>
                </c:pt>
                <c:pt idx="5">
                  <c:v>5.0000000000000001E-4</c:v>
                </c:pt>
                <c:pt idx="6">
                  <c:v>1.6999999999999999E-3</c:v>
                </c:pt>
                <c:pt idx="7">
                  <c:v>9.1999999999999998E-3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  <c:pt idx="7">
                  <c:v>Short Term Investment Fund 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0.75219999999999998</c:v>
                </c:pt>
                <c:pt idx="1">
                  <c:v>5.1400000000000001E-2</c:v>
                </c:pt>
                <c:pt idx="2">
                  <c:v>1.8599999999999998E-2</c:v>
                </c:pt>
                <c:pt idx="3">
                  <c:v>8.5900000000000004E-2</c:v>
                </c:pt>
                <c:pt idx="4">
                  <c:v>5.1499999999999997E-2</c:v>
                </c:pt>
                <c:pt idx="5">
                  <c:v>5.9999999999999995E-4</c:v>
                </c:pt>
                <c:pt idx="6">
                  <c:v>3.3E-3</c:v>
                </c:pt>
                <c:pt idx="7">
                  <c:v>3.6499999999999998E-2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2/28/2023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  <c:pt idx="7">
                  <c:v>Short Term Investment Fund 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0.75560000000000005</c:v>
                </c:pt>
                <c:pt idx="1">
                  <c:v>5.6500000000000002E-2</c:v>
                </c:pt>
                <c:pt idx="2">
                  <c:v>1.9400000000000001E-2</c:v>
                </c:pt>
                <c:pt idx="3">
                  <c:v>9.2799999999999994E-2</c:v>
                </c:pt>
                <c:pt idx="4">
                  <c:v>5.3100000000000001E-2</c:v>
                </c:pt>
                <c:pt idx="5">
                  <c:v>5.9999999999999995E-4</c:v>
                </c:pt>
                <c:pt idx="6">
                  <c:v>3.3E-3</c:v>
                </c:pt>
                <c:pt idx="7">
                  <c:v>1.8700000000000001E-2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12/31/2022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151515151515152E-2"/>
                  <c:y val="-5.64971751412430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695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1.0101010101010102E-2"/>
                  <c:y val="-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  <c:pt idx="8">
                  <c:v>Other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0.45860000000000001</c:v>
                </c:pt>
                <c:pt idx="1">
                  <c:v>0.2586</c:v>
                </c:pt>
                <c:pt idx="2">
                  <c:v>8.3299999999999999E-2</c:v>
                </c:pt>
                <c:pt idx="3">
                  <c:v>9.9099999999999994E-2</c:v>
                </c:pt>
                <c:pt idx="4">
                  <c:v>6.1400000000000003E-2</c:v>
                </c:pt>
                <c:pt idx="5">
                  <c:v>2.1000000000000001E-2</c:v>
                </c:pt>
                <c:pt idx="6">
                  <c:v>1.4999999999999999E-2</c:v>
                </c:pt>
                <c:pt idx="7">
                  <c:v>2.8999999999999998E-3</c:v>
                </c:pt>
                <c:pt idx="8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1/31/2023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dLbl>
              <c:idx val="8"/>
              <c:layout>
                <c:manualLayout>
                  <c:x val="0"/>
                  <c:y val="-3.6723163841807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  <c:pt idx="8">
                  <c:v>Other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0.39100000000000001</c:v>
                </c:pt>
                <c:pt idx="1">
                  <c:v>0.27550000000000002</c:v>
                </c:pt>
                <c:pt idx="2">
                  <c:v>0.1065</c:v>
                </c:pt>
                <c:pt idx="3">
                  <c:v>0.1086</c:v>
                </c:pt>
                <c:pt idx="4">
                  <c:v>7.2999999999999995E-2</c:v>
                </c:pt>
                <c:pt idx="5">
                  <c:v>2.3E-2</c:v>
                </c:pt>
                <c:pt idx="6">
                  <c:v>1.8700000000000001E-2</c:v>
                </c:pt>
                <c:pt idx="7">
                  <c:v>3.5000000000000001E-3</c:v>
                </c:pt>
                <c:pt idx="8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2/28/2023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1.136363636363627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-8.474576271186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  <c:pt idx="8">
                  <c:v>Other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0.38229999999999997</c:v>
                </c:pt>
                <c:pt idx="1">
                  <c:v>0.28260000000000002</c:v>
                </c:pt>
                <c:pt idx="2">
                  <c:v>9.8799999999999999E-2</c:v>
                </c:pt>
                <c:pt idx="3">
                  <c:v>0.1186</c:v>
                </c:pt>
                <c:pt idx="4">
                  <c:v>7.5700000000000003E-2</c:v>
                </c:pt>
                <c:pt idx="5">
                  <c:v>2.1999999999999999E-2</c:v>
                </c:pt>
                <c:pt idx="6">
                  <c:v>1.7299999999999999E-2</c:v>
                </c:pt>
                <c:pt idx="7">
                  <c:v>2.5000000000000001E-3</c:v>
                </c:pt>
                <c:pt idx="8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2"/>
              </a:solidFill>
              <a:latin typeface="+mj-lt"/>
              <a:ea typeface="+mn-ea"/>
              <a:cs typeface="+mn-cs"/>
            </a:rPr>
            <a:t>2.94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3/27/2023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3/27/2023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3/27/2023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3/27/2023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3/27/2023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3/27/2023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3/27/2023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3/27/2023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28,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6A89079-9C69-4FF7-90E0-4362C8DE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February 28, 2023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CE08FF38-98D9-41D8-B3F6-22A0F92AD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A35D56-D950-409E-9CC1-030F6BD295C1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A891012E-25AD-47FA-BEEC-AAE7CD81E4B3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hart" r:id="rId3" imgW="4468755" imgH="2469094" progId="Excel.Chart.8">
                  <p:embed/>
                </p:oleObj>
              </mc:Choice>
              <mc:Fallback>
                <p:oleObj name="Chart" r:id="rId3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A891012E-25AD-47FA-BEEC-AAE7CD81E4B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750AA41A-8D4E-4305-8DC4-17363576E961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hart" r:id="rId5" imgW="4846740" imgH="2365453" progId="Excel.Chart.8">
                  <p:embed/>
                </p:oleObj>
              </mc:Choice>
              <mc:Fallback>
                <p:oleObj name="Chart" r:id="rId5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750AA41A-8D4E-4305-8DC4-17363576E96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E70FDBD-F021-49B8-8CB0-A9EA1AA1B562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A5BFBFF-57C8-4B39-BDD0-CA2BD8FE8CB4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4A8CBC7-0B8A-4F03-8832-3D799A382046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$2,289.6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4.608%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</a:t>
            </a:r>
            <a:r>
              <a:rPr lang="en-US" sz="125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75 days</a:t>
            </a: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0983C8-2C97-4CE0-8D37-F0D88C3CE0AA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89.62%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$2,051.9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3.84%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$88.0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6.54%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$149.7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4F141773-4485-4BEA-B3E5-8C249BD83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5234A"/>
                </a:solidFill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CC0801FE-EDA1-46CC-83F6-C9D943140871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hart" r:id="rId7" imgW="4907705" imgH="2249619" progId="Excel.Chart.8">
                  <p:embed/>
                </p:oleObj>
              </mc:Choice>
              <mc:Fallback>
                <p:oleObj name="Chart" r:id="rId7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CC0801FE-EDA1-46CC-83F6-C9D9431408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482430"/>
              </p:ext>
            </p:extLst>
          </p:nvPr>
        </p:nvGraphicFramePr>
        <p:xfrm>
          <a:off x="838200" y="2133600"/>
          <a:ext cx="10515600" cy="121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 28,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$61,223,039,439.03</a:t>
                      </a:r>
                    </a:p>
                    <a:p>
                      <a:pPr algn="ctr"/>
                      <a:r>
                        <a:rPr lang="en-US" sz="1100" b="1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(*Include</a:t>
                      </a:r>
                      <a:r>
                        <a:rPr lang="en-US" sz="1100" b="1" kern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US" sz="1100" b="1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$49 million in Rent Assistance Federal funds)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90589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February 28, 2023</a:t>
            </a:r>
            <a:endParaRPr lang="en-US" sz="4800" dirty="0"/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283041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February 28, 2023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060501"/>
              </p:ext>
            </p:extLst>
          </p:nvPr>
        </p:nvGraphicFramePr>
        <p:xfrm>
          <a:off x="2104445" y="2005783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58364181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</a:t>
            </a:r>
            <a:r>
              <a:rPr lang="en-US" sz="3200" b="1" dirty="0">
                <a:solidFill>
                  <a:schemeClr val="accent1"/>
                </a:solidFill>
              </a:rPr>
              <a:t>February 28, 2023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21502363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263503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204222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44582136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10391</TotalTime>
  <Words>260</Words>
  <PresentationFormat>Widescreen</PresentationFormat>
  <Paragraphs>69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Office Theme</vt:lpstr>
      <vt:lpstr>1_Office Theme</vt:lpstr>
      <vt:lpstr>Chart</vt:lpstr>
      <vt:lpstr>Florida State Treasury Investments</vt:lpstr>
      <vt:lpstr>Treasury Investment Portfolio</vt:lpstr>
      <vt:lpstr>Portfolio Allocation as of  February 28, 2023</vt:lpstr>
      <vt:lpstr>Treasury Participants  as of February 28, 2023</vt:lpstr>
      <vt:lpstr>Net Earnings Rate  (past 12 months) </vt:lpstr>
      <vt:lpstr>Annualized Net Earnings Rate  as of February 28, 2023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February 28, 2023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2021-11-17T21:34:04Z</cp:lastPrinted>
  <dcterms:created xsi:type="dcterms:W3CDTF">2017-12-18T19:50:46Z</dcterms:created>
  <dcterms:modified xsi:type="dcterms:W3CDTF">2023-03-27T14:12:06Z</dcterms:modified>
</cp:coreProperties>
</file>