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3.xml" ContentType="application/vnd.openxmlformats-officedocument.drawingml.chartshapes+xml"/>
  <Override PartName="/ppt/charts/chart3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2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63" r:id="rId3"/>
    <p:sldId id="301" r:id="rId4"/>
    <p:sldId id="473" r:id="rId5"/>
    <p:sldId id="333" r:id="rId6"/>
    <p:sldId id="466" r:id="rId7"/>
    <p:sldId id="330" r:id="rId8"/>
    <p:sldId id="264" r:id="rId9"/>
    <p:sldId id="265" r:id="rId10"/>
    <p:sldId id="340" r:id="rId11"/>
    <p:sldId id="267" r:id="rId12"/>
    <p:sldId id="268" r:id="rId13"/>
    <p:sldId id="269" r:id="rId14"/>
    <p:sldId id="327" r:id="rId15"/>
    <p:sldId id="307" r:id="rId16"/>
    <p:sldId id="270" r:id="rId17"/>
    <p:sldId id="410" r:id="rId18"/>
    <p:sldId id="754" r:id="rId19"/>
    <p:sldId id="277" r:id="rId20"/>
    <p:sldId id="278" r:id="rId21"/>
    <p:sldId id="281" r:id="rId22"/>
    <p:sldId id="469" r:id="rId23"/>
    <p:sldId id="282" r:id="rId24"/>
    <p:sldId id="291" r:id="rId25"/>
    <p:sldId id="357" r:id="rId26"/>
    <p:sldId id="284" r:id="rId27"/>
    <p:sldId id="751" r:id="rId28"/>
    <p:sldId id="475" r:id="rId29"/>
    <p:sldId id="476" r:id="rId30"/>
    <p:sldId id="283" r:id="rId31"/>
    <p:sldId id="290" r:id="rId32"/>
    <p:sldId id="752" r:id="rId33"/>
    <p:sldId id="753" r:id="rId34"/>
    <p:sldId id="342" r:id="rId35"/>
    <p:sldId id="260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CC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tlhhqfp2\trsshared\Investments\Pool%20Monitoring\Pool%20Monitoring%20-%20Liability%20or%20Claims%20Si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For</a:t>
            </a:r>
            <a:r>
              <a:rPr lang="en-US" baseline="0" dirty="0"/>
              <a:t> the prior 6-month periods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38032260530541"/>
          <c:y val="0.11535170603674541"/>
          <c:w val="0.87491093953061694"/>
          <c:h val="0.79046310877806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Receipts In millions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1"/>
                <c:pt idx="0">
                  <c:v>Mar-16</c:v>
                </c:pt>
                <c:pt idx="1">
                  <c:v>Sep-16</c:v>
                </c:pt>
                <c:pt idx="2">
                  <c:v>Mar-17</c:v>
                </c:pt>
                <c:pt idx="3">
                  <c:v>Sep-17</c:v>
                </c:pt>
                <c:pt idx="4">
                  <c:v>Mar-18</c:v>
                </c:pt>
                <c:pt idx="5">
                  <c:v>Sep-18</c:v>
                </c:pt>
                <c:pt idx="6">
                  <c:v>Mar-19</c:v>
                </c:pt>
                <c:pt idx="7">
                  <c:v>Sep-19</c:v>
                </c:pt>
                <c:pt idx="8">
                  <c:v>Mar-20</c:v>
                </c:pt>
                <c:pt idx="9">
                  <c:v>Sep-20</c:v>
                </c:pt>
                <c:pt idx="10">
                  <c:v>Mar-21</c:v>
                </c:pt>
              </c:strCache>
            </c:strRef>
          </c:cat>
          <c:val>
            <c:numRef>
              <c:f>Sheet1!$B$2:$B$17</c:f>
              <c:numCache>
                <c:formatCode>"$"#,##0.0_);[Red]\("$"#,##0.0\)</c:formatCode>
                <c:ptCount val="11"/>
                <c:pt idx="0">
                  <c:v>423.85371304</c:v>
                </c:pt>
                <c:pt idx="1">
                  <c:v>751.49583351999172</c:v>
                </c:pt>
                <c:pt idx="2">
                  <c:v>77.20985565000592</c:v>
                </c:pt>
                <c:pt idx="3">
                  <c:v>166.21383888000128</c:v>
                </c:pt>
                <c:pt idx="4">
                  <c:v>-193.11247815001116</c:v>
                </c:pt>
                <c:pt idx="5">
                  <c:v>1653.9286089799934</c:v>
                </c:pt>
                <c:pt idx="6">
                  <c:v>266.76025623999885</c:v>
                </c:pt>
                <c:pt idx="7">
                  <c:v>1054.2023713599992</c:v>
                </c:pt>
                <c:pt idx="8">
                  <c:v>982.43923964999703</c:v>
                </c:pt>
                <c:pt idx="9">
                  <c:v>419.20000000001164</c:v>
                </c:pt>
                <c:pt idx="10">
                  <c:v>1651.467513259995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A1-4C09-8DC3-934D50E7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44640"/>
        <c:axId val="134946176"/>
      </c:barChart>
      <c:catAx>
        <c:axId val="134944640"/>
        <c:scaling>
          <c:orientation val="minMax"/>
          <c:max val="11"/>
          <c:min val="1"/>
        </c:scaling>
        <c:delete val="0"/>
        <c:axPos val="b"/>
        <c:numFmt formatCode="@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34946176"/>
        <c:crosses val="autoZero"/>
        <c:auto val="1"/>
        <c:lblAlgn val="ctr"/>
        <c:lblOffset val="100"/>
        <c:noMultiLvlLbl val="0"/>
      </c:catAx>
      <c:valAx>
        <c:axId val="13494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en-US" sz="1200" dirty="0">
                    <a:latin typeface="+mn-lt"/>
                    <a:cs typeface="Arial" pitchFamily="34" charset="0"/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8.0906148867314048E-3"/>
              <c:y val="0.37449617710829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34944640"/>
        <c:crosses val="autoZero"/>
        <c:crossBetween val="between"/>
      </c:valAx>
      <c:spPr>
        <a:noFill/>
        <a:ln w="127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State Operating Accounts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'Monthly Balances'!$C$1</c:f>
              <c:strCache>
                <c:ptCount val="1"/>
                <c:pt idx="0">
                  <c:v> Trust Funds $ 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numRef>
              <c:f>'Monthly Balances'!$A$112:$A$172</c:f>
              <c:numCache>
                <c:formatCode>m/d/yyyy</c:formatCode>
                <c:ptCount val="61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44286</c:v>
                </c:pt>
              </c:numCache>
            </c:numRef>
          </c:cat>
          <c:val>
            <c:numRef>
              <c:f>'Monthly Balances'!$C$112:$C$172</c:f>
              <c:numCache>
                <c:formatCode>_("$"* #,##0.00_);_("$"* \(#,##0.00\);_("$"* "-"??_);_(@_)</c:formatCode>
                <c:ptCount val="61"/>
                <c:pt idx="0">
                  <c:v>12866779771.35</c:v>
                </c:pt>
                <c:pt idx="1">
                  <c:v>12760133600.620001</c:v>
                </c:pt>
                <c:pt idx="2">
                  <c:v>12784744825.799999</c:v>
                </c:pt>
                <c:pt idx="3">
                  <c:v>12456597182.93</c:v>
                </c:pt>
                <c:pt idx="4">
                  <c:v>11899606983.68</c:v>
                </c:pt>
                <c:pt idx="5">
                  <c:v>12376779651.970001</c:v>
                </c:pt>
                <c:pt idx="6">
                  <c:v>12398655235.139999</c:v>
                </c:pt>
                <c:pt idx="7">
                  <c:v>12794789740.67</c:v>
                </c:pt>
                <c:pt idx="8">
                  <c:v>12546456614.639999</c:v>
                </c:pt>
                <c:pt idx="9">
                  <c:v>12762796975.41</c:v>
                </c:pt>
                <c:pt idx="10">
                  <c:v>13199804819.440001</c:v>
                </c:pt>
                <c:pt idx="11">
                  <c:v>13113689143.43</c:v>
                </c:pt>
                <c:pt idx="12">
                  <c:v>12946069070.43</c:v>
                </c:pt>
                <c:pt idx="13">
                  <c:v>13236027764.32</c:v>
                </c:pt>
                <c:pt idx="14">
                  <c:v>12436982539.049999</c:v>
                </c:pt>
                <c:pt idx="15">
                  <c:v>12329905884.870001</c:v>
                </c:pt>
                <c:pt idx="16">
                  <c:v>12622001956.080002</c:v>
                </c:pt>
                <c:pt idx="17">
                  <c:v>12697224926.83</c:v>
                </c:pt>
                <c:pt idx="18">
                  <c:v>12719045356.139999</c:v>
                </c:pt>
                <c:pt idx="19">
                  <c:v>12845430808.290001</c:v>
                </c:pt>
                <c:pt idx="20">
                  <c:v>12070437762.58</c:v>
                </c:pt>
                <c:pt idx="21">
                  <c:v>12322383795.82</c:v>
                </c:pt>
                <c:pt idx="22">
                  <c:v>13078750984.41</c:v>
                </c:pt>
                <c:pt idx="23">
                  <c:v>12977211804.940001</c:v>
                </c:pt>
                <c:pt idx="24">
                  <c:v>13153577966.74</c:v>
                </c:pt>
                <c:pt idx="25">
                  <c:v>13195729517.02</c:v>
                </c:pt>
                <c:pt idx="26">
                  <c:v>12275541063.459999</c:v>
                </c:pt>
                <c:pt idx="27">
                  <c:v>12434149564.369999</c:v>
                </c:pt>
                <c:pt idx="28">
                  <c:v>12731871168.440001</c:v>
                </c:pt>
                <c:pt idx="29">
                  <c:v>12529250470.880001</c:v>
                </c:pt>
                <c:pt idx="30">
                  <c:v>13078608138.17</c:v>
                </c:pt>
                <c:pt idx="31">
                  <c:v>13700664293.98</c:v>
                </c:pt>
                <c:pt idx="32">
                  <c:v>12575988722.92</c:v>
                </c:pt>
                <c:pt idx="33">
                  <c:v>13031977180.76</c:v>
                </c:pt>
                <c:pt idx="34">
                  <c:v>13691493966.070002</c:v>
                </c:pt>
                <c:pt idx="35">
                  <c:v>13438600188.279999</c:v>
                </c:pt>
                <c:pt idx="36">
                  <c:v>13853312681.650002</c:v>
                </c:pt>
                <c:pt idx="37">
                  <c:v>14142489733.710001</c:v>
                </c:pt>
                <c:pt idx="38">
                  <c:v>13489457499.85</c:v>
                </c:pt>
                <c:pt idx="39">
                  <c:v>13457717952.910002</c:v>
                </c:pt>
                <c:pt idx="40">
                  <c:v>13442660466.009998</c:v>
                </c:pt>
                <c:pt idx="41">
                  <c:v>13067675698.300001</c:v>
                </c:pt>
                <c:pt idx="42">
                  <c:v>12922392849.509998</c:v>
                </c:pt>
                <c:pt idx="43">
                  <c:v>12961687739.58</c:v>
                </c:pt>
                <c:pt idx="44">
                  <c:v>12645658091.09</c:v>
                </c:pt>
                <c:pt idx="45">
                  <c:v>13500665369.770002</c:v>
                </c:pt>
                <c:pt idx="46">
                  <c:v>14028141525.380001</c:v>
                </c:pt>
                <c:pt idx="47">
                  <c:v>13499626169.669998</c:v>
                </c:pt>
                <c:pt idx="48">
                  <c:v>14056171426.780001</c:v>
                </c:pt>
                <c:pt idx="49">
                  <c:v>14669253700.670002</c:v>
                </c:pt>
                <c:pt idx="50">
                  <c:v>13469540309.619999</c:v>
                </c:pt>
                <c:pt idx="51">
                  <c:v>13222359058.170002</c:v>
                </c:pt>
                <c:pt idx="52">
                  <c:v>13428145685.200001</c:v>
                </c:pt>
                <c:pt idx="53">
                  <c:v>13523182358.02</c:v>
                </c:pt>
                <c:pt idx="54">
                  <c:v>13694178421.41</c:v>
                </c:pt>
                <c:pt idx="55">
                  <c:v>14146056926.129999</c:v>
                </c:pt>
                <c:pt idx="56">
                  <c:v>13920705971.970001</c:v>
                </c:pt>
                <c:pt idx="57">
                  <c:v>14719712922.83</c:v>
                </c:pt>
                <c:pt idx="58">
                  <c:v>15507474527.24</c:v>
                </c:pt>
                <c:pt idx="59">
                  <c:v>15432037019.809999</c:v>
                </c:pt>
                <c:pt idx="60">
                  <c:v>16136685485.550001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5-4B67-83C2-55F13D6F9B37}"/>
            </c:ext>
          </c:extLst>
        </c:ser>
        <c:ser>
          <c:idx val="1"/>
          <c:order val="1"/>
          <c:tx>
            <c:strRef>
              <c:f>'Monthly Balances'!$F$1</c:f>
              <c:strCache>
                <c:ptCount val="1"/>
                <c:pt idx="0">
                  <c:v> General Revenue $ 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numRef>
              <c:f>'Monthly Balances'!$A$112:$A$172</c:f>
              <c:numCache>
                <c:formatCode>m/d/yyyy</c:formatCode>
                <c:ptCount val="61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44286</c:v>
                </c:pt>
              </c:numCache>
            </c:numRef>
          </c:cat>
          <c:val>
            <c:numRef>
              <c:f>'Monthly Balances'!$F$112:$F$172</c:f>
              <c:numCache>
                <c:formatCode>_("$"* #,##0.00_);_("$"* \(#,##0.00\);_("$"* "-"??_);_(@_)</c:formatCode>
                <c:ptCount val="61"/>
                <c:pt idx="0">
                  <c:v>3400830212.4899998</c:v>
                </c:pt>
                <c:pt idx="1">
                  <c:v>3949251950.1599998</c:v>
                </c:pt>
                <c:pt idx="2">
                  <c:v>3894581666.3000002</c:v>
                </c:pt>
                <c:pt idx="3">
                  <c:v>4597867330.3800001</c:v>
                </c:pt>
                <c:pt idx="4">
                  <c:v>4772193541.4300003</c:v>
                </c:pt>
                <c:pt idx="5">
                  <c:v>4161526776.71</c:v>
                </c:pt>
                <c:pt idx="6">
                  <c:v>4106375883.0799999</c:v>
                </c:pt>
                <c:pt idx="7">
                  <c:v>3818166316.6999998</c:v>
                </c:pt>
                <c:pt idx="8">
                  <c:v>3533510702.75</c:v>
                </c:pt>
                <c:pt idx="9">
                  <c:v>3360028239.6300001</c:v>
                </c:pt>
                <c:pt idx="10">
                  <c:v>3615993822.6700001</c:v>
                </c:pt>
                <c:pt idx="11">
                  <c:v>3472259506.0900002</c:v>
                </c:pt>
                <c:pt idx="12">
                  <c:v>3609725951.6799998</c:v>
                </c:pt>
                <c:pt idx="13">
                  <c:v>3945546814.9099998</c:v>
                </c:pt>
                <c:pt idx="14">
                  <c:v>4210274842.9000001</c:v>
                </c:pt>
                <c:pt idx="15">
                  <c:v>4640622411.2299995</c:v>
                </c:pt>
                <c:pt idx="16">
                  <c:v>4382378553.2800007</c:v>
                </c:pt>
                <c:pt idx="17">
                  <c:v>3685586637.8899999</c:v>
                </c:pt>
                <c:pt idx="18">
                  <c:v>3647341194.21</c:v>
                </c:pt>
                <c:pt idx="19">
                  <c:v>3124471893.73</c:v>
                </c:pt>
                <c:pt idx="20">
                  <c:v>3083693842.23</c:v>
                </c:pt>
                <c:pt idx="21">
                  <c:v>3077134592.8699999</c:v>
                </c:pt>
                <c:pt idx="22">
                  <c:v>3214109254.4000001</c:v>
                </c:pt>
                <c:pt idx="23">
                  <c:v>2844778706.75</c:v>
                </c:pt>
                <c:pt idx="24">
                  <c:v>3019225790.4099998</c:v>
                </c:pt>
                <c:pt idx="25">
                  <c:v>3973685915.0999999</c:v>
                </c:pt>
                <c:pt idx="26">
                  <c:v>4137217978.3600001</c:v>
                </c:pt>
                <c:pt idx="27">
                  <c:v>4948398908.3800001</c:v>
                </c:pt>
                <c:pt idx="28">
                  <c:v>4898361665.79</c:v>
                </c:pt>
                <c:pt idx="29">
                  <c:v>4589700122.29</c:v>
                </c:pt>
                <c:pt idx="30">
                  <c:v>4504781745.6900005</c:v>
                </c:pt>
                <c:pt idx="31">
                  <c:v>4253734190.1500001</c:v>
                </c:pt>
                <c:pt idx="32">
                  <c:v>4399018214.4799995</c:v>
                </c:pt>
                <c:pt idx="33">
                  <c:v>4254066300.3299999</c:v>
                </c:pt>
                <c:pt idx="34">
                  <c:v>4489076688.8400002</c:v>
                </c:pt>
                <c:pt idx="35">
                  <c:v>4328117865.6100006</c:v>
                </c:pt>
                <c:pt idx="36">
                  <c:v>3987668554.9099998</c:v>
                </c:pt>
                <c:pt idx="37">
                  <c:v>5061560979.7600002</c:v>
                </c:pt>
                <c:pt idx="38">
                  <c:v>5310911524.2399998</c:v>
                </c:pt>
                <c:pt idx="39">
                  <c:v>6409663031.5699997</c:v>
                </c:pt>
                <c:pt idx="40">
                  <c:v>6238490407.1199999</c:v>
                </c:pt>
                <c:pt idx="41">
                  <c:v>6068394187.6300001</c:v>
                </c:pt>
                <c:pt idx="42">
                  <c:v>5775465555.5900002</c:v>
                </c:pt>
                <c:pt idx="43">
                  <c:v>5562057177.6300001</c:v>
                </c:pt>
                <c:pt idx="44">
                  <c:v>5734994598.5300007</c:v>
                </c:pt>
                <c:pt idx="45">
                  <c:v>5579014809.0599995</c:v>
                </c:pt>
                <c:pt idx="46">
                  <c:v>6019701131.4899998</c:v>
                </c:pt>
                <c:pt idx="47">
                  <c:v>5997393693.96</c:v>
                </c:pt>
                <c:pt idx="48">
                  <c:v>5632841310.2399998</c:v>
                </c:pt>
                <c:pt idx="49">
                  <c:v>10791015594.129999</c:v>
                </c:pt>
                <c:pt idx="50">
                  <c:v>10665141961.059999</c:v>
                </c:pt>
                <c:pt idx="51">
                  <c:v>10720179721.469999</c:v>
                </c:pt>
                <c:pt idx="52">
                  <c:v>9913793725.4200001</c:v>
                </c:pt>
                <c:pt idx="53">
                  <c:v>9441104075.8100014</c:v>
                </c:pt>
                <c:pt idx="54">
                  <c:v>9184623435.7000008</c:v>
                </c:pt>
                <c:pt idx="55">
                  <c:v>8736008839.6500015</c:v>
                </c:pt>
                <c:pt idx="56">
                  <c:v>8642825061.6499996</c:v>
                </c:pt>
                <c:pt idx="57">
                  <c:v>8341368411.0699997</c:v>
                </c:pt>
                <c:pt idx="58">
                  <c:v>9388621932.5299988</c:v>
                </c:pt>
                <c:pt idx="59">
                  <c:v>9381196527.2900009</c:v>
                </c:pt>
                <c:pt idx="60">
                  <c:v>9162581775.5400009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B5-4B67-83C2-55F13D6F9B37}"/>
            </c:ext>
          </c:extLst>
        </c:ser>
        <c:ser>
          <c:idx val="2"/>
          <c:order val="2"/>
          <c:tx>
            <c:strRef>
              <c:f>'Monthly Balances'!$L$1</c:f>
              <c:strCache>
                <c:ptCount val="1"/>
                <c:pt idx="0">
                  <c:v> SPIA State Agencies Operating $ 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numRef>
              <c:f>'Monthly Balances'!$A$112:$A$172</c:f>
              <c:numCache>
                <c:formatCode>m/d/yyyy</c:formatCode>
                <c:ptCount val="61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44286</c:v>
                </c:pt>
              </c:numCache>
            </c:numRef>
          </c:cat>
          <c:val>
            <c:numRef>
              <c:f>'Monthly Balances'!$L$112:$L$172</c:f>
              <c:numCache>
                <c:formatCode>_("$"* #,##0.00_);_("$"* \(#,##0.00\);_("$"* "-"??_);_(@_)</c:formatCode>
                <c:ptCount val="61"/>
                <c:pt idx="0">
                  <c:v>754169243.39999998</c:v>
                </c:pt>
                <c:pt idx="1">
                  <c:v>738716838.13</c:v>
                </c:pt>
                <c:pt idx="2">
                  <c:v>707755039.74000001</c:v>
                </c:pt>
                <c:pt idx="3">
                  <c:v>738138903.11000001</c:v>
                </c:pt>
                <c:pt idx="4">
                  <c:v>733029262.63</c:v>
                </c:pt>
                <c:pt idx="5">
                  <c:v>693680153.72000003</c:v>
                </c:pt>
                <c:pt idx="6">
                  <c:v>687692230.63999999</c:v>
                </c:pt>
                <c:pt idx="7">
                  <c:v>714425671.77999997</c:v>
                </c:pt>
                <c:pt idx="8">
                  <c:v>679719606.78999996</c:v>
                </c:pt>
                <c:pt idx="9">
                  <c:v>720049504.13999999</c:v>
                </c:pt>
                <c:pt idx="10">
                  <c:v>698259027.79999995</c:v>
                </c:pt>
                <c:pt idx="11">
                  <c:v>668981423.63999999</c:v>
                </c:pt>
                <c:pt idx="12">
                  <c:v>721761276.97000003</c:v>
                </c:pt>
                <c:pt idx="13">
                  <c:v>749339351.54999995</c:v>
                </c:pt>
                <c:pt idx="14">
                  <c:v>730329934.73000002</c:v>
                </c:pt>
                <c:pt idx="15">
                  <c:v>757572928.67999995</c:v>
                </c:pt>
                <c:pt idx="16">
                  <c:v>713489558.11000001</c:v>
                </c:pt>
                <c:pt idx="17">
                  <c:v>669438998.23000002</c:v>
                </c:pt>
                <c:pt idx="18">
                  <c:v>670825519.42999995</c:v>
                </c:pt>
                <c:pt idx="19">
                  <c:v>671484308.97000003</c:v>
                </c:pt>
                <c:pt idx="20">
                  <c:v>680683060.32000005</c:v>
                </c:pt>
                <c:pt idx="21">
                  <c:v>700962401.48000002</c:v>
                </c:pt>
                <c:pt idx="22">
                  <c:v>713976720.30999994</c:v>
                </c:pt>
                <c:pt idx="23">
                  <c:v>697466385.74000001</c:v>
                </c:pt>
                <c:pt idx="24">
                  <c:v>729870915.25999999</c:v>
                </c:pt>
                <c:pt idx="25">
                  <c:v>817184623.88</c:v>
                </c:pt>
                <c:pt idx="26">
                  <c:v>719763610.55999994</c:v>
                </c:pt>
                <c:pt idx="27">
                  <c:v>730927151.5</c:v>
                </c:pt>
                <c:pt idx="28">
                  <c:v>646039597.55999994</c:v>
                </c:pt>
                <c:pt idx="29">
                  <c:v>707491199.60000002</c:v>
                </c:pt>
                <c:pt idx="30">
                  <c:v>677380940.01999998</c:v>
                </c:pt>
                <c:pt idx="31">
                  <c:v>701702524.42999995</c:v>
                </c:pt>
                <c:pt idx="32">
                  <c:v>694440420.71000004</c:v>
                </c:pt>
                <c:pt idx="33">
                  <c:v>732810310.73000002</c:v>
                </c:pt>
                <c:pt idx="34">
                  <c:v>745009149.75999999</c:v>
                </c:pt>
                <c:pt idx="35">
                  <c:v>736010737.26999998</c:v>
                </c:pt>
                <c:pt idx="36">
                  <c:v>771107533.73000002</c:v>
                </c:pt>
                <c:pt idx="37">
                  <c:v>737164649.73000002</c:v>
                </c:pt>
                <c:pt idx="38">
                  <c:v>749093761.63999999</c:v>
                </c:pt>
                <c:pt idx="39">
                  <c:v>721718472.72000003</c:v>
                </c:pt>
                <c:pt idx="40">
                  <c:v>685527757.69000006</c:v>
                </c:pt>
                <c:pt idx="41">
                  <c:v>728952165.13999999</c:v>
                </c:pt>
                <c:pt idx="42">
                  <c:v>735025823.12</c:v>
                </c:pt>
                <c:pt idx="43">
                  <c:v>728297683.55999994</c:v>
                </c:pt>
                <c:pt idx="44">
                  <c:v>751816094.5</c:v>
                </c:pt>
                <c:pt idx="45">
                  <c:v>790365465.04999995</c:v>
                </c:pt>
                <c:pt idx="46">
                  <c:v>790909121.38999999</c:v>
                </c:pt>
                <c:pt idx="47">
                  <c:v>783667892.34000003</c:v>
                </c:pt>
                <c:pt idx="48">
                  <c:v>829082448.11000001</c:v>
                </c:pt>
                <c:pt idx="49">
                  <c:v>896764605.14999998</c:v>
                </c:pt>
                <c:pt idx="50">
                  <c:v>938854810.75999999</c:v>
                </c:pt>
                <c:pt idx="51">
                  <c:v>925436343.73000002</c:v>
                </c:pt>
                <c:pt idx="52">
                  <c:v>881828495.37</c:v>
                </c:pt>
                <c:pt idx="53">
                  <c:v>1024163431.0700001</c:v>
                </c:pt>
                <c:pt idx="54">
                  <c:v>898156677.00999999</c:v>
                </c:pt>
                <c:pt idx="55">
                  <c:v>903957714.23000002</c:v>
                </c:pt>
                <c:pt idx="56">
                  <c:v>896299713.11000001</c:v>
                </c:pt>
                <c:pt idx="57">
                  <c:v>991622263.02999997</c:v>
                </c:pt>
                <c:pt idx="58">
                  <c:v>1139934873.4100001</c:v>
                </c:pt>
                <c:pt idx="59">
                  <c:v>1026311981.73</c:v>
                </c:pt>
                <c:pt idx="60">
                  <c:v>943443389.07000005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5-4B67-83C2-55F13D6F9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191872"/>
        <c:axId val="166193408"/>
      </c:areaChart>
      <c:lineChart>
        <c:grouping val="standard"/>
        <c:varyColors val="0"/>
        <c:ser>
          <c:idx val="3"/>
          <c:order val="3"/>
          <c:tx>
            <c:strRef>
              <c:f>'Monthly Balances'!$AI$1</c:f>
              <c:strCache>
                <c:ptCount val="1"/>
                <c:pt idx="0">
                  <c:v> Total Operating State % </c:v>
                </c:pt>
              </c:strCache>
            </c:strRef>
          </c:tx>
          <c:spPr>
            <a:ln w="28575" cap="rnd" cmpd="sng" algn="ctr">
              <a:solidFill>
                <a:srgbClr val="15234A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'Monthly Balances'!$AI$112:$AI$172</c:f>
              <c:numCache>
                <c:formatCode>0.0%</c:formatCode>
                <c:ptCount val="61"/>
                <c:pt idx="0">
                  <c:v>0.70317550100324377</c:v>
                </c:pt>
                <c:pt idx="1">
                  <c:v>0.70818041282956024</c:v>
                </c:pt>
                <c:pt idx="2">
                  <c:v>0.71980094602460631</c:v>
                </c:pt>
                <c:pt idx="3">
                  <c:v>0.74392446468116291</c:v>
                </c:pt>
                <c:pt idx="4">
                  <c:v>0.73291087215427497</c:v>
                </c:pt>
                <c:pt idx="5">
                  <c:v>0.7118839637306742</c:v>
                </c:pt>
                <c:pt idx="6">
                  <c:v>0.69993701409003006</c:v>
                </c:pt>
                <c:pt idx="7">
                  <c:v>0.70563017517908122</c:v>
                </c:pt>
                <c:pt idx="8">
                  <c:v>0.70248383776884671</c:v>
                </c:pt>
                <c:pt idx="9">
                  <c:v>0.70098751948685112</c:v>
                </c:pt>
                <c:pt idx="10">
                  <c:v>0.69783515016705855</c:v>
                </c:pt>
                <c:pt idx="11">
                  <c:v>0.68948660992033572</c:v>
                </c:pt>
                <c:pt idx="12">
                  <c:v>0.69066058863607993</c:v>
                </c:pt>
                <c:pt idx="13">
                  <c:v>0.70072638674141374</c:v>
                </c:pt>
                <c:pt idx="14">
                  <c:v>0.72209681029927897</c:v>
                </c:pt>
                <c:pt idx="15">
                  <c:v>0.76605114009271225</c:v>
                </c:pt>
                <c:pt idx="16">
                  <c:v>0.76538409700881804</c:v>
                </c:pt>
                <c:pt idx="17">
                  <c:v>0.7481349846890365</c:v>
                </c:pt>
                <c:pt idx="18">
                  <c:v>0.7387760292117761</c:v>
                </c:pt>
                <c:pt idx="19">
                  <c:v>0.73847908153387076</c:v>
                </c:pt>
                <c:pt idx="20">
                  <c:v>0.72727608053160908</c:v>
                </c:pt>
                <c:pt idx="21">
                  <c:v>0.70428627221309659</c:v>
                </c:pt>
                <c:pt idx="22">
                  <c:v>0.70770047251417534</c:v>
                </c:pt>
                <c:pt idx="23">
                  <c:v>0.70246698048076972</c:v>
                </c:pt>
                <c:pt idx="24">
                  <c:v>0.72425237573726953</c:v>
                </c:pt>
                <c:pt idx="25">
                  <c:v>0.73842542431297209</c:v>
                </c:pt>
                <c:pt idx="26">
                  <c:v>0.74307080553034599</c:v>
                </c:pt>
                <c:pt idx="27">
                  <c:v>0.77713668114102252</c:v>
                </c:pt>
                <c:pt idx="28">
                  <c:v>0.78276079616475414</c:v>
                </c:pt>
                <c:pt idx="29">
                  <c:v>0.77437441802867102</c:v>
                </c:pt>
                <c:pt idx="30">
                  <c:v>0.77593904001088021</c:v>
                </c:pt>
                <c:pt idx="31">
                  <c:v>0.78241778011114438</c:v>
                </c:pt>
                <c:pt idx="32">
                  <c:v>0.7821298229872401</c:v>
                </c:pt>
                <c:pt idx="33">
                  <c:v>0.78192036257618969</c:v>
                </c:pt>
                <c:pt idx="34">
                  <c:v>0.78152481425582454</c:v>
                </c:pt>
                <c:pt idx="35">
                  <c:v>0.77965362026686769</c:v>
                </c:pt>
                <c:pt idx="36">
                  <c:v>0.78613813777008734</c:v>
                </c:pt>
                <c:pt idx="37">
                  <c:v>0.80133344643238058</c:v>
                </c:pt>
                <c:pt idx="38">
                  <c:v>0.79996182811725525</c:v>
                </c:pt>
                <c:pt idx="39">
                  <c:v>0.81645253266349227</c:v>
                </c:pt>
                <c:pt idx="40">
                  <c:v>0.81497328658793478</c:v>
                </c:pt>
                <c:pt idx="41">
                  <c:v>0.80176499056906003</c:v>
                </c:pt>
                <c:pt idx="42">
                  <c:v>0.79343631021444616</c:v>
                </c:pt>
                <c:pt idx="43">
                  <c:v>0.79542607025215639</c:v>
                </c:pt>
                <c:pt idx="44">
                  <c:v>0.79768707901523539</c:v>
                </c:pt>
                <c:pt idx="45">
                  <c:v>0.80565158193635877</c:v>
                </c:pt>
                <c:pt idx="46">
                  <c:v>0.80382157454483161</c:v>
                </c:pt>
                <c:pt idx="47">
                  <c:v>0.80124437897300815</c:v>
                </c:pt>
                <c:pt idx="48">
                  <c:v>0.79845948332245575</c:v>
                </c:pt>
                <c:pt idx="49">
                  <c:v>0.82572408998786995</c:v>
                </c:pt>
                <c:pt idx="50">
                  <c:v>0.82879805185834132</c:v>
                </c:pt>
                <c:pt idx="51">
                  <c:v>0.83578442723357915</c:v>
                </c:pt>
                <c:pt idx="52">
                  <c:v>0.81738588769951581</c:v>
                </c:pt>
                <c:pt idx="53">
                  <c:v>0.80982169033313478</c:v>
                </c:pt>
                <c:pt idx="54">
                  <c:v>0.8049553011935765</c:v>
                </c:pt>
                <c:pt idx="55">
                  <c:v>0.79265583654148375</c:v>
                </c:pt>
                <c:pt idx="56">
                  <c:v>0.79263938639980114</c:v>
                </c:pt>
                <c:pt idx="57">
                  <c:v>0.79692047666292154</c:v>
                </c:pt>
                <c:pt idx="58">
                  <c:v>0.79967561376338647</c:v>
                </c:pt>
                <c:pt idx="59">
                  <c:v>0.79939302079337038</c:v>
                </c:pt>
                <c:pt idx="60">
                  <c:v>0.78674539278481548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B5-4B67-83C2-55F13D6F9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00832"/>
        <c:axId val="166199296"/>
      </c:lineChart>
      <c:dateAx>
        <c:axId val="16619187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3408"/>
        <c:crosses val="autoZero"/>
        <c:auto val="1"/>
        <c:lblOffset val="100"/>
        <c:baseTimeUnit val="months"/>
      </c:dateAx>
      <c:valAx>
        <c:axId val="1661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&quot;$&quot;#,##0,,&quot;M&quot;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1872"/>
        <c:crosses val="autoZero"/>
        <c:crossBetween val="between"/>
      </c:valAx>
      <c:valAx>
        <c:axId val="166199296"/>
        <c:scaling>
          <c:orientation val="minMax"/>
          <c:max val="1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00832"/>
        <c:crosses val="max"/>
        <c:crossBetween val="between"/>
      </c:valAx>
      <c:catAx>
        <c:axId val="166200832"/>
        <c:scaling>
          <c:orientation val="minMax"/>
        </c:scaling>
        <c:delete val="1"/>
        <c:axPos val="b"/>
        <c:majorTickMark val="out"/>
        <c:minorTickMark val="none"/>
        <c:tickLblPos val="none"/>
        <c:crossAx val="166199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Pool (12 month average balance)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1952"/>
        <c:axId val="169596032"/>
      </c:barChart>
      <c:catAx>
        <c:axId val="1695819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69596032"/>
        <c:crosses val="autoZero"/>
        <c:auto val="1"/>
        <c:lblAlgn val="ctr"/>
        <c:lblOffset val="100"/>
        <c:noMultiLvlLbl val="0"/>
      </c:catAx>
      <c:valAx>
        <c:axId val="169596032"/>
        <c:scaling>
          <c:orientation val="minMax"/>
          <c:max val="22000000000"/>
          <c:min val="10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69581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Pool (12 month average balance)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00128"/>
        <c:axId val="169747584"/>
      </c:barChart>
      <c:catAx>
        <c:axId val="16960012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69747584"/>
        <c:crosses val="autoZero"/>
        <c:auto val="1"/>
        <c:lblAlgn val="ctr"/>
        <c:lblOffset val="100"/>
        <c:noMultiLvlLbl val="0"/>
      </c:catAx>
      <c:valAx>
        <c:axId val="169747584"/>
        <c:scaling>
          <c:orientation val="minMax"/>
          <c:max val="22000000000"/>
          <c:min val="10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69600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Non-State</a:t>
            </a:r>
            <a:r>
              <a:rPr lang="en-US" baseline="0"/>
              <a:t> Operating Accounts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'Monthly Balances'!$I$1</c:f>
              <c:strCache>
                <c:ptCount val="1"/>
                <c:pt idx="0">
                  <c:v> SPIA Non-State Operating $ 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cat>
            <c:numRef>
              <c:f>'Monthly Balances'!$A$112:$A$172</c:f>
              <c:numCache>
                <c:formatCode>m/d/yyyy</c:formatCode>
                <c:ptCount val="61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44286</c:v>
                </c:pt>
              </c:numCache>
            </c:numRef>
          </c:cat>
          <c:val>
            <c:numRef>
              <c:f>'Monthly Balances'!$I$112:$I$172</c:f>
              <c:numCache>
                <c:formatCode>_("$"* #,##0.00_);_("$"* \(#,##0.00\);_("$"* "-"??_);_(@_)</c:formatCode>
                <c:ptCount val="61"/>
                <c:pt idx="0">
                  <c:v>4888102848.6700001</c:v>
                </c:pt>
                <c:pt idx="1">
                  <c:v>4767435263.7600002</c:v>
                </c:pt>
                <c:pt idx="2">
                  <c:v>4678181685.3000002</c:v>
                </c:pt>
                <c:pt idx="3">
                  <c:v>4578198886.1399994</c:v>
                </c:pt>
                <c:pt idx="4">
                  <c:v>4583340119.25</c:v>
                </c:pt>
                <c:pt idx="5">
                  <c:v>4721358097.4700003</c:v>
                </c:pt>
                <c:pt idx="6">
                  <c:v>4768314526.5100002</c:v>
                </c:pt>
                <c:pt idx="7">
                  <c:v>4656285539.1899996</c:v>
                </c:pt>
                <c:pt idx="8">
                  <c:v>4529602103.21</c:v>
                </c:pt>
                <c:pt idx="9">
                  <c:v>4697540684.0200005</c:v>
                </c:pt>
                <c:pt idx="10">
                  <c:v>5103491966.4300003</c:v>
                </c:pt>
                <c:pt idx="11">
                  <c:v>5056286310.8899994</c:v>
                </c:pt>
                <c:pt idx="12">
                  <c:v>4818058441.54</c:v>
                </c:pt>
                <c:pt idx="13">
                  <c:v>4692743323.7300005</c:v>
                </c:pt>
                <c:pt idx="14">
                  <c:v>4721962772.7700005</c:v>
                </c:pt>
                <c:pt idx="15">
                  <c:v>4470134461.6800003</c:v>
                </c:pt>
                <c:pt idx="16">
                  <c:v>4512817008.79</c:v>
                </c:pt>
                <c:pt idx="17">
                  <c:v>4809642413.0699997</c:v>
                </c:pt>
                <c:pt idx="18">
                  <c:v>4789645375</c:v>
                </c:pt>
                <c:pt idx="19">
                  <c:v>4636124379.1199999</c:v>
                </c:pt>
                <c:pt idx="20">
                  <c:v>4558202187.4799995</c:v>
                </c:pt>
                <c:pt idx="21">
                  <c:v>4908739161.7800007</c:v>
                </c:pt>
                <c:pt idx="22">
                  <c:v>5196914175.2700005</c:v>
                </c:pt>
                <c:pt idx="23">
                  <c:v>5175693262.1900005</c:v>
                </c:pt>
                <c:pt idx="24">
                  <c:v>4636527606.7800007</c:v>
                </c:pt>
                <c:pt idx="25">
                  <c:v>4547785980.3900003</c:v>
                </c:pt>
                <c:pt idx="26">
                  <c:v>4444993776.7799997</c:v>
                </c:pt>
                <c:pt idx="27">
                  <c:v>4241516669.0299997</c:v>
                </c:pt>
                <c:pt idx="28">
                  <c:v>4148065923.5100002</c:v>
                </c:pt>
                <c:pt idx="29">
                  <c:v>4175867839.04</c:v>
                </c:pt>
                <c:pt idx="30">
                  <c:v>4273797439.6100001</c:v>
                </c:pt>
                <c:pt idx="31">
                  <c:v>4146026557.1300001</c:v>
                </c:pt>
                <c:pt idx="32">
                  <c:v>3913417668.0899997</c:v>
                </c:pt>
                <c:pt idx="33">
                  <c:v>3905673999.7599998</c:v>
                </c:pt>
                <c:pt idx="34">
                  <c:v>4220484921.1800003</c:v>
                </c:pt>
                <c:pt idx="35">
                  <c:v>4200052596.25</c:v>
                </c:pt>
                <c:pt idx="36">
                  <c:v>4037397872.4200001</c:v>
                </c:pt>
                <c:pt idx="37">
                  <c:v>3888387231.27</c:v>
                </c:pt>
                <c:pt idx="38">
                  <c:v>3841744218.7400002</c:v>
                </c:pt>
                <c:pt idx="39">
                  <c:v>3712643778.6100001</c:v>
                </c:pt>
                <c:pt idx="40">
                  <c:v>3681288160.04</c:v>
                </c:pt>
                <c:pt idx="41">
                  <c:v>3760659526.3400002</c:v>
                </c:pt>
                <c:pt idx="42">
                  <c:v>3851346701.3599997</c:v>
                </c:pt>
                <c:pt idx="43">
                  <c:v>3760713546.1900001</c:v>
                </c:pt>
                <c:pt idx="44">
                  <c:v>3555112798.8099999</c:v>
                </c:pt>
                <c:pt idx="45">
                  <c:v>3598539043.5499997</c:v>
                </c:pt>
                <c:pt idx="46">
                  <c:v>3893454456.2400002</c:v>
                </c:pt>
                <c:pt idx="47">
                  <c:v>3838200840.3400002</c:v>
                </c:pt>
                <c:pt idx="48">
                  <c:v>3586678871.5499997</c:v>
                </c:pt>
                <c:pt idx="49">
                  <c:v>3779648181.0100002</c:v>
                </c:pt>
                <c:pt idx="50">
                  <c:v>3838283886.4000001</c:v>
                </c:pt>
                <c:pt idx="51">
                  <c:v>3833512237.8099999</c:v>
                </c:pt>
                <c:pt idx="52">
                  <c:v>3932905107.5200005</c:v>
                </c:pt>
                <c:pt idx="53">
                  <c:v>4208783057.8799996</c:v>
                </c:pt>
                <c:pt idx="54">
                  <c:v>4427841742.9400005</c:v>
                </c:pt>
                <c:pt idx="55">
                  <c:v>4376993002.7700005</c:v>
                </c:pt>
                <c:pt idx="56">
                  <c:v>4309764571.3299999</c:v>
                </c:pt>
                <c:pt idx="57">
                  <c:v>4393935223.5799999</c:v>
                </c:pt>
                <c:pt idx="58">
                  <c:v>4812317173.4499998</c:v>
                </c:pt>
                <c:pt idx="59">
                  <c:v>4797587811</c:v>
                </c:pt>
                <c:pt idx="60">
                  <c:v>4800815792.4699993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F-492B-B288-DB5050EF7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50048"/>
        <c:axId val="168055936"/>
      </c:areaChart>
      <c:lineChart>
        <c:grouping val="standard"/>
        <c:varyColors val="0"/>
        <c:ser>
          <c:idx val="1"/>
          <c:order val="1"/>
          <c:tx>
            <c:strRef>
              <c:f>'Monthly Balances'!$J$1</c:f>
              <c:strCache>
                <c:ptCount val="1"/>
                <c:pt idx="0">
                  <c:v> SPIA Non-State Operating % </c:v>
                </c:pt>
              </c:strCache>
            </c:strRef>
          </c:tx>
          <c:spPr>
            <a:ln w="28575" cap="rnd" cmpd="sng" algn="ctr">
              <a:solidFill>
                <a:srgbClr val="15234A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'Monthly Balances'!$J$112:$J$172</c:f>
              <c:numCache>
                <c:formatCode>0.0%</c:formatCode>
                <c:ptCount val="61"/>
                <c:pt idx="0">
                  <c:v>0.20192919457375871</c:v>
                </c:pt>
                <c:pt idx="1">
                  <c:v>0.19349979716841145</c:v>
                </c:pt>
                <c:pt idx="2">
                  <c:v>0.19367020259193402</c:v>
                </c:pt>
                <c:pt idx="3">
                  <c:v>0.19141853925842595</c:v>
                </c:pt>
                <c:pt idx="4">
                  <c:v>0.19300273804144924</c:v>
                </c:pt>
                <c:pt idx="5">
                  <c:v>0.19504768649551396</c:v>
                </c:pt>
                <c:pt idx="6">
                  <c:v>0.19412397699918937</c:v>
                </c:pt>
                <c:pt idx="7">
                  <c:v>0.18961985325082578</c:v>
                </c:pt>
                <c:pt idx="8">
                  <c:v>0.18985869386605411</c:v>
                </c:pt>
                <c:pt idx="9">
                  <c:v>0.19550803806845998</c:v>
                </c:pt>
                <c:pt idx="10">
                  <c:v>0.20334500147779619</c:v>
                </c:pt>
                <c:pt idx="11">
                  <c:v>0.2020432243133217</c:v>
                </c:pt>
                <c:pt idx="12">
                  <c:v>0.19259917442689745</c:v>
                </c:pt>
                <c:pt idx="13">
                  <c:v>0.18338881586495756</c:v>
                </c:pt>
                <c:pt idx="14">
                  <c:v>0.19621332895253635</c:v>
                </c:pt>
                <c:pt idx="15">
                  <c:v>0.19315952437992592</c:v>
                </c:pt>
                <c:pt idx="16">
                  <c:v>0.19494659110184931</c:v>
                </c:pt>
                <c:pt idx="17">
                  <c:v>0.21101389167245349</c:v>
                </c:pt>
                <c:pt idx="18">
                  <c:v>0.2076909753181666</c:v>
                </c:pt>
                <c:pt idx="19">
                  <c:v>0.20573290382035583</c:v>
                </c:pt>
                <c:pt idx="20">
                  <c:v>0.20935334522614985</c:v>
                </c:pt>
                <c:pt idx="21">
                  <c:v>0.21472387381296176</c:v>
                </c:pt>
                <c:pt idx="22">
                  <c:v>0.21625765133721267</c:v>
                </c:pt>
                <c:pt idx="23">
                  <c:v>0.2200891736550312</c:v>
                </c:pt>
                <c:pt idx="24">
                  <c:v>0.19866773747134203</c:v>
                </c:pt>
                <c:pt idx="25">
                  <c:v>0.18670570212261087</c:v>
                </c:pt>
                <c:pt idx="26">
                  <c:v>0.19278801921388117</c:v>
                </c:pt>
                <c:pt idx="27">
                  <c:v>0.18197712330599622</c:v>
                </c:pt>
                <c:pt idx="28">
                  <c:v>0.17765895080349076</c:v>
                </c:pt>
                <c:pt idx="29">
                  <c:v>0.1813982434190963</c:v>
                </c:pt>
                <c:pt idx="30">
                  <c:v>0.18160275458663919</c:v>
                </c:pt>
                <c:pt idx="31">
                  <c:v>0.17388010997705744</c:v>
                </c:pt>
                <c:pt idx="32">
                  <c:v>0.17322560270191528</c:v>
                </c:pt>
                <c:pt idx="33">
                  <c:v>0.1694850330259699</c:v>
                </c:pt>
                <c:pt idx="34">
                  <c:v>0.1742833629477922</c:v>
                </c:pt>
                <c:pt idx="35">
                  <c:v>0.17697855537622426</c:v>
                </c:pt>
                <c:pt idx="36">
                  <c:v>0.17053177018624963</c:v>
                </c:pt>
                <c:pt idx="37">
                  <c:v>0.15625400379795298</c:v>
                </c:pt>
                <c:pt idx="38">
                  <c:v>0.15720374324687042</c:v>
                </c:pt>
                <c:pt idx="39">
                  <c:v>0.14722340927171942</c:v>
                </c:pt>
                <c:pt idx="40">
                  <c:v>0.14730686161684964</c:v>
                </c:pt>
                <c:pt idx="41">
                  <c:v>0.15178262283917418</c:v>
                </c:pt>
                <c:pt idx="42">
                  <c:v>0.15724883039472312</c:v>
                </c:pt>
                <c:pt idx="43">
                  <c:v>0.15537933607472493</c:v>
                </c:pt>
                <c:pt idx="44">
                  <c:v>0.14822277125083849</c:v>
                </c:pt>
                <c:pt idx="45">
                  <c:v>0.14590649287153279</c:v>
                </c:pt>
                <c:pt idx="46">
                  <c:v>0.15018378858461298</c:v>
                </c:pt>
                <c:pt idx="47">
                  <c:v>0.15163868630572547</c:v>
                </c:pt>
                <c:pt idx="48">
                  <c:v>0.13957522532095792</c:v>
                </c:pt>
                <c:pt idx="49">
                  <c:v>0.11841038587975221</c:v>
                </c:pt>
                <c:pt idx="50">
                  <c:v>0.12687329263498096</c:v>
                </c:pt>
                <c:pt idx="51">
                  <c:v>0.12883999658500367</c:v>
                </c:pt>
                <c:pt idx="52">
                  <c:v>0.13270855075164714</c:v>
                </c:pt>
                <c:pt idx="53">
                  <c:v>0.1420835372595281</c:v>
                </c:pt>
                <c:pt idx="54">
                  <c:v>0.14990204397720178</c:v>
                </c:pt>
                <c:pt idx="55">
                  <c:v>0.14586082676083431</c:v>
                </c:pt>
                <c:pt idx="56">
                  <c:v>0.14561439859589659</c:v>
                </c:pt>
                <c:pt idx="57">
                  <c:v>0.14558101290735184</c:v>
                </c:pt>
                <c:pt idx="58">
                  <c:v>0.14780642410729078</c:v>
                </c:pt>
                <c:pt idx="59">
                  <c:v>0.1484220459093499</c:v>
                </c:pt>
                <c:pt idx="60">
                  <c:v>0.14392643186466433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CF-492B-B288-DB5050EF7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63360"/>
        <c:axId val="168057472"/>
      </c:lineChart>
      <c:dateAx>
        <c:axId val="16805004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55936"/>
        <c:crosses val="autoZero"/>
        <c:auto val="1"/>
        <c:lblOffset val="100"/>
        <c:baseTimeUnit val="months"/>
      </c:dateAx>
      <c:valAx>
        <c:axId val="168055936"/>
        <c:scaling>
          <c:orientation val="minMax"/>
          <c:max val="6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&quot;$&quot;#,##0,,&quot;M&quot;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50048"/>
        <c:crosses val="autoZero"/>
        <c:crossBetween val="between"/>
      </c:valAx>
      <c:valAx>
        <c:axId val="168057472"/>
        <c:scaling>
          <c:orientation val="minMax"/>
          <c:max val="0.30000000000000004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63360"/>
        <c:crosses val="max"/>
        <c:crossBetween val="between"/>
      </c:valAx>
      <c:catAx>
        <c:axId val="168063360"/>
        <c:scaling>
          <c:orientation val="minMax"/>
        </c:scaling>
        <c:delete val="1"/>
        <c:axPos val="b"/>
        <c:majorTickMark val="out"/>
        <c:minorTickMark val="none"/>
        <c:tickLblPos val="none"/>
        <c:crossAx val="168057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Pool (12 month average balance)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78880"/>
        <c:axId val="169840640"/>
      </c:barChart>
      <c:catAx>
        <c:axId val="1695788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69840640"/>
        <c:crosses val="autoZero"/>
        <c:auto val="1"/>
        <c:lblAlgn val="ctr"/>
        <c:lblOffset val="100"/>
        <c:noMultiLvlLbl val="0"/>
      </c:catAx>
      <c:valAx>
        <c:axId val="169840640"/>
        <c:scaling>
          <c:orientation val="minMax"/>
          <c:max val="22000000000"/>
          <c:min val="10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6957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Pool (12 month average balance)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47040"/>
        <c:axId val="169861120"/>
      </c:barChart>
      <c:catAx>
        <c:axId val="1698470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69861120"/>
        <c:crosses val="autoZero"/>
        <c:auto val="1"/>
        <c:lblAlgn val="ctr"/>
        <c:lblOffset val="100"/>
        <c:noMultiLvlLbl val="0"/>
      </c:catAx>
      <c:valAx>
        <c:axId val="169861120"/>
        <c:scaling>
          <c:orientation val="minMax"/>
          <c:max val="22000000000"/>
          <c:min val="10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69847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Bond Accounts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'Monthly Balances'!$R$1</c:f>
              <c:strCache>
                <c:ptCount val="1"/>
                <c:pt idx="0">
                  <c:v> SPIA Non-State Bond Accounts $ 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numRef>
              <c:f>'Monthly Balances'!$A$112:$A$172</c:f>
              <c:numCache>
                <c:formatCode>m/d/yyyy</c:formatCode>
                <c:ptCount val="61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44286</c:v>
                </c:pt>
              </c:numCache>
            </c:numRef>
          </c:cat>
          <c:val>
            <c:numRef>
              <c:f>'Monthly Balances'!$R$112:$R$172</c:f>
              <c:numCache>
                <c:formatCode>_("$"* #,##0.00_);_("$"* \(#,##0.00\);_("$"* "-"??_);_(@_)</c:formatCode>
                <c:ptCount val="61"/>
                <c:pt idx="0">
                  <c:v>429544643.36000001</c:v>
                </c:pt>
                <c:pt idx="1">
                  <c:v>386665597.04000002</c:v>
                </c:pt>
                <c:pt idx="2">
                  <c:v>361798355.26999998</c:v>
                </c:pt>
                <c:pt idx="3">
                  <c:v>361156004.87</c:v>
                </c:pt>
                <c:pt idx="4">
                  <c:v>321799326.86000001</c:v>
                </c:pt>
                <c:pt idx="5">
                  <c:v>288558355.92000002</c:v>
                </c:pt>
                <c:pt idx="6">
                  <c:v>270679655.20999998</c:v>
                </c:pt>
                <c:pt idx="7">
                  <c:v>246478275.42000002</c:v>
                </c:pt>
                <c:pt idx="8">
                  <c:v>222076386.50999999</c:v>
                </c:pt>
                <c:pt idx="9">
                  <c:v>190413837.48999998</c:v>
                </c:pt>
                <c:pt idx="10">
                  <c:v>159939331.94999999</c:v>
                </c:pt>
                <c:pt idx="11">
                  <c:v>238008143.02000001</c:v>
                </c:pt>
                <c:pt idx="12">
                  <c:v>226178378.63999999</c:v>
                </c:pt>
                <c:pt idx="13">
                  <c:v>210335773.11000001</c:v>
                </c:pt>
                <c:pt idx="14">
                  <c:v>182761723.01999998</c:v>
                </c:pt>
                <c:pt idx="15">
                  <c:v>162960066.13999999</c:v>
                </c:pt>
                <c:pt idx="16">
                  <c:v>150519835.13000003</c:v>
                </c:pt>
                <c:pt idx="17">
                  <c:v>138999977.78999999</c:v>
                </c:pt>
                <c:pt idx="18">
                  <c:v>137037540.25999999</c:v>
                </c:pt>
                <c:pt idx="19">
                  <c:v>138690876.55000001</c:v>
                </c:pt>
                <c:pt idx="20">
                  <c:v>140996793.34</c:v>
                </c:pt>
                <c:pt idx="21">
                  <c:v>131275907.89999999</c:v>
                </c:pt>
                <c:pt idx="22">
                  <c:v>124925392.75</c:v>
                </c:pt>
                <c:pt idx="23">
                  <c:v>134606106.72999999</c:v>
                </c:pt>
                <c:pt idx="24">
                  <c:v>130112912.34</c:v>
                </c:pt>
                <c:pt idx="25">
                  <c:v>123882666.8</c:v>
                </c:pt>
                <c:pt idx="26">
                  <c:v>93221484.850000009</c:v>
                </c:pt>
                <c:pt idx="27">
                  <c:v>86642755.350000009</c:v>
                </c:pt>
                <c:pt idx="28">
                  <c:v>76044946.109999999</c:v>
                </c:pt>
                <c:pt idx="29">
                  <c:v>71378436.969999999</c:v>
                </c:pt>
                <c:pt idx="30">
                  <c:v>66276857.620000005</c:v>
                </c:pt>
                <c:pt idx="31">
                  <c:v>103516972.19999999</c:v>
                </c:pt>
                <c:pt idx="32">
                  <c:v>104379635.58</c:v>
                </c:pt>
                <c:pt idx="33">
                  <c:v>102338909.2</c:v>
                </c:pt>
                <c:pt idx="34">
                  <c:v>84403394.060000002</c:v>
                </c:pt>
                <c:pt idx="35">
                  <c:v>87496025.980000004</c:v>
                </c:pt>
                <c:pt idx="36">
                  <c:v>88660557.790000007</c:v>
                </c:pt>
                <c:pt idx="37">
                  <c:v>86579304.189999998</c:v>
                </c:pt>
                <c:pt idx="38">
                  <c:v>80437441.629999995</c:v>
                </c:pt>
                <c:pt idx="39">
                  <c:v>67548257.530000001</c:v>
                </c:pt>
                <c:pt idx="40">
                  <c:v>58055325.010000005</c:v>
                </c:pt>
                <c:pt idx="41">
                  <c:v>74349057.109999999</c:v>
                </c:pt>
                <c:pt idx="42">
                  <c:v>77825359</c:v>
                </c:pt>
                <c:pt idx="43">
                  <c:v>167487186.59999999</c:v>
                </c:pt>
                <c:pt idx="44">
                  <c:v>239755588.96000001</c:v>
                </c:pt>
                <c:pt idx="45">
                  <c:v>224483602.09</c:v>
                </c:pt>
                <c:pt idx="46">
                  <c:v>213493253.71000001</c:v>
                </c:pt>
                <c:pt idx="47">
                  <c:v>214529756.06999999</c:v>
                </c:pt>
                <c:pt idx="48">
                  <c:v>213506470.63999999</c:v>
                </c:pt>
                <c:pt idx="49">
                  <c:v>208877653.26999998</c:v>
                </c:pt>
                <c:pt idx="50">
                  <c:v>203145860.36000001</c:v>
                </c:pt>
                <c:pt idx="51">
                  <c:v>182303119.08000001</c:v>
                </c:pt>
                <c:pt idx="52">
                  <c:v>173692211.03</c:v>
                </c:pt>
                <c:pt idx="53">
                  <c:v>153046316.36000001</c:v>
                </c:pt>
                <c:pt idx="54">
                  <c:v>146891886.64999998</c:v>
                </c:pt>
                <c:pt idx="55">
                  <c:v>145689788.12</c:v>
                </c:pt>
                <c:pt idx="56">
                  <c:v>139740827.63999999</c:v>
                </c:pt>
                <c:pt idx="57">
                  <c:v>204802835.46000001</c:v>
                </c:pt>
                <c:pt idx="58">
                  <c:v>193728063.47999999</c:v>
                </c:pt>
                <c:pt idx="59">
                  <c:v>187907483.35999998</c:v>
                </c:pt>
                <c:pt idx="60">
                  <c:v>183995474.03999999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E-444E-8F0B-A923CC9A8B32}"/>
            </c:ext>
          </c:extLst>
        </c:ser>
        <c:ser>
          <c:idx val="1"/>
          <c:order val="1"/>
          <c:tx>
            <c:strRef>
              <c:f>'Monthly Balances'!$U$1</c:f>
              <c:strCache>
                <c:ptCount val="1"/>
                <c:pt idx="0">
                  <c:v> SPIA Florida Housing Finance Corp $ 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numRef>
              <c:f>'Monthly Balances'!$A$112:$A$172</c:f>
              <c:numCache>
                <c:formatCode>m/d/yyyy</c:formatCode>
                <c:ptCount val="61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44286</c:v>
                </c:pt>
              </c:numCache>
            </c:numRef>
          </c:cat>
          <c:val>
            <c:numRef>
              <c:f>'Monthly Balances'!$U$112:$U$172</c:f>
              <c:numCache>
                <c:formatCode>_("$"* #,##0.00_);_("$"* \(#,##0.00\);_("$"* "-"??_);_(@_)</c:formatCode>
                <c:ptCount val="61"/>
                <c:pt idx="0">
                  <c:v>628276003.13</c:v>
                </c:pt>
                <c:pt idx="1">
                  <c:v>665304909.41999996</c:v>
                </c:pt>
                <c:pt idx="2">
                  <c:v>686534779.02999997</c:v>
                </c:pt>
                <c:pt idx="3">
                  <c:v>674140921.91999996</c:v>
                </c:pt>
                <c:pt idx="4">
                  <c:v>753158783.64999998</c:v>
                </c:pt>
                <c:pt idx="5">
                  <c:v>764551179.19000006</c:v>
                </c:pt>
                <c:pt idx="6">
                  <c:v>751640376.21000004</c:v>
                </c:pt>
                <c:pt idx="7">
                  <c:v>744111114.16999996</c:v>
                </c:pt>
                <c:pt idx="8">
                  <c:v>781900700.92999995</c:v>
                </c:pt>
                <c:pt idx="9">
                  <c:v>748533797.99000001</c:v>
                </c:pt>
                <c:pt idx="10">
                  <c:v>771112626.17999995</c:v>
                </c:pt>
                <c:pt idx="11">
                  <c:v>763140738.86000001</c:v>
                </c:pt>
                <c:pt idx="12">
                  <c:v>763484331.41999996</c:v>
                </c:pt>
                <c:pt idx="13">
                  <c:v>791029330.13</c:v>
                </c:pt>
                <c:pt idx="14">
                  <c:v>799822152.64999998</c:v>
                </c:pt>
                <c:pt idx="15">
                  <c:v>750188877.63</c:v>
                </c:pt>
                <c:pt idx="16">
                  <c:v>736933709.5</c:v>
                </c:pt>
                <c:pt idx="17">
                  <c:v>761228448.57000005</c:v>
                </c:pt>
                <c:pt idx="18">
                  <c:v>765484619.72000003</c:v>
                </c:pt>
                <c:pt idx="19">
                  <c:v>786266763.55999994</c:v>
                </c:pt>
                <c:pt idx="20">
                  <c:v>810663865.45000005</c:v>
                </c:pt>
                <c:pt idx="21">
                  <c:v>999896825.89999998</c:v>
                </c:pt>
                <c:pt idx="22">
                  <c:v>981205154.5</c:v>
                </c:pt>
                <c:pt idx="23">
                  <c:v>964385104.24000001</c:v>
                </c:pt>
                <c:pt idx="24">
                  <c:v>945689797.84000003</c:v>
                </c:pt>
                <c:pt idx="25">
                  <c:v>958162712.47000003</c:v>
                </c:pt>
                <c:pt idx="26">
                  <c:v>939773051.22000003</c:v>
                </c:pt>
                <c:pt idx="27">
                  <c:v>866331315.35000002</c:v>
                </c:pt>
                <c:pt idx="28">
                  <c:v>848093680.75</c:v>
                </c:pt>
                <c:pt idx="29">
                  <c:v>946754468.75999999</c:v>
                </c:pt>
                <c:pt idx="30">
                  <c:v>932924778.67999995</c:v>
                </c:pt>
                <c:pt idx="31">
                  <c:v>938523479.24000001</c:v>
                </c:pt>
                <c:pt idx="32">
                  <c:v>904206065.19000006</c:v>
                </c:pt>
                <c:pt idx="33">
                  <c:v>1017492615.37</c:v>
                </c:pt>
                <c:pt idx="34">
                  <c:v>985755676.75999999</c:v>
                </c:pt>
                <c:pt idx="35">
                  <c:v>941708573.96000004</c:v>
                </c:pt>
                <c:pt idx="36">
                  <c:v>937194162.63999999</c:v>
                </c:pt>
                <c:pt idx="37">
                  <c:v>968858719.54999995</c:v>
                </c:pt>
                <c:pt idx="38">
                  <c:v>942936280.92999995</c:v>
                </c:pt>
                <c:pt idx="39">
                  <c:v>848462917.97000003</c:v>
                </c:pt>
                <c:pt idx="40">
                  <c:v>884586737.20000005</c:v>
                </c:pt>
                <c:pt idx="41">
                  <c:v>1076583815.77</c:v>
                </c:pt>
                <c:pt idx="42">
                  <c:v>1079723795.01</c:v>
                </c:pt>
                <c:pt idx="43">
                  <c:v>972801231.07000005</c:v>
                </c:pt>
                <c:pt idx="44">
                  <c:v>1007055189.09</c:v>
                </c:pt>
                <c:pt idx="45">
                  <c:v>970255272.90999997</c:v>
                </c:pt>
                <c:pt idx="46">
                  <c:v>978899251.33000004</c:v>
                </c:pt>
                <c:pt idx="47">
                  <c:v>978069987.75</c:v>
                </c:pt>
                <c:pt idx="48">
                  <c:v>954289707.89999998</c:v>
                </c:pt>
                <c:pt idx="49">
                  <c:v>938134457.78999996</c:v>
                </c:pt>
                <c:pt idx="50">
                  <c:v>927112318.17999995</c:v>
                </c:pt>
                <c:pt idx="51">
                  <c:v>870263690.96000004</c:v>
                </c:pt>
                <c:pt idx="52">
                  <c:v>1305291899.6199999</c:v>
                </c:pt>
                <c:pt idx="53">
                  <c:v>1271611791.01</c:v>
                </c:pt>
                <c:pt idx="54">
                  <c:v>1186542442.4400001</c:v>
                </c:pt>
                <c:pt idx="55">
                  <c:v>1295740383.0999999</c:v>
                </c:pt>
                <c:pt idx="56">
                  <c:v>1292901882.9400001</c:v>
                </c:pt>
                <c:pt idx="57">
                  <c:v>1135142363.51</c:v>
                </c:pt>
                <c:pt idx="58">
                  <c:v>1120137173.1400001</c:v>
                </c:pt>
                <c:pt idx="59">
                  <c:v>1102279414.6900001</c:v>
                </c:pt>
                <c:pt idx="60">
                  <c:v>1227719919.74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E-444E-8F0B-A923CC9A8B32}"/>
            </c:ext>
          </c:extLst>
        </c:ser>
        <c:ser>
          <c:idx val="2"/>
          <c:order val="2"/>
          <c:tx>
            <c:strRef>
              <c:f>'Monthly Balances'!$X$1</c:f>
              <c:strCache>
                <c:ptCount val="1"/>
                <c:pt idx="0">
                  <c:v> SPIA SBA Bond Accounts $ 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numRef>
              <c:f>'Monthly Balances'!$A$112:$A$172</c:f>
              <c:numCache>
                <c:formatCode>m/d/yyyy</c:formatCode>
                <c:ptCount val="61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44286</c:v>
                </c:pt>
              </c:numCache>
            </c:numRef>
          </c:cat>
          <c:val>
            <c:numRef>
              <c:f>'Monthly Balances'!$X$112:$X$172</c:f>
              <c:numCache>
                <c:formatCode>_("$"* #,##0.00_);_("$"* \(#,##0.00\);_("$"* "-"??_);_(@_)</c:formatCode>
                <c:ptCount val="61"/>
                <c:pt idx="0">
                  <c:v>1239311320.26</c:v>
                </c:pt>
                <c:pt idx="1">
                  <c:v>1370426006.8199999</c:v>
                </c:pt>
                <c:pt idx="2">
                  <c:v>1041806094.01</c:v>
                </c:pt>
                <c:pt idx="3">
                  <c:v>511118527.49000001</c:v>
                </c:pt>
                <c:pt idx="4">
                  <c:v>684411347.79999995</c:v>
                </c:pt>
                <c:pt idx="5">
                  <c:v>1199719066.54</c:v>
                </c:pt>
                <c:pt idx="6">
                  <c:v>1579885646.22</c:v>
                </c:pt>
                <c:pt idx="7">
                  <c:v>1581640097.4100001</c:v>
                </c:pt>
                <c:pt idx="8">
                  <c:v>1564488360.22</c:v>
                </c:pt>
                <c:pt idx="9">
                  <c:v>1547990160.8599999</c:v>
                </c:pt>
                <c:pt idx="10">
                  <c:v>1549099009.6300001</c:v>
                </c:pt>
                <c:pt idx="11">
                  <c:v>1713400027.98</c:v>
                </c:pt>
                <c:pt idx="12">
                  <c:v>1930709538.24</c:v>
                </c:pt>
                <c:pt idx="13">
                  <c:v>1964015346.6300001</c:v>
                </c:pt>
                <c:pt idx="14">
                  <c:v>983319681.57000005</c:v>
                </c:pt>
                <c:pt idx="15">
                  <c:v>30805619.149999999</c:v>
                </c:pt>
                <c:pt idx="16">
                  <c:v>30851024.890000001</c:v>
                </c:pt>
                <c:pt idx="17">
                  <c:v>30891772.960000001</c:v>
                </c:pt>
                <c:pt idx="18">
                  <c:v>332023846.50999999</c:v>
                </c:pt>
                <c:pt idx="19">
                  <c:v>332207207.89999998</c:v>
                </c:pt>
                <c:pt idx="20">
                  <c:v>428092264.76999998</c:v>
                </c:pt>
                <c:pt idx="21">
                  <c:v>720312435.73000002</c:v>
                </c:pt>
                <c:pt idx="22">
                  <c:v>721241116.25999999</c:v>
                </c:pt>
                <c:pt idx="23">
                  <c:v>722205100.41999996</c:v>
                </c:pt>
                <c:pt idx="24">
                  <c:v>723095427.90999997</c:v>
                </c:pt>
                <c:pt idx="25">
                  <c:v>741614046.73000002</c:v>
                </c:pt>
                <c:pt idx="26">
                  <c:v>445868756.42000002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23413810.460000001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50273000</c:v>
                </c:pt>
                <c:pt idx="43">
                  <c:v>50389696.289999999</c:v>
                </c:pt>
                <c:pt idx="44">
                  <c:v>50537679.18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424532264.89999998</c:v>
                </c:pt>
                <c:pt idx="49">
                  <c:v>636210070.84000003</c:v>
                </c:pt>
                <c:pt idx="50">
                  <c:v>210811802.41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403562350</c:v>
                </c:pt>
                <c:pt idx="56">
                  <c:v>394866467.12</c:v>
                </c:pt>
                <c:pt idx="57">
                  <c:v>395478433.79000002</c:v>
                </c:pt>
                <c:pt idx="58">
                  <c:v>396027229.80000001</c:v>
                </c:pt>
                <c:pt idx="59">
                  <c:v>396636635.27999997</c:v>
                </c:pt>
                <c:pt idx="60">
                  <c:v>900797983.88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8E-444E-8F0B-A923CC9A8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191872"/>
        <c:axId val="166193408"/>
      </c:areaChart>
      <c:lineChart>
        <c:grouping val="standard"/>
        <c:varyColors val="0"/>
        <c:ser>
          <c:idx val="3"/>
          <c:order val="3"/>
          <c:tx>
            <c:strRef>
              <c:f>'Monthly Balances'!$AB$1</c:f>
              <c:strCache>
                <c:ptCount val="1"/>
                <c:pt idx="0">
                  <c:v> TOTAL SPIA Bond Accounts % </c:v>
                </c:pt>
              </c:strCache>
            </c:strRef>
          </c:tx>
          <c:spPr>
            <a:ln w="28575" cap="rnd" cmpd="sng" algn="ctr">
              <a:solidFill>
                <a:srgbClr val="15234A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'Monthly Balances'!$AB$112:$AB$172</c:f>
              <c:numCache>
                <c:formatCode>0.0%</c:formatCode>
                <c:ptCount val="61"/>
                <c:pt idx="0">
                  <c:v>9.4895304422997678E-2</c:v>
                </c:pt>
                <c:pt idx="1">
                  <c:v>9.8319790002028173E-2</c:v>
                </c:pt>
                <c:pt idx="2">
                  <c:v>8.6528851383459615E-2</c:v>
                </c:pt>
                <c:pt idx="3">
                  <c:v>6.4656996060411157E-2</c:v>
                </c:pt>
                <c:pt idx="4">
                  <c:v>7.4086389804275787E-2</c:v>
                </c:pt>
                <c:pt idx="5">
                  <c:v>9.3068349773811745E-2</c:v>
                </c:pt>
                <c:pt idx="6">
                  <c:v>0.10593900891078058</c:v>
                </c:pt>
                <c:pt idx="7">
                  <c:v>0.10474997157009285</c:v>
                </c:pt>
                <c:pt idx="8">
                  <c:v>0.10765746836509923</c:v>
                </c:pt>
                <c:pt idx="9">
                  <c:v>0.1035044424446889</c:v>
                </c:pt>
                <c:pt idx="10">
                  <c:v>9.8819848355145276E-2</c:v>
                </c:pt>
                <c:pt idx="11">
                  <c:v>0.10847016576634255</c:v>
                </c:pt>
                <c:pt idx="12">
                  <c:v>0.11674023693702278</c:v>
                </c:pt>
                <c:pt idx="13">
                  <c:v>0.11588479739362863</c:v>
                </c:pt>
                <c:pt idx="14">
                  <c:v>8.1689860748184712E-2</c:v>
                </c:pt>
                <c:pt idx="15">
                  <c:v>4.0789335527361734E-2</c:v>
                </c:pt>
                <c:pt idx="16">
                  <c:v>3.9669311889332523E-2</c:v>
                </c:pt>
                <c:pt idx="17">
                  <c:v>4.0851123638509929E-2</c:v>
                </c:pt>
                <c:pt idx="18">
                  <c:v>5.3532995470057271E-2</c:v>
                </c:pt>
                <c:pt idx="19">
                  <c:v>5.5788014645773383E-2</c:v>
                </c:pt>
                <c:pt idx="20">
                  <c:v>6.3370574242240907E-2</c:v>
                </c:pt>
                <c:pt idx="21">
                  <c:v>8.0989853973941414E-2</c:v>
                </c:pt>
                <c:pt idx="22">
                  <c:v>7.6041876148612089E-2</c:v>
                </c:pt>
                <c:pt idx="23">
                  <c:v>7.7443845864199043E-2</c:v>
                </c:pt>
                <c:pt idx="24">
                  <c:v>7.7079886791388538E-2</c:v>
                </c:pt>
                <c:pt idx="25">
                  <c:v>7.4868873564417085E-2</c:v>
                </c:pt>
                <c:pt idx="26">
                  <c:v>6.4141175255772856E-2</c:v>
                </c:pt>
                <c:pt idx="27">
                  <c:v>4.0886195552981446E-2</c:v>
                </c:pt>
                <c:pt idx="28">
                  <c:v>3.958025303175499E-2</c:v>
                </c:pt>
                <c:pt idx="29">
                  <c:v>4.4227338552232681E-2</c:v>
                </c:pt>
                <c:pt idx="30">
                  <c:v>4.2458205402480631E-2</c:v>
                </c:pt>
                <c:pt idx="31">
                  <c:v>4.3702109911798258E-2</c:v>
                </c:pt>
                <c:pt idx="32">
                  <c:v>4.4644574310844766E-2</c:v>
                </c:pt>
                <c:pt idx="33">
                  <c:v>4.8594604397840524E-2</c:v>
                </c:pt>
                <c:pt idx="34">
                  <c:v>4.419182279638325E-2</c:v>
                </c:pt>
                <c:pt idx="35">
                  <c:v>4.3367824356908148E-2</c:v>
                </c:pt>
                <c:pt idx="36">
                  <c:v>4.3330092043663081E-2</c:v>
                </c:pt>
                <c:pt idx="37">
                  <c:v>4.2412549769666331E-2</c:v>
                </c:pt>
                <c:pt idx="38">
                  <c:v>4.2834428635874243E-2</c:v>
                </c:pt>
                <c:pt idx="39">
                  <c:v>3.6324058064788466E-2</c:v>
                </c:pt>
                <c:pt idx="40">
                  <c:v>3.7719851795215469E-2</c:v>
                </c:pt>
                <c:pt idx="41">
                  <c:v>4.6452386591765711E-2</c:v>
                </c:pt>
                <c:pt idx="42">
                  <c:v>4.9314859390830607E-2</c:v>
                </c:pt>
                <c:pt idx="43">
                  <c:v>4.9194593673118729E-2</c:v>
                </c:pt>
                <c:pt idx="44">
                  <c:v>5.4090149733926243E-2</c:v>
                </c:pt>
                <c:pt idx="45">
                  <c:v>4.8441925192108458E-2</c:v>
                </c:pt>
                <c:pt idx="46">
                  <c:v>4.5994636870555369E-2</c:v>
                </c:pt>
                <c:pt idx="47">
                  <c:v>4.7116934721266372E-2</c:v>
                </c:pt>
                <c:pt idx="48">
                  <c:v>6.1965291356586384E-2</c:v>
                </c:pt>
                <c:pt idx="49">
                  <c:v>5.5865524132377976E-2</c:v>
                </c:pt>
                <c:pt idx="50">
                  <c:v>4.4328655506677701E-2</c:v>
                </c:pt>
                <c:pt idx="51">
                  <c:v>3.537557618141695E-2</c:v>
                </c:pt>
                <c:pt idx="52">
                  <c:v>4.9905561548837109E-2</c:v>
                </c:pt>
                <c:pt idx="53">
                  <c:v>4.8094772407336936E-2</c:v>
                </c:pt>
                <c:pt idx="54">
                  <c:v>4.5142654829221675E-2</c:v>
                </c:pt>
                <c:pt idx="55">
                  <c:v>6.1483336697681815E-2</c:v>
                </c:pt>
                <c:pt idx="56">
                  <c:v>6.1746215004302316E-2</c:v>
                </c:pt>
                <c:pt idx="57">
                  <c:v>5.7498510429726438E-2</c:v>
                </c:pt>
                <c:pt idx="58">
                  <c:v>5.2517962129322623E-2</c:v>
                </c:pt>
                <c:pt idx="59">
                  <c:v>5.218493329727969E-2</c:v>
                </c:pt>
                <c:pt idx="60">
                  <c:v>6.9328175350520216E-2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8E-444E-8F0B-A923CC9A8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00832"/>
        <c:axId val="166199296"/>
      </c:lineChart>
      <c:dateAx>
        <c:axId val="16619187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3408"/>
        <c:crosses val="autoZero"/>
        <c:auto val="1"/>
        <c:lblOffset val="100"/>
        <c:baseTimeUnit val="months"/>
      </c:dateAx>
      <c:valAx>
        <c:axId val="166193408"/>
        <c:scaling>
          <c:orientation val="minMax"/>
          <c:max val="5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&quot;$&quot;#,##0,,&quot;M&quot;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1872"/>
        <c:crosses val="autoZero"/>
        <c:crossBetween val="between"/>
      </c:valAx>
      <c:valAx>
        <c:axId val="166199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00832"/>
        <c:crosses val="max"/>
        <c:crossBetween val="between"/>
      </c:valAx>
      <c:catAx>
        <c:axId val="166200832"/>
        <c:scaling>
          <c:orientation val="minMax"/>
        </c:scaling>
        <c:delete val="1"/>
        <c:axPos val="b"/>
        <c:majorTickMark val="out"/>
        <c:minorTickMark val="none"/>
        <c:tickLblPos val="none"/>
        <c:crossAx val="166199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7943925233637E-2"/>
          <c:y val="4.4481008270192642E-2"/>
          <c:w val="0.88032702785059358"/>
          <c:h val="0.785717823007973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cat>
            <c:numRef>
              <c:f>Sheet1!$A$47:$A$119</c:f>
              <c:numCache>
                <c:formatCode>mmm\-yyyy</c:formatCode>
                <c:ptCount val="55"/>
                <c:pt idx="0">
                  <c:v>42614</c:v>
                </c:pt>
                <c:pt idx="1">
                  <c:v>42644</c:v>
                </c:pt>
                <c:pt idx="2">
                  <c:v>42675</c:v>
                </c:pt>
                <c:pt idx="3">
                  <c:v>42705</c:v>
                </c:pt>
                <c:pt idx="4">
                  <c:v>42736</c:v>
                </c:pt>
                <c:pt idx="5">
                  <c:v>42767</c:v>
                </c:pt>
                <c:pt idx="6">
                  <c:v>42795</c:v>
                </c:pt>
                <c:pt idx="7">
                  <c:v>42826</c:v>
                </c:pt>
                <c:pt idx="8">
                  <c:v>42856</c:v>
                </c:pt>
                <c:pt idx="9">
                  <c:v>42887</c:v>
                </c:pt>
                <c:pt idx="10">
                  <c:v>42917</c:v>
                </c:pt>
                <c:pt idx="11">
                  <c:v>42948</c:v>
                </c:pt>
                <c:pt idx="12">
                  <c:v>42979</c:v>
                </c:pt>
                <c:pt idx="13">
                  <c:v>43009</c:v>
                </c:pt>
                <c:pt idx="14">
                  <c:v>43040</c:v>
                </c:pt>
                <c:pt idx="15">
                  <c:v>43070</c:v>
                </c:pt>
                <c:pt idx="16">
                  <c:v>43101</c:v>
                </c:pt>
                <c:pt idx="17">
                  <c:v>43132</c:v>
                </c:pt>
                <c:pt idx="18">
                  <c:v>43160</c:v>
                </c:pt>
                <c:pt idx="19">
                  <c:v>43191</c:v>
                </c:pt>
                <c:pt idx="20">
                  <c:v>43221</c:v>
                </c:pt>
                <c:pt idx="21">
                  <c:v>43252</c:v>
                </c:pt>
                <c:pt idx="22">
                  <c:v>43282</c:v>
                </c:pt>
                <c:pt idx="23">
                  <c:v>43313</c:v>
                </c:pt>
                <c:pt idx="24">
                  <c:v>43344</c:v>
                </c:pt>
                <c:pt idx="25">
                  <c:v>43374</c:v>
                </c:pt>
                <c:pt idx="26">
                  <c:v>43405</c:v>
                </c:pt>
                <c:pt idx="27">
                  <c:v>43435</c:v>
                </c:pt>
                <c:pt idx="28">
                  <c:v>43466</c:v>
                </c:pt>
                <c:pt idx="29">
                  <c:v>43497</c:v>
                </c:pt>
                <c:pt idx="30">
                  <c:v>43525</c:v>
                </c:pt>
                <c:pt idx="31">
                  <c:v>43556</c:v>
                </c:pt>
                <c:pt idx="32">
                  <c:v>43586</c:v>
                </c:pt>
                <c:pt idx="33">
                  <c:v>43617</c:v>
                </c:pt>
                <c:pt idx="34">
                  <c:v>43647</c:v>
                </c:pt>
                <c:pt idx="35">
                  <c:v>43678</c:v>
                </c:pt>
                <c:pt idx="36">
                  <c:v>43709</c:v>
                </c:pt>
                <c:pt idx="37">
                  <c:v>43739</c:v>
                </c:pt>
                <c:pt idx="38">
                  <c:v>43770</c:v>
                </c:pt>
                <c:pt idx="39">
                  <c:v>43800</c:v>
                </c:pt>
                <c:pt idx="40">
                  <c:v>43831</c:v>
                </c:pt>
                <c:pt idx="41">
                  <c:v>43862</c:v>
                </c:pt>
                <c:pt idx="42">
                  <c:v>43891</c:v>
                </c:pt>
                <c:pt idx="43">
                  <c:v>43922</c:v>
                </c:pt>
                <c:pt idx="44">
                  <c:v>43952</c:v>
                </c:pt>
                <c:pt idx="45">
                  <c:v>43983</c:v>
                </c:pt>
                <c:pt idx="46">
                  <c:v>44013</c:v>
                </c:pt>
                <c:pt idx="47">
                  <c:v>44044</c:v>
                </c:pt>
                <c:pt idx="48">
                  <c:v>44075</c:v>
                </c:pt>
                <c:pt idx="49">
                  <c:v>44105</c:v>
                </c:pt>
                <c:pt idx="50">
                  <c:v>44136</c:v>
                </c:pt>
                <c:pt idx="51">
                  <c:v>44166</c:v>
                </c:pt>
                <c:pt idx="52">
                  <c:v>44197</c:v>
                </c:pt>
                <c:pt idx="53">
                  <c:v>44228</c:v>
                </c:pt>
                <c:pt idx="54">
                  <c:v>44256</c:v>
                </c:pt>
              </c:numCache>
            </c:numRef>
          </c:cat>
          <c:val>
            <c:numRef>
              <c:f>Sheet1!$B$47:$B$119</c:f>
              <c:numCache>
                <c:formatCode>0.00%</c:formatCode>
                <c:ptCount val="55"/>
                <c:pt idx="0">
                  <c:v>1.5800000000000002E-2</c:v>
                </c:pt>
                <c:pt idx="1">
                  <c:v>1.7031000000000001E-2</c:v>
                </c:pt>
                <c:pt idx="2">
                  <c:v>1.1291000000000001E-2</c:v>
                </c:pt>
                <c:pt idx="3">
                  <c:v>8.3459999999999993E-3</c:v>
                </c:pt>
                <c:pt idx="4">
                  <c:v>1.1704000000000001E-2</c:v>
                </c:pt>
                <c:pt idx="5">
                  <c:v>1.2836999999999999E-2</c:v>
                </c:pt>
                <c:pt idx="6">
                  <c:v>1.1315E-2</c:v>
                </c:pt>
                <c:pt idx="7">
                  <c:v>1.5022000000000001E-2</c:v>
                </c:pt>
                <c:pt idx="8">
                  <c:v>1.4178E-2</c:v>
                </c:pt>
                <c:pt idx="9">
                  <c:v>1.7548999999999999E-2</c:v>
                </c:pt>
                <c:pt idx="10">
                  <c:v>1.5528E-2</c:v>
                </c:pt>
                <c:pt idx="11">
                  <c:v>1.7604000000000002E-2</c:v>
                </c:pt>
                <c:pt idx="12">
                  <c:v>1.7007000000000001E-2</c:v>
                </c:pt>
                <c:pt idx="13">
                  <c:v>1.6005999999999999E-2</c:v>
                </c:pt>
                <c:pt idx="14">
                  <c:v>1.7395000000000001E-2</c:v>
                </c:pt>
                <c:pt idx="15">
                  <c:v>1.7148E-2</c:v>
                </c:pt>
                <c:pt idx="16">
                  <c:v>1.5713999999999999E-2</c:v>
                </c:pt>
                <c:pt idx="17">
                  <c:v>1.6173E-2</c:v>
                </c:pt>
                <c:pt idx="18">
                  <c:v>1.5458E-2</c:v>
                </c:pt>
                <c:pt idx="19">
                  <c:v>1.6414999999999999E-2</c:v>
                </c:pt>
                <c:pt idx="20">
                  <c:v>1.6397999999999999E-2</c:v>
                </c:pt>
                <c:pt idx="21">
                  <c:v>1.8138999999999999E-2</c:v>
                </c:pt>
                <c:pt idx="22">
                  <c:v>1.9002000000000002E-2</c:v>
                </c:pt>
                <c:pt idx="23">
                  <c:v>1.9029999999999998E-2</c:v>
                </c:pt>
                <c:pt idx="24">
                  <c:v>1.9231999999999999E-2</c:v>
                </c:pt>
                <c:pt idx="25">
                  <c:v>1.7871000000000001E-2</c:v>
                </c:pt>
                <c:pt idx="26">
                  <c:v>2.0001000000000001E-2</c:v>
                </c:pt>
                <c:pt idx="27">
                  <c:v>2.0882000000000001E-2</c:v>
                </c:pt>
                <c:pt idx="28">
                  <c:v>2.3133000000000001E-2</c:v>
                </c:pt>
                <c:pt idx="29">
                  <c:v>2.4601000000000001E-2</c:v>
                </c:pt>
                <c:pt idx="30">
                  <c:v>2.5343000000000001E-2</c:v>
                </c:pt>
                <c:pt idx="31">
                  <c:v>2.7040000000000002E-2</c:v>
                </c:pt>
                <c:pt idx="32">
                  <c:v>2.879E-2</c:v>
                </c:pt>
                <c:pt idx="33">
                  <c:v>3.3813000000000003E-2</c:v>
                </c:pt>
                <c:pt idx="34">
                  <c:v>2.9086000000000001E-2</c:v>
                </c:pt>
                <c:pt idx="35">
                  <c:v>3.9032999999999998E-2</c:v>
                </c:pt>
                <c:pt idx="36">
                  <c:v>3.2603E-2</c:v>
                </c:pt>
                <c:pt idx="37">
                  <c:v>3.4554999999999995E-2</c:v>
                </c:pt>
                <c:pt idx="38">
                  <c:v>3.2674000000000002E-2</c:v>
                </c:pt>
                <c:pt idx="39">
                  <c:v>2.5156000000000001E-2</c:v>
                </c:pt>
                <c:pt idx="40">
                  <c:v>2.7533999999999999E-2</c:v>
                </c:pt>
                <c:pt idx="41">
                  <c:v>2.8929E-2</c:v>
                </c:pt>
                <c:pt idx="42">
                  <c:v>4.7229E-2</c:v>
                </c:pt>
                <c:pt idx="43">
                  <c:v>3.9246999999999997E-2</c:v>
                </c:pt>
                <c:pt idx="44">
                  <c:v>2.1291000000000001E-2</c:v>
                </c:pt>
                <c:pt idx="45">
                  <c:v>2.2234E-2</c:v>
                </c:pt>
                <c:pt idx="46">
                  <c:v>2.4802999999999999E-2</c:v>
                </c:pt>
                <c:pt idx="47">
                  <c:v>2.3112000000000001E-2</c:v>
                </c:pt>
                <c:pt idx="48">
                  <c:v>2.1173999999999998E-2</c:v>
                </c:pt>
                <c:pt idx="49">
                  <c:v>1.8258E-2</c:v>
                </c:pt>
                <c:pt idx="50">
                  <c:v>1.8523999999999999E-2</c:v>
                </c:pt>
                <c:pt idx="51">
                  <c:v>1.6364E-2</c:v>
                </c:pt>
                <c:pt idx="52">
                  <c:v>1.8095E-2</c:v>
                </c:pt>
                <c:pt idx="53">
                  <c:v>1.5620999999999999E-2</c:v>
                </c:pt>
                <c:pt idx="54">
                  <c:v>7.8189999999999996E-3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E9-4BAA-A87E-CC586387E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41568"/>
        <c:axId val="134930816"/>
      </c:lineChart>
      <c:dateAx>
        <c:axId val="133341568"/>
        <c:scaling>
          <c:orientation val="minMax"/>
        </c:scaling>
        <c:delete val="0"/>
        <c:axPos val="b"/>
        <c:numFmt formatCode="mmm\-yy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34930816"/>
        <c:crosses val="autoZero"/>
        <c:auto val="1"/>
        <c:lblOffset val="100"/>
        <c:baseTimeUnit val="months"/>
      </c:dateAx>
      <c:valAx>
        <c:axId val="134930816"/>
        <c:scaling>
          <c:orientation val="minMax"/>
        </c:scaling>
        <c:delete val="0"/>
        <c:axPos val="l"/>
        <c:majorGridlines>
          <c:spPr>
            <a:ln w="6350">
              <a:solidFill>
                <a:srgbClr val="000000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341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8032260530541"/>
          <c:y val="0.11535170603674541"/>
          <c:w val="0.87491093953061694"/>
          <c:h val="0.79046310877806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 Pool Annual Earnings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544091587093153E-3"/>
                  <c:y val="-2.1685622630504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A1-4C09-8DC3-934D50E7E013}"/>
                </c:ext>
              </c:extLst>
            </c:dLbl>
            <c:dLbl>
              <c:idx val="1"/>
              <c:layout>
                <c:manualLayout>
                  <c:x val="-4.8543052264098056E-3"/>
                  <c:y val="6.5755322251385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20388349514556E-2"/>
                      <c:h val="5.7962962962962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A1-4C09-8DC3-934D50E7E013}"/>
                </c:ext>
              </c:extLst>
            </c:dLbl>
            <c:dLbl>
              <c:idx val="2"/>
              <c:layout>
                <c:manualLayout>
                  <c:x val="3.2362459546925568E-3"/>
                  <c:y val="7.24637681159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A1-4C09-8DC3-934D50E7E013}"/>
                </c:ext>
              </c:extLst>
            </c:dLbl>
            <c:dLbl>
              <c:idx val="3"/>
              <c:layout>
                <c:manualLayout>
                  <c:x val="0"/>
                  <c:y val="-1.607611548556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1-4C09-8DC3-934D50E7E013}"/>
                </c:ext>
              </c:extLst>
            </c:dLbl>
            <c:dLbl>
              <c:idx val="4"/>
              <c:layout>
                <c:manualLayout>
                  <c:x val="-3.2363096603215862E-3"/>
                  <c:y val="-1.60979877515310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20388349514556E-2"/>
                      <c:h val="6.3949275362318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6A1-4C09-8DC3-934D50E7E013}"/>
                </c:ext>
              </c:extLst>
            </c:dLbl>
            <c:dLbl>
              <c:idx val="6"/>
              <c:layout>
                <c:manualLayout>
                  <c:x val="1.3492437860418074E-3"/>
                  <c:y val="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2F-4B25-861B-A75593F35440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FY 2013/14 </c:v>
                </c:pt>
                <c:pt idx="1">
                  <c:v>FY 2014/15 </c:v>
                </c:pt>
                <c:pt idx="2">
                  <c:v>FY 2015/16</c:v>
                </c:pt>
                <c:pt idx="3">
                  <c:v>FY 2016/17</c:v>
                </c:pt>
                <c:pt idx="4">
                  <c:v>FY 2017/18</c:v>
                </c:pt>
                <c:pt idx="5">
                  <c:v>FY 2018/19</c:v>
                </c:pt>
                <c:pt idx="6">
                  <c:v>FY 2019/20</c:v>
                </c:pt>
                <c:pt idx="7">
                  <c:v>FYTD 2020/21</c:v>
                </c:pt>
              </c:strCache>
            </c:strRef>
          </c:cat>
          <c:val>
            <c:numRef>
              <c:f>Sheet1!$B$2:$B$9</c:f>
              <c:numCache>
                <c:formatCode>"$"#,##0.00_);[Red]\("$"#,##0.00\)</c:formatCode>
                <c:ptCount val="8"/>
                <c:pt idx="0">
                  <c:v>229.5</c:v>
                </c:pt>
                <c:pt idx="1">
                  <c:v>351.9</c:v>
                </c:pt>
                <c:pt idx="2">
                  <c:v>363.68</c:v>
                </c:pt>
                <c:pt idx="3">
                  <c:v>389.1</c:v>
                </c:pt>
                <c:pt idx="4">
                  <c:v>417.8</c:v>
                </c:pt>
                <c:pt idx="5">
                  <c:v>592.70000000000005</c:v>
                </c:pt>
                <c:pt idx="6">
                  <c:v>866.9</c:v>
                </c:pt>
                <c:pt idx="7">
                  <c:v>447.6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A1-4C09-8DC3-934D50E7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44640"/>
        <c:axId val="134946176"/>
      </c:barChart>
      <c:catAx>
        <c:axId val="1349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34946176"/>
        <c:crosses val="autoZero"/>
        <c:auto val="1"/>
        <c:lblAlgn val="ctr"/>
        <c:lblOffset val="100"/>
        <c:noMultiLvlLbl val="0"/>
      </c:catAx>
      <c:valAx>
        <c:axId val="134946176"/>
        <c:scaling>
          <c:orientation val="minMax"/>
          <c:max val="1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en-US" sz="1200" dirty="0">
                    <a:latin typeface="+mn-lt"/>
                    <a:cs typeface="Arial" pitchFamily="34" charset="0"/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8.0906148867314048E-3"/>
              <c:y val="0.37449617710829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34944640"/>
        <c:crosses val="autoZero"/>
        <c:crossBetween val="between"/>
      </c:valAx>
      <c:spPr>
        <a:noFill/>
        <a:ln w="127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Period Return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Return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-2.4238568631101912E-3"/>
                  <c:y val="-4.4576626576489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ED-48B4-950B-743C49DE5FE1}"/>
                </c:ext>
              </c:extLst>
            </c:dLbl>
            <c:dLbl>
              <c:idx val="1"/>
              <c:layout>
                <c:manualLayout>
                  <c:x val="-2.2445973356338121E-3"/>
                  <c:y val="7.7530627609334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D-48B4-950B-743C49DE5FE1}"/>
                </c:ext>
              </c:extLst>
            </c:dLbl>
            <c:dLbl>
              <c:idx val="2"/>
              <c:layout>
                <c:manualLayout>
                  <c:x val="-7.1467032050821699E-3"/>
                  <c:y val="6.7548111323349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B6-4929-88D2-AB32B4A77588}"/>
                </c:ext>
              </c:extLst>
            </c:dLbl>
            <c:dLbl>
              <c:idx val="3"/>
              <c:layout>
                <c:manualLayout>
                  <c:x val="5.4945054945054984E-3"/>
                  <c:y val="-6.7532605660954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ED-48B4-950B-743C49DE5FE1}"/>
                </c:ext>
              </c:extLst>
            </c:dLbl>
            <c:dLbl>
              <c:idx val="4"/>
              <c:layout>
                <c:manualLayout>
                  <c:x val="8.2615746089880621E-4"/>
                  <c:y val="2.5134238836244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D-48B4-950B-743C49DE5FE1}"/>
                </c:ext>
              </c:extLst>
            </c:dLbl>
            <c:dLbl>
              <c:idx val="5"/>
              <c:layout>
                <c:manualLayout>
                  <c:x val="0"/>
                  <c:y val="2.488784912985857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7D-4227-A8CB-0682875CE3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Int.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-6.8199999999999997E-3</c:v>
                </c:pt>
                <c:pt idx="1">
                  <c:v>4.6099999999999998E-4</c:v>
                </c:pt>
                <c:pt idx="2">
                  <c:v>9.7900000000000005E-4</c:v>
                </c:pt>
                <c:pt idx="3">
                  <c:v>8.2700000000000004E-4</c:v>
                </c:pt>
                <c:pt idx="4">
                  <c:v>-7.9330000000000008E-3</c:v>
                </c:pt>
                <c:pt idx="5">
                  <c:v>-2.2793000000000001E-2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ED-48B4-950B-743C49DE5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6346496"/>
        <c:axId val="226348032"/>
      </c:barChart>
      <c:catAx>
        <c:axId val="22634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8032"/>
        <c:crosses val="autoZero"/>
        <c:auto val="1"/>
        <c:lblAlgn val="ctr"/>
        <c:lblOffset val="100"/>
        <c:noMultiLvlLbl val="0"/>
      </c:catAx>
      <c:valAx>
        <c:axId val="2263480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6496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Receipts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[$-409]mmm\-yy;@</c:formatCode>
                <c:ptCount val="13"/>
                <c:pt idx="0">
                  <c:v>43921</c:v>
                </c:pt>
                <c:pt idx="1">
                  <c:v>43951</c:v>
                </c:pt>
                <c:pt idx="2">
                  <c:v>43982</c:v>
                </c:pt>
                <c:pt idx="3">
                  <c:v>44012</c:v>
                </c:pt>
                <c:pt idx="4">
                  <c:v>44043</c:v>
                </c:pt>
                <c:pt idx="5">
                  <c:v>44074</c:v>
                </c:pt>
                <c:pt idx="6">
                  <c:v>44104</c:v>
                </c:pt>
                <c:pt idx="7">
                  <c:v>44135</c:v>
                </c:pt>
                <c:pt idx="8">
                  <c:v>44165</c:v>
                </c:pt>
                <c:pt idx="9">
                  <c:v>44196</c:v>
                </c:pt>
                <c:pt idx="10">
                  <c:v>44227</c:v>
                </c:pt>
                <c:pt idx="11">
                  <c:v>44255</c:v>
                </c:pt>
                <c:pt idx="12">
                  <c:v>44286</c:v>
                </c:pt>
              </c:numCache>
            </c:numRef>
          </c:cat>
          <c:val>
            <c:numRef>
              <c:f>Sheet1!$B$2:$B$20</c:f>
              <c:numCache>
                <c:formatCode>_("$"* #,##0.00_);_("$"* \(#,##0.00\);_("$"* "-"??_);_(@_)</c:formatCode>
                <c:ptCount val="13"/>
                <c:pt idx="0">
                  <c:v>9481977073.2900009</c:v>
                </c:pt>
                <c:pt idx="1">
                  <c:v>15975502708.75</c:v>
                </c:pt>
                <c:pt idx="2">
                  <c:v>10816025783.93</c:v>
                </c:pt>
                <c:pt idx="3">
                  <c:v>13196139480.23</c:v>
                </c:pt>
                <c:pt idx="4">
                  <c:v>12595795157.120001</c:v>
                </c:pt>
                <c:pt idx="5">
                  <c:v>10934864792.77</c:v>
                </c:pt>
                <c:pt idx="6">
                  <c:v>11305911616.76</c:v>
                </c:pt>
                <c:pt idx="7">
                  <c:v>10374676122.99</c:v>
                </c:pt>
                <c:pt idx="8">
                  <c:v>9520441953.2099991</c:v>
                </c:pt>
                <c:pt idx="9">
                  <c:v>11520697843.23</c:v>
                </c:pt>
                <c:pt idx="10">
                  <c:v>13509828711.24</c:v>
                </c:pt>
                <c:pt idx="11">
                  <c:v>11119115551.92</c:v>
                </c:pt>
                <c:pt idx="12">
                  <c:v>12443701455.360001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E-4AAB-B06B-3C0B0ACD15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Disbursements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[$-409]mmm\-yy;@</c:formatCode>
                <c:ptCount val="13"/>
                <c:pt idx="0">
                  <c:v>43921</c:v>
                </c:pt>
                <c:pt idx="1">
                  <c:v>43951</c:v>
                </c:pt>
                <c:pt idx="2">
                  <c:v>43982</c:v>
                </c:pt>
                <c:pt idx="3">
                  <c:v>44012</c:v>
                </c:pt>
                <c:pt idx="4">
                  <c:v>44043</c:v>
                </c:pt>
                <c:pt idx="5">
                  <c:v>44074</c:v>
                </c:pt>
                <c:pt idx="6">
                  <c:v>44104</c:v>
                </c:pt>
                <c:pt idx="7">
                  <c:v>44135</c:v>
                </c:pt>
                <c:pt idx="8">
                  <c:v>44165</c:v>
                </c:pt>
                <c:pt idx="9">
                  <c:v>44196</c:v>
                </c:pt>
                <c:pt idx="10">
                  <c:v>44227</c:v>
                </c:pt>
                <c:pt idx="11">
                  <c:v>44255</c:v>
                </c:pt>
                <c:pt idx="12">
                  <c:v>44286</c:v>
                </c:pt>
              </c:numCache>
            </c:numRef>
          </c:cat>
          <c:val>
            <c:numRef>
              <c:f>Sheet1!$C$2:$C$20</c:f>
              <c:numCache>
                <c:formatCode>_("$"* #,##0.00_);_("$"* \(#,##0.00\);_("$"* "-"??_);_(@_)</c:formatCode>
                <c:ptCount val="13"/>
                <c:pt idx="0">
                  <c:v>9311550254.4799995</c:v>
                </c:pt>
                <c:pt idx="1">
                  <c:v>10372260645.110001</c:v>
                </c:pt>
                <c:pt idx="2">
                  <c:v>12717125187.129999</c:v>
                </c:pt>
                <c:pt idx="3">
                  <c:v>14146472725.450001</c:v>
                </c:pt>
                <c:pt idx="4">
                  <c:v>13975742024.700001</c:v>
                </c:pt>
                <c:pt idx="5">
                  <c:v>11566254807.43</c:v>
                </c:pt>
                <c:pt idx="6">
                  <c:v>11627183014.879999</c:v>
                </c:pt>
                <c:pt idx="7">
                  <c:v>10646598130.82</c:v>
                </c:pt>
                <c:pt idx="8">
                  <c:v>9992763070.1000004</c:v>
                </c:pt>
                <c:pt idx="9">
                  <c:v>11294934956.59</c:v>
                </c:pt>
                <c:pt idx="10">
                  <c:v>11661528862.370001</c:v>
                </c:pt>
                <c:pt idx="11">
                  <c:v>11228816106.75</c:v>
                </c:pt>
                <c:pt idx="12">
                  <c:v>12012352998.059999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E-4AAB-B06B-3C0B0ACD15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Receipts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[$-409]mmm\-yy;@</c:formatCode>
                <c:ptCount val="13"/>
                <c:pt idx="0">
                  <c:v>43921</c:v>
                </c:pt>
                <c:pt idx="1">
                  <c:v>43951</c:v>
                </c:pt>
                <c:pt idx="2">
                  <c:v>43982</c:v>
                </c:pt>
                <c:pt idx="3">
                  <c:v>44012</c:v>
                </c:pt>
                <c:pt idx="4">
                  <c:v>44043</c:v>
                </c:pt>
                <c:pt idx="5">
                  <c:v>44074</c:v>
                </c:pt>
                <c:pt idx="6">
                  <c:v>44104</c:v>
                </c:pt>
                <c:pt idx="7">
                  <c:v>44135</c:v>
                </c:pt>
                <c:pt idx="8">
                  <c:v>44165</c:v>
                </c:pt>
                <c:pt idx="9">
                  <c:v>44196</c:v>
                </c:pt>
                <c:pt idx="10">
                  <c:v>44227</c:v>
                </c:pt>
                <c:pt idx="11">
                  <c:v>44255</c:v>
                </c:pt>
                <c:pt idx="12">
                  <c:v>44286</c:v>
                </c:pt>
              </c:numCache>
            </c:numRef>
          </c:cat>
          <c:val>
            <c:numRef>
              <c:f>Sheet1!$D$2:$D$20</c:f>
              <c:numCache>
                <c:formatCode>_("$"* #,##0.00_);_("$"* \(#,##0.00\);_("$"* "-"??_);_(@_)</c:formatCode>
                <c:ptCount val="13"/>
                <c:pt idx="0">
                  <c:v>170426818.81000137</c:v>
                </c:pt>
                <c:pt idx="1">
                  <c:v>5603242063.6399994</c:v>
                </c:pt>
                <c:pt idx="2">
                  <c:v>-1901099403.1999989</c:v>
                </c:pt>
                <c:pt idx="3">
                  <c:v>-950333245.22000122</c:v>
                </c:pt>
                <c:pt idx="4">
                  <c:v>-1379946867.5799999</c:v>
                </c:pt>
                <c:pt idx="5">
                  <c:v>-631390014.65999985</c:v>
                </c:pt>
                <c:pt idx="6">
                  <c:v>-321271398.11999893</c:v>
                </c:pt>
                <c:pt idx="7">
                  <c:v>-271922007.82999992</c:v>
                </c:pt>
                <c:pt idx="8">
                  <c:v>-472321116.8900013</c:v>
                </c:pt>
                <c:pt idx="9">
                  <c:v>225762886.63999939</c:v>
                </c:pt>
                <c:pt idx="10">
                  <c:v>1848299848.8699989</c:v>
                </c:pt>
                <c:pt idx="11">
                  <c:v>-109700554.82999992</c:v>
                </c:pt>
                <c:pt idx="12">
                  <c:v>431348457.30000114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E-4AAB-B06B-3C0B0ACD1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277664"/>
        <c:axId val="545280616"/>
      </c:barChart>
      <c:dateAx>
        <c:axId val="54527766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80616"/>
        <c:crosses val="autoZero"/>
        <c:auto val="1"/>
        <c:lblOffset val="100"/>
        <c:baseTimeUnit val="months"/>
      </c:dateAx>
      <c:valAx>
        <c:axId val="54528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7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1958818800786E-2"/>
          <c:y val="0.10844701806733847"/>
          <c:w val="0.92764031341100817"/>
          <c:h val="0.7673694744939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Mandate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-2.4238568631101912E-3"/>
                  <c:y val="-4.4576626576489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9-4E65-883C-169641072163}"/>
                </c:ext>
              </c:extLst>
            </c:dLbl>
            <c:dLbl>
              <c:idx val="1"/>
              <c:layout>
                <c:manualLayout>
                  <c:x val="5.9228241383619965E-4"/>
                  <c:y val="-1.4823999098271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9-4E65-883C-169641072163}"/>
                </c:ext>
              </c:extLst>
            </c:dLbl>
            <c:dLbl>
              <c:idx val="2"/>
              <c:layout>
                <c:manualLayout>
                  <c:x val="2.7823759180628711E-3"/>
                  <c:y val="6.7549731480908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9-4E65-883C-169641072163}"/>
                </c:ext>
              </c:extLst>
            </c:dLbl>
            <c:dLbl>
              <c:idx val="3"/>
              <c:layout>
                <c:manualLayout>
                  <c:x val="-3.0161392769463649E-3"/>
                  <c:y val="-2.1354267035600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9-4E65-883C-169641072163}"/>
                </c:ext>
              </c:extLst>
            </c:dLbl>
            <c:dLbl>
              <c:idx val="4"/>
              <c:layout>
                <c:manualLayout>
                  <c:x val="-2.0107222885713096E-3"/>
                  <c:y val="1.29587276885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9-4E65-883C-169641072163}"/>
                </c:ext>
              </c:extLst>
            </c:dLbl>
            <c:dLbl>
              <c:idx val="5"/>
              <c:layout>
                <c:manualLayout>
                  <c:x val="1.0401772252562696E-16"/>
                  <c:y val="4.1239587385966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9-4E65-883C-16964107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Int.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-6.8199999999999997E-3</c:v>
                </c:pt>
                <c:pt idx="1">
                  <c:v>4.6099999999999998E-4</c:v>
                </c:pt>
                <c:pt idx="2">
                  <c:v>9.7900000000000005E-4</c:v>
                </c:pt>
                <c:pt idx="3">
                  <c:v>8.2700000000000004E-4</c:v>
                </c:pt>
                <c:pt idx="4">
                  <c:v>-7.9330000000000008E-3</c:v>
                </c:pt>
                <c:pt idx="5">
                  <c:v>-2.2793000000000001E-2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09-4E65-883C-169641072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Int.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-8.6700000000000006E-3</c:v>
                </c:pt>
                <c:pt idx="1">
                  <c:v>4.5100000000000001E-4</c:v>
                </c:pt>
                <c:pt idx="2">
                  <c:v>7.9199999999999995E-4</c:v>
                </c:pt>
                <c:pt idx="3">
                  <c:v>8.0000000000000004E-4</c:v>
                </c:pt>
                <c:pt idx="4">
                  <c:v>-1.1998999999999999E-2</c:v>
                </c:pt>
                <c:pt idx="5">
                  <c:v>-2.7262999999999999E-2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09-4E65-883C-16964107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6346496"/>
        <c:axId val="226348032"/>
      </c:barChart>
      <c:catAx>
        <c:axId val="22634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8032"/>
        <c:crosses val="autoZero"/>
        <c:auto val="1"/>
        <c:lblAlgn val="ctr"/>
        <c:lblOffset val="100"/>
        <c:noMultiLvlLbl val="0"/>
      </c:catAx>
      <c:valAx>
        <c:axId val="2263480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6496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dirty="0"/>
              <a:t>Returns as of March 31,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Pool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3.6630036630036652E-3"/>
                  <c:y val="6.7537923607696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A9-466A-B3FA-2BD29C8CDAA2}"/>
                </c:ext>
              </c:extLst>
            </c:dLbl>
            <c:dLbl>
              <c:idx val="1"/>
              <c:layout>
                <c:manualLayout>
                  <c:x val="-7.9004329789785725E-3"/>
                  <c:y val="-2.9773082226688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CD-4277-B605-25F8B9D29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6 Months </c:v>
                </c:pt>
                <c:pt idx="1">
                  <c:v>1 Year</c:v>
                </c:pt>
                <c:pt idx="2">
                  <c:v>3 Year *</c:v>
                </c:pt>
                <c:pt idx="3">
                  <c:v>5 Year *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-6.8199999999999997E-3</c:v>
                </c:pt>
                <c:pt idx="1">
                  <c:v>1.5061E-2</c:v>
                </c:pt>
                <c:pt idx="2">
                  <c:v>3.4680000000000002E-2</c:v>
                </c:pt>
                <c:pt idx="3">
                  <c:v>2.3705E-2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9-466A-B3FA-2BD29C8CDA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260445445488273E-3"/>
                  <c:y val="1.1988940354905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A9-466A-B3FA-2BD29C8CD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6 Months </c:v>
                </c:pt>
                <c:pt idx="1">
                  <c:v>1 Year</c:v>
                </c:pt>
                <c:pt idx="2">
                  <c:v>3 Year *</c:v>
                </c:pt>
                <c:pt idx="3">
                  <c:v>5 Year *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-8.6700000000000006E-3</c:v>
                </c:pt>
                <c:pt idx="1">
                  <c:v>6.3150000000000003E-3</c:v>
                </c:pt>
                <c:pt idx="2">
                  <c:v>3.2719999999999999E-2</c:v>
                </c:pt>
                <c:pt idx="3">
                  <c:v>2.1801000000000001E-2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A9-466A-B3FA-2BD29C8CD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9208448"/>
        <c:axId val="229209984"/>
      </c:barChart>
      <c:catAx>
        <c:axId val="22920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9209984"/>
        <c:crosses val="autoZero"/>
        <c:auto val="1"/>
        <c:lblAlgn val="ctr"/>
        <c:lblOffset val="100"/>
        <c:noMultiLvlLbl val="0"/>
      </c:catAx>
      <c:valAx>
        <c:axId val="229209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9208448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Duration</a:t>
            </a:r>
          </a:p>
        </c:rich>
      </c:tx>
      <c:layout>
        <c:manualLayout>
          <c:xMode val="edge"/>
          <c:yMode val="edge"/>
          <c:x val="0.46735053653754333"/>
          <c:y val="6.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1036076896975049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0.19</c:v>
                </c:pt>
                <c:pt idx="1">
                  <c:v>0.95</c:v>
                </c:pt>
                <c:pt idx="2">
                  <c:v>1.79</c:v>
                </c:pt>
                <c:pt idx="3">
                  <c:v>3.23</c:v>
                </c:pt>
                <c:pt idx="4">
                  <c:v>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E-489B-BE92-ED32357BEB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0.12</c:v>
                </c:pt>
                <c:pt idx="1">
                  <c:v>1.01</c:v>
                </c:pt>
                <c:pt idx="2">
                  <c:v>1.87</c:v>
                </c:pt>
                <c:pt idx="3">
                  <c:v>3.29</c:v>
                </c:pt>
                <c:pt idx="4">
                  <c:v>5.82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E-42CB-A230-B3ABBC8A81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0.19</c:v>
                </c:pt>
                <c:pt idx="1">
                  <c:v>1.03</c:v>
                </c:pt>
                <c:pt idx="2">
                  <c:v>1.84</c:v>
                </c:pt>
                <c:pt idx="3">
                  <c:v>4.05</c:v>
                </c:pt>
                <c:pt idx="4">
                  <c:v>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E-42CB-A230-B3ABBC8A8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090099537704603"/>
          <c:y val="0.19107980643044623"/>
          <c:w val="0.22318186187703531"/>
          <c:h val="0.32096538713910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dirty="0"/>
              <a:t>% o</a:t>
            </a:r>
            <a:r>
              <a:rPr lang="en-US" baseline="0" dirty="0"/>
              <a:t>f </a:t>
            </a:r>
            <a:r>
              <a:rPr lang="en-US" dirty="0"/>
              <a:t>Liquid U.S.</a:t>
            </a:r>
            <a:r>
              <a:rPr lang="en-US" baseline="0" dirty="0"/>
              <a:t> Govt. Securities</a:t>
            </a:r>
            <a:endParaRPr lang="en-US" dirty="0"/>
          </a:p>
        </c:rich>
      </c:tx>
      <c:layout>
        <c:manualLayout>
          <c:xMode val="edge"/>
          <c:yMode val="edge"/>
          <c:x val="0.44086527652319529"/>
          <c:y val="7.2916666666666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1036076896975049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0.95</c:v>
                </c:pt>
                <c:pt idx="1">
                  <c:v>0.93500000000000005</c:v>
                </c:pt>
                <c:pt idx="2">
                  <c:v>0.70299999999999996</c:v>
                </c:pt>
                <c:pt idx="3">
                  <c:v>0.47199999999999998</c:v>
                </c:pt>
                <c:pt idx="4">
                  <c:v>0.45200000000000001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3-472B-87DA-2B564A3DFE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0.94099999999999995</c:v>
                </c:pt>
                <c:pt idx="1">
                  <c:v>0.94299999999999995</c:v>
                </c:pt>
                <c:pt idx="2">
                  <c:v>0.68500000000000005</c:v>
                </c:pt>
                <c:pt idx="3">
                  <c:v>0.47299999999999998</c:v>
                </c:pt>
                <c:pt idx="4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3-472B-87DA-2B564A3DFE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3-472B-87DA-2B564A3DFE4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0.98799999999999999</c:v>
                </c:pt>
                <c:pt idx="1">
                  <c:v>0.94799999999999995</c:v>
                </c:pt>
                <c:pt idx="2">
                  <c:v>0.751</c:v>
                </c:pt>
                <c:pt idx="3">
                  <c:v>0.51</c:v>
                </c:pt>
                <c:pt idx="4">
                  <c:v>0.46899999999999997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E3-472B-87DA-2B564A3DF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05255061328887"/>
          <c:y val="0.1285798064304462"/>
          <c:w val="0.22746894525028311"/>
          <c:h val="0.32096538713910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dirty="0"/>
              <a:t>Yield to Maturity</a:t>
            </a:r>
          </a:p>
        </c:rich>
      </c:tx>
      <c:layout>
        <c:manualLayout>
          <c:xMode val="edge"/>
          <c:yMode val="edge"/>
          <c:x val="0.44439762513942649"/>
          <c:y val="6.4797164386375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4040233977058063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3.7000000000000002E-3</c:v>
                </c:pt>
                <c:pt idx="1">
                  <c:v>4.4999999999999997E-3</c:v>
                </c:pt>
                <c:pt idx="2">
                  <c:v>7.7000000000000002E-3</c:v>
                </c:pt>
                <c:pt idx="3">
                  <c:v>1.8200000000000001E-2</c:v>
                </c:pt>
                <c:pt idx="4">
                  <c:v>2.18E-2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0-41A3-88E0-DC5E9BD9A2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8.0000000000000004E-4</c:v>
                </c:pt>
                <c:pt idx="1">
                  <c:v>1.6000000000000001E-3</c:v>
                </c:pt>
                <c:pt idx="2">
                  <c:v>2.7000000000000001E-3</c:v>
                </c:pt>
                <c:pt idx="3">
                  <c:v>9.2999999999999992E-3</c:v>
                </c:pt>
                <c:pt idx="4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0-41A3-88E0-DC5E9BD9A2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60227421456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C8-4209-9824-7E4715462B32}"/>
                </c:ext>
              </c:extLst>
            </c:dLbl>
            <c:dLbl>
              <c:idx val="1"/>
              <c:layout>
                <c:manualLayout>
                  <c:x val="0"/>
                  <c:y val="-6.97678852233775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10-41A3-88E0-DC5E9BD9A25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2.9999999999999997E-4</c:v>
                </c:pt>
                <c:pt idx="1">
                  <c:v>1.4E-3</c:v>
                </c:pt>
                <c:pt idx="2">
                  <c:v>2.8999999999999998E-3</c:v>
                </c:pt>
                <c:pt idx="3">
                  <c:v>1.2699999999999999E-2</c:v>
                </c:pt>
                <c:pt idx="4">
                  <c:v>1.6199999999999999E-2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10-41A3-88E0-DC5E9BD9A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130455642695089"/>
          <c:y val="0.24560673318999893"/>
          <c:w val="0.22746894525028311"/>
          <c:h val="0.128688680077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46574932831744E-3"/>
          <c:y val="5.8428292727586827E-3"/>
          <c:w val="0.98198198198197373"/>
          <c:h val="0.8696413432692381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Liquidity &amp; Ultra-Short Duration</c:v>
                </c:pt>
                <c:pt idx="1">
                  <c:v>Short Duration Portfolio</c:v>
                </c:pt>
                <c:pt idx="2">
                  <c:v>Intermediate Duration Portfolio</c:v>
                </c:pt>
                <c:pt idx="3">
                  <c:v>Long Duration Portfolio</c:v>
                </c:pt>
                <c:pt idx="4">
                  <c:v>Time Deposits Program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5000000</c:v>
                </c:pt>
                <c:pt idx="1">
                  <c:v>5000000</c:v>
                </c:pt>
                <c:pt idx="2">
                  <c:v>5000000</c:v>
                </c:pt>
                <c:pt idx="3">
                  <c:v>5000000</c:v>
                </c:pt>
                <c:pt idx="4">
                  <c:v>5000000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5B-4E56-A7FD-28D631868C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Liquidity &amp; Ultra-Short Duration</c:v>
                </c:pt>
                <c:pt idx="1">
                  <c:v>Short Duration Portfolio</c:v>
                </c:pt>
                <c:pt idx="2">
                  <c:v>Intermediate Duration Portfolio</c:v>
                </c:pt>
                <c:pt idx="3">
                  <c:v>Long Duration Portfolio</c:v>
                </c:pt>
                <c:pt idx="4">
                  <c:v>Time Deposits Program</c:v>
                </c:pt>
              </c:strCache>
            </c:strRef>
          </c:cat>
          <c:val>
            <c:numRef>
              <c:f>Sheet1!$C$2:$C$6</c:f>
              <c:numCache>
                <c:formatCode>"$"#,##0_);\("$"#,##0\)</c:formatCode>
                <c:ptCount val="5"/>
                <c:pt idx="0" formatCode="_(&quot;$&quot;* #,##0_);_(&quot;$&quot;* \(#,##0\);_(&quot;$&quot;* &quot;-&quot;??_);_(@_)">
                  <c:v>0</c:v>
                </c:pt>
                <c:pt idx="1">
                  <c:v>0</c:v>
                </c:pt>
                <c:pt idx="2">
                  <c:v>0</c:v>
                </c:pt>
                <c:pt idx="3" formatCode="_(&quot;$&quot;* #,##0_);_(&quot;$&quot;* \(#,##0\);_(&quot;$&quot;* &quot;-&quot;??_);_(@_)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5B-4E56-A7FD-28D631868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223459584"/>
        <c:axId val="223473664"/>
      </c:stockChart>
      <c:catAx>
        <c:axId val="2234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23473664"/>
        <c:crosses val="autoZero"/>
        <c:auto val="1"/>
        <c:lblAlgn val="ctr"/>
        <c:lblOffset val="100"/>
        <c:noMultiLvlLbl val="0"/>
      </c:catAx>
      <c:valAx>
        <c:axId val="223473664"/>
        <c:scaling>
          <c:orientation val="minMax"/>
          <c:min val="0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one"/>
        <c:crossAx val="223459584"/>
        <c:crosses val="autoZero"/>
        <c:crossBetween val="between"/>
        <c:majorUnit val="500000000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Total Market Value ($ millions)</a:t>
            </a:r>
          </a:p>
        </c:rich>
      </c:tx>
      <c:layout>
        <c:manualLayout>
          <c:xMode val="edge"/>
          <c:yMode val="edge"/>
          <c:x val="0.33049450549450826"/>
          <c:y val="2.1276574803149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21245421245419E-2"/>
          <c:y val="0.14340277777777791"/>
          <c:w val="0.88880952380952383"/>
          <c:h val="0.680947889326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-5.4945054945054984E-3"/>
                  <c:y val="-1.90835520559933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11-4D11-AC9D-91B58F298598}"/>
                </c:ext>
              </c:extLst>
            </c:dLbl>
            <c:dLbl>
              <c:idx val="1"/>
              <c:layout>
                <c:manualLayout>
                  <c:x val="-5.4945496677780417E-3"/>
                  <c:y val="-8.9285714285715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11-4D11-AC9D-91B58F298598}"/>
                </c:ext>
              </c:extLst>
            </c:dLbl>
            <c:dLbl>
              <c:idx val="2"/>
              <c:layout>
                <c:manualLayout>
                  <c:x val="-5.4945054945054984E-3"/>
                  <c:y val="1.041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11-4D11-AC9D-91B58F298598}"/>
                </c:ext>
              </c:extLst>
            </c:dLbl>
            <c:dLbl>
              <c:idx val="3"/>
              <c:layout>
                <c:manualLayout>
                  <c:x val="-9.7720779393371156E-3"/>
                  <c:y val="8.928589097693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11-4D11-AC9D-91B58F298598}"/>
                </c:ext>
              </c:extLst>
            </c:dLbl>
            <c:dLbl>
              <c:idx val="4"/>
              <c:layout>
                <c:manualLayout>
                  <c:x val="-8.7384892566395294E-3"/>
                  <c:y val="3.9682539682538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11-4D11-AC9D-91B58F298598}"/>
                </c:ext>
              </c:extLst>
            </c:dLbl>
            <c:dLbl>
              <c:idx val="5"/>
              <c:layout>
                <c:manualLayout>
                  <c:x val="-6.0262912051248863E-3"/>
                  <c:y val="-1.587301587301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11-4D11-AC9D-91B58F298598}"/>
                </c:ext>
              </c:extLst>
            </c:dLbl>
            <c:dLbl>
              <c:idx val="6"/>
              <c:layout>
                <c:manualLayout>
                  <c:x val="-8.6206896551725195E-3"/>
                  <c:y val="-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9E-4462-A3DC-46853781A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Interm. Duration</c:v>
                </c:pt>
                <c:pt idx="5">
                  <c:v>Long Duration</c:v>
                </c:pt>
                <c:pt idx="6">
                  <c:v>Time Deposits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26695</c:v>
                </c:pt>
                <c:pt idx="1">
                  <c:v>4984</c:v>
                </c:pt>
                <c:pt idx="2">
                  <c:v>5641</c:v>
                </c:pt>
                <c:pt idx="3">
                  <c:v>3157</c:v>
                </c:pt>
                <c:pt idx="4">
                  <c:v>2904</c:v>
                </c:pt>
                <c:pt idx="5">
                  <c:v>9355</c:v>
                </c:pt>
                <c:pt idx="6">
                  <c:v>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11-4D11-AC9D-91B58F2985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08925242842984E-3"/>
                  <c:y val="-1.8404157677324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11-4D11-AC9D-91B58F298598}"/>
                </c:ext>
              </c:extLst>
            </c:dLbl>
            <c:dLbl>
              <c:idx val="1"/>
              <c:layout>
                <c:manualLayout>
                  <c:x val="3.9930481662765124E-3"/>
                  <c:y val="-4.9603174603173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11-4D11-AC9D-91B58F298598}"/>
                </c:ext>
              </c:extLst>
            </c:dLbl>
            <c:dLbl>
              <c:idx val="2"/>
              <c:layout>
                <c:manualLayout>
                  <c:x val="-5.1145633822804678E-4"/>
                  <c:y val="-1.487939007624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11-4D11-AC9D-91B58F298598}"/>
                </c:ext>
              </c:extLst>
            </c:dLbl>
            <c:dLbl>
              <c:idx val="3"/>
              <c:layout>
                <c:manualLayout>
                  <c:x val="1.748298411851061E-4"/>
                  <c:y val="8.7067241594799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11-4D11-AC9D-91B58F298598}"/>
                </c:ext>
              </c:extLst>
            </c:dLbl>
            <c:dLbl>
              <c:idx val="4"/>
              <c:layout>
                <c:manualLayout>
                  <c:x val="1.6763423639840594E-3"/>
                  <c:y val="2.976190476190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11-4D11-AC9D-91B58F298598}"/>
                </c:ext>
              </c:extLst>
            </c:dLbl>
            <c:dLbl>
              <c:idx val="5"/>
              <c:layout>
                <c:manualLayout>
                  <c:x val="4.8544196805907734E-3"/>
                  <c:y val="-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11-4D11-AC9D-91B58F298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Interm. Duration</c:v>
                </c:pt>
                <c:pt idx="5">
                  <c:v>Long Duration</c:v>
                </c:pt>
                <c:pt idx="6">
                  <c:v>Time Deposits</c:v>
                </c:pt>
              </c:strCache>
            </c:strRef>
          </c:cat>
          <c:val>
            <c:numRef>
              <c:f>Sheet1!$C$2:$C$8</c:f>
              <c:numCache>
                <c:formatCode>_(* #,##0_);_(* \(#,##0\);_(* "-"??_);_(@_)</c:formatCode>
                <c:ptCount val="7"/>
                <c:pt idx="0">
                  <c:v>30637</c:v>
                </c:pt>
                <c:pt idx="1">
                  <c:v>8343</c:v>
                </c:pt>
                <c:pt idx="2">
                  <c:v>5657</c:v>
                </c:pt>
                <c:pt idx="3">
                  <c:v>3190</c:v>
                </c:pt>
                <c:pt idx="4">
                  <c:v>3018</c:v>
                </c:pt>
                <c:pt idx="5">
                  <c:v>9837</c:v>
                </c:pt>
                <c:pt idx="6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D11-4D11-AC9D-91B58F2985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301886792452831E-2"/>
                  <c:y val="-1.587301587301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FB-4398-BD07-63EEEDF3CAE4}"/>
                </c:ext>
              </c:extLst>
            </c:dLbl>
            <c:dLbl>
              <c:idx val="1"/>
              <c:layout>
                <c:manualLayout>
                  <c:x val="1.2507743964436878E-2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B-4398-BD07-63EEEDF3CAE4}"/>
                </c:ext>
              </c:extLst>
            </c:dLbl>
            <c:dLbl>
              <c:idx val="2"/>
              <c:layout>
                <c:manualLayout>
                  <c:x val="3.0927754793362177E-3"/>
                  <c:y val="-3.9682539682540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9E-4462-A3DC-46853781A1F7}"/>
                </c:ext>
              </c:extLst>
            </c:dLbl>
            <c:dLbl>
              <c:idx val="3"/>
              <c:layout>
                <c:manualLayout>
                  <c:x val="9.2755460652164234E-3"/>
                  <c:y val="7.9365079365077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FB-4398-BD07-63EEEDF3CAE4}"/>
                </c:ext>
              </c:extLst>
            </c:dLbl>
            <c:dLbl>
              <c:idx val="4"/>
              <c:layout>
                <c:manualLayout>
                  <c:x val="1.5723270440251458E-2"/>
                  <c:y val="-3.9682539682541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FB-4398-BD07-63EEEDF3CAE4}"/>
                </c:ext>
              </c:extLst>
            </c:dLbl>
            <c:dLbl>
              <c:idx val="5"/>
              <c:layout>
                <c:manualLayout>
                  <c:x val="1.7750789625873037E-2"/>
                  <c:y val="-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B-4398-BD07-63EEEDF3CAE4}"/>
                </c:ext>
              </c:extLst>
            </c:dLbl>
            <c:dLbl>
              <c:idx val="6"/>
              <c:layout>
                <c:manualLayout>
                  <c:x val="1.2931034482758515E-2"/>
                  <c:y val="-1.587301587301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9E-4462-A3DC-46853781A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Interm. Duration</c:v>
                </c:pt>
                <c:pt idx="5">
                  <c:v>Long Duration</c:v>
                </c:pt>
                <c:pt idx="6">
                  <c:v>Time Deposits</c:v>
                </c:pt>
              </c:strCache>
            </c:strRef>
          </c:cat>
          <c:val>
            <c:numRef>
              <c:f>Sheet1!$D$2:$D$8</c:f>
              <c:numCache>
                <c:formatCode>_(* #,##0_);_(* \(#,##0\);_(* "-"??_);_(@_)</c:formatCode>
                <c:ptCount val="7"/>
                <c:pt idx="0">
                  <c:v>33973</c:v>
                </c:pt>
                <c:pt idx="1">
                  <c:v>10914</c:v>
                </c:pt>
                <c:pt idx="2">
                  <c:v>6463</c:v>
                </c:pt>
                <c:pt idx="3">
                  <c:v>3492</c:v>
                </c:pt>
                <c:pt idx="4">
                  <c:v>2994</c:v>
                </c:pt>
                <c:pt idx="5">
                  <c:v>9613</c:v>
                </c:pt>
                <c:pt idx="6">
                  <c:v>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B-4398-BD07-63EEEDF3C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9260672"/>
        <c:axId val="229291136"/>
      </c:barChart>
      <c:catAx>
        <c:axId val="229260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9291136"/>
        <c:crosses val="autoZero"/>
        <c:auto val="1"/>
        <c:lblAlgn val="ctr"/>
        <c:lblOffset val="100"/>
        <c:noMultiLvlLbl val="0"/>
      </c:catAx>
      <c:valAx>
        <c:axId val="2292911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9260672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63191222919168999"/>
          <c:y val="0.1617522809648794"/>
          <c:w val="0.31017817029628053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% of Market Value</a:t>
            </a:r>
          </a:p>
        </c:rich>
      </c:tx>
      <c:layout>
        <c:manualLayout>
          <c:xMode val="edge"/>
          <c:yMode val="edge"/>
          <c:x val="0.3836080586080588"/>
          <c:y val="2.1276595744680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21245421245419E-2"/>
          <c:y val="0.14340277777777791"/>
          <c:w val="0.88880952380952383"/>
          <c:h val="0.6809478893263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-5.4945054945054984E-3"/>
                  <c:y val="-1.908355205599337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BD-4FB0-9022-CCE03E1F1F3A}"/>
                </c:ext>
              </c:extLst>
            </c:dLbl>
            <c:dLbl>
              <c:idx val="1"/>
              <c:layout>
                <c:manualLayout>
                  <c:x val="-5.4945054945054724E-3"/>
                  <c:y val="6.9444444444445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BD-4FB0-9022-CCE03E1F1F3A}"/>
                </c:ext>
              </c:extLst>
            </c:dLbl>
            <c:dLbl>
              <c:idx val="2"/>
              <c:layout>
                <c:manualLayout>
                  <c:x val="-1.5381467147115085E-2"/>
                  <c:y val="1.0416746687151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BD-4FB0-9022-CCE03E1F1F3A}"/>
                </c:ext>
              </c:extLst>
            </c:dLbl>
            <c:dLbl>
              <c:idx val="3"/>
              <c:layout>
                <c:manualLayout>
                  <c:x val="-7.3260073260073433E-3"/>
                  <c:y val="-6.9444444444446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BD-4FB0-9022-CCE03E1F1F3A}"/>
                </c:ext>
              </c:extLst>
            </c:dLbl>
            <c:dLbl>
              <c:idx val="4"/>
              <c:layout>
                <c:manualLayout>
                  <c:x val="-4.88876286923718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BD-4FB0-9022-CCE03E1F1F3A}"/>
                </c:ext>
              </c:extLst>
            </c:dLbl>
            <c:dLbl>
              <c:idx val="5"/>
              <c:layout>
                <c:manualLayout>
                  <c:x val="-1.41242937853108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5A-461D-A7C6-78EDF99E9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Interm. Duration</c:v>
                </c:pt>
                <c:pt idx="4">
                  <c:v>Long Duration</c:v>
                </c:pt>
                <c:pt idx="5">
                  <c:v>Time Deposits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0.1867</c:v>
                </c:pt>
                <c:pt idx="1">
                  <c:v>0.21129999999999999</c:v>
                </c:pt>
                <c:pt idx="2">
                  <c:v>0.1183</c:v>
                </c:pt>
                <c:pt idx="3">
                  <c:v>0.10879999999999999</c:v>
                </c:pt>
                <c:pt idx="4">
                  <c:v>0.35039999999999999</c:v>
                </c:pt>
                <c:pt idx="5">
                  <c:v>2.4500000000000001E-2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BD-4FB0-9022-CCE03E1F1F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260073260073312E-3"/>
                  <c:y val="3.1862423447069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BD-4FB0-9022-CCE03E1F1F3A}"/>
                </c:ext>
              </c:extLst>
            </c:dLbl>
            <c:dLbl>
              <c:idx val="1"/>
              <c:layout>
                <c:manualLayout>
                  <c:x val="-1.5525601672672273E-4"/>
                  <c:y val="6.9444977914346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BD-4FB0-9022-CCE03E1F1F3A}"/>
                </c:ext>
              </c:extLst>
            </c:dLbl>
            <c:dLbl>
              <c:idx val="2"/>
              <c:layout>
                <c:manualLayout>
                  <c:x val="-2.9801147737889733E-3"/>
                  <c:y val="1.0416746687151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BD-4FB0-9022-CCE03E1F1F3A}"/>
                </c:ext>
              </c:extLst>
            </c:dLbl>
            <c:dLbl>
              <c:idx val="3"/>
              <c:layout>
                <c:manualLayout>
                  <c:x val="5.9136304995773834E-3"/>
                  <c:y val="5.028807374687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BD-4FB0-9022-CCE03E1F1F3A}"/>
                </c:ext>
              </c:extLst>
            </c:dLbl>
            <c:dLbl>
              <c:idx val="4"/>
              <c:layout>
                <c:manualLayout>
                  <c:x val="2.4515300113081848E-3"/>
                  <c:y val="6.9444238475022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BD-4FB0-9022-CCE03E1F1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Interm. Duration</c:v>
                </c:pt>
                <c:pt idx="4">
                  <c:v>Long Duration</c:v>
                </c:pt>
                <c:pt idx="5">
                  <c:v>Time Deposits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0.27229999999999999</c:v>
                </c:pt>
                <c:pt idx="1">
                  <c:v>0.1847</c:v>
                </c:pt>
                <c:pt idx="2">
                  <c:v>0.1041</c:v>
                </c:pt>
                <c:pt idx="3">
                  <c:v>9.8500000000000004E-2</c:v>
                </c:pt>
                <c:pt idx="4">
                  <c:v>0.3211</c:v>
                </c:pt>
                <c:pt idx="5">
                  <c:v>1.9300000000000001E-2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BBD-4FB0-9022-CCE03E1F1F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10510510510511E-2"/>
                  <c:y val="-4.166666666666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13-46AB-B64D-C58ED770FE3F}"/>
                </c:ext>
              </c:extLst>
            </c:dLbl>
            <c:dLbl>
              <c:idx val="1"/>
              <c:layout>
                <c:manualLayout>
                  <c:x val="1.1299435028248535E-2"/>
                  <c:y val="4.065040650406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5A-461D-A7C6-78EDF99E94BF}"/>
                </c:ext>
              </c:extLst>
            </c:dLbl>
            <c:dLbl>
              <c:idx val="2"/>
              <c:layout>
                <c:manualLayout>
                  <c:x val="6.006006006006006E-3"/>
                  <c:y val="4.166666666666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13-46AB-B64D-C58ED770FE3F}"/>
                </c:ext>
              </c:extLst>
            </c:dLbl>
            <c:dLbl>
              <c:idx val="3"/>
              <c:layout>
                <c:manualLayout>
                  <c:x val="1.4747764580274924E-2"/>
                  <c:y val="8.4351193905640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13-46AB-B64D-C58ED770FE3F}"/>
                </c:ext>
              </c:extLst>
            </c:dLbl>
            <c:dLbl>
              <c:idx val="4"/>
              <c:layout>
                <c:manualLayout>
                  <c:x val="2.9198817270384664E-3"/>
                  <c:y val="1.189053236010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13-46AB-B64D-C58ED770FE3F}"/>
                </c:ext>
              </c:extLst>
            </c:dLbl>
            <c:dLbl>
              <c:idx val="5"/>
              <c:layout>
                <c:manualLayout>
                  <c:x val="8.2328574492247152E-5"/>
                  <c:y val="-3.4216052366984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5A-461D-A7C6-78EDF99E9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Interm. Duration</c:v>
                </c:pt>
                <c:pt idx="4">
                  <c:v>Long Duration</c:v>
                </c:pt>
                <c:pt idx="5">
                  <c:v>Time Deposits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0.32129999999999997</c:v>
                </c:pt>
                <c:pt idx="1">
                  <c:v>0.19020000000000001</c:v>
                </c:pt>
                <c:pt idx="2">
                  <c:v>0.1028</c:v>
                </c:pt>
                <c:pt idx="3">
                  <c:v>8.8099999999999998E-2</c:v>
                </c:pt>
                <c:pt idx="4">
                  <c:v>0.28299999999999997</c:v>
                </c:pt>
                <c:pt idx="5">
                  <c:v>1.46E-2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3-46AB-B64D-C58ED770F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31450880"/>
        <c:axId val="231460864"/>
      </c:barChart>
      <c:catAx>
        <c:axId val="231450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1460864"/>
        <c:crosses val="autoZero"/>
        <c:auto val="1"/>
        <c:lblAlgn val="ctr"/>
        <c:lblOffset val="100"/>
        <c:noMultiLvlLbl val="0"/>
      </c:catAx>
      <c:valAx>
        <c:axId val="2314608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1450880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63897448729925699"/>
          <c:y val="4.6769412969720238E-2"/>
          <c:w val="0.31017805206781585"/>
          <c:h val="7.9821194225721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Sector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8380311156757E-2"/>
          <c:y val="0.1267094017094017"/>
          <c:w val="0.89624614857925256"/>
          <c:h val="0.61513930950938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263988740537904E-4"/>
                  <c:y val="-8.5470085470085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0F-49D6-AE50-615F731BD5D1}"/>
                </c:ext>
              </c:extLst>
            </c:dLbl>
            <c:dLbl>
              <c:idx val="1"/>
              <c:layout>
                <c:manualLayout>
                  <c:x val="-9.25925925925940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F-49D6-AE50-615F731BD5D1}"/>
                </c:ext>
              </c:extLst>
            </c:dLbl>
            <c:dLbl>
              <c:idx val="2"/>
              <c:layout>
                <c:manualLayout>
                  <c:x val="-1.0619458040717842E-2"/>
                  <c:y val="1.282051282051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F-49D6-AE50-615F731BD5D1}"/>
                </c:ext>
              </c:extLst>
            </c:dLbl>
            <c:dLbl>
              <c:idx val="4"/>
              <c:layout>
                <c:manualLayout>
                  <c:x val="-9.25925925925937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F-49D6-AE50-615F731BD5D1}"/>
                </c:ext>
              </c:extLst>
            </c:dLbl>
            <c:dLbl>
              <c:idx val="5"/>
              <c:layout>
                <c:manualLayout>
                  <c:x val="-2.1929824561405117E-3"/>
                  <c:y val="-7.83466732801230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0C-4551-9718-58144225DD8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Liquid U.S. Govt. Securities</c:v>
                </c:pt>
                <c:pt idx="1">
                  <c:v>Corporate</c:v>
                </c:pt>
                <c:pt idx="2">
                  <c:v>CMBS</c:v>
                </c:pt>
                <c:pt idx="3">
                  <c:v>ABS</c:v>
                </c:pt>
                <c:pt idx="4">
                  <c:v>Foreign/Muni</c:v>
                </c:pt>
                <c:pt idx="5">
                  <c:v>Agency CMO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0.66779999999999995</c:v>
                </c:pt>
                <c:pt idx="1">
                  <c:v>0.193</c:v>
                </c:pt>
                <c:pt idx="2">
                  <c:v>3.2099999999999997E-2</c:v>
                </c:pt>
                <c:pt idx="3">
                  <c:v>2.7299999999999998E-2</c:v>
                </c:pt>
                <c:pt idx="4">
                  <c:v>3.27E-2</c:v>
                </c:pt>
                <c:pt idx="5">
                  <c:v>2.2599999999999999E-2</c:v>
                </c:pt>
                <c:pt idx="6">
                  <c:v>2.4500000000000001E-2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F-49D6-AE50-615F731BD5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89528940461389E-2"/>
                  <c:y val="-1.709401709401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0F-49D6-AE50-615F731BD5D1}"/>
                </c:ext>
              </c:extLst>
            </c:dLbl>
            <c:dLbl>
              <c:idx val="1"/>
              <c:layout>
                <c:manualLayout>
                  <c:x val="-3.5035823224799601E-3"/>
                  <c:y val="-4.27350427350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0F-49D6-AE50-615F731BD5D1}"/>
                </c:ext>
              </c:extLst>
            </c:dLbl>
            <c:dLbl>
              <c:idx val="2"/>
              <c:layout>
                <c:manualLayout>
                  <c:x val="5.0046109101218954E-4"/>
                  <c:y val="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0F-49D6-AE50-615F731BD5D1}"/>
                </c:ext>
              </c:extLst>
            </c:dLbl>
            <c:dLbl>
              <c:idx val="3"/>
              <c:layout>
                <c:manualLayout>
                  <c:x val="6.6734056891537205E-3"/>
                  <c:y val="7.83466732801230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0F-49D6-AE50-615F731BD5D1}"/>
                </c:ext>
              </c:extLst>
            </c:dLbl>
            <c:dLbl>
              <c:idx val="4"/>
              <c:layout>
                <c:manualLayout>
                  <c:x val="1.084450592324608E-3"/>
                  <c:y val="4.273504273504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0F-49D6-AE50-615F731BD5D1}"/>
                </c:ext>
              </c:extLst>
            </c:dLbl>
            <c:dLbl>
              <c:idx val="5"/>
              <c:layout>
                <c:manualLayout>
                  <c:x val="4.5517336648708386E-3"/>
                  <c:y val="4.2731677771048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17633651056776E-2"/>
                      <c:h val="7.1645467393498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D0F-49D6-AE50-615F731BD5D1}"/>
                </c:ext>
              </c:extLst>
            </c:dLbl>
            <c:dLbl>
              <c:idx val="6"/>
              <c:layout>
                <c:manualLayout>
                  <c:x val="3.2315386252394127E-3"/>
                  <c:y val="-7.83466732801230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0F-49D6-AE50-615F731BD5D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Liquid U.S. Govt. Securities</c:v>
                </c:pt>
                <c:pt idx="1">
                  <c:v>Corporate</c:v>
                </c:pt>
                <c:pt idx="2">
                  <c:v>CMBS</c:v>
                </c:pt>
                <c:pt idx="3">
                  <c:v>ABS</c:v>
                </c:pt>
                <c:pt idx="4">
                  <c:v>Foreign/Muni</c:v>
                </c:pt>
                <c:pt idx="5">
                  <c:v>Agency CMO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0.6905</c:v>
                </c:pt>
                <c:pt idx="1">
                  <c:v>0.18859999999999999</c:v>
                </c:pt>
                <c:pt idx="2">
                  <c:v>3.1099999999999999E-2</c:v>
                </c:pt>
                <c:pt idx="3">
                  <c:v>2.4100000000000003E-2</c:v>
                </c:pt>
                <c:pt idx="4">
                  <c:v>2.6799999999999997E-2</c:v>
                </c:pt>
                <c:pt idx="5">
                  <c:v>1.9599999999999999E-2</c:v>
                </c:pt>
                <c:pt idx="6">
                  <c:v>1.9300000000000001E-2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0F-49D6-AE50-615F731BD5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4039922641248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5A-4595-B828-28AC4815DA46}"/>
                </c:ext>
              </c:extLst>
            </c:dLbl>
            <c:dLbl>
              <c:idx val="1"/>
              <c:layout>
                <c:manualLayout>
                  <c:x val="9.0090090090090089E-3"/>
                  <c:y val="-4.27350427350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5A-4595-B828-28AC4815DA46}"/>
                </c:ext>
              </c:extLst>
            </c:dLbl>
            <c:dLbl>
              <c:idx val="2"/>
              <c:layout>
                <c:manualLayout>
                  <c:x val="1.1261261261261261E-2"/>
                  <c:y val="1.282051282051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5A-4595-B828-28AC4815DA46}"/>
                </c:ext>
              </c:extLst>
            </c:dLbl>
            <c:dLbl>
              <c:idx val="3"/>
              <c:layout>
                <c:manualLayout>
                  <c:x val="6.75675675675675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5A-4595-B828-28AC4815DA46}"/>
                </c:ext>
              </c:extLst>
            </c:dLbl>
            <c:dLbl>
              <c:idx val="4"/>
              <c:layout>
                <c:manualLayout>
                  <c:x val="1.1261261261261179E-2"/>
                  <c:y val="4.273504273504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5A-4595-B828-28AC4815DA46}"/>
                </c:ext>
              </c:extLst>
            </c:dLbl>
            <c:dLbl>
              <c:idx val="5"/>
              <c:layout>
                <c:manualLayout>
                  <c:x val="1.8018018018017851E-2"/>
                  <c:y val="-1.566933465602460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5A-4595-B828-28AC4815DA46}"/>
                </c:ext>
              </c:extLst>
            </c:dLbl>
            <c:dLbl>
              <c:idx val="6"/>
              <c:layout>
                <c:manualLayout>
                  <c:x val="1.1261261261261096E-2"/>
                  <c:y val="-7.83466732801230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5A-4595-B828-28AC4815DA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Liquid U.S. Govt. Securities</c:v>
                </c:pt>
                <c:pt idx="1">
                  <c:v>Corporate</c:v>
                </c:pt>
                <c:pt idx="2">
                  <c:v>CMBS</c:v>
                </c:pt>
                <c:pt idx="3">
                  <c:v>ABS</c:v>
                </c:pt>
                <c:pt idx="4">
                  <c:v>Foreign/Muni</c:v>
                </c:pt>
                <c:pt idx="5">
                  <c:v>Agency CMO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0.75250000000000006</c:v>
                </c:pt>
                <c:pt idx="1">
                  <c:v>0.14480000000000001</c:v>
                </c:pt>
                <c:pt idx="2">
                  <c:v>2.7400000000000001E-2</c:v>
                </c:pt>
                <c:pt idx="3">
                  <c:v>2.12E-2</c:v>
                </c:pt>
                <c:pt idx="4">
                  <c:v>2.3300000000000001E-2</c:v>
                </c:pt>
                <c:pt idx="5">
                  <c:v>1.6199999999999999E-2</c:v>
                </c:pt>
                <c:pt idx="6">
                  <c:v>1.46E-2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A-4595-B828-28AC4815D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498880"/>
        <c:axId val="231500416"/>
      </c:barChart>
      <c:catAx>
        <c:axId val="23149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1500416"/>
        <c:crosses val="autoZero"/>
        <c:auto val="1"/>
        <c:lblAlgn val="ctr"/>
        <c:lblOffset val="100"/>
        <c:noMultiLvlLbl val="0"/>
      </c:catAx>
      <c:valAx>
        <c:axId val="2315004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149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88705522247727"/>
          <c:y val="0.34641764516277568"/>
          <c:w val="0.37990600837057531"/>
          <c:h val="7.2115889359983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For the prior 6-month periods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38032260530541"/>
          <c:y val="0.11535170603674541"/>
          <c:w val="0.87491093953061694"/>
          <c:h val="0.79046310877806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Receipts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1"/>
                <c:pt idx="0">
                  <c:v>Mar-16</c:v>
                </c:pt>
                <c:pt idx="1">
                  <c:v>Sep-16</c:v>
                </c:pt>
                <c:pt idx="2">
                  <c:v>Mar-17</c:v>
                </c:pt>
                <c:pt idx="3">
                  <c:v>Sep-17</c:v>
                </c:pt>
                <c:pt idx="4">
                  <c:v>Mar-18</c:v>
                </c:pt>
                <c:pt idx="5">
                  <c:v>Sep-18</c:v>
                </c:pt>
                <c:pt idx="6">
                  <c:v>Mar-19</c:v>
                </c:pt>
                <c:pt idx="7">
                  <c:v>Sep-19</c:v>
                </c:pt>
                <c:pt idx="8">
                  <c:v>Mar-20</c:v>
                </c:pt>
                <c:pt idx="9">
                  <c:v>Sep-20</c:v>
                </c:pt>
                <c:pt idx="10">
                  <c:v>Mar-21</c:v>
                </c:pt>
              </c:strCache>
            </c:strRef>
          </c:cat>
          <c:val>
            <c:numRef>
              <c:f>Sheet1!$B$2:$B$17</c:f>
              <c:numCache>
                <c:formatCode>"$"#,##0_);[Red]\("$"#,##0\)</c:formatCode>
                <c:ptCount val="11"/>
                <c:pt idx="0">
                  <c:v>46855.465256980002</c:v>
                </c:pt>
                <c:pt idx="1">
                  <c:v>48996.273677149999</c:v>
                </c:pt>
                <c:pt idx="2">
                  <c:v>47996.70870499</c:v>
                </c:pt>
                <c:pt idx="3">
                  <c:v>50326.339943799998</c:v>
                </c:pt>
                <c:pt idx="4">
                  <c:v>49741.787987679993</c:v>
                </c:pt>
                <c:pt idx="5">
                  <c:v>53393.189024699997</c:v>
                </c:pt>
                <c:pt idx="6">
                  <c:v>52427.393641410003</c:v>
                </c:pt>
                <c:pt idx="7">
                  <c:v>56217.119327209999</c:v>
                </c:pt>
                <c:pt idx="8">
                  <c:v>54996.268354220003</c:v>
                </c:pt>
                <c:pt idx="9">
                  <c:v>74824.240000000005</c:v>
                </c:pt>
                <c:pt idx="10">
                  <c:v>68488.461637949993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A1-4C09-8DC3-934D50E7E0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Disbursements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1"/>
                <c:pt idx="0">
                  <c:v>Mar-16</c:v>
                </c:pt>
                <c:pt idx="1">
                  <c:v>Sep-16</c:v>
                </c:pt>
                <c:pt idx="2">
                  <c:v>Mar-17</c:v>
                </c:pt>
                <c:pt idx="3">
                  <c:v>Sep-17</c:v>
                </c:pt>
                <c:pt idx="4">
                  <c:v>Mar-18</c:v>
                </c:pt>
                <c:pt idx="5">
                  <c:v>Sep-18</c:v>
                </c:pt>
                <c:pt idx="6">
                  <c:v>Mar-19</c:v>
                </c:pt>
                <c:pt idx="7">
                  <c:v>Sep-19</c:v>
                </c:pt>
                <c:pt idx="8">
                  <c:v>Mar-20</c:v>
                </c:pt>
                <c:pt idx="9">
                  <c:v>Sep-20</c:v>
                </c:pt>
                <c:pt idx="10">
                  <c:v>Mar-21</c:v>
                </c:pt>
              </c:strCache>
            </c:strRef>
          </c:cat>
          <c:val>
            <c:numRef>
              <c:f>Sheet1!$C$2:$C$17</c:f>
              <c:numCache>
                <c:formatCode>"$"#,##0_);[Red]\("$"#,##0\)</c:formatCode>
                <c:ptCount val="11"/>
                <c:pt idx="0">
                  <c:v>46431.611543940002</c:v>
                </c:pt>
                <c:pt idx="1">
                  <c:v>48244.777843630007</c:v>
                </c:pt>
                <c:pt idx="2">
                  <c:v>47919.498849339994</c:v>
                </c:pt>
                <c:pt idx="3">
                  <c:v>50160.126104919997</c:v>
                </c:pt>
                <c:pt idx="4">
                  <c:v>49934.900465830004</c:v>
                </c:pt>
                <c:pt idx="5">
                  <c:v>51739.260415720004</c:v>
                </c:pt>
                <c:pt idx="6">
                  <c:v>52160.633385170004</c:v>
                </c:pt>
                <c:pt idx="7">
                  <c:v>55162.91695585</c:v>
                </c:pt>
                <c:pt idx="8">
                  <c:v>54013.829114570006</c:v>
                </c:pt>
                <c:pt idx="9">
                  <c:v>74405.039999999994</c:v>
                </c:pt>
                <c:pt idx="10">
                  <c:v>66836.994124689998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7-4D96-8804-CCD35CC4D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44640"/>
        <c:axId val="134946176"/>
      </c:barChart>
      <c:catAx>
        <c:axId val="134944640"/>
        <c:scaling>
          <c:orientation val="minMax"/>
          <c:max val="11"/>
          <c:min val="1"/>
        </c:scaling>
        <c:delete val="0"/>
        <c:axPos val="b"/>
        <c:numFmt formatCode="@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46176"/>
        <c:crosses val="autoZero"/>
        <c:auto val="1"/>
        <c:lblAlgn val="ctr"/>
        <c:lblOffset val="100"/>
        <c:noMultiLvlLbl val="0"/>
      </c:catAx>
      <c:valAx>
        <c:axId val="13494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</a:t>
                </a:r>
              </a:p>
            </c:rich>
          </c:tx>
          <c:layout>
            <c:manualLayout>
              <c:xMode val="edge"/>
              <c:yMode val="edge"/>
              <c:x val="8.0906148867314048E-3"/>
              <c:y val="0.37449617710829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44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127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Duration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14868280353844"/>
          <c:y val="0.17354166666666668"/>
          <c:w val="0.86924637892485668"/>
          <c:h val="0.72615255905511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301324854801777E-3"/>
                  <c:y val="1.25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09-4F57-9748-5EC61623C6CC}"/>
                </c:ext>
              </c:extLst>
            </c:dLbl>
            <c:dLbl>
              <c:idx val="1"/>
              <c:layout>
                <c:manualLayout>
                  <c:x val="-6.11667859699361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9-4F57-9748-5EC61623C6CC}"/>
                </c:ext>
              </c:extLst>
            </c:dLbl>
            <c:dLbl>
              <c:idx val="2"/>
              <c:layout>
                <c:manualLayout>
                  <c:x val="-1.8518518518518497E-2"/>
                  <c:y val="-4.16666666666658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09-4F57-9748-5EC61623C6CC}"/>
                </c:ext>
              </c:extLst>
            </c:dLbl>
            <c:dLbl>
              <c:idx val="3"/>
              <c:layout>
                <c:manualLayout>
                  <c:x val="-2.1604938271604937E-2"/>
                  <c:y val="8.33333333333333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9-417D-B1F8-4489E4F3C0AE}"/>
                </c:ext>
              </c:extLst>
            </c:dLbl>
            <c:dLbl>
              <c:idx val="4"/>
              <c:layout>
                <c:manualLayout>
                  <c:x val="-1.2345679012345793E-2"/>
                  <c:y val="4.16666666666666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A9-417D-B1F8-4489E4F3C0AE}"/>
                </c:ext>
              </c:extLst>
            </c:dLbl>
            <c:dLbl>
              <c:idx val="5"/>
              <c:layout>
                <c:manualLayout>
                  <c:x val="-1.234567901234570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9-4F57-9748-5EC61623C6C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5 - 10 Yrs</c:v>
                </c:pt>
                <c:pt idx="4">
                  <c:v>10 - 20 Yrs</c:v>
                </c:pt>
                <c:pt idx="5">
                  <c:v>20+ Yrs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0.32090000000000002</c:v>
                </c:pt>
                <c:pt idx="1">
                  <c:v>0.41489999999999999</c:v>
                </c:pt>
                <c:pt idx="2">
                  <c:v>0.10970000000000001</c:v>
                </c:pt>
                <c:pt idx="3">
                  <c:v>9.7799999999999998E-2</c:v>
                </c:pt>
                <c:pt idx="4">
                  <c:v>4.7500000000000001E-2</c:v>
                </c:pt>
                <c:pt idx="5">
                  <c:v>9.1000000000000004E-3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09-4F57-9748-5EC61623C6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65039199729064E-2"/>
                  <c:y val="-4.166666666666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9-4F57-9748-5EC61623C6CC}"/>
                </c:ext>
              </c:extLst>
            </c:dLbl>
            <c:dLbl>
              <c:idx val="1"/>
              <c:layout>
                <c:manualLayout>
                  <c:x val="-2.4129442509591421E-3"/>
                  <c:y val="4.166666666666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09-4F57-9748-5EC61623C6CC}"/>
                </c:ext>
              </c:extLst>
            </c:dLbl>
            <c:dLbl>
              <c:idx val="2"/>
              <c:layout>
                <c:manualLayout>
                  <c:x val="-1.2345679012345678E-2"/>
                  <c:y val="3.4307742782151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9-4F57-9748-5EC61623C6CC}"/>
                </c:ext>
              </c:extLst>
            </c:dLbl>
            <c:dLbl>
              <c:idx val="3"/>
              <c:layout>
                <c:manualLayout>
                  <c:x val="6.1728395061728392E-3"/>
                  <c:y val="8.3333333333334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09-4F57-9748-5EC61623C6CC}"/>
                </c:ext>
              </c:extLst>
            </c:dLbl>
            <c:dLbl>
              <c:idx val="4"/>
              <c:layout>
                <c:manualLayout>
                  <c:x val="9.259259259259146E-3"/>
                  <c:y val="-1.527760128962399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09-4F57-9748-5EC61623C6CC}"/>
                </c:ext>
              </c:extLst>
            </c:dLbl>
            <c:dLbl>
              <c:idx val="5"/>
              <c:layout>
                <c:manualLayout>
                  <c:x val="1.2345679012345678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09-4F57-9748-5EC61623C6C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5 - 10 Yrs</c:v>
                </c:pt>
                <c:pt idx="4">
                  <c:v>10 - 20 Yrs</c:v>
                </c:pt>
                <c:pt idx="5">
                  <c:v>20+ Yrs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0.4128</c:v>
                </c:pt>
                <c:pt idx="1">
                  <c:v>0.35260000000000002</c:v>
                </c:pt>
                <c:pt idx="2">
                  <c:v>9.2499999999999999E-2</c:v>
                </c:pt>
                <c:pt idx="3">
                  <c:v>8.7600000000000011E-2</c:v>
                </c:pt>
                <c:pt idx="4">
                  <c:v>4.58E-2</c:v>
                </c:pt>
                <c:pt idx="5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09-4F57-9748-5EC61623C6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24554548533123E-3"/>
                  <c:y val="1.9097001612029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18-4B5F-8937-ED99AE4A9A4D}"/>
                </c:ext>
              </c:extLst>
            </c:dLbl>
            <c:dLbl>
              <c:idx val="1"/>
              <c:layout>
                <c:manualLayout>
                  <c:x val="1.8518518518518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9-417D-B1F8-4489E4F3C0AE}"/>
                </c:ext>
              </c:extLst>
            </c:dLbl>
            <c:dLbl>
              <c:idx val="2"/>
              <c:layout>
                <c:manualLayout>
                  <c:x val="1.5558577183786325E-3"/>
                  <c:y val="1.666666666666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9-417D-B1F8-4489E4F3C0AE}"/>
                </c:ext>
              </c:extLst>
            </c:dLbl>
            <c:dLbl>
              <c:idx val="3"/>
              <c:layout>
                <c:manualLayout>
                  <c:x val="2.7777777777777776E-2"/>
                  <c:y val="8.333333333333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A9-417D-B1F8-4489E4F3C0AE}"/>
                </c:ext>
              </c:extLst>
            </c:dLbl>
            <c:dLbl>
              <c:idx val="4"/>
              <c:layout>
                <c:manualLayout>
                  <c:x val="3.0864197530864085E-2"/>
                  <c:y val="4.166666666666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9-417D-B1F8-4489E4F3C0AE}"/>
                </c:ext>
              </c:extLst>
            </c:dLbl>
            <c:dLbl>
              <c:idx val="5"/>
              <c:layout>
                <c:manualLayout>
                  <c:x val="3.27121609798776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A9-417D-B1F8-4489E4F3C0A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5 - 10 Yrs</c:v>
                </c:pt>
                <c:pt idx="4">
                  <c:v>10 - 20 Yrs</c:v>
                </c:pt>
                <c:pt idx="5">
                  <c:v>20+ Yrs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0.47820000000000001</c:v>
                </c:pt>
                <c:pt idx="1">
                  <c:v>0.26579999999999998</c:v>
                </c:pt>
                <c:pt idx="2">
                  <c:v>0.1109</c:v>
                </c:pt>
                <c:pt idx="3">
                  <c:v>9.9099999999999994E-2</c:v>
                </c:pt>
                <c:pt idx="4">
                  <c:v>3.9300000000000002E-2</c:v>
                </c:pt>
                <c:pt idx="5">
                  <c:v>6.4999999999999997E-3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9-417D-B1F8-4489E4F3C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1657856"/>
        <c:axId val="231659392"/>
      </c:barChart>
      <c:catAx>
        <c:axId val="23165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59392"/>
        <c:crosses val="autoZero"/>
        <c:auto val="1"/>
        <c:lblAlgn val="ctr"/>
        <c:lblOffset val="100"/>
        <c:noMultiLvlLbl val="0"/>
      </c:catAx>
      <c:valAx>
        <c:axId val="2316593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5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427891201164616"/>
          <c:y val="0.55885367454068247"/>
          <c:w val="0.54572106895728945"/>
          <c:h val="7.0312992125984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Quality</a:t>
            </a:r>
            <a:r>
              <a:rPr lang="en-US" sz="1200" baseline="0" dirty="0"/>
              <a:t> Distribution</a:t>
            </a:r>
            <a:endParaRPr lang="en-US" sz="1200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345679012345678E-2"/>
                  <c:y val="3.8759689922480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87-43BC-B677-F3EA4021DC23}"/>
                </c:ext>
              </c:extLst>
            </c:dLbl>
            <c:dLbl>
              <c:idx val="3"/>
              <c:layout>
                <c:manualLayout>
                  <c:x val="-2.16049382716049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4C-4776-87FC-486F6A14D9F8}"/>
                </c:ext>
              </c:extLst>
            </c:dLbl>
            <c:dLbl>
              <c:idx val="4"/>
              <c:layout>
                <c:manualLayout>
                  <c:x val="-1.6328957951131318E-2"/>
                  <c:y val="8.07581601510622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87-43BC-B677-F3EA4021DC23}"/>
                </c:ext>
              </c:extLst>
            </c:dLbl>
            <c:dLbl>
              <c:idx val="5"/>
              <c:layout>
                <c:manualLayout>
                  <c:x val="0"/>
                  <c:y val="8.5470085470086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4C-4776-87FC-486F6A14D9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U.S. Gov.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 &amp; lower</c:v>
                </c:pt>
                <c:pt idx="5">
                  <c:v>STIF &amp; Time Deposits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0.68100000000000005</c:v>
                </c:pt>
                <c:pt idx="1">
                  <c:v>6.4899999999999999E-2</c:v>
                </c:pt>
                <c:pt idx="2">
                  <c:v>3.9600000000000003E-2</c:v>
                </c:pt>
                <c:pt idx="3">
                  <c:v>0.12</c:v>
                </c:pt>
                <c:pt idx="4">
                  <c:v>5.45E-2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C-4776-87FC-486F6A14D9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4437564808167824E-4"/>
                  <c:y val="-3.9641446486749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C-4776-87FC-486F6A14D9F8}"/>
                </c:ext>
              </c:extLst>
            </c:dLbl>
            <c:dLbl>
              <c:idx val="1"/>
              <c:layout>
                <c:manualLayout>
                  <c:x val="9.2592592592592032E-3"/>
                  <c:y val="-4.671000427272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4C-4776-87FC-486F6A14D9F8}"/>
                </c:ext>
              </c:extLst>
            </c:dLbl>
            <c:dLbl>
              <c:idx val="2"/>
              <c:layout>
                <c:manualLayout>
                  <c:x val="1.2345748251841216E-2"/>
                  <c:y val="-3.8760737417385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C-4776-87FC-486F6A14D9F8}"/>
                </c:ext>
              </c:extLst>
            </c:dLbl>
            <c:dLbl>
              <c:idx val="3"/>
              <c:layout>
                <c:manualLayout>
                  <c:x val="-1.1316741696017772E-16"/>
                  <c:y val="1.1926997497405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4C-4776-87FC-486F6A14D9F8}"/>
                </c:ext>
              </c:extLst>
            </c:dLbl>
            <c:dLbl>
              <c:idx val="4"/>
              <c:layout>
                <c:manualLayout>
                  <c:x val="-1.3190123899922898E-2"/>
                  <c:y val="2.010146913082916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19143003376665E-2"/>
                      <c:h val="8.38473187495965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94C-4776-87FC-486F6A14D9F8}"/>
                </c:ext>
              </c:extLst>
            </c:dLbl>
            <c:dLbl>
              <c:idx val="5"/>
              <c:layout>
                <c:manualLayout>
                  <c:x val="3.0864197530863064E-3"/>
                  <c:y val="8.5469694195202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4C-4776-87FC-486F6A14D9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U.S. Gov.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 &amp; lower</c:v>
                </c:pt>
                <c:pt idx="5">
                  <c:v>STIF &amp; Time Deposits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0.70740000000000003</c:v>
                </c:pt>
                <c:pt idx="1">
                  <c:v>5.8500000000000003E-2</c:v>
                </c:pt>
                <c:pt idx="2">
                  <c:v>3.3300000000000003E-2</c:v>
                </c:pt>
                <c:pt idx="3">
                  <c:v>0.105</c:v>
                </c:pt>
                <c:pt idx="4">
                  <c:v>5.4699999999999999E-2</c:v>
                </c:pt>
                <c:pt idx="5">
                  <c:v>4.1099999999999998E-2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4C-4776-87FC-486F6A14D9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48E-2"/>
                  <c:y val="1.162790697674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87-43BC-B677-F3EA4021DC23}"/>
                </c:ext>
              </c:extLst>
            </c:dLbl>
            <c:dLbl>
              <c:idx val="1"/>
              <c:layout>
                <c:manualLayout>
                  <c:x val="1.5432098765432098E-2"/>
                  <c:y val="-3.87596899224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87-43BC-B677-F3EA4021DC23}"/>
                </c:ext>
              </c:extLst>
            </c:dLbl>
            <c:dLbl>
              <c:idx val="2"/>
              <c:layout>
                <c:manualLayout>
                  <c:x val="1.2398093310467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87-43BC-B677-F3EA4021DC23}"/>
                </c:ext>
              </c:extLst>
            </c:dLbl>
            <c:dLbl>
              <c:idx val="3"/>
              <c:layout>
                <c:manualLayout>
                  <c:x val="1.5432098765431985E-2"/>
                  <c:y val="1.421172212988278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87-43BC-B677-F3EA4021DC23}"/>
                </c:ext>
              </c:extLst>
            </c:dLbl>
            <c:dLbl>
              <c:idx val="4"/>
              <c:layout>
                <c:manualLayout>
                  <c:x val="3.138834051208423E-3"/>
                  <c:y val="4.0379080075531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87-43BC-B677-F3EA4021DC23}"/>
                </c:ext>
              </c:extLst>
            </c:dLbl>
            <c:dLbl>
              <c:idx val="5"/>
              <c:layout>
                <c:manualLayout>
                  <c:x val="9.259259259259146E-3"/>
                  <c:y val="3.87596899224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87-43BC-B677-F3EA4021DC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U.S. Gov.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 &amp; lower</c:v>
                </c:pt>
                <c:pt idx="5">
                  <c:v>STIF &amp; Time Deposits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0.74629999999999996</c:v>
                </c:pt>
                <c:pt idx="1">
                  <c:v>5.0700000000000002E-2</c:v>
                </c:pt>
                <c:pt idx="2">
                  <c:v>2.6499999999999999E-2</c:v>
                </c:pt>
                <c:pt idx="3">
                  <c:v>8.7800000000000003E-2</c:v>
                </c:pt>
                <c:pt idx="4">
                  <c:v>4.7800000000000002E-2</c:v>
                </c:pt>
                <c:pt idx="5">
                  <c:v>4.0899999999999999E-2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7-43BC-B677-F3EA4021D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709696"/>
        <c:axId val="231715584"/>
      </c:barChart>
      <c:catAx>
        <c:axId val="23170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15584"/>
        <c:crosses val="autoZero"/>
        <c:auto val="1"/>
        <c:lblAlgn val="ctr"/>
        <c:lblOffset val="100"/>
        <c:noMultiLvlLbl val="0"/>
      </c:catAx>
      <c:valAx>
        <c:axId val="2317155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0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149139380766268"/>
          <c:y val="0.3447400525182398"/>
          <c:w val="0.57517546417808885"/>
          <c:h val="6.5407434535799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Credit</a:t>
            </a:r>
            <a:r>
              <a:rPr lang="en-US" baseline="0" dirty="0"/>
              <a:t> Score</a:t>
            </a:r>
            <a:endParaRPr lang="en-US" dirty="0"/>
          </a:p>
        </c:rich>
      </c:tx>
      <c:layout>
        <c:manualLayout>
          <c:xMode val="edge"/>
          <c:yMode val="edge"/>
          <c:x val="0.42238261707176156"/>
          <c:y val="2.78797526510853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724637681159425E-2"/>
          <c:y val="4.4111914289402351E-2"/>
          <c:w val="0.93850472893474535"/>
          <c:h val="0.8365939503463706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Sheet1!$A$9:$A$45</c:f>
              <c:numCache>
                <c:formatCode>mmm\-yy</c:formatCode>
                <c:ptCount val="25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</c:numCache>
            </c:numRef>
          </c:cat>
          <c:val>
            <c:numRef>
              <c:f>Sheet1!$B$9:$B$45</c:f>
              <c:numCache>
                <c:formatCode>General</c:formatCode>
                <c:ptCount val="25"/>
                <c:pt idx="0">
                  <c:v>58.4</c:v>
                </c:pt>
                <c:pt idx="1">
                  <c:v>54.96</c:v>
                </c:pt>
                <c:pt idx="2">
                  <c:v>53.88</c:v>
                </c:pt>
                <c:pt idx="3">
                  <c:v>55.04</c:v>
                </c:pt>
                <c:pt idx="4">
                  <c:v>54.56</c:v>
                </c:pt>
                <c:pt idx="5">
                  <c:v>57.68</c:v>
                </c:pt>
                <c:pt idx="6">
                  <c:v>58.47</c:v>
                </c:pt>
                <c:pt idx="7">
                  <c:v>57.28</c:v>
                </c:pt>
                <c:pt idx="8">
                  <c:v>58</c:v>
                </c:pt>
                <c:pt idx="9">
                  <c:v>56.39</c:v>
                </c:pt>
                <c:pt idx="10">
                  <c:v>54.13</c:v>
                </c:pt>
                <c:pt idx="11">
                  <c:v>55.03</c:v>
                </c:pt>
                <c:pt idx="12">
                  <c:v>56.82</c:v>
                </c:pt>
                <c:pt idx="13">
                  <c:v>48.63</c:v>
                </c:pt>
                <c:pt idx="14">
                  <c:v>53.61</c:v>
                </c:pt>
                <c:pt idx="15">
                  <c:v>54.95</c:v>
                </c:pt>
                <c:pt idx="16">
                  <c:v>54.68</c:v>
                </c:pt>
                <c:pt idx="17">
                  <c:v>54.39</c:v>
                </c:pt>
                <c:pt idx="18">
                  <c:v>53.83</c:v>
                </c:pt>
                <c:pt idx="19">
                  <c:v>54.03</c:v>
                </c:pt>
                <c:pt idx="20">
                  <c:v>55.29</c:v>
                </c:pt>
                <c:pt idx="21">
                  <c:v>55.16</c:v>
                </c:pt>
                <c:pt idx="22">
                  <c:v>52.94</c:v>
                </c:pt>
                <c:pt idx="23">
                  <c:v>51.31</c:v>
                </c:pt>
                <c:pt idx="24">
                  <c:v>51.63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E-4BD2-A0CF-F230F3338EC1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Sheet1!$A$9:$A$45</c:f>
              <c:numCache>
                <c:formatCode>mmm\-yy</c:formatCode>
                <c:ptCount val="25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</c:numCache>
            </c:numRef>
          </c:cat>
          <c:val>
            <c:numRef>
              <c:f>Sheet1!$C$9:$C$45</c:f>
              <c:numCache>
                <c:formatCode>General</c:formatCode>
                <c:ptCount val="25"/>
                <c:pt idx="0">
                  <c:v>58.49</c:v>
                </c:pt>
                <c:pt idx="1">
                  <c:v>58.49</c:v>
                </c:pt>
                <c:pt idx="2">
                  <c:v>58.49</c:v>
                </c:pt>
                <c:pt idx="3">
                  <c:v>58.49</c:v>
                </c:pt>
                <c:pt idx="4">
                  <c:v>58.49</c:v>
                </c:pt>
                <c:pt idx="5">
                  <c:v>58.49</c:v>
                </c:pt>
                <c:pt idx="6">
                  <c:v>58.49</c:v>
                </c:pt>
                <c:pt idx="7">
                  <c:v>58.49</c:v>
                </c:pt>
                <c:pt idx="8">
                  <c:v>58.49</c:v>
                </c:pt>
                <c:pt idx="9">
                  <c:v>58.49</c:v>
                </c:pt>
                <c:pt idx="10">
                  <c:v>58.49</c:v>
                </c:pt>
                <c:pt idx="11">
                  <c:v>58.49</c:v>
                </c:pt>
                <c:pt idx="12">
                  <c:v>58.49</c:v>
                </c:pt>
                <c:pt idx="13">
                  <c:v>58.49</c:v>
                </c:pt>
                <c:pt idx="14">
                  <c:v>58.49</c:v>
                </c:pt>
                <c:pt idx="15">
                  <c:v>58.49</c:v>
                </c:pt>
                <c:pt idx="16">
                  <c:v>58.49</c:v>
                </c:pt>
                <c:pt idx="17">
                  <c:v>58.49</c:v>
                </c:pt>
                <c:pt idx="18">
                  <c:v>58.49</c:v>
                </c:pt>
                <c:pt idx="19">
                  <c:v>58.49</c:v>
                </c:pt>
                <c:pt idx="20">
                  <c:v>58.49</c:v>
                </c:pt>
                <c:pt idx="21">
                  <c:v>58.49</c:v>
                </c:pt>
                <c:pt idx="22">
                  <c:v>58.49</c:v>
                </c:pt>
                <c:pt idx="23">
                  <c:v>58.49</c:v>
                </c:pt>
                <c:pt idx="24">
                  <c:v>58.49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2C-46E7-9863-BA3D7A6B75C9}"/>
            </c:ext>
          </c:extLst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Sheet1!$A$9:$A$45</c:f>
              <c:numCache>
                <c:formatCode>mmm\-yy</c:formatCode>
                <c:ptCount val="25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</c:numCache>
            </c:numRef>
          </c:cat>
          <c:val>
            <c:numRef>
              <c:f>Sheet1!$D$9:$D$45</c:f>
              <c:numCache>
                <c:formatCode>General</c:formatCode>
                <c:ptCount val="25"/>
                <c:pt idx="0">
                  <c:v>91.49</c:v>
                </c:pt>
                <c:pt idx="1">
                  <c:v>91.49</c:v>
                </c:pt>
                <c:pt idx="2">
                  <c:v>91.49</c:v>
                </c:pt>
                <c:pt idx="3">
                  <c:v>91.49</c:v>
                </c:pt>
                <c:pt idx="4">
                  <c:v>91.49</c:v>
                </c:pt>
                <c:pt idx="5">
                  <c:v>91.49</c:v>
                </c:pt>
                <c:pt idx="6">
                  <c:v>91.49</c:v>
                </c:pt>
                <c:pt idx="7">
                  <c:v>91.49</c:v>
                </c:pt>
                <c:pt idx="8">
                  <c:v>91.49</c:v>
                </c:pt>
                <c:pt idx="9">
                  <c:v>91.49</c:v>
                </c:pt>
                <c:pt idx="10">
                  <c:v>91.49</c:v>
                </c:pt>
                <c:pt idx="11">
                  <c:v>91.49</c:v>
                </c:pt>
                <c:pt idx="12">
                  <c:v>91.49</c:v>
                </c:pt>
                <c:pt idx="13">
                  <c:v>91.49</c:v>
                </c:pt>
                <c:pt idx="14">
                  <c:v>91.49</c:v>
                </c:pt>
                <c:pt idx="15">
                  <c:v>91.49</c:v>
                </c:pt>
                <c:pt idx="16">
                  <c:v>91.49</c:v>
                </c:pt>
                <c:pt idx="17">
                  <c:v>91.49</c:v>
                </c:pt>
                <c:pt idx="18">
                  <c:v>91.49</c:v>
                </c:pt>
                <c:pt idx="19">
                  <c:v>91.49</c:v>
                </c:pt>
                <c:pt idx="20">
                  <c:v>91.49</c:v>
                </c:pt>
                <c:pt idx="21">
                  <c:v>91.49</c:v>
                </c:pt>
                <c:pt idx="22">
                  <c:v>91.49</c:v>
                </c:pt>
                <c:pt idx="23">
                  <c:v>91.49</c:v>
                </c:pt>
                <c:pt idx="24">
                  <c:v>91.49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2C-46E7-9863-BA3D7A6B7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275392"/>
        <c:axId val="235276928"/>
      </c:lineChart>
      <c:dateAx>
        <c:axId val="235275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35276928"/>
        <c:crosses val="autoZero"/>
        <c:auto val="1"/>
        <c:lblOffset val="100"/>
        <c:baseTimeUnit val="months"/>
        <c:majorUnit val="3"/>
        <c:majorTimeUnit val="months"/>
      </c:dateAx>
      <c:valAx>
        <c:axId val="235276928"/>
        <c:scaling>
          <c:orientation val="minMax"/>
          <c:max val="120"/>
          <c:min val="30"/>
        </c:scaling>
        <c:delete val="0"/>
        <c:axPos val="l"/>
        <c:majorGridlines>
          <c:spPr>
            <a:ln w="6350"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5275392"/>
        <c:crosses val="autoZero"/>
        <c:crossBetween val="between"/>
      </c:valAx>
      <c:spPr>
        <a:ln w="6350"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Pool (12 month average balance)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727296"/>
        <c:axId val="219150592"/>
      </c:barChart>
      <c:catAx>
        <c:axId val="16872729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219150592"/>
        <c:crosses val="autoZero"/>
        <c:auto val="1"/>
        <c:lblAlgn val="ctr"/>
        <c:lblOffset val="100"/>
        <c:noMultiLvlLbl val="0"/>
      </c:catAx>
      <c:valAx>
        <c:axId val="219150592"/>
        <c:scaling>
          <c:orientation val="minMax"/>
          <c:max val="22000000000"/>
          <c:min val="10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6872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Average</a:t>
            </a:r>
            <a:r>
              <a:rPr lang="en-US" baseline="0" dirty="0"/>
              <a:t> of the previous twelve end-of-month pool balances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29760"/>
        <c:axId val="170635648"/>
      </c:barChart>
      <c:catAx>
        <c:axId val="1706297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70635648"/>
        <c:crosses val="autoZero"/>
        <c:auto val="1"/>
        <c:lblAlgn val="ctr"/>
        <c:lblOffset val="100"/>
        <c:noMultiLvlLbl val="1"/>
      </c:catAx>
      <c:valAx>
        <c:axId val="170635648"/>
        <c:scaling>
          <c:orientation val="minMax"/>
          <c:max val="24000000000"/>
          <c:min val="12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70629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Average</a:t>
            </a:r>
            <a:r>
              <a:rPr lang="en-US" baseline="0" dirty="0"/>
              <a:t> of the previous twelve end-of-month pool balances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29760"/>
        <c:axId val="170635648"/>
      </c:barChart>
      <c:catAx>
        <c:axId val="1706297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70635648"/>
        <c:crosses val="autoZero"/>
        <c:auto val="1"/>
        <c:lblAlgn val="ctr"/>
        <c:lblOffset val="100"/>
        <c:noMultiLvlLbl val="1"/>
      </c:catAx>
      <c:valAx>
        <c:axId val="170635648"/>
        <c:scaling>
          <c:orientation val="minMax"/>
          <c:max val="26000000000"/>
          <c:min val="12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70629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</a:t>
            </a:r>
            <a:r>
              <a:rPr lang="en-US" baseline="0"/>
              <a:t> of the previous twelve end-of-month pool balances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'12 Month Avg Balances'!$A$112:$A$172</c:f>
              <c:numCache>
                <c:formatCode>m/d/yyyy</c:formatCode>
                <c:ptCount val="61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44285</c:v>
                </c:pt>
              </c:numCache>
            </c:numRef>
          </c:cat>
          <c:val>
            <c:numRef>
              <c:f>'12 Month Avg Balances'!$Q$112:$Q$172</c:f>
              <c:numCache>
                <c:formatCode>_("$"* #,##0.00_);_("$"* \(#,##0.00\);_("$"* "-"??_);_(@_)</c:formatCode>
                <c:ptCount val="61"/>
                <c:pt idx="0">
                  <c:v>22895255366.320835</c:v>
                </c:pt>
                <c:pt idx="1">
                  <c:v>22967983291.950836</c:v>
                </c:pt>
                <c:pt idx="2">
                  <c:v>23123834859.289169</c:v>
                </c:pt>
                <c:pt idx="3">
                  <c:v>23286470418.485004</c:v>
                </c:pt>
                <c:pt idx="4">
                  <c:v>23418997075.7075</c:v>
                </c:pt>
                <c:pt idx="5">
                  <c:v>23574873297.425003</c:v>
                </c:pt>
                <c:pt idx="6">
                  <c:v>23717595173.008335</c:v>
                </c:pt>
                <c:pt idx="7">
                  <c:v>23899037029.667503</c:v>
                </c:pt>
                <c:pt idx="8">
                  <c:v>24022536289.173332</c:v>
                </c:pt>
                <c:pt idx="9">
                  <c:v>24132911739.604164</c:v>
                </c:pt>
                <c:pt idx="10">
                  <c:v>24239113000.077499</c:v>
                </c:pt>
                <c:pt idx="11">
                  <c:v>24333249578.222504</c:v>
                </c:pt>
                <c:pt idx="12">
                  <c:v>24400663990.410831</c:v>
                </c:pt>
                <c:pt idx="13">
                  <c:v>24479922618.613335</c:v>
                </c:pt>
                <c:pt idx="14">
                  <c:v>24472426885.383331</c:v>
                </c:pt>
                <c:pt idx="15">
                  <c:v>24407841259.761669</c:v>
                </c:pt>
                <c:pt idx="16">
                  <c:v>24357962283.135002</c:v>
                </c:pt>
                <c:pt idx="17">
                  <c:v>24240198940.953335</c:v>
                </c:pt>
                <c:pt idx="18">
                  <c:v>24115045599.141663</c:v>
                </c:pt>
                <c:pt idx="19">
                  <c:v>23946610556.040005</c:v>
                </c:pt>
                <c:pt idx="20">
                  <c:v>23772861831.133331</c:v>
                </c:pt>
                <c:pt idx="21">
                  <c:v>23675641157.961666</c:v>
                </c:pt>
                <c:pt idx="22">
                  <c:v>23586759674.111664</c:v>
                </c:pt>
                <c:pt idx="23">
                  <c:v>23460974772.203335</c:v>
                </c:pt>
                <c:pt idx="24">
                  <c:v>23321150891.233334</c:v>
                </c:pt>
                <c:pt idx="25">
                  <c:v>23218568204.400833</c:v>
                </c:pt>
                <c:pt idx="26">
                  <c:v>23134478710.647499</c:v>
                </c:pt>
                <c:pt idx="27">
                  <c:v>23148293386.864166</c:v>
                </c:pt>
                <c:pt idx="28">
                  <c:v>23164917164.895832</c:v>
                </c:pt>
                <c:pt idx="29">
                  <c:v>23183869611.745838</c:v>
                </c:pt>
                <c:pt idx="30">
                  <c:v>23223233482.455833</c:v>
                </c:pt>
                <c:pt idx="31">
                  <c:v>23332357797.373337</c:v>
                </c:pt>
                <c:pt idx="32">
                  <c:v>23400581209.939995</c:v>
                </c:pt>
                <c:pt idx="33">
                  <c:v>23415885726.162506</c:v>
                </c:pt>
                <c:pt idx="34">
                  <c:v>23431310809.393333</c:v>
                </c:pt>
                <c:pt idx="35">
                  <c:v>23449280769.088333</c:v>
                </c:pt>
                <c:pt idx="36">
                  <c:v>23477384181.243328</c:v>
                </c:pt>
                <c:pt idx="37">
                  <c:v>23521300444.228333</c:v>
                </c:pt>
                <c:pt idx="38">
                  <c:v>23636435012.214996</c:v>
                </c:pt>
                <c:pt idx="39">
                  <c:v>23795584016.159164</c:v>
                </c:pt>
                <c:pt idx="40">
                  <c:v>23932428338.735001</c:v>
                </c:pt>
                <c:pt idx="41">
                  <c:v>24078775998.130833</c:v>
                </c:pt>
                <c:pt idx="42">
                  <c:v>24158632930.114166</c:v>
                </c:pt>
                <c:pt idx="43">
                  <c:v>24188571783.763332</c:v>
                </c:pt>
                <c:pt idx="44">
                  <c:v>24304695059.862503</c:v>
                </c:pt>
                <c:pt idx="45">
                  <c:v>24439608747.052498</c:v>
                </c:pt>
                <c:pt idx="46">
                  <c:v>24581973325.625</c:v>
                </c:pt>
                <c:pt idx="47">
                  <c:v>24713598521.689999</c:v>
                </c:pt>
                <c:pt idx="48">
                  <c:v>24882078616.438332</c:v>
                </c:pt>
                <c:pt idx="49">
                  <c:v>25468317253.4925</c:v>
                </c:pt>
                <c:pt idx="50">
                  <c:v>25952891954.434166</c:v>
                </c:pt>
                <c:pt idx="51">
                  <c:v>26330916934.426666</c:v>
                </c:pt>
                <c:pt idx="52">
                  <c:v>26718004290.350834</c:v>
                </c:pt>
                <c:pt idx="53">
                  <c:v>27121777338.672493</c:v>
                </c:pt>
                <c:pt idx="54">
                  <c:v>27542292465.552498</c:v>
                </c:pt>
                <c:pt idx="55">
                  <c:v>28026007027.475834</c:v>
                </c:pt>
                <c:pt idx="56">
                  <c:v>28493688232.109169</c:v>
                </c:pt>
                <c:pt idx="57">
                  <c:v>28953583139.679165</c:v>
                </c:pt>
                <c:pt idx="58">
                  <c:v>29506386659.138336</c:v>
                </c:pt>
                <c:pt idx="59">
                  <c:v>30090759036.890835</c:v>
                </c:pt>
                <c:pt idx="60">
                  <c:v>30729003813.571663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5-4EF1-898F-3B26EA902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29760"/>
        <c:axId val="170635648"/>
      </c:barChart>
      <c:dateAx>
        <c:axId val="1706297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35648"/>
        <c:crosses val="autoZero"/>
        <c:auto val="1"/>
        <c:lblOffset val="100"/>
        <c:baseTimeUnit val="months"/>
      </c:dateAx>
      <c:valAx>
        <c:axId val="170635648"/>
        <c:scaling>
          <c:orientation val="minMax"/>
          <c:min val="16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&quot;$&quot;#,##0,,&quot;M&quot;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2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Pool (12 month average balance)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79168"/>
        <c:axId val="169493248"/>
      </c:barChart>
      <c:catAx>
        <c:axId val="16947916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69493248"/>
        <c:crosses val="autoZero"/>
        <c:auto val="1"/>
        <c:lblAlgn val="ctr"/>
        <c:lblOffset val="100"/>
        <c:noMultiLvlLbl val="0"/>
      </c:catAx>
      <c:valAx>
        <c:axId val="169493248"/>
        <c:scaling>
          <c:orientation val="minMax"/>
          <c:max val="22000000000"/>
          <c:min val="10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6947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Pool (12 month average balance)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03744"/>
        <c:axId val="169509632"/>
      </c:barChart>
      <c:catAx>
        <c:axId val="1695037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69509632"/>
        <c:crosses val="autoZero"/>
        <c:auto val="1"/>
        <c:lblAlgn val="ctr"/>
        <c:lblOffset val="100"/>
        <c:noMultiLvlLbl val="0"/>
      </c:catAx>
      <c:valAx>
        <c:axId val="169509632"/>
        <c:scaling>
          <c:orientation val="minMax"/>
          <c:max val="22000000000"/>
          <c:min val="1000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6950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0.1028</cdr:x>
      <cdr:y>0.49057</cdr:y>
    </cdr:from>
    <cdr:to>
      <cdr:x>0.1028</cdr:x>
      <cdr:y>0.49057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>
          <a:off x="838200" y="198120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>
          <a:off x="-457200" y="-1600201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0.10811</cdr:x>
      <cdr:y>0.09091</cdr:y>
    </cdr:from>
    <cdr:to>
      <cdr:x>0.10961</cdr:x>
      <cdr:y>0.79091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 rot="5400000" flipV="1">
          <a:off x="-546105" y="1841508"/>
          <a:ext cx="2933717" cy="1270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0.30631</cdr:x>
      <cdr:y>0.08772</cdr:y>
    </cdr:from>
    <cdr:to>
      <cdr:x>0.30631</cdr:x>
      <cdr:y>0.78947</cdr:y>
    </cdr:to>
    <cdr:sp macro="" textlink="">
      <cdr:nvSpPr>
        <cdr:cNvPr id="11" name="Straight Connector 10"/>
        <cdr:cNvSpPr/>
      </cdr:nvSpPr>
      <cdr:spPr bwMode="auto">
        <a:xfrm xmlns:a="http://schemas.openxmlformats.org/drawingml/2006/main" rot="5400000" flipV="1">
          <a:off x="1066800" y="1905002"/>
          <a:ext cx="3048000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99CC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0.49838</cdr:x>
      <cdr:y>0.08772</cdr:y>
    </cdr:from>
    <cdr:to>
      <cdr:x>0.49838</cdr:x>
      <cdr:y>0.78947</cdr:y>
    </cdr:to>
    <cdr:sp macro="" textlink="">
      <cdr:nvSpPr>
        <cdr:cNvPr id="12" name="Straight Connector 11"/>
        <cdr:cNvSpPr/>
      </cdr:nvSpPr>
      <cdr:spPr bwMode="auto">
        <a:xfrm xmlns:a="http://schemas.openxmlformats.org/drawingml/2006/main" rot="5400000">
          <a:off x="3059608" y="1906664"/>
          <a:ext cx="3050654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99CC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0.88288</cdr:x>
      <cdr:y>0.08772</cdr:y>
    </cdr:from>
    <cdr:to>
      <cdr:x>0.88288</cdr:x>
      <cdr:y>0.78947</cdr:y>
    </cdr:to>
    <cdr:sp macro="" textlink="">
      <cdr:nvSpPr>
        <cdr:cNvPr id="13" name="Straight Connector 12"/>
        <cdr:cNvSpPr/>
      </cdr:nvSpPr>
      <cdr:spPr bwMode="auto">
        <a:xfrm xmlns:a="http://schemas.openxmlformats.org/drawingml/2006/main" rot="5400000">
          <a:off x="6596868" y="1906664"/>
          <a:ext cx="3050654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99CC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0.69369</cdr:x>
      <cdr:y>0.08772</cdr:y>
    </cdr:from>
    <cdr:to>
      <cdr:x>0.69369</cdr:x>
      <cdr:y>0.78947</cdr:y>
    </cdr:to>
    <cdr:sp macro="" textlink="">
      <cdr:nvSpPr>
        <cdr:cNvPr id="15" name="Straight Connector 14"/>
        <cdr:cNvSpPr/>
      </cdr:nvSpPr>
      <cdr:spPr bwMode="auto">
        <a:xfrm xmlns:a="http://schemas.openxmlformats.org/drawingml/2006/main" rot="5400000">
          <a:off x="4343399" y="1905000"/>
          <a:ext cx="3048000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99CC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0.08108</cdr:x>
      <cdr:y>0.01754</cdr:y>
    </cdr:from>
    <cdr:to>
      <cdr:x>0.14414</cdr:x>
      <cdr:y>0.09027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85800" y="76199"/>
          <a:ext cx="533374" cy="315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70%</a:t>
          </a:r>
        </a:p>
      </cdr:txBody>
    </cdr:sp>
  </cdr:relSizeAnchor>
  <cdr:relSizeAnchor xmlns:cdr="http://schemas.openxmlformats.org/drawingml/2006/chartDrawing">
    <cdr:from>
      <cdr:x>0.66667</cdr:x>
      <cdr:y>0.01754</cdr:y>
    </cdr:from>
    <cdr:to>
      <cdr:x>0.72973</cdr:x>
      <cdr:y>0.08389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638800" y="76199"/>
          <a:ext cx="533372" cy="288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50%</a:t>
          </a:r>
        </a:p>
      </cdr:txBody>
    </cdr:sp>
  </cdr:relSizeAnchor>
  <cdr:relSizeAnchor xmlns:cdr="http://schemas.openxmlformats.org/drawingml/2006/chartDrawing">
    <cdr:from>
      <cdr:x>0.46847</cdr:x>
      <cdr:y>0.01754</cdr:y>
    </cdr:from>
    <cdr:to>
      <cdr:x>0.53153</cdr:x>
      <cdr:y>0.08389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962400" y="76199"/>
          <a:ext cx="533387" cy="288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50%</a:t>
          </a:r>
        </a:p>
      </cdr:txBody>
    </cdr:sp>
  </cdr:relSizeAnchor>
  <cdr:relSizeAnchor xmlns:cdr="http://schemas.openxmlformats.org/drawingml/2006/chartDrawing">
    <cdr:from>
      <cdr:x>0.27027</cdr:x>
      <cdr:y>0.01754</cdr:y>
    </cdr:from>
    <cdr:to>
      <cdr:x>0.33333</cdr:x>
      <cdr:y>0.08389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286000" y="76199"/>
          <a:ext cx="533393" cy="288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50%</a:t>
          </a:r>
        </a:p>
      </cdr:txBody>
    </cdr:sp>
  </cdr:relSizeAnchor>
  <cdr:relSizeAnchor xmlns:cdr="http://schemas.openxmlformats.org/drawingml/2006/chartDrawing">
    <cdr:from>
      <cdr:x>0.66667</cdr:x>
      <cdr:y>0.80702</cdr:y>
    </cdr:from>
    <cdr:to>
      <cdr:x>0.72973</cdr:x>
      <cdr:y>0.86858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638800" y="3505199"/>
          <a:ext cx="533372" cy="267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10%</a:t>
          </a:r>
        </a:p>
      </cdr:txBody>
    </cdr:sp>
  </cdr:relSizeAnchor>
  <cdr:relSizeAnchor xmlns:cdr="http://schemas.openxmlformats.org/drawingml/2006/chartDrawing">
    <cdr:from>
      <cdr:x>0.46847</cdr:x>
      <cdr:y>0.80702</cdr:y>
    </cdr:from>
    <cdr:to>
      <cdr:x>0.53153</cdr:x>
      <cdr:y>0.86858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962400" y="3505199"/>
          <a:ext cx="533395" cy="267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10%</a:t>
          </a:r>
        </a:p>
      </cdr:txBody>
    </cdr:sp>
  </cdr:relSizeAnchor>
  <cdr:relSizeAnchor xmlns:cdr="http://schemas.openxmlformats.org/drawingml/2006/chartDrawing">
    <cdr:from>
      <cdr:x>0.27928</cdr:x>
      <cdr:y>0.80702</cdr:y>
    </cdr:from>
    <cdr:to>
      <cdr:x>0.34234</cdr:x>
      <cdr:y>0.87975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2362200" y="3505199"/>
          <a:ext cx="533374" cy="315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10%</a:t>
          </a:r>
        </a:p>
      </cdr:txBody>
    </cdr:sp>
  </cdr:relSizeAnchor>
  <cdr:relSizeAnchor xmlns:cdr="http://schemas.openxmlformats.org/drawingml/2006/chartDrawing">
    <cdr:from>
      <cdr:x>0.08108</cdr:x>
      <cdr:y>0.8</cdr:y>
    </cdr:from>
    <cdr:to>
      <cdr:x>0.14414</cdr:x>
      <cdr:y>0.87273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685800" y="3352799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30%</a:t>
          </a:r>
        </a:p>
      </cdr:txBody>
    </cdr:sp>
  </cdr:relSizeAnchor>
  <cdr:relSizeAnchor xmlns:cdr="http://schemas.openxmlformats.org/drawingml/2006/chartDrawing">
    <cdr:from>
      <cdr:x>0.85586</cdr:x>
      <cdr:y>0.01754</cdr:y>
    </cdr:from>
    <cdr:to>
      <cdr:x>0.91892</cdr:x>
      <cdr:y>0.08389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7239000" y="76199"/>
          <a:ext cx="533373" cy="288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6%</a:t>
          </a:r>
        </a:p>
      </cdr:txBody>
    </cdr:sp>
  </cdr:relSizeAnchor>
  <cdr:relSizeAnchor xmlns:cdr="http://schemas.openxmlformats.org/drawingml/2006/chartDrawing">
    <cdr:from>
      <cdr:x>0.85586</cdr:x>
      <cdr:y>0.80702</cdr:y>
    </cdr:from>
    <cdr:to>
      <cdr:x>0.90991</cdr:x>
      <cdr:y>0.86858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7239000" y="3505199"/>
          <a:ext cx="457165" cy="267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Garamond" pitchFamily="18" charset="0"/>
              <a:cs typeface="Arial" pitchFamily="34" charset="0"/>
            </a:rPr>
            <a:t>0%</a:t>
          </a:r>
        </a:p>
      </cdr:txBody>
    </cdr:sp>
  </cdr:relSizeAnchor>
  <cdr:relSizeAnchor xmlns:cdr="http://schemas.openxmlformats.org/drawingml/2006/chartDrawing">
    <cdr:from>
      <cdr:x>0.12591</cdr:x>
      <cdr:y>0.41062</cdr:y>
    </cdr:from>
    <cdr:to>
      <cdr:x>0.22088</cdr:x>
      <cdr:y>0.45656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1158375" y="1785065"/>
          <a:ext cx="873691" cy="199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i="1" dirty="0">
              <a:latin typeface="Garamond" pitchFamily="18" charset="0"/>
              <a:cs typeface="Arial" pitchFamily="34" charset="0"/>
            </a:rPr>
            <a:t>50.0%</a:t>
          </a:r>
        </a:p>
      </cdr:txBody>
    </cdr:sp>
  </cdr:relSizeAnchor>
  <cdr:relSizeAnchor xmlns:cdr="http://schemas.openxmlformats.org/drawingml/2006/chartDrawing">
    <cdr:from>
      <cdr:x>0.89733</cdr:x>
      <cdr:y>0.61945</cdr:y>
    </cdr:from>
    <cdr:to>
      <cdr:x>0.97841</cdr:x>
      <cdr:y>0.68821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8255101" y="2692883"/>
          <a:ext cx="745908" cy="29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i="1" dirty="0">
              <a:latin typeface="Garamond" pitchFamily="18" charset="0"/>
              <a:cs typeface="Arial" pitchFamily="34" charset="0"/>
            </a:rPr>
            <a:t>1.5%</a:t>
          </a:r>
        </a:p>
      </cdr:txBody>
    </cdr:sp>
  </cdr:relSizeAnchor>
  <cdr:relSizeAnchor xmlns:cdr="http://schemas.openxmlformats.org/drawingml/2006/chartDrawing">
    <cdr:from>
      <cdr:x>0.70581</cdr:x>
      <cdr:y>0.40856</cdr:y>
    </cdr:from>
    <cdr:to>
      <cdr:x>0.79591</cdr:x>
      <cdr:y>0.47663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6493241" y="1776092"/>
          <a:ext cx="828889" cy="295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i="1" dirty="0">
              <a:latin typeface="Garamond" pitchFamily="18" charset="0"/>
              <a:cs typeface="Arial" pitchFamily="34" charset="0"/>
            </a:rPr>
            <a:t>28.4%</a:t>
          </a:r>
        </a:p>
      </cdr:txBody>
    </cdr:sp>
  </cdr:relSizeAnchor>
  <cdr:relSizeAnchor xmlns:cdr="http://schemas.openxmlformats.org/drawingml/2006/chartDrawing">
    <cdr:from>
      <cdr:x>0.51224</cdr:x>
      <cdr:y>0.74953</cdr:y>
    </cdr:from>
    <cdr:to>
      <cdr:x>0.58432</cdr:x>
      <cdr:y>0.81547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712473" y="3258362"/>
          <a:ext cx="663111" cy="286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i="1" dirty="0">
              <a:latin typeface="Garamond" pitchFamily="18" charset="0"/>
              <a:cs typeface="Arial" pitchFamily="34" charset="0"/>
            </a:rPr>
            <a:t>10.0%</a:t>
          </a:r>
        </a:p>
        <a:p xmlns:a="http://schemas.openxmlformats.org/drawingml/2006/main">
          <a:pPr algn="ctr"/>
          <a:r>
            <a:rPr lang="en-US" sz="1400" i="1" dirty="0">
              <a:latin typeface="+mj-lt"/>
              <a:cs typeface="Arial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0.31811</cdr:x>
      <cdr:y>0.75248</cdr:y>
    </cdr:from>
    <cdr:to>
      <cdr:x>0.4082</cdr:x>
      <cdr:y>0.78897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2926490" y="3271183"/>
          <a:ext cx="828797" cy="1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sz="1400" i="1" dirty="0">
              <a:latin typeface="Garamond" pitchFamily="18" charset="0"/>
              <a:cs typeface="Arial" pitchFamily="34" charset="0"/>
            </a:rPr>
            <a:t>10.2%</a:t>
          </a:r>
        </a:p>
      </cdr:txBody>
    </cdr:sp>
  </cdr:relSizeAnchor>
  <cdr:relSizeAnchor xmlns:cdr="http://schemas.openxmlformats.org/drawingml/2006/chartDrawing">
    <cdr:from>
      <cdr:x>0.28829</cdr:x>
      <cdr:y>0.76853</cdr:y>
    </cdr:from>
    <cdr:to>
      <cdr:x>0.32432</cdr:x>
      <cdr:y>0.78671</cdr:y>
    </cdr:to>
    <cdr:sp macro="" textlink="">
      <cdr:nvSpPr>
        <cdr:cNvPr id="35" name="Flowchart: Process 34"/>
        <cdr:cNvSpPr/>
      </cdr:nvSpPr>
      <cdr:spPr bwMode="auto">
        <a:xfrm xmlns:a="http://schemas.openxmlformats.org/drawingml/2006/main">
          <a:off x="2652170" y="3340942"/>
          <a:ext cx="331463" cy="79032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tx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Verdana" pitchFamily="34" charset="0"/>
            </a:defRPr>
          </a:lvl1pPr>
          <a:lvl2pPr marL="457200"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Verdana" pitchFamily="34" charset="0"/>
            </a:defRPr>
          </a:lvl2pPr>
          <a:lvl3pPr marL="914400"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Verdana" pitchFamily="34" charset="0"/>
            </a:defRPr>
          </a:lvl3pPr>
          <a:lvl4pPr marL="1371600"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Verdana" pitchFamily="34" charset="0"/>
            </a:defRPr>
          </a:lvl4pPr>
          <a:lvl5pPr marL="1828800"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Verdana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Verdana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Verdana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Verdana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Verdana" pitchFamily="34" charset="0"/>
            </a:defRPr>
          </a:lvl9pPr>
        </a:lstStyle>
        <a:p xmlns:a="http://schemas.openxmlformats.org/drawingml/2006/main">
          <a:pPr marL="0" marR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0.48198</cdr:x>
      <cdr:y>0.77215</cdr:y>
    </cdr:from>
    <cdr:to>
      <cdr:x>0.51801</cdr:x>
      <cdr:y>0.79033</cdr:y>
    </cdr:to>
    <cdr:sp macro="" textlink="">
      <cdr:nvSpPr>
        <cdr:cNvPr id="37" name="Flowchart: Process 36"/>
        <cdr:cNvSpPr/>
      </cdr:nvSpPr>
      <cdr:spPr bwMode="auto">
        <a:xfrm xmlns:a="http://schemas.openxmlformats.org/drawingml/2006/main">
          <a:off x="4434097" y="3356705"/>
          <a:ext cx="331463" cy="79032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tx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marL="0" marR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0.67948</cdr:x>
      <cdr:y>0.44259</cdr:y>
    </cdr:from>
    <cdr:to>
      <cdr:x>0.71551</cdr:x>
      <cdr:y>0.46077</cdr:y>
    </cdr:to>
    <cdr:sp macro="" textlink="">
      <cdr:nvSpPr>
        <cdr:cNvPr id="39" name="Flowchart: Process 38"/>
        <cdr:cNvSpPr/>
      </cdr:nvSpPr>
      <cdr:spPr bwMode="auto">
        <a:xfrm xmlns:a="http://schemas.openxmlformats.org/drawingml/2006/main">
          <a:off x="6250942" y="1924050"/>
          <a:ext cx="331463" cy="79032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tx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marL="0" marR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0.86513</cdr:x>
      <cdr:y>0.64919</cdr:y>
    </cdr:from>
    <cdr:to>
      <cdr:x>0.90117</cdr:x>
      <cdr:y>0.66738</cdr:y>
    </cdr:to>
    <cdr:sp macro="" textlink="">
      <cdr:nvSpPr>
        <cdr:cNvPr id="40" name="Flowchart: Process 39"/>
        <cdr:cNvSpPr/>
      </cdr:nvSpPr>
      <cdr:spPr bwMode="auto">
        <a:xfrm xmlns:a="http://schemas.openxmlformats.org/drawingml/2006/main">
          <a:off x="7958888" y="2822162"/>
          <a:ext cx="331556" cy="79076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tx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marL="0" marR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0.60714</cdr:x>
      <cdr:y>0.17607</cdr:y>
    </cdr:from>
    <cdr:to>
      <cdr:x>1</cdr:x>
      <cdr:y>0.2643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2808" y="536654"/>
          <a:ext cx="1943017" cy="268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tx1"/>
              </a:solidFill>
            </a:rPr>
            <a:t>Effective Duration 3/31/21 =  2.52</a:t>
          </a:r>
        </a:p>
      </cdr:txBody>
    </cdr:sp>
  </cdr:relSizeAnchor>
  <cdr:relSizeAnchor xmlns:cdr="http://schemas.openxmlformats.org/drawingml/2006/chartDrawing">
    <cdr:from>
      <cdr:x>0.61598</cdr:x>
      <cdr:y>0.29093</cdr:y>
    </cdr:from>
    <cdr:to>
      <cdr:x>1</cdr:x>
      <cdr:y>0.37916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46530" y="886745"/>
          <a:ext cx="1899295" cy="268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US" sz="900" b="1" dirty="0">
              <a:solidFill>
                <a:schemeClr val="tx1"/>
              </a:solidFill>
            </a:rPr>
            <a:t>Effective </a:t>
          </a:r>
          <a:r>
            <a:rPr lang="en-US" sz="900" b="1" dirty="0">
              <a:solidFill>
                <a:schemeClr val="tx1"/>
              </a:solidFill>
              <a:latin typeface="+mn-lt"/>
            </a:rPr>
            <a:t>Duration 9/30/20 =  2.63</a:t>
          </a:r>
        </a:p>
      </cdr:txBody>
    </cdr:sp>
  </cdr:relSizeAnchor>
  <cdr:relSizeAnchor xmlns:cdr="http://schemas.openxmlformats.org/drawingml/2006/chartDrawing">
    <cdr:from>
      <cdr:x>0.61538</cdr:x>
      <cdr:y>0.40139</cdr:y>
    </cdr:from>
    <cdr:to>
      <cdr:x>0.97253</cdr:x>
      <cdr:y>0.48962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43583" y="1223435"/>
          <a:ext cx="1766401" cy="268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>
              <a:solidFill>
                <a:schemeClr val="tx1"/>
              </a:solidFill>
            </a:rPr>
            <a:t>Effective Duration  3/31/30 =  2.84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0.1028</cdr:x>
      <cdr:y>0.49057</cdr:y>
    </cdr:from>
    <cdr:to>
      <cdr:x>0.1028</cdr:x>
      <cdr:y>0.49057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>
          <a:off x="838200" y="198120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A9741E-A44A-4F89-8A05-C4B84D5FA01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5FF01F-E0CB-4E09-A0CC-3E4D26FBB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5908" fontAlgn="base">
              <a:spcBef>
                <a:spcPct val="0"/>
              </a:spcBef>
              <a:spcAft>
                <a:spcPct val="0"/>
              </a:spcAft>
              <a:defRPr/>
            </a:pPr>
            <a:fld id="{D55FAAD2-EEA8-42C4-80BC-EFCA2374A93F}" type="slidenum">
              <a:rPr lang="en-US" sz="1100">
                <a:solidFill>
                  <a:srgbClr val="000000"/>
                </a:solidFill>
                <a:latin typeface="Times New Roman" pitchFamily="18" charset="0"/>
              </a:rPr>
              <a:pPr defTabSz="88590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4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908" fontAlgn="base">
              <a:spcBef>
                <a:spcPct val="0"/>
              </a:spcBef>
              <a:spcAft>
                <a:spcPct val="0"/>
              </a:spcAft>
              <a:defRPr/>
            </a:pPr>
            <a:fld id="{4F74542E-0920-4D19-AE42-49395B6DB679}" type="slidenum">
              <a:rPr lang="en-US" sz="1100">
                <a:solidFill>
                  <a:srgbClr val="000000"/>
                </a:solidFill>
                <a:latin typeface="Times New Roman" pitchFamily="18" charset="0"/>
              </a:rPr>
              <a:pPr defTabSz="88590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8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908" fontAlgn="base">
              <a:spcBef>
                <a:spcPct val="0"/>
              </a:spcBef>
              <a:spcAft>
                <a:spcPct val="0"/>
              </a:spcAft>
              <a:defRPr/>
            </a:pPr>
            <a:fld id="{4F74542E-0920-4D19-AE42-49395B6DB679}" type="slidenum">
              <a:rPr lang="en-US" sz="1100">
                <a:solidFill>
                  <a:srgbClr val="000000"/>
                </a:solidFill>
                <a:latin typeface="Times New Roman" pitchFamily="18" charset="0"/>
              </a:rPr>
              <a:pPr defTabSz="88590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7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8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859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74" y="4490043"/>
            <a:ext cx="5731652" cy="42527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7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8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859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74" y="4490043"/>
            <a:ext cx="5731652" cy="42527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6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74">
              <a:defRPr/>
            </a:pPr>
            <a:fld id="{4F74542E-0920-4D19-AE42-49395B6DB679}" type="slidenum">
              <a:rPr lang="en-US" sz="1800" kern="0">
                <a:solidFill>
                  <a:prstClr val="black"/>
                </a:solidFill>
              </a:rPr>
              <a:pPr defTabSz="931774">
                <a:defRPr/>
              </a:pPr>
              <a:t>18</a:t>
            </a:fld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9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BB181-2D80-45E3-BD11-E247D807D262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0" y="4416435"/>
            <a:ext cx="5607051" cy="41830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BF8889F-A9FB-4634-8FAD-5B2194462FD7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342331CF-FEA3-47F5-8382-E461AA1EEB15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F7D5-36C7-410C-82BD-31048F2E4643}" type="datetime1">
              <a:rPr lang="en-US" smtClean="0"/>
              <a:t>5/18/2021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13942-BD04-4172-8CAF-5EEBF700BA0C}" type="datetime1">
              <a:rPr lang="en-US" smtClean="0"/>
              <a:t>5/18/2021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2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D56C-AD66-4E06-A7DB-57F2AEB2991B}" type="datetime1">
              <a:rPr lang="en-US" smtClean="0"/>
              <a:t>5/18/2021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DFCD-AA3A-4269-9AE7-9896F58DDCC8}" type="datetime1">
              <a:rPr lang="en-US" smtClean="0"/>
              <a:t>5/18/2021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1A14-FA61-4607-884A-EC13D5B8A6A3}" type="datetime1">
              <a:rPr lang="en-US" smtClean="0"/>
              <a:t>5/18/2021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6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1EB-90C3-4286-B79F-92A1D5A2650F}" type="datetime1">
              <a:rPr lang="en-US" smtClean="0"/>
              <a:t>5/18/2021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FCCB-5A7F-4FB1-8F36-2B969A91AEDF}" type="datetime1">
              <a:rPr lang="en-US" smtClean="0"/>
              <a:t>5/18/2021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8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5248-5C90-4B7E-BF81-DACAD56CD53C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3094-9CA6-4D82-8642-F2E8EBC5D863}" type="datetime1">
              <a:rPr lang="en-US" smtClean="0"/>
              <a:t>5/18/2021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B9249B-5074-4416-B070-8D40FF413F5F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6B4DA99-51F7-4326-AF7C-A0A095EF92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6957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3C74-C55B-4F03-95BA-7A35AA0EDE9E}" type="datetime1">
              <a:rPr lang="en-US" smtClean="0"/>
              <a:t>5/18/2021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0222-6BF9-48DA-AB06-A987ED2ED694}" type="datetime1">
              <a:rPr lang="en-US" smtClean="0"/>
              <a:t>5/18/2021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C6F2-CFE7-436E-85A5-23C116F5370C}" type="datetime1">
              <a:rPr lang="en-US" smtClean="0"/>
              <a:t>5/18/2021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E414-00AC-4289-BD22-D8F60105471B}" type="datetime1">
              <a:rPr lang="en-US" smtClean="0"/>
              <a:t>5/18/2021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8872-C10F-4CD7-BECD-EF731944D1F5}" type="datetime1">
              <a:rPr lang="en-US" smtClean="0"/>
              <a:t>5/18/2021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CA6C-DF2C-4DA8-B53C-1FE48ADDA345}" type="datetime1">
              <a:rPr lang="en-US" smtClean="0"/>
              <a:t>5/18/2021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39FC-74FA-4FA2-BA46-3630BAA314EE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E9C7-DE8D-4292-A584-CCF853E39CC5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A739-0D27-4B55-83AF-4924456B4551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2625" y="1724025"/>
            <a:ext cx="8382000" cy="2743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sz="5400" b="1" dirty="0"/>
              <a:t>Treasury Investment Council </a:t>
            </a:r>
            <a:br>
              <a:rPr lang="en-US" sz="5400" dirty="0"/>
            </a:br>
            <a:r>
              <a:rPr lang="en-US" sz="3600" dirty="0"/>
              <a:t> October 2020 - March 2021</a:t>
            </a:r>
            <a:br>
              <a:rPr lang="en-US" sz="3600" dirty="0"/>
            </a:br>
            <a:r>
              <a:rPr lang="en-US" sz="4000" dirty="0"/>
              <a:t>Overview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/>
              <a:t>Meeting Date: May 19, 2021  </a:t>
            </a:r>
            <a:br>
              <a:rPr lang="en-US" sz="4000" dirty="0"/>
            </a:b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473B0-9D7C-4B2C-A0C2-DD9E6D0D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8748"/>
      </p:ext>
    </p:extLst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3592" y="506413"/>
            <a:ext cx="8077200" cy="926147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Non-State Operating Accounts*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057400" y="1600204"/>
          <a:ext cx="82296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061213" y="1432560"/>
          <a:ext cx="8069579" cy="39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0" y="5943779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Times New Roman" pitchFamily="18" charset="0"/>
              </a:rPr>
              <a:t>* Subject to Floor Provision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1BF5E-C74F-4CB5-912C-6913CBC46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94042"/>
              </p:ext>
            </p:extLst>
          </p:nvPr>
        </p:nvGraphicFramePr>
        <p:xfrm>
          <a:off x="895350" y="1348739"/>
          <a:ext cx="10344150" cy="449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006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3" y="430219"/>
            <a:ext cx="8077200" cy="1048062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Bond Accounts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057400" y="1600204"/>
          <a:ext cx="82296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981203" y="1447800"/>
          <a:ext cx="8069579" cy="39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5301F-1823-47DD-AB72-ABBE21156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807910"/>
              </p:ext>
            </p:extLst>
          </p:nvPr>
        </p:nvGraphicFramePr>
        <p:xfrm>
          <a:off x="800101" y="1348739"/>
          <a:ext cx="10525124" cy="468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299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Non-State Operating &amp; Bond Accounts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by </a:t>
            </a:r>
            <a:r>
              <a:rPr lang="en-US" sz="2800" b="1" dirty="0"/>
              <a:t>t</a:t>
            </a:r>
            <a:r>
              <a:rPr lang="en-US" sz="2800" b="1" dirty="0">
                <a:solidFill>
                  <a:schemeClr val="tx1"/>
                </a:solidFill>
              </a:rPr>
              <a:t>ype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137571"/>
              </p:ext>
            </p:extLst>
          </p:nvPr>
        </p:nvGraphicFramePr>
        <p:xfrm>
          <a:off x="1288111" y="2257428"/>
          <a:ext cx="4245997" cy="3633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Participant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3/31/21 balance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% of Pool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Universities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      2,596,463,679.61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7.78%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School Boards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          990,560,610.13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2.97%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University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Component Units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484,125,578.96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1.45%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Colleges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414,273,959.88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1.24%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Miscellaneous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103,223,111.69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Counties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  81,892,197.35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College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Component Units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  79,771,657.19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0.24%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State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Component Units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  46,738,344.23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     3,766,653.43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      4,800,815,792.47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14.39%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82025" y="60325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rgbClr val="000000"/>
                </a:solidFill>
                <a:latin typeface="Garamond" pitchFamily="18" charset="0"/>
              </a:rPr>
              <a:t>*</a:t>
            </a:r>
            <a:r>
              <a:rPr lang="en-US" sz="900" i="1" dirty="0">
                <a:solidFill>
                  <a:srgbClr val="000000"/>
                </a:solidFill>
                <a:latin typeface="Verdana" pitchFamily="34" charset="0"/>
              </a:rPr>
              <a:t>Miscellaneous includes various associations, foundations, and finance corporations.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4575" y="176474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cs typeface="Times New Roman" pitchFamily="18" charset="0"/>
              </a:rPr>
              <a:t>Non-State Operating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2900" y="183720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Bond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082335"/>
              </p:ext>
            </p:extLst>
          </p:nvPr>
        </p:nvGraphicFramePr>
        <p:xfrm>
          <a:off x="6615485" y="2257428"/>
          <a:ext cx="4341411" cy="3581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Participant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3/31/21 balance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% of Pool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Florida Housing Finance Corp.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      1,227,719,919.74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3.68%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SBA Bond Finance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900,797,983.88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2.70%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University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Component Units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116,294,975.92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Universities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  64,136,746.17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State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Component Units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     3,563,240.94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School Boards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$                           511.01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      2,312,513,377.66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6.93%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48B17-E249-4D3A-ABD0-ADBFAED7E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2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B5EBC0-A2EE-4F1C-8A07-D2787ADB0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536632"/>
              </p:ext>
            </p:extLst>
          </p:nvPr>
        </p:nvGraphicFramePr>
        <p:xfrm>
          <a:off x="400833" y="1892410"/>
          <a:ext cx="11791167" cy="439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DE4EFD1-5AA9-4B0F-A238-F303827C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656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Investment Pool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Distributed Income Rate (net)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C7B64D-F1F2-44CB-B783-A41EED28D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2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24050" y="667428"/>
            <a:ext cx="8077200" cy="11398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Investment Pool </a:t>
            </a:r>
            <a:br>
              <a:rPr lang="en-US" b="1" dirty="0"/>
            </a:br>
            <a:r>
              <a:rPr lang="en-US" b="1" dirty="0"/>
              <a:t>Distributed Income</a:t>
            </a:r>
            <a:endParaRPr lang="en-US" b="1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336081"/>
              </p:ext>
            </p:extLst>
          </p:nvPr>
        </p:nvGraphicFramePr>
        <p:xfrm>
          <a:off x="1442301" y="1667711"/>
          <a:ext cx="968487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12256"/>
              </p:ext>
            </p:extLst>
          </p:nvPr>
        </p:nvGraphicFramePr>
        <p:xfrm>
          <a:off x="1014412" y="5233387"/>
          <a:ext cx="1400175" cy="7879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74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Average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Average Return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(net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of fees)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29269"/>
              </p:ext>
            </p:extLst>
          </p:nvPr>
        </p:nvGraphicFramePr>
        <p:xfrm>
          <a:off x="2498157" y="5285574"/>
          <a:ext cx="8486517" cy="83126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89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1461628173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599">
                  <a:extLst>
                    <a:ext uri="{9D8B030D-6E8A-4147-A177-3AD203B41FA5}">
                      <a16:colId xmlns:a16="http://schemas.microsoft.com/office/drawing/2014/main" val="3971306066"/>
                    </a:ext>
                  </a:extLst>
                </a:gridCol>
                <a:gridCol w="1047599">
                  <a:extLst>
                    <a:ext uri="{9D8B030D-6E8A-4147-A177-3AD203B41FA5}">
                      <a16:colId xmlns:a16="http://schemas.microsoft.com/office/drawing/2014/main" val="809484436"/>
                    </a:ext>
                  </a:extLst>
                </a:gridCol>
              </a:tblGrid>
              <a:tr h="486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$21.0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$22.3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$23.6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$24.7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$23.3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$24.1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$26.5 billion</a:t>
                      </a:r>
                    </a:p>
                    <a:p>
                      <a:pPr algn="ctr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$31.0 billion</a:t>
                      </a:r>
                    </a:p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77D09-04C1-45FA-9EEC-80ABA4D6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9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n-lt"/>
                <a:cs typeface="Times New Roman" pitchFamily="18" charset="0"/>
              </a:rPr>
              <a:t>Treasury Initiatives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B2C52-A234-4BB0-94EE-EE10EDE5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4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838200"/>
            <a:ext cx="9753600" cy="685800"/>
          </a:xfrm>
        </p:spPr>
        <p:txBody>
          <a:bodyPr>
            <a:noAutofit/>
          </a:bodyPr>
          <a:lstStyle/>
          <a:p>
            <a:r>
              <a:rPr lang="en-US" b="1" dirty="0">
                <a:cs typeface="Times New Roman" pitchFamily="18" charset="0"/>
              </a:rPr>
              <a:t>Bloomberg AIM OMS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DD3F0-EA49-415A-90CA-CD4721353D46}"/>
              </a:ext>
            </a:extLst>
          </p:cNvPr>
          <p:cNvSpPr/>
          <p:nvPr/>
        </p:nvSpPr>
        <p:spPr>
          <a:xfrm>
            <a:off x="838200" y="1764692"/>
            <a:ext cx="10744200" cy="3810219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Work continues on finalizing implementation.  Future benefits will be substantial in Investments / Portfolio Management / Compliance / Middle Office / Accounting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Positives: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  Already using new system for all internal trading.  Eliminated middle office steps.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Remaining Challenges: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lvl="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	Working in AIM to enhance system:  Some type of securities / transactions not yet properly processed.  Pricing of securities.</a:t>
            </a:r>
          </a:p>
          <a:p>
            <a:pPr lvl="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	Compliance:  Work continues on finishing coding all the rules</a:t>
            </a:r>
          </a:p>
          <a:p>
            <a:pPr lvl="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	Accounting:  Working with PALM to finish development of a new Inv. ACG system 	ahead of the July 2021 go live date.</a:t>
            </a:r>
          </a:p>
        </p:txBody>
      </p:sp>
    </p:spTree>
    <p:extLst>
      <p:ext uri="{BB962C8B-B14F-4D97-AF65-F5344CB8AC3E}">
        <p14:creationId xmlns:p14="http://schemas.microsoft.com/office/powerpoint/2010/main" val="1774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19200" y="838200"/>
            <a:ext cx="9753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Miscellaneous Update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43100"/>
            <a:ext cx="10744200" cy="4819726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Effective May 3rd, 144A securities were allowed as result of the recent SEC update to Accredited Investor Definition: 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Managers have added 45 144A securities since we granted permission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36 corporate issues and 9 MBS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This will permit managers to participate in exchange offers of acquired firms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Started open trading anonymous network to trade agencies and corporate bonds in late February for the internally managed portfolios: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MKTX was our #1 counterparty for 2020 and 20% of all trades had no dealer cover.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cost savings of $185,000 for the year off 58 High Yield corporate trades.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cs typeface="Times New Roman" pitchFamily="18" charset="0"/>
              </a:rPr>
              <a:t>Investment Pool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04E4C-4004-4667-BD29-96496FF0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8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78736" y="714590"/>
            <a:ext cx="8305800" cy="457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Fixed Income Market Review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3900" y="120884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Q4 2020 &amp; Q1 - 2021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20634"/>
              </p:ext>
            </p:extLst>
          </p:nvPr>
        </p:nvGraphicFramePr>
        <p:xfrm>
          <a:off x="6636471" y="2186280"/>
          <a:ext cx="4478602" cy="297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66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9/30/2020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3/31/2021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Period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2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Corp</a:t>
                      </a:r>
                      <a:r>
                        <a:rPr lang="en-US" sz="1200" b="1" baseline="0" dirty="0">
                          <a:latin typeface="+mj-lt"/>
                          <a:cs typeface="Times New Roman" pitchFamily="18" charset="0"/>
                        </a:rPr>
                        <a:t> – IG</a:t>
                      </a:r>
                      <a:endParaRPr lang="en-US" sz="12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234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itchFamily="18" charset="0"/>
                        </a:rPr>
                        <a:t>-45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0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Corp</a:t>
                      </a:r>
                      <a:r>
                        <a:rPr lang="en-US" sz="1200" b="1" baseline="0" dirty="0">
                          <a:latin typeface="+mj-lt"/>
                          <a:cs typeface="Times New Roman" pitchFamily="18" charset="0"/>
                        </a:rPr>
                        <a:t> – </a:t>
                      </a:r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234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itchFamily="18" charset="0"/>
                        </a:rPr>
                        <a:t>-207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234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itchFamily="18" charset="0"/>
                        </a:rPr>
                        <a:t>-49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234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itchFamily="18" charset="0"/>
                        </a:rPr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CMBS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234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itchFamily="18" charset="0"/>
                        </a:rPr>
                        <a:t>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09262"/>
              </p:ext>
            </p:extLst>
          </p:nvPr>
        </p:nvGraphicFramePr>
        <p:xfrm>
          <a:off x="1076928" y="2186280"/>
          <a:ext cx="4356052" cy="297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82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9/30/2020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3/31/2021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Period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9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3-month T-Bill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0.092%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0.015%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-7.6</a:t>
                      </a:r>
                      <a:r>
                        <a:rPr lang="en-US" sz="1200" b="1" baseline="0" dirty="0">
                          <a:latin typeface="+mj-lt"/>
                          <a:cs typeface="Times New Roman" pitchFamily="18" charset="0"/>
                        </a:rPr>
                        <a:t> b.p.</a:t>
                      </a:r>
                      <a:endParaRPr lang="en-US" sz="12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baseline="0" dirty="0">
                          <a:latin typeface="+mj-lt"/>
                          <a:cs typeface="Times New Roman" pitchFamily="18" charset="0"/>
                        </a:rPr>
                        <a:t> Year T-Note</a:t>
                      </a:r>
                      <a:endParaRPr lang="en-US" sz="12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0.127%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0.160%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+3.3 b.p.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5 Year T-Note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0.277%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0.939%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+66.2 b.p.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10 Year T-Note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0.684%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1.740%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+105.6 b.p.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30 Year T-Note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1.455%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Times New Roman" pitchFamily="18" charset="0"/>
                        </a:rPr>
                        <a:t>2.411%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Times New Roman" pitchFamily="18" charset="0"/>
                        </a:rPr>
                        <a:t>+95.5 b.p.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873634" y="5770926"/>
            <a:ext cx="24801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Source:  Bloomberg and Goldman Sachs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6965" y="148817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Treasuries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0837" y="154915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Spread Sectors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B773D-93CE-4063-9040-269E56A60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8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+mn-lt"/>
              </a:rPr>
              <a:t>Florida Economic Recovery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8CFC2-8B55-4C67-8AB7-5098E094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0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0550" y="689609"/>
            <a:ext cx="10896600" cy="11398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cs typeface="Times New Roman" pitchFamily="18" charset="0"/>
              </a:rPr>
              <a:t>Q4 2020 &amp; Q1 2021 Total Returns</a:t>
            </a:r>
            <a:br>
              <a:rPr lang="en-US" sz="3200" b="1" dirty="0">
                <a:cs typeface="Times New Roman" pitchFamily="18" charset="0"/>
              </a:rPr>
            </a:br>
            <a:r>
              <a:rPr lang="en-US" sz="3200" b="1" dirty="0">
                <a:cs typeface="Times New Roman" pitchFamily="18" charset="0"/>
              </a:rPr>
              <a:t> (excl. Time Deposits)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9704758"/>
              </p:ext>
            </p:extLst>
          </p:nvPr>
        </p:nvGraphicFramePr>
        <p:xfrm>
          <a:off x="1543050" y="1762125"/>
          <a:ext cx="8953499" cy="40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B4B0C-CFBE-4547-ABB3-3F44490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B4B0C-CFBE-4547-ABB3-3F44490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38D9C-11B0-4163-86E2-345ABE403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901101"/>
              </p:ext>
            </p:extLst>
          </p:nvPr>
        </p:nvGraphicFramePr>
        <p:xfrm>
          <a:off x="923926" y="1829435"/>
          <a:ext cx="10325100" cy="434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8F2569-098F-48BA-B1C1-7CB2523E8208}"/>
              </a:ext>
            </a:extLst>
          </p:cNvPr>
          <p:cNvSpPr txBox="1">
            <a:spLocks/>
          </p:cNvSpPr>
          <p:nvPr/>
        </p:nvSpPr>
        <p:spPr>
          <a:xfrm>
            <a:off x="590550" y="689609"/>
            <a:ext cx="10896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cs typeface="Times New Roman" pitchFamily="18" charset="0"/>
              </a:rPr>
              <a:t>Q4 2020 &amp; Q1 2021 Total Returns vs Benchmarks</a:t>
            </a:r>
            <a:br>
              <a:rPr lang="en-US" sz="3200" b="1" dirty="0">
                <a:cs typeface="Times New Roman" pitchFamily="18" charset="0"/>
              </a:rPr>
            </a:br>
            <a:r>
              <a:rPr lang="en-US" sz="3200" b="1" dirty="0">
                <a:cs typeface="Times New Roman" pitchFamily="18" charset="0"/>
              </a:rPr>
              <a:t> (excl. Time Deposits)</a:t>
            </a:r>
          </a:p>
        </p:txBody>
      </p:sp>
    </p:spTree>
    <p:extLst>
      <p:ext uri="{BB962C8B-B14F-4D97-AF65-F5344CB8AC3E}">
        <p14:creationId xmlns:p14="http://schemas.microsoft.com/office/powerpoint/2010/main" val="301419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43098" y="539643"/>
            <a:ext cx="8229600" cy="11398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Times New Roman" pitchFamily="18" charset="0"/>
              </a:rPr>
              <a:t>Investment Pool Total Return </a:t>
            </a:r>
            <a:br>
              <a:rPr lang="en-US" sz="3600" b="1" dirty="0">
                <a:cs typeface="Times New Roman" pitchFamily="18" charset="0"/>
              </a:rPr>
            </a:br>
            <a:r>
              <a:rPr lang="en-US" sz="3600" b="1" dirty="0">
                <a:cs typeface="Times New Roman" pitchFamily="18" charset="0"/>
              </a:rPr>
              <a:t>(excl. Time Deposits)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10684603"/>
              </p:ext>
            </p:extLst>
          </p:nvPr>
        </p:nvGraphicFramePr>
        <p:xfrm>
          <a:off x="1235378" y="1741118"/>
          <a:ext cx="9645041" cy="426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D7B62B-2265-4641-82E4-ED22F51F5428}"/>
              </a:ext>
            </a:extLst>
          </p:cNvPr>
          <p:cNvSpPr txBox="1"/>
          <p:nvPr/>
        </p:nvSpPr>
        <p:spPr>
          <a:xfrm>
            <a:off x="8071720" y="5586842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Annualized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65EF45-7B74-4299-98BE-1BD7ABD8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85140"/>
            <a:ext cx="10515600" cy="6673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Individual Mandate </a:t>
            </a:r>
            <a:r>
              <a:rPr lang="en-US" sz="4000" b="1" dirty="0">
                <a:cs typeface="Times New Roman" pitchFamily="18" charset="0"/>
              </a:rPr>
              <a:t>Key </a:t>
            </a:r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Characteristics</a:t>
            </a:r>
            <a:endParaRPr lang="en-US" sz="4000" b="1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190628"/>
              </p:ext>
            </p:extLst>
          </p:nvPr>
        </p:nvGraphicFramePr>
        <p:xfrm>
          <a:off x="1042074" y="1048836"/>
          <a:ext cx="10069752" cy="238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579CDF6C-44F3-4E35-90C2-6F04F03D8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132464"/>
              </p:ext>
            </p:extLst>
          </p:nvPr>
        </p:nvGraphicFramePr>
        <p:xfrm>
          <a:off x="1042074" y="3620587"/>
          <a:ext cx="10145952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09B36-5335-489B-8316-241FEE7C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4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23265"/>
            <a:ext cx="10515600" cy="6673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Individual Mandate </a:t>
            </a:r>
            <a:r>
              <a:rPr lang="en-US" sz="4000" b="1" dirty="0">
                <a:cs typeface="Times New Roman" pitchFamily="18" charset="0"/>
              </a:rPr>
              <a:t>Key </a:t>
            </a:r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Characteristics 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(continued)</a:t>
            </a:r>
            <a:endParaRPr lang="en-US" sz="4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09B36-5335-489B-8316-241FEE7C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3AA8DE-C380-42AA-B5E6-34A28C40C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297306"/>
              </p:ext>
            </p:extLst>
          </p:nvPr>
        </p:nvGraphicFramePr>
        <p:xfrm>
          <a:off x="771525" y="1390650"/>
          <a:ext cx="10786149" cy="466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40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2139"/>
            <a:ext cx="8229600" cy="9964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Times New Roman" pitchFamily="18" charset="0"/>
              </a:rPr>
              <a:t>Portfolio % vs. Allocation Ranges</a:t>
            </a:r>
            <a:br>
              <a:rPr lang="en-US" sz="3600" b="1" dirty="0">
                <a:cs typeface="Times New Roman" pitchFamily="18" charset="0"/>
              </a:rPr>
            </a:br>
            <a:r>
              <a:rPr lang="en-US" sz="2800" b="1" dirty="0">
                <a:cs typeface="Times New Roman" pitchFamily="18" charset="0"/>
              </a:rPr>
              <a:t>as of May 13, 2021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41318"/>
              </p:ext>
            </p:extLst>
          </p:nvPr>
        </p:nvGraphicFramePr>
        <p:xfrm>
          <a:off x="1383527" y="1504950"/>
          <a:ext cx="9199659" cy="434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lowchart: Process 7"/>
          <p:cNvSpPr/>
          <p:nvPr/>
        </p:nvSpPr>
        <p:spPr bwMode="auto">
          <a:xfrm>
            <a:off x="2246627" y="3352800"/>
            <a:ext cx="304800" cy="762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C61A5-E352-401A-A5BE-FDD3D9F3F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685166"/>
            <a:ext cx="10515600" cy="991236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Portfolio Rebalancing Decisions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E13C3E94-8862-4467-8F19-CD52EB0E932F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lvl="1" indent="-285584">
              <a:spcBef>
                <a:spcPct val="20000"/>
              </a:spcBef>
              <a:buClr>
                <a:srgbClr val="999900"/>
              </a:buClr>
              <a:buSzPct val="125000"/>
            </a:pPr>
            <a:endParaRPr lang="en-US" sz="1600" dirty="0">
              <a:solidFill>
                <a:srgbClr val="000000"/>
              </a:solidFill>
            </a:endParaRPr>
          </a:p>
          <a:p>
            <a:pPr marL="742516" lvl="1" indent="-285584">
              <a:spcBef>
                <a:spcPct val="20000"/>
              </a:spcBef>
              <a:buClr>
                <a:srgbClr val="999900"/>
              </a:buClr>
              <a:buSzPct val="125000"/>
              <a:buFont typeface="Wingdings" pitchFamily="2" charset="2"/>
              <a:buChar char="§"/>
            </a:pPr>
            <a:endParaRPr lang="en-US" sz="16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60D76BF-E7C6-4809-97E1-6BB49D041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64949"/>
              </p:ext>
            </p:extLst>
          </p:nvPr>
        </p:nvGraphicFramePr>
        <p:xfrm>
          <a:off x="1524000" y="1943100"/>
          <a:ext cx="9363076" cy="354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769">
                  <a:extLst>
                    <a:ext uri="{9D8B030D-6E8A-4147-A177-3AD203B41FA5}">
                      <a16:colId xmlns:a16="http://schemas.microsoft.com/office/drawing/2014/main" val="3792149503"/>
                    </a:ext>
                  </a:extLst>
                </a:gridCol>
                <a:gridCol w="2707481">
                  <a:extLst>
                    <a:ext uri="{9D8B030D-6E8A-4147-A177-3AD203B41FA5}">
                      <a16:colId xmlns:a16="http://schemas.microsoft.com/office/drawing/2014/main" val="128391565"/>
                    </a:ext>
                  </a:extLst>
                </a:gridCol>
                <a:gridCol w="1974057">
                  <a:extLst>
                    <a:ext uri="{9D8B030D-6E8A-4147-A177-3AD203B41FA5}">
                      <a16:colId xmlns:a16="http://schemas.microsoft.com/office/drawing/2014/main" val="2458280077"/>
                    </a:ext>
                  </a:extLst>
                </a:gridCol>
                <a:gridCol w="2340769">
                  <a:extLst>
                    <a:ext uri="{9D8B030D-6E8A-4147-A177-3AD203B41FA5}">
                      <a16:colId xmlns:a16="http://schemas.microsoft.com/office/drawing/2014/main" val="3335273832"/>
                    </a:ext>
                  </a:extLst>
                </a:gridCol>
              </a:tblGrid>
              <a:tr h="5759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FROM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 Date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34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LIQUIIDTY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ULTRA SHORT DURATION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$400 MILLION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February 1, 2021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7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LIQUIDITY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ULTRA SHORT DURATION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$400 MILLION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March 1, 2021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5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LIQUIDITY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ULTRA SHORT DURATION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$600 MILLION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April 1, 2021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2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9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LIQUIDITY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SHORT DURATION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$200 MILLION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February 1, 2021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LIQUIDITY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SHORT DURATION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$100 MILLION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March 1, 2021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9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LIQUIDITY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INTERMEDIATE DURATION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$400 MILLION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April 1, 2021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945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7E8A-48E1-454C-9933-2077AB8B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Intermediate Duration Portfolio Net of Fee Performance as of March 31, 2021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687B4F-B2C7-4B67-B883-953FBA6254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1344" y="2010728"/>
          <a:ext cx="10326255" cy="3845127"/>
        </p:xfrm>
        <a:graphic>
          <a:graphicData uri="http://schemas.openxmlformats.org/drawingml/2006/table">
            <a:tbl>
              <a:tblPr/>
              <a:tblGrid>
                <a:gridCol w="1791856">
                  <a:extLst>
                    <a:ext uri="{9D8B030D-6E8A-4147-A177-3AD203B41FA5}">
                      <a16:colId xmlns:a16="http://schemas.microsoft.com/office/drawing/2014/main" val="1922188602"/>
                    </a:ext>
                  </a:extLst>
                </a:gridCol>
                <a:gridCol w="1060501">
                  <a:extLst>
                    <a:ext uri="{9D8B030D-6E8A-4147-A177-3AD203B41FA5}">
                      <a16:colId xmlns:a16="http://schemas.microsoft.com/office/drawing/2014/main" val="519651511"/>
                    </a:ext>
                  </a:extLst>
                </a:gridCol>
                <a:gridCol w="1516442">
                  <a:extLst>
                    <a:ext uri="{9D8B030D-6E8A-4147-A177-3AD203B41FA5}">
                      <a16:colId xmlns:a16="http://schemas.microsoft.com/office/drawing/2014/main" val="2230239350"/>
                    </a:ext>
                  </a:extLst>
                </a:gridCol>
                <a:gridCol w="637868">
                  <a:extLst>
                    <a:ext uri="{9D8B030D-6E8A-4147-A177-3AD203B41FA5}">
                      <a16:colId xmlns:a16="http://schemas.microsoft.com/office/drawing/2014/main" val="3560478447"/>
                    </a:ext>
                  </a:extLst>
                </a:gridCol>
                <a:gridCol w="746186">
                  <a:extLst>
                    <a:ext uri="{9D8B030D-6E8A-4147-A177-3AD203B41FA5}">
                      <a16:colId xmlns:a16="http://schemas.microsoft.com/office/drawing/2014/main" val="734124029"/>
                    </a:ext>
                  </a:extLst>
                </a:gridCol>
                <a:gridCol w="312918">
                  <a:extLst>
                    <a:ext uri="{9D8B030D-6E8A-4147-A177-3AD203B41FA5}">
                      <a16:colId xmlns:a16="http://schemas.microsoft.com/office/drawing/2014/main" val="3547790193"/>
                    </a:ext>
                  </a:extLst>
                </a:gridCol>
                <a:gridCol w="746186">
                  <a:extLst>
                    <a:ext uri="{9D8B030D-6E8A-4147-A177-3AD203B41FA5}">
                      <a16:colId xmlns:a16="http://schemas.microsoft.com/office/drawing/2014/main" val="2146878014"/>
                    </a:ext>
                  </a:extLst>
                </a:gridCol>
                <a:gridCol w="312918">
                  <a:extLst>
                    <a:ext uri="{9D8B030D-6E8A-4147-A177-3AD203B41FA5}">
                      <a16:colId xmlns:a16="http://schemas.microsoft.com/office/drawing/2014/main" val="340395257"/>
                    </a:ext>
                  </a:extLst>
                </a:gridCol>
                <a:gridCol w="746186">
                  <a:extLst>
                    <a:ext uri="{9D8B030D-6E8A-4147-A177-3AD203B41FA5}">
                      <a16:colId xmlns:a16="http://schemas.microsoft.com/office/drawing/2014/main" val="1381666228"/>
                    </a:ext>
                  </a:extLst>
                </a:gridCol>
                <a:gridCol w="312918">
                  <a:extLst>
                    <a:ext uri="{9D8B030D-6E8A-4147-A177-3AD203B41FA5}">
                      <a16:colId xmlns:a16="http://schemas.microsoft.com/office/drawing/2014/main" val="3520385179"/>
                    </a:ext>
                  </a:extLst>
                </a:gridCol>
                <a:gridCol w="746186">
                  <a:extLst>
                    <a:ext uri="{9D8B030D-6E8A-4147-A177-3AD203B41FA5}">
                      <a16:colId xmlns:a16="http://schemas.microsoft.com/office/drawing/2014/main" val="1677194169"/>
                    </a:ext>
                  </a:extLst>
                </a:gridCol>
                <a:gridCol w="312918">
                  <a:extLst>
                    <a:ext uri="{9D8B030D-6E8A-4147-A177-3AD203B41FA5}">
                      <a16:colId xmlns:a16="http://schemas.microsoft.com/office/drawing/2014/main" val="2252221215"/>
                    </a:ext>
                  </a:extLst>
                </a:gridCol>
                <a:gridCol w="746186">
                  <a:extLst>
                    <a:ext uri="{9D8B030D-6E8A-4147-A177-3AD203B41FA5}">
                      <a16:colId xmlns:a16="http://schemas.microsoft.com/office/drawing/2014/main" val="2710440093"/>
                    </a:ext>
                  </a:extLst>
                </a:gridCol>
                <a:gridCol w="336986">
                  <a:extLst>
                    <a:ext uri="{9D8B030D-6E8A-4147-A177-3AD203B41FA5}">
                      <a16:colId xmlns:a16="http://schemas.microsoft.com/office/drawing/2014/main" val="964328858"/>
                    </a:ext>
                  </a:extLst>
                </a:gridCol>
              </a:tblGrid>
              <a:tr h="34955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Intermediate Duration Portfolio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82051"/>
                  </a:ext>
                </a:extLst>
              </a:tr>
              <a:tr h="3495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15234A"/>
                          </a:solidFill>
                          <a:effectLst/>
                          <a:latin typeface="Arial" panose="020B0604020202020204" pitchFamily="34" charset="0"/>
                        </a:rPr>
                        <a:t>Ranked by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%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Mgr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Annualized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2746"/>
                  </a:ext>
                </a:extLst>
              </a:tr>
              <a:tr h="3495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Portfolio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Market Value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Rank*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6 Month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 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 Year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3 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5 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7335"/>
                  </a:ext>
                </a:extLst>
              </a:tr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Galliard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2.63%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$895,061,984.04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-0.925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2.898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4.633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4.571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3.020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5541"/>
                  </a:ext>
                </a:extLst>
              </a:tr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IR+M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2.37%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$806,571,268.98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-0.741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3.511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4.809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4.660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2.988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546322"/>
                  </a:ext>
                </a:extLst>
              </a:tr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Sterling Capital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$791,346,687.65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-0.693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3.498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4.676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4.537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2.995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41212"/>
                  </a:ext>
                </a:extLst>
              </a:tr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MetWest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1.47%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$501,085,434.62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-0.797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4.653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4.529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2.920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925982"/>
                  </a:ext>
                </a:extLst>
              </a:tr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8.81%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$2,994,065,375.29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-0.793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3.108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4.695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4.579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2.985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89910"/>
                  </a:ext>
                </a:extLst>
              </a:tr>
              <a:tr h="34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Benchmark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-1.200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1.383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4.132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4.169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2.639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387914"/>
                  </a:ext>
                </a:extLst>
              </a:tr>
              <a:tr h="3495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*  1, 3 &amp; 5 Year Risk-Adjusted Ranking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3660"/>
                  </a:ext>
                </a:extLst>
              </a:tr>
              <a:tr h="349557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** Benchmark changed from Barclay's Int Gov/Credit to Barclay's Int Aggregate on June 1, 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0127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4F1E4-914F-4012-A202-EBDCC3373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93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25E-D7FB-4132-B1F8-56090DD9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6"/>
            <a:ext cx="10515600" cy="11066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Long Duration Portfolio Net of Fee </a:t>
            </a:r>
            <a:br>
              <a:rPr lang="en-US" b="1" dirty="0"/>
            </a:br>
            <a:r>
              <a:rPr lang="en-US" b="1" dirty="0"/>
              <a:t>Performance as of March 31, 2021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2EE0F6-CADC-46AE-9065-C6F130BB5F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5018" y="1791855"/>
          <a:ext cx="10917383" cy="4599702"/>
        </p:xfrm>
        <a:graphic>
          <a:graphicData uri="http://schemas.openxmlformats.org/drawingml/2006/table">
            <a:tbl>
              <a:tblPr/>
              <a:tblGrid>
                <a:gridCol w="1794927">
                  <a:extLst>
                    <a:ext uri="{9D8B030D-6E8A-4147-A177-3AD203B41FA5}">
                      <a16:colId xmlns:a16="http://schemas.microsoft.com/office/drawing/2014/main" val="4126534882"/>
                    </a:ext>
                  </a:extLst>
                </a:gridCol>
                <a:gridCol w="707414">
                  <a:extLst>
                    <a:ext uri="{9D8B030D-6E8A-4147-A177-3AD203B41FA5}">
                      <a16:colId xmlns:a16="http://schemas.microsoft.com/office/drawing/2014/main" val="2968996579"/>
                    </a:ext>
                  </a:extLst>
                </a:gridCol>
                <a:gridCol w="1330358">
                  <a:extLst>
                    <a:ext uri="{9D8B030D-6E8A-4147-A177-3AD203B41FA5}">
                      <a16:colId xmlns:a16="http://schemas.microsoft.com/office/drawing/2014/main" val="2038493715"/>
                    </a:ext>
                  </a:extLst>
                </a:gridCol>
                <a:gridCol w="559596">
                  <a:extLst>
                    <a:ext uri="{9D8B030D-6E8A-4147-A177-3AD203B41FA5}">
                      <a16:colId xmlns:a16="http://schemas.microsoft.com/office/drawing/2014/main" val="732760462"/>
                    </a:ext>
                  </a:extLst>
                </a:gridCol>
                <a:gridCol w="654620">
                  <a:extLst>
                    <a:ext uri="{9D8B030D-6E8A-4147-A177-3AD203B41FA5}">
                      <a16:colId xmlns:a16="http://schemas.microsoft.com/office/drawing/2014/main" val="892859730"/>
                    </a:ext>
                  </a:extLst>
                </a:gridCol>
                <a:gridCol w="274519">
                  <a:extLst>
                    <a:ext uri="{9D8B030D-6E8A-4147-A177-3AD203B41FA5}">
                      <a16:colId xmlns:a16="http://schemas.microsoft.com/office/drawing/2014/main" val="404035510"/>
                    </a:ext>
                  </a:extLst>
                </a:gridCol>
                <a:gridCol w="654620">
                  <a:extLst>
                    <a:ext uri="{9D8B030D-6E8A-4147-A177-3AD203B41FA5}">
                      <a16:colId xmlns:a16="http://schemas.microsoft.com/office/drawing/2014/main" val="270784617"/>
                    </a:ext>
                  </a:extLst>
                </a:gridCol>
                <a:gridCol w="274519">
                  <a:extLst>
                    <a:ext uri="{9D8B030D-6E8A-4147-A177-3AD203B41FA5}">
                      <a16:colId xmlns:a16="http://schemas.microsoft.com/office/drawing/2014/main" val="1271328342"/>
                    </a:ext>
                  </a:extLst>
                </a:gridCol>
                <a:gridCol w="654620">
                  <a:extLst>
                    <a:ext uri="{9D8B030D-6E8A-4147-A177-3AD203B41FA5}">
                      <a16:colId xmlns:a16="http://schemas.microsoft.com/office/drawing/2014/main" val="1956793939"/>
                    </a:ext>
                  </a:extLst>
                </a:gridCol>
                <a:gridCol w="274519">
                  <a:extLst>
                    <a:ext uri="{9D8B030D-6E8A-4147-A177-3AD203B41FA5}">
                      <a16:colId xmlns:a16="http://schemas.microsoft.com/office/drawing/2014/main" val="2926351451"/>
                    </a:ext>
                  </a:extLst>
                </a:gridCol>
                <a:gridCol w="654620">
                  <a:extLst>
                    <a:ext uri="{9D8B030D-6E8A-4147-A177-3AD203B41FA5}">
                      <a16:colId xmlns:a16="http://schemas.microsoft.com/office/drawing/2014/main" val="3564975751"/>
                    </a:ext>
                  </a:extLst>
                </a:gridCol>
                <a:gridCol w="295635">
                  <a:extLst>
                    <a:ext uri="{9D8B030D-6E8A-4147-A177-3AD203B41FA5}">
                      <a16:colId xmlns:a16="http://schemas.microsoft.com/office/drawing/2014/main" val="2865834280"/>
                    </a:ext>
                  </a:extLst>
                </a:gridCol>
                <a:gridCol w="654620">
                  <a:extLst>
                    <a:ext uri="{9D8B030D-6E8A-4147-A177-3AD203B41FA5}">
                      <a16:colId xmlns:a16="http://schemas.microsoft.com/office/drawing/2014/main" val="805272698"/>
                    </a:ext>
                  </a:extLst>
                </a:gridCol>
                <a:gridCol w="274519">
                  <a:extLst>
                    <a:ext uri="{9D8B030D-6E8A-4147-A177-3AD203B41FA5}">
                      <a16:colId xmlns:a16="http://schemas.microsoft.com/office/drawing/2014/main" val="3096630458"/>
                    </a:ext>
                  </a:extLst>
                </a:gridCol>
                <a:gridCol w="675737">
                  <a:extLst>
                    <a:ext uri="{9D8B030D-6E8A-4147-A177-3AD203B41FA5}">
                      <a16:colId xmlns:a16="http://schemas.microsoft.com/office/drawing/2014/main" val="3870946617"/>
                    </a:ext>
                  </a:extLst>
                </a:gridCol>
                <a:gridCol w="263960">
                  <a:extLst>
                    <a:ext uri="{9D8B030D-6E8A-4147-A177-3AD203B41FA5}">
                      <a16:colId xmlns:a16="http://schemas.microsoft.com/office/drawing/2014/main" val="3171468842"/>
                    </a:ext>
                  </a:extLst>
                </a:gridCol>
                <a:gridCol w="675737">
                  <a:extLst>
                    <a:ext uri="{9D8B030D-6E8A-4147-A177-3AD203B41FA5}">
                      <a16:colId xmlns:a16="http://schemas.microsoft.com/office/drawing/2014/main" val="631177607"/>
                    </a:ext>
                  </a:extLst>
                </a:gridCol>
                <a:gridCol w="242843">
                  <a:extLst>
                    <a:ext uri="{9D8B030D-6E8A-4147-A177-3AD203B41FA5}">
                      <a16:colId xmlns:a16="http://schemas.microsoft.com/office/drawing/2014/main" val="3107519"/>
                    </a:ext>
                  </a:extLst>
                </a:gridCol>
              </a:tblGrid>
              <a:tr h="250878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Long Duration Portfolio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333730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Ranked by Assets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% Total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Mgr 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Annualized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53330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Portfolio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Market Value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Rank*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6 Month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 Year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3 Year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5 Year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7 Year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10 Year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15 Year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2405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Sterling Capital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3.48%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$1,183,838,059.70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-1.865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3.474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5.105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3.623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3.699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3.829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4.799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48691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Galliard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3.39%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$1,152,305,097.90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-2.784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2.334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5.429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3.619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3.902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4.011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28733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Manulife 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3.07%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$1,042,938,434.15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-2.248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2.052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5.115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3.557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3.603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3.620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4.676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54531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Fidelity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3.00%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$1,019,095,661.96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-2.670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2.055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5.192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3.555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3.572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3.740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4.846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71011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Amundi Pioneer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2.56%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$869,885,996.83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-2.005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4.208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5.100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3.571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3.705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3.928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4.907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776291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Prudential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2.48%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$842,022,995.11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-2.068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3.633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4.957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3.455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3.580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3.785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4.715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35128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Western Asset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2.47%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$837,609,004.35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-2.105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2.855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4.864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3.435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3.599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3.669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4.497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6216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Wells Capital 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2.33%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$792,308,321.50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-1.905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2.424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5.176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3.550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3.637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3.657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4.624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619414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Blackrock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1.84%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$625,903,596.82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-2.321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2.775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5.365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3.549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3.621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3.669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4.529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39753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Goldman Sachs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1.65%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$560,843,648.20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-2.648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2.240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5.216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3.442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3.475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3.564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4.484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677452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Nuveen 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1.31%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$445,324,748.66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-2.561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2.188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4.754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3.157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3.256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3.393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4.492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2791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Insight Investment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0.71%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$239,621,525.41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-2.431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2.138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4.952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3.276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3.427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3.622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478339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28.29%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$9,611,697,090.59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-2.279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2.757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5.106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3.487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3.583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3.685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4.507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46803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Benchmark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-2.726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0.710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4.655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3.104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3.309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3.440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4.295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845485"/>
                  </a:ext>
                </a:extLst>
              </a:tr>
              <a:tr h="3347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* 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 3 &amp; 5 Year Risk-Adjusted Ranking</a:t>
                      </a: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941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B5B98-3907-4638-AD6E-7AECFEA39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28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34749" y="584550"/>
            <a:ext cx="8305800" cy="457200"/>
          </a:xfrm>
        </p:spPr>
        <p:txBody>
          <a:bodyPr>
            <a:noAutofit/>
          </a:bodyPr>
          <a:lstStyle/>
          <a:p>
            <a:r>
              <a:rPr lang="en-US" sz="4000" b="1" dirty="0">
                <a:cs typeface="Times New Roman" pitchFamily="18" charset="0"/>
              </a:rPr>
              <a:t>Total Pool Distribution by Mandate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6477000" y="14478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308869247"/>
              </p:ext>
            </p:extLst>
          </p:nvPr>
        </p:nvGraphicFramePr>
        <p:xfrm>
          <a:off x="1000386" y="1001822"/>
          <a:ext cx="10384076" cy="25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01889017"/>
              </p:ext>
            </p:extLst>
          </p:nvPr>
        </p:nvGraphicFramePr>
        <p:xfrm>
          <a:off x="801666" y="3612193"/>
          <a:ext cx="10421655" cy="269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49828-CE1A-4EAD-ABFB-A9E41F591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78"/>
            <a:ext cx="10515600" cy="10134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Florida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73329"/>
            <a:ext cx="10515600" cy="4277927"/>
          </a:xfrm>
        </p:spPr>
        <p:txBody>
          <a:bodyPr>
            <a:noAutofit/>
          </a:bodyPr>
          <a:lstStyle/>
          <a:p>
            <a:r>
              <a:rPr lang="en-US" sz="1800" dirty="0"/>
              <a:t>January and February, unemployment dropped to 2.8% (the lowest recorded by EDR since 1976). With the Coronavirus outbreak, the rate spike to 13.8% in April 2020. As of December, of this year we are around 6.1%.</a:t>
            </a:r>
          </a:p>
          <a:p>
            <a:endParaRPr lang="en-US" sz="1800" dirty="0"/>
          </a:p>
          <a:p>
            <a:r>
              <a:rPr lang="en-US" sz="1800" dirty="0"/>
              <a:t>In Florida, the percentage of those unemployed for less than 5 weeks had grown from 32.3% in February to 44.2% in April, before falling back to 29.5% in November.</a:t>
            </a:r>
          </a:p>
          <a:p>
            <a:endParaRPr lang="en-US" sz="1800" dirty="0"/>
          </a:p>
          <a:p>
            <a:r>
              <a:rPr lang="en-US" sz="1800" dirty="0"/>
              <a:t>Population growth is typically the state’s primary engine of economic growth, fueling both employment and income growth.</a:t>
            </a:r>
          </a:p>
          <a:p>
            <a:pPr lvl="1"/>
            <a:r>
              <a:rPr lang="en-US" sz="1800" dirty="0"/>
              <a:t>As a result of the pandemic, population growth is expected to slow to 297,851 new residents (1.38%), reflecting both slower net migration and a speed‐up in the expected negative natural increase (more deaths than births). Between 2021 and 2025, growth is forecast to average 1.36%.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EEFC7-0362-4D40-BB16-68C327F2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21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28" y="669444"/>
            <a:ext cx="8820003" cy="268925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Times New Roman" pitchFamily="18" charset="0"/>
              </a:rPr>
              <a:t>Total Pool Characteristics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8171"/>
              </p:ext>
            </p:extLst>
          </p:nvPr>
        </p:nvGraphicFramePr>
        <p:xfrm>
          <a:off x="828674" y="3958630"/>
          <a:ext cx="720051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653598"/>
              </p:ext>
            </p:extLst>
          </p:nvPr>
        </p:nvGraphicFramePr>
        <p:xfrm>
          <a:off x="828674" y="973909"/>
          <a:ext cx="49458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724697"/>
              </p:ext>
            </p:extLst>
          </p:nvPr>
        </p:nvGraphicFramePr>
        <p:xfrm>
          <a:off x="6635780" y="973909"/>
          <a:ext cx="4814208" cy="314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17404" y="4697811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Yield 3/31/21:    0.66%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n-US" sz="1400" dirty="0">
                <a:latin typeface="+mj-lt"/>
              </a:rPr>
              <a:t>Yield 9/30/20:    0.62%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n-US" sz="1400" dirty="0">
                <a:latin typeface="+mj-lt"/>
              </a:rPr>
              <a:t>Yield 3/31/30:    1.27%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8355E-24EE-406B-954A-55BA91A71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47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45689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Constantia" pitchFamily="18" charset="0"/>
              </a:rPr>
            </a:br>
            <a:br>
              <a:rPr lang="en-US" b="1" dirty="0">
                <a:latin typeface="Constantia" pitchFamily="18" charset="0"/>
              </a:rPr>
            </a:br>
            <a:r>
              <a:rPr lang="en-US" sz="4900" b="1" dirty="0">
                <a:latin typeface="Calibri" panose="020F0502020204030204" pitchFamily="34" charset="0"/>
              </a:rPr>
              <a:t>Top 10 Non-US Govt Holdings </a:t>
            </a:r>
            <a:br>
              <a:rPr lang="en-US" sz="5300" b="1" dirty="0">
                <a:latin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</a:rPr>
              <a:t>at March 31, 2021</a:t>
            </a:r>
            <a:br>
              <a:rPr lang="en-US" sz="5300" dirty="0">
                <a:latin typeface="Constantia" pitchFamily="18" charset="0"/>
              </a:rPr>
            </a:br>
            <a:endParaRPr lang="en-US" sz="5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12529" y="6400800"/>
            <a:ext cx="282359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4DA99-51F7-4326-AF7C-A0A095EF9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idx="1"/>
          </p:nvPr>
        </p:nvGraphicFramePr>
        <p:xfrm>
          <a:off x="1237673" y="1883604"/>
          <a:ext cx="9233219" cy="42224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3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latin typeface="+mn-lt"/>
                        </a:rPr>
                        <a:t>ISSUER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latin typeface="+mn-lt"/>
                        </a:rPr>
                        <a:t>MARKET VALUE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latin typeface="+mn-lt"/>
                        </a:rPr>
                        <a:t>% OF 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latin typeface="+mn-lt"/>
                        </a:rPr>
                        <a:t>S&amp;P LONG TERM</a:t>
                      </a:r>
                      <a:r>
                        <a:rPr lang="en-US" sz="1500" b="1" u="none" strike="noStrike" baseline="0" dirty="0"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500" b="1" u="none" strike="noStrike" dirty="0">
                          <a:latin typeface="+mn-lt"/>
                        </a:rPr>
                        <a:t>RANKING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Bank of America Corp 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184,407,972.36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0.54%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A-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/BBB+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J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PMorgan Chase &amp; Co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179,477,244.68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0.53%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A-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Toyota Motor Corp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126,061,878.55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AA-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Goldman Sachs Group Inc/The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119,431,961.71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0.35%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BBB+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Citigroup Inc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115,586,102.28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0.34%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A+/BBB+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Wells Fargo &amp; Co 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105,037,181.15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BBB+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Morgan Stanley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104,427,374.18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0.31%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BBB+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Berkshire Hathaway Inc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92,246,454.34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0.27%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6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Comcast Corp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79,860,291.48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0.24%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A-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Oracle Corp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79,760,963.56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0.23%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42934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B0739-08DF-4A3A-94C0-8D5B88CA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585" y="6248400"/>
            <a:ext cx="4579815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752683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4705" y="380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Basket Clause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08305" y="1545992"/>
            <a:ext cx="4572000" cy="40386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000" b="1" dirty="0">
                <a:cs typeface="Arial" pitchFamily="34" charset="0"/>
              </a:rPr>
              <a:t>March 2021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85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$52.7 million Market Value</a:t>
            </a:r>
          </a:p>
          <a:p>
            <a:pPr lvl="2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ABS</a:t>
            </a:r>
          </a:p>
          <a:p>
            <a:pPr lvl="3"/>
            <a:r>
              <a:rPr lang="en-US" sz="3500" dirty="0">
                <a:cs typeface="Arial" pitchFamily="34" charset="0"/>
              </a:rPr>
              <a:t>$8.7 million Market Value</a:t>
            </a:r>
          </a:p>
          <a:p>
            <a:pPr lvl="3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4.13 years WAM / 3.46 years WAL</a:t>
            </a:r>
          </a:p>
          <a:p>
            <a:pPr lvl="2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MBS</a:t>
            </a:r>
          </a:p>
          <a:p>
            <a:pPr lvl="3"/>
            <a:r>
              <a:rPr lang="en-US" sz="3500" dirty="0">
                <a:cs typeface="Arial" pitchFamily="34" charset="0"/>
              </a:rPr>
              <a:t>$0.6 million Market Value</a:t>
            </a:r>
          </a:p>
          <a:p>
            <a:pPr lvl="3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13.52 years WAM / 1.32 years WAL</a:t>
            </a:r>
          </a:p>
          <a:p>
            <a:pPr lvl="2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CMBS</a:t>
            </a:r>
          </a:p>
          <a:p>
            <a:pPr lvl="3"/>
            <a:r>
              <a:rPr lang="en-US" sz="3500" dirty="0">
                <a:cs typeface="Arial" pitchFamily="34" charset="0"/>
              </a:rPr>
              <a:t>$16,616.38  Market Value</a:t>
            </a:r>
          </a:p>
          <a:p>
            <a:pPr lvl="3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20.40 years WAM / 1.74 WAL</a:t>
            </a:r>
          </a:p>
          <a:p>
            <a:pPr lvl="2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Corporate</a:t>
            </a:r>
          </a:p>
          <a:p>
            <a:pPr lvl="3"/>
            <a:r>
              <a:rPr lang="en-US" sz="3500" dirty="0">
                <a:cs typeface="Arial" pitchFamily="34" charset="0"/>
              </a:rPr>
              <a:t>$43.4 million Market Value</a:t>
            </a:r>
          </a:p>
          <a:p>
            <a:pPr lvl="3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11.16 years WAM and WAL</a:t>
            </a:r>
          </a:p>
          <a:p>
            <a:pPr lvl="3">
              <a:lnSpc>
                <a:spcPct val="90000"/>
              </a:lnSpc>
            </a:pPr>
            <a:endParaRPr lang="en-US" sz="3500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$58.0 million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0.16% of Investment Pool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2279" y="5781924"/>
            <a:ext cx="390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Statutes allow for 3% in basket clause items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9C421-46A3-48EE-BA1A-D473DA02A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C7DCEF9-23F7-479D-B60F-1EB98C5A7E25}"/>
              </a:ext>
            </a:extLst>
          </p:cNvPr>
          <p:cNvSpPr txBox="1">
            <a:spLocks/>
          </p:cNvSpPr>
          <p:nvPr/>
        </p:nvSpPr>
        <p:spPr>
          <a:xfrm>
            <a:off x="1046794" y="1625960"/>
            <a:ext cx="4572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September 2020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83 items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$46.8 million Market Value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ABS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$9.9 million Market Value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4.45 years WAM / 3.44 years WAL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MBS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$0.6 million Market Value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14.04 years WAM / 1.48 years WAL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CMBS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$4,219.16  Market Value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18.80 years WAM / 0.43 WAL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Corporate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$36.3 million Market Value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11.39 years WAM and WAL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$52.3 million Cost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0.15% of Investment Pool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9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07109"/>
            <a:ext cx="8229600" cy="90487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Pool Rating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20371"/>
              </p:ext>
            </p:extLst>
          </p:nvPr>
        </p:nvGraphicFramePr>
        <p:xfrm>
          <a:off x="9053322" y="3054176"/>
          <a:ext cx="2286000" cy="1702147"/>
        </p:xfrm>
        <a:graphic>
          <a:graphicData uri="http://schemas.openxmlformats.org/drawingml/2006/table">
            <a:tbl>
              <a:tblPr/>
              <a:tblGrid>
                <a:gridCol w="138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Maximum Score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91.49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AA-f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A-f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BBB+f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2763" y="1233380"/>
            <a:ext cx="9561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Policy requirement:  A+ or better using S&amp;P rating matrix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S&amp;P Rating as of 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March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31, 2021 = AA-f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Credit Score as of 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March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31, 2021 = 51.83 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AAf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  (vs. 53.83 Sep. 30, 2020)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3855" y="2539773"/>
            <a:ext cx="18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1E216-7A6C-40D4-941A-E5D3251D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D39920F-0D27-4277-8FE7-0C3C77A6C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013479"/>
              </p:ext>
            </p:extLst>
          </p:nvPr>
        </p:nvGraphicFramePr>
        <p:xfrm>
          <a:off x="657225" y="2909105"/>
          <a:ext cx="8229600" cy="318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653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4951" y="650876"/>
            <a:ext cx="8077200" cy="5778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/>
              <a:t>State Net Receipts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53268"/>
              </p:ext>
            </p:extLst>
          </p:nvPr>
        </p:nvGraphicFramePr>
        <p:xfrm>
          <a:off x="638175" y="1228726"/>
          <a:ext cx="10911866" cy="489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02541C-2055-45D9-B314-5719DA1E8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2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83F7-2C03-4795-969D-DB5326A0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Net Receipts</a:t>
            </a:r>
            <a:br>
              <a:rPr lang="en-US" b="1" dirty="0"/>
            </a:br>
            <a:r>
              <a:rPr lang="en-US" sz="2000" b="1" dirty="0"/>
              <a:t>(Including Federal Stimulus)</a:t>
            </a:r>
            <a:endParaRPr lang="en-US" sz="2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B1F27C-DE57-4208-8362-08AB1371D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636305"/>
              </p:ext>
            </p:extLst>
          </p:nvPr>
        </p:nvGraphicFramePr>
        <p:xfrm>
          <a:off x="838200" y="1743960"/>
          <a:ext cx="10515600" cy="442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58172-416E-4E4F-9343-968CCECD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5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4951" y="650876"/>
            <a:ext cx="8077200" cy="5778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/>
              <a:t>State Receipts and Disbursements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427790"/>
              </p:ext>
            </p:extLst>
          </p:nvPr>
        </p:nvGraphicFramePr>
        <p:xfrm>
          <a:off x="662029" y="1228726"/>
          <a:ext cx="10911866" cy="489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99FD4-2608-4B9F-B8D7-DAB1A08C0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+mn-lt"/>
              </a:rPr>
              <a:t>Treasury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2E565-A5DF-48D2-B01B-54E3933C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9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3" y="515854"/>
            <a:ext cx="8077200" cy="1017581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Investment Pool Balance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057400" y="1600204"/>
          <a:ext cx="82296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981203" y="1600201"/>
          <a:ext cx="8069579" cy="39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/>
        </p:nvGraphicFramePr>
        <p:xfrm>
          <a:off x="1672593" y="1432560"/>
          <a:ext cx="8846819" cy="39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1BB76-A24C-40CD-BBED-5670C0614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541897"/>
              </p:ext>
            </p:extLst>
          </p:nvPr>
        </p:nvGraphicFramePr>
        <p:xfrm>
          <a:off x="733425" y="1352550"/>
          <a:ext cx="1068705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944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3592" y="586426"/>
            <a:ext cx="8077200" cy="846134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State Operating Accounts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057400" y="1600204"/>
          <a:ext cx="82296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061213" y="1432560"/>
          <a:ext cx="8069579" cy="39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93B113-1CD0-4BE1-9D9B-A3ECCD4D4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984179"/>
              </p:ext>
            </p:extLst>
          </p:nvPr>
        </p:nvGraphicFramePr>
        <p:xfrm>
          <a:off x="809625" y="1348740"/>
          <a:ext cx="10572749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151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10305</TotalTime>
  <Words>1846</Words>
  <Application>Microsoft Office PowerPoint</Application>
  <PresentationFormat>Widescreen</PresentationFormat>
  <Paragraphs>787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Constantia</vt:lpstr>
      <vt:lpstr>Garamond</vt:lpstr>
      <vt:lpstr>Times New Roman</vt:lpstr>
      <vt:lpstr>Verdana</vt:lpstr>
      <vt:lpstr>Wingdings</vt:lpstr>
      <vt:lpstr>Office Theme</vt:lpstr>
      <vt:lpstr>1_Office Theme</vt:lpstr>
      <vt:lpstr>Treasury Investment Council   October 2020 - March 2021 Overview  Meeting Date: May 19, 2021   </vt:lpstr>
      <vt:lpstr>Florida Economic Recovery</vt:lpstr>
      <vt:lpstr>Florida Economy</vt:lpstr>
      <vt:lpstr>State Net Receipts</vt:lpstr>
      <vt:lpstr>State Net Receipts (Including Federal Stimulus)</vt:lpstr>
      <vt:lpstr>State Receipts and Disbursements</vt:lpstr>
      <vt:lpstr>Treasury Overview</vt:lpstr>
      <vt:lpstr>Investment Pool Balance</vt:lpstr>
      <vt:lpstr>State Operating Accounts</vt:lpstr>
      <vt:lpstr>Non-State Operating Accounts*</vt:lpstr>
      <vt:lpstr>Bond Accounts</vt:lpstr>
      <vt:lpstr>Non-State Operating &amp; Bond Accounts  by type</vt:lpstr>
      <vt:lpstr>Investment Pool  Distributed Income Rate (net)</vt:lpstr>
      <vt:lpstr>Investment Pool  Distributed Income</vt:lpstr>
      <vt:lpstr>Treasury Initiatives</vt:lpstr>
      <vt:lpstr>Bloomberg AIM OMS</vt:lpstr>
      <vt:lpstr>Miscellaneous Update</vt:lpstr>
      <vt:lpstr>Investment Pool Review</vt:lpstr>
      <vt:lpstr>Fixed Income Market Review </vt:lpstr>
      <vt:lpstr>Q4 2020 &amp; Q1 2021 Total Returns  (excl. Time Deposits)</vt:lpstr>
      <vt:lpstr>PowerPoint Presentation</vt:lpstr>
      <vt:lpstr>Investment Pool Total Return  (excl. Time Deposits)</vt:lpstr>
      <vt:lpstr>Individual Mandate Key Characteristics</vt:lpstr>
      <vt:lpstr>Individual Mandate Key Characteristics (continued)</vt:lpstr>
      <vt:lpstr>Portfolio % vs. Allocation Ranges as of May 13, 2021</vt:lpstr>
      <vt:lpstr>Portfolio Rebalancing Decisions</vt:lpstr>
      <vt:lpstr>Intermediate Duration Portfolio Net of Fee Performance as of March 31, 2021</vt:lpstr>
      <vt:lpstr>Long Duration Portfolio Net of Fee  Performance as of March 31, 2021</vt:lpstr>
      <vt:lpstr>Total Pool Distribution by Mandate</vt:lpstr>
      <vt:lpstr>Total Pool Characteristics</vt:lpstr>
      <vt:lpstr>  Top 10 Non-US Govt Holdings  at March 31, 2021 </vt:lpstr>
      <vt:lpstr>Basket Clause</vt:lpstr>
      <vt:lpstr>Pool Rating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Morgado, Pedro</cp:lastModifiedBy>
  <cp:revision>688</cp:revision>
  <cp:lastPrinted>2019-11-12T14:42:52Z</cp:lastPrinted>
  <dcterms:created xsi:type="dcterms:W3CDTF">2017-12-18T19:50:46Z</dcterms:created>
  <dcterms:modified xsi:type="dcterms:W3CDTF">2021-05-18T14:52:26Z</dcterms:modified>
</cp:coreProperties>
</file>