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752" r:id="rId3"/>
    <p:sldId id="473" r:id="rId4"/>
    <p:sldId id="753" r:id="rId5"/>
    <p:sldId id="759" r:id="rId6"/>
    <p:sldId id="466" r:id="rId7"/>
    <p:sldId id="756" r:id="rId8"/>
    <p:sldId id="765" r:id="rId9"/>
    <p:sldId id="767" r:id="rId10"/>
    <p:sldId id="771" r:id="rId11"/>
    <p:sldId id="770" r:id="rId12"/>
    <p:sldId id="758" r:id="rId13"/>
    <p:sldId id="754" r:id="rId14"/>
    <p:sldId id="470" r:id="rId15"/>
    <p:sldId id="469" r:id="rId16"/>
    <p:sldId id="270" r:id="rId17"/>
    <p:sldId id="271" r:id="rId18"/>
    <p:sldId id="775" r:id="rId19"/>
    <p:sldId id="307" r:id="rId20"/>
    <p:sldId id="774" r:id="rId21"/>
    <p:sldId id="357" r:id="rId22"/>
    <p:sldId id="336" r:id="rId23"/>
    <p:sldId id="335" r:id="rId24"/>
    <p:sldId id="291" r:id="rId25"/>
    <p:sldId id="290" r:id="rId26"/>
    <p:sldId id="352" r:id="rId27"/>
    <p:sldId id="761" r:id="rId28"/>
    <p:sldId id="342" r:id="rId29"/>
    <p:sldId id="26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FF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Assets (in millions)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Sheet1!$A$2:$A$126</c:f>
              <c:numCache>
                <c:formatCode>[$-409]mmm\-yy;@</c:formatCode>
                <c:ptCount val="124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44650</c:v>
                </c:pt>
                <c:pt idx="123">
                  <c:v>44680</c:v>
                </c:pt>
              </c:numCache>
            </c:numRef>
          </c:cat>
          <c:val>
            <c:numRef>
              <c:f>Sheet1!$B$2:$B$126</c:f>
              <c:numCache>
                <c:formatCode>_("$"* #,##0_);_("$"* \(#,##0\);_("$"* "-"??_);_(@_)</c:formatCode>
                <c:ptCount val="124"/>
                <c:pt idx="0">
                  <c:v>19234.470507089998</c:v>
                </c:pt>
                <c:pt idx="1">
                  <c:v>19037.431378089997</c:v>
                </c:pt>
                <c:pt idx="2">
                  <c:v>19309.306267020002</c:v>
                </c:pt>
                <c:pt idx="3">
                  <c:v>21904.072617170001</c:v>
                </c:pt>
                <c:pt idx="4">
                  <c:v>18930.28438311</c:v>
                </c:pt>
                <c:pt idx="5">
                  <c:v>18913.459473110001</c:v>
                </c:pt>
                <c:pt idx="6">
                  <c:v>19370.929544199997</c:v>
                </c:pt>
                <c:pt idx="7">
                  <c:v>18905.609292190002</c:v>
                </c:pt>
                <c:pt idx="8">
                  <c:v>18945.97378665</c:v>
                </c:pt>
                <c:pt idx="9">
                  <c:v>19727.348606510001</c:v>
                </c:pt>
                <c:pt idx="10">
                  <c:v>18767.489055680006</c:v>
                </c:pt>
                <c:pt idx="11">
                  <c:v>19441.253692629998</c:v>
                </c:pt>
                <c:pt idx="12">
                  <c:v>20292.362409180001</c:v>
                </c:pt>
                <c:pt idx="13">
                  <c:v>19946.3796535</c:v>
                </c:pt>
                <c:pt idx="14">
                  <c:v>20996.342130300003</c:v>
                </c:pt>
                <c:pt idx="15">
                  <c:v>23487.251240019999</c:v>
                </c:pt>
                <c:pt idx="16">
                  <c:v>20465.084238619998</c:v>
                </c:pt>
                <c:pt idx="17">
                  <c:v>20299.802891439998</c:v>
                </c:pt>
                <c:pt idx="18">
                  <c:v>20313.575524309999</c:v>
                </c:pt>
                <c:pt idx="19">
                  <c:v>20367.358345829998</c:v>
                </c:pt>
                <c:pt idx="20">
                  <c:v>21185.006111360002</c:v>
                </c:pt>
                <c:pt idx="21">
                  <c:v>20110.250919950002</c:v>
                </c:pt>
                <c:pt idx="22">
                  <c:v>19388.492180059999</c:v>
                </c:pt>
                <c:pt idx="23">
                  <c:v>20408.616891599999</c:v>
                </c:pt>
                <c:pt idx="24">
                  <c:v>20825.476520160002</c:v>
                </c:pt>
                <c:pt idx="25">
                  <c:v>20890.172202909998</c:v>
                </c:pt>
                <c:pt idx="26">
                  <c:v>21269.234196460002</c:v>
                </c:pt>
                <c:pt idx="27">
                  <c:v>24573.740637120001</c:v>
                </c:pt>
                <c:pt idx="28">
                  <c:v>21530.685610480003</c:v>
                </c:pt>
                <c:pt idx="29">
                  <c:v>21624.093754949998</c:v>
                </c:pt>
                <c:pt idx="30">
                  <c:v>21345.572247769996</c:v>
                </c:pt>
                <c:pt idx="31">
                  <c:v>21536.006156440002</c:v>
                </c:pt>
                <c:pt idx="32">
                  <c:v>21419.125346459998</c:v>
                </c:pt>
                <c:pt idx="33">
                  <c:v>22048.367139560003</c:v>
                </c:pt>
                <c:pt idx="34">
                  <c:v>21166.664003090002</c:v>
                </c:pt>
                <c:pt idx="35">
                  <c:v>21549.438491749999</c:v>
                </c:pt>
                <c:pt idx="36">
                  <c:v>23195.513950520002</c:v>
                </c:pt>
                <c:pt idx="37">
                  <c:v>22738.500516760003</c:v>
                </c:pt>
                <c:pt idx="38">
                  <c:v>23513.643788819998</c:v>
                </c:pt>
                <c:pt idx="39">
                  <c:v>24784.092167969997</c:v>
                </c:pt>
                <c:pt idx="40">
                  <c:v>22579.346951619998</c:v>
                </c:pt>
                <c:pt idx="41">
                  <c:v>22086.207460410002</c:v>
                </c:pt>
                <c:pt idx="42">
                  <c:v>22551.541960800005</c:v>
                </c:pt>
                <c:pt idx="43">
                  <c:v>22481.142598800005</c:v>
                </c:pt>
                <c:pt idx="44">
                  <c:v>23228.231825549996</c:v>
                </c:pt>
                <c:pt idx="45">
                  <c:v>22604.13081033</c:v>
                </c:pt>
                <c:pt idx="46">
                  <c:v>22458.196236930002</c:v>
                </c:pt>
                <c:pt idx="47">
                  <c:v>22918.366473550002</c:v>
                </c:pt>
                <c:pt idx="48">
                  <c:v>24134.546252049997</c:v>
                </c:pt>
                <c:pt idx="49">
                  <c:v>24226.949966190001</c:v>
                </c:pt>
                <c:pt idx="50">
                  <c:v>24693.906666330004</c:v>
                </c:pt>
                <c:pt idx="51">
                  <c:v>25229.68909222</c:v>
                </c:pt>
                <c:pt idx="52">
                  <c:v>24029.07298072</c:v>
                </c:pt>
                <c:pt idx="53">
                  <c:v>24402.115237139998</c:v>
                </c:pt>
                <c:pt idx="54">
                  <c:v>24354.872345320004</c:v>
                </c:pt>
                <c:pt idx="55">
                  <c:v>24726.506139869998</c:v>
                </c:pt>
                <c:pt idx="56">
                  <c:v>25114.615039209999</c:v>
                </c:pt>
                <c:pt idx="57">
                  <c:v>25009.030610200003</c:v>
                </c:pt>
                <c:pt idx="58">
                  <c:v>23947.21911043</c:v>
                </c:pt>
                <c:pt idx="59">
                  <c:v>24244.288508939997</c:v>
                </c:pt>
                <c:pt idx="60">
                  <c:v>25274.27860184</c:v>
                </c:pt>
                <c:pt idx="61">
                  <c:v>25270.407034790001</c:v>
                </c:pt>
                <c:pt idx="62">
                  <c:v>25246.524539069997</c:v>
                </c:pt>
                <c:pt idx="63">
                  <c:v>25926.20742069</c:v>
                </c:pt>
                <c:pt idx="64">
                  <c:v>24389.876814650001</c:v>
                </c:pt>
                <c:pt idx="65">
                  <c:v>23328.107400650002</c:v>
                </c:pt>
                <c:pt idx="66">
                  <c:v>23511.440435569999</c:v>
                </c:pt>
                <c:pt idx="67">
                  <c:v>23072.022238800004</c:v>
                </c:pt>
                <c:pt idx="68">
                  <c:v>23413.307897450002</c:v>
                </c:pt>
                <c:pt idx="69">
                  <c:v>22777.686150850001</c:v>
                </c:pt>
                <c:pt idx="70">
                  <c:v>21907.494381640001</c:v>
                </c:pt>
                <c:pt idx="71">
                  <c:v>23335.167900110002</c:v>
                </c:pt>
                <c:pt idx="72">
                  <c:v>24105.70293775</c:v>
                </c:pt>
                <c:pt idx="73">
                  <c:v>23578.966243349998</c:v>
                </c:pt>
                <c:pt idx="74">
                  <c:v>23174.576318029998</c:v>
                </c:pt>
                <c:pt idx="75">
                  <c:v>24550.43275018</c:v>
                </c:pt>
                <c:pt idx="76">
                  <c:v>23029.27736923</c:v>
                </c:pt>
                <c:pt idx="77">
                  <c:v>23114.082136049998</c:v>
                </c:pt>
                <c:pt idx="78">
                  <c:v>23373.610315949998</c:v>
                </c:pt>
                <c:pt idx="79">
                  <c:v>22903.142133379999</c:v>
                </c:pt>
                <c:pt idx="80">
                  <c:v>23474.197592469998</c:v>
                </c:pt>
                <c:pt idx="81">
                  <c:v>23643.298678490002</c:v>
                </c:pt>
                <c:pt idx="82">
                  <c:v>22458.65464569</c:v>
                </c:pt>
                <c:pt idx="83">
                  <c:v>23636.35160391</c:v>
                </c:pt>
                <c:pt idx="84">
                  <c:v>24424.018539860001</c:v>
                </c:pt>
                <c:pt idx="85">
                  <c:v>23978.780421810003</c:v>
                </c:pt>
                <c:pt idx="86">
                  <c:v>24050.300442669999</c:v>
                </c:pt>
                <c:pt idx="87">
                  <c:v>25551.598881299997</c:v>
                </c:pt>
                <c:pt idx="88">
                  <c:v>24990.546008300003</c:v>
                </c:pt>
                <c:pt idx="89">
                  <c:v>25809.793160649999</c:v>
                </c:pt>
                <c:pt idx="90">
                  <c:v>25746.030220460001</c:v>
                </c:pt>
                <c:pt idx="91">
                  <c:v>25601.843941979998</c:v>
                </c:pt>
                <c:pt idx="92">
                  <c:v>25301.855954269995</c:v>
                </c:pt>
                <c:pt idx="93">
                  <c:v>24882.94311629</c:v>
                </c:pt>
                <c:pt idx="94">
                  <c:v>24679.338790229998</c:v>
                </c:pt>
                <c:pt idx="95">
                  <c:v>25626.262366419996</c:v>
                </c:pt>
                <c:pt idx="96">
                  <c:v>26821.087889609997</c:v>
                </c:pt>
                <c:pt idx="97">
                  <c:v>26343.288490619998</c:v>
                </c:pt>
                <c:pt idx="98">
                  <c:v>26694.765068790002</c:v>
                </c:pt>
                <c:pt idx="99">
                  <c:v>33230.541230180002</c:v>
                </c:pt>
                <c:pt idx="100">
                  <c:v>30954.969992310002</c:v>
                </c:pt>
                <c:pt idx="101">
                  <c:v>30706.168286640001</c:v>
                </c:pt>
                <c:pt idx="102">
                  <c:v>30852.012490159999</c:v>
                </c:pt>
                <c:pt idx="103">
                  <c:v>30624.296526310001</c:v>
                </c:pt>
                <c:pt idx="104">
                  <c:v>30636.945704850004</c:v>
                </c:pt>
                <c:pt idx="105">
                  <c:v>30893.639605449996</c:v>
                </c:pt>
                <c:pt idx="106">
                  <c:v>30504.123190630002</c:v>
                </c:pt>
                <c:pt idx="107">
                  <c:v>31184.497270069998</c:v>
                </c:pt>
                <c:pt idx="108">
                  <c:v>33387.615680869996</c:v>
                </c:pt>
                <c:pt idx="109">
                  <c:v>33044.649001910002</c:v>
                </c:pt>
                <c:pt idx="110">
                  <c:v>33972.754668709997</c:v>
                </c:pt>
                <c:pt idx="111">
                  <c:v>36841.12280592</c:v>
                </c:pt>
                <c:pt idx="112">
                  <c:v>40620.413575309998</c:v>
                </c:pt>
                <c:pt idx="113">
                  <c:v>42495.760821450007</c:v>
                </c:pt>
                <c:pt idx="114">
                  <c:v>43403.019158290001</c:v>
                </c:pt>
                <c:pt idx="115">
                  <c:v>44229.737515730005</c:v>
                </c:pt>
                <c:pt idx="116">
                  <c:v>44118.101252040004</c:v>
                </c:pt>
                <c:pt idx="117">
                  <c:v>44192.279818720002</c:v>
                </c:pt>
                <c:pt idx="118">
                  <c:v>44990.750583430003</c:v>
                </c:pt>
                <c:pt idx="119">
                  <c:v>47089.422090980006</c:v>
                </c:pt>
                <c:pt idx="120">
                  <c:v>48116.732664900002</c:v>
                </c:pt>
                <c:pt idx="121">
                  <c:v>49220.817624629999</c:v>
                </c:pt>
                <c:pt idx="122">
                  <c:v>49306.885226320002</c:v>
                </c:pt>
                <c:pt idx="123">
                  <c:v>51371.769477579997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4-440C-A7C3-A8E4D17BA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0455048"/>
        <c:axId val="1040460624"/>
      </c:lineChart>
      <c:dateAx>
        <c:axId val="104045504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460624"/>
        <c:crosses val="autoZero"/>
        <c:auto val="1"/>
        <c:lblOffset val="100"/>
        <c:baseTimeUnit val="months"/>
      </c:dateAx>
      <c:valAx>
        <c:axId val="104046062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45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 dirty="0"/>
              <a:t>Yield to Maturity</a:t>
            </a:r>
          </a:p>
        </c:rich>
      </c:tx>
      <c:layout>
        <c:manualLayout>
          <c:xMode val="edge"/>
          <c:yMode val="edge"/>
          <c:x val="0.41260685347476656"/>
          <c:y val="9.0631240481311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4040233977058063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9/30/2020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6.1999999999999998E-3</c:v>
                </c:pt>
                <c:pt idx="1">
                  <c:v>8.0000000000000004E-4</c:v>
                </c:pt>
                <c:pt idx="2">
                  <c:v>1.6000000000000001E-3</c:v>
                </c:pt>
                <c:pt idx="3">
                  <c:v>2.7000000000000001E-3</c:v>
                </c:pt>
                <c:pt idx="4">
                  <c:v>9.2999999999999992E-3</c:v>
                </c:pt>
                <c:pt idx="5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0-41A3-88E0-DC5E9BD9A2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9043183900391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C-40C8-8A13-D0A9ABD371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6.6E-3</c:v>
                </c:pt>
                <c:pt idx="1">
                  <c:v>2.9999999999999997E-4</c:v>
                </c:pt>
                <c:pt idx="2">
                  <c:v>1.4E-3</c:v>
                </c:pt>
                <c:pt idx="3">
                  <c:v>2.8999999999999998E-3</c:v>
                </c:pt>
                <c:pt idx="4">
                  <c:v>1.2699999999999999E-2</c:v>
                </c:pt>
                <c:pt idx="5">
                  <c:v>1.6199999999999999E-2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0-41A3-88E0-DC5E9BD9A2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6.7000000000000002E-3</c:v>
                </c:pt>
                <c:pt idx="1">
                  <c:v>5.0000000000000001E-4</c:v>
                </c:pt>
                <c:pt idx="2">
                  <c:v>1.6000000000000001E-3</c:v>
                </c:pt>
                <c:pt idx="3">
                  <c:v>3.5000000000000001E-3</c:v>
                </c:pt>
                <c:pt idx="4">
                  <c:v>1.24E-2</c:v>
                </c:pt>
                <c:pt idx="5">
                  <c:v>1.5800000000000002E-2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10-41A3-88E0-DC5E9BD9A2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3/31/2022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360227421456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45-43A7-93E4-8EF65FD66AB5}"/>
                </c:ext>
              </c:extLst>
            </c:dLbl>
            <c:dLbl>
              <c:idx val="2"/>
              <c:layout>
                <c:manualLayout>
                  <c:x val="0"/>
                  <c:y val="-6.97678852233775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45-43A7-93E4-8EF65FD66AB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1.8700000000000001E-2</c:v>
                </c:pt>
                <c:pt idx="1">
                  <c:v>1.9E-3</c:v>
                </c:pt>
                <c:pt idx="2">
                  <c:v>1.06E-2</c:v>
                </c:pt>
                <c:pt idx="3">
                  <c:v>1.46E-2</c:v>
                </c:pt>
                <c:pt idx="4">
                  <c:v>2.3900000000000001E-2</c:v>
                </c:pt>
                <c:pt idx="5">
                  <c:v>2.9899999999999999E-2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C-40C8-8A13-D0A9ABD3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851687845217048"/>
          <c:y val="0.92742940366130378"/>
          <c:w val="0.37922422543949652"/>
          <c:h val="7.2570596338696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Duration</a:t>
            </a:r>
          </a:p>
        </c:rich>
      </c:tx>
      <c:layout>
        <c:manualLayout>
          <c:xMode val="edge"/>
          <c:yMode val="edge"/>
          <c:x val="0.46735053653754333"/>
          <c:y val="6.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1036076896975049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2.52</c:v>
                </c:pt>
                <c:pt idx="1">
                  <c:v>0.19</c:v>
                </c:pt>
                <c:pt idx="2">
                  <c:v>1.03</c:v>
                </c:pt>
                <c:pt idx="3">
                  <c:v>1.84</c:v>
                </c:pt>
                <c:pt idx="4">
                  <c:v>4.05</c:v>
                </c:pt>
                <c:pt idx="5">
                  <c:v>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E-489B-BE92-ED32357BEB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2.62</c:v>
                </c:pt>
                <c:pt idx="1">
                  <c:v>0.18</c:v>
                </c:pt>
                <c:pt idx="2">
                  <c:v>1.07</c:v>
                </c:pt>
                <c:pt idx="3">
                  <c:v>1.9</c:v>
                </c:pt>
                <c:pt idx="4">
                  <c:v>3.98</c:v>
                </c:pt>
                <c:pt idx="5">
                  <c:v>6.28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E-42CB-A230-B3ABBC8A81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3/31/2022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2.81</c:v>
                </c:pt>
                <c:pt idx="1">
                  <c:v>0.09</c:v>
                </c:pt>
                <c:pt idx="2">
                  <c:v>1.19</c:v>
                </c:pt>
                <c:pt idx="3">
                  <c:v>2.09</c:v>
                </c:pt>
                <c:pt idx="4">
                  <c:v>4.5199999999999996</c:v>
                </c:pt>
                <c:pt idx="5">
                  <c:v>6.48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E-42CB-A230-B3ABBC8A8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449887544400299"/>
          <c:y val="0.37249591729642045"/>
          <c:w val="0.32660049621877479"/>
          <c:h val="0.1875711873514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dirty="0"/>
              <a:t>% o</a:t>
            </a:r>
            <a:r>
              <a:rPr lang="en-US" baseline="0" dirty="0"/>
              <a:t>f </a:t>
            </a:r>
            <a:r>
              <a:rPr lang="en-US" dirty="0"/>
              <a:t>Liquid U.S.</a:t>
            </a:r>
            <a:r>
              <a:rPr lang="en-US" baseline="0" dirty="0"/>
              <a:t> Govt. Securities</a:t>
            </a:r>
            <a:endParaRPr lang="en-US" dirty="0"/>
          </a:p>
        </c:rich>
      </c:tx>
      <c:layout>
        <c:manualLayout>
          <c:xMode val="edge"/>
          <c:yMode val="edge"/>
          <c:x val="0.44086527652319529"/>
          <c:y val="7.2916666666666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67592636308821E-2"/>
          <c:y val="5.7291666666666664E-2"/>
          <c:w val="0.91036076896975049"/>
          <c:h val="0.8218840223097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0.75260000000000005</c:v>
                </c:pt>
                <c:pt idx="1">
                  <c:v>0.98809999999999998</c:v>
                </c:pt>
                <c:pt idx="2">
                  <c:v>0.9476</c:v>
                </c:pt>
                <c:pt idx="3">
                  <c:v>0.75070000000000003</c:v>
                </c:pt>
                <c:pt idx="4">
                  <c:v>0.50980000000000003</c:v>
                </c:pt>
                <c:pt idx="5">
                  <c:v>0.46920000000000001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3-472B-87DA-2B564A3DF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0.76239999999999997</c:v>
                </c:pt>
                <c:pt idx="1">
                  <c:v>0.98540000000000005</c:v>
                </c:pt>
                <c:pt idx="2">
                  <c:v>0.91879999999999995</c:v>
                </c:pt>
                <c:pt idx="3">
                  <c:v>0.79730000000000001</c:v>
                </c:pt>
                <c:pt idx="4">
                  <c:v>0.55400000000000005</c:v>
                </c:pt>
                <c:pt idx="5">
                  <c:v>0.50060000000000004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3-472B-87DA-2B564A3DFE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3/31/2022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E0-4F64-A83C-6053F7E3D0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0.76790000000000003</c:v>
                </c:pt>
                <c:pt idx="1">
                  <c:v>0.98540000000000005</c:v>
                </c:pt>
                <c:pt idx="2">
                  <c:v>0.94399999999999995</c:v>
                </c:pt>
                <c:pt idx="3">
                  <c:v>0.82530000000000003</c:v>
                </c:pt>
                <c:pt idx="4">
                  <c:v>0.49919999999999998</c:v>
                </c:pt>
                <c:pt idx="5">
                  <c:v>0.49559999999999998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3-472B-87DA-2B564A3DF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4256"/>
        <c:axId val="43270144"/>
      </c:barChart>
      <c:catAx>
        <c:axId val="432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70144"/>
        <c:crosses val="autoZero"/>
        <c:auto val="1"/>
        <c:lblAlgn val="ctr"/>
        <c:lblOffset val="100"/>
        <c:noMultiLvlLbl val="0"/>
      </c:catAx>
      <c:valAx>
        <c:axId val="432701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98332103286106"/>
          <c:y val="0.1285798064304462"/>
          <c:w val="0.27753817483071075"/>
          <c:h val="0.32096538713910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400" dirty="0"/>
              <a:t>Sector Allocation (excluding</a:t>
            </a:r>
            <a:r>
              <a:rPr lang="en-US" sz="1400" baseline="0" dirty="0"/>
              <a:t> Liquid U.S. Govt. securities)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8380311156757E-2"/>
          <c:y val="0.1267094017094017"/>
          <c:w val="0.89624614857925256"/>
          <c:h val="0.61513930950938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263988740537904E-4"/>
                  <c:y val="-8.54700854700854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0F-49D6-AE50-615F731BD5D1}"/>
                </c:ext>
              </c:extLst>
            </c:dLbl>
            <c:dLbl>
              <c:idx val="1"/>
              <c:layout>
                <c:manualLayout>
                  <c:x val="-9.25925925925940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F-49D6-AE50-615F731BD5D1}"/>
                </c:ext>
              </c:extLst>
            </c:dLbl>
            <c:dLbl>
              <c:idx val="2"/>
              <c:layout>
                <c:manualLayout>
                  <c:x val="-1.0619458040717842E-2"/>
                  <c:y val="1.282051282051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F-49D6-AE50-615F731BD5D1}"/>
                </c:ext>
              </c:extLst>
            </c:dLbl>
            <c:dLbl>
              <c:idx val="4"/>
              <c:layout>
                <c:manualLayout>
                  <c:x val="-9.25925925925937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F-49D6-AE50-615F731BD5D1}"/>
                </c:ext>
              </c:extLst>
            </c:dLbl>
            <c:dLbl>
              <c:idx val="5"/>
              <c:layout>
                <c:manualLayout>
                  <c:x val="-2.1929824561405117E-3"/>
                  <c:y val="-7.83466732801230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0C-4551-9718-58144225DD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CMBS</c:v>
                </c:pt>
                <c:pt idx="2">
                  <c:v>ABS</c:v>
                </c:pt>
                <c:pt idx="3">
                  <c:v>Foreign/Muni</c:v>
                </c:pt>
                <c:pt idx="4">
                  <c:v>Agency CMO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0.14480000000000001</c:v>
                </c:pt>
                <c:pt idx="1">
                  <c:v>2.7400000000000001E-2</c:v>
                </c:pt>
                <c:pt idx="2">
                  <c:v>2.12E-2</c:v>
                </c:pt>
                <c:pt idx="3">
                  <c:v>2.3300000000000001E-2</c:v>
                </c:pt>
                <c:pt idx="4">
                  <c:v>1.6199999999999999E-2</c:v>
                </c:pt>
                <c:pt idx="5">
                  <c:v>1.46E-2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F-49D6-AE50-615F731BD5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89528940461389E-2"/>
                  <c:y val="-1.709401709401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0F-49D6-AE50-615F731BD5D1}"/>
                </c:ext>
              </c:extLst>
            </c:dLbl>
            <c:dLbl>
              <c:idx val="1"/>
              <c:layout>
                <c:manualLayout>
                  <c:x val="-3.5035823224799601E-3"/>
                  <c:y val="-4.27350427350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0F-49D6-AE50-615F731BD5D1}"/>
                </c:ext>
              </c:extLst>
            </c:dLbl>
            <c:dLbl>
              <c:idx val="2"/>
              <c:layout>
                <c:manualLayout>
                  <c:x val="5.0046109101218954E-4"/>
                  <c:y val="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0F-49D6-AE50-615F731BD5D1}"/>
                </c:ext>
              </c:extLst>
            </c:dLbl>
            <c:dLbl>
              <c:idx val="3"/>
              <c:layout>
                <c:manualLayout>
                  <c:x val="6.6734056891537205E-3"/>
                  <c:y val="7.83466732801230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0F-49D6-AE50-615F731BD5D1}"/>
                </c:ext>
              </c:extLst>
            </c:dLbl>
            <c:dLbl>
              <c:idx val="4"/>
              <c:layout>
                <c:manualLayout>
                  <c:x val="1.084450592324608E-3"/>
                  <c:y val="4.273504273504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0F-49D6-AE50-615F731BD5D1}"/>
                </c:ext>
              </c:extLst>
            </c:dLbl>
            <c:dLbl>
              <c:idx val="5"/>
              <c:layout>
                <c:manualLayout>
                  <c:x val="4.5517336648708386E-3"/>
                  <c:y val="4.2731677771048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17633651056776E-2"/>
                      <c:h val="7.1645467393498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D0F-49D6-AE50-615F731BD5D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CMBS</c:v>
                </c:pt>
                <c:pt idx="2">
                  <c:v>ABS</c:v>
                </c:pt>
                <c:pt idx="3">
                  <c:v>Foreign/Muni</c:v>
                </c:pt>
                <c:pt idx="4">
                  <c:v>Agency CMO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0.1472</c:v>
                </c:pt>
                <c:pt idx="1">
                  <c:v>2.69E-2</c:v>
                </c:pt>
                <c:pt idx="2">
                  <c:v>2.0400000000000001E-2</c:v>
                </c:pt>
                <c:pt idx="3">
                  <c:v>2.01E-2</c:v>
                </c:pt>
                <c:pt idx="4">
                  <c:v>1.2200000000000001E-2</c:v>
                </c:pt>
                <c:pt idx="5">
                  <c:v>1.0700000000000001E-2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0F-49D6-AE50-615F731BD5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3/31/2022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4039922641248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5A-4595-B828-28AC4815DA46}"/>
                </c:ext>
              </c:extLst>
            </c:dLbl>
            <c:dLbl>
              <c:idx val="1"/>
              <c:layout>
                <c:manualLayout>
                  <c:x val="9.0090090090090089E-3"/>
                  <c:y val="-4.27350427350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5A-4595-B828-28AC4815DA46}"/>
                </c:ext>
              </c:extLst>
            </c:dLbl>
            <c:dLbl>
              <c:idx val="2"/>
              <c:layout>
                <c:manualLayout>
                  <c:x val="1.1261261261261261E-2"/>
                  <c:y val="1.282051282051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5A-4595-B828-28AC4815DA46}"/>
                </c:ext>
              </c:extLst>
            </c:dLbl>
            <c:dLbl>
              <c:idx val="3"/>
              <c:layout>
                <c:manualLayout>
                  <c:x val="6.75675675675675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5A-4595-B828-28AC4815DA46}"/>
                </c:ext>
              </c:extLst>
            </c:dLbl>
            <c:dLbl>
              <c:idx val="4"/>
              <c:layout>
                <c:manualLayout>
                  <c:x val="1.1261261261261179E-2"/>
                  <c:y val="4.273504273504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5A-4595-B828-28AC4815DA46}"/>
                </c:ext>
              </c:extLst>
            </c:dLbl>
            <c:dLbl>
              <c:idx val="5"/>
              <c:layout>
                <c:manualLayout>
                  <c:x val="1.8018018018017851E-2"/>
                  <c:y val="-1.566933465602460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5A-4595-B828-28AC4815DA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Corporate</c:v>
                </c:pt>
                <c:pt idx="1">
                  <c:v>CMBS</c:v>
                </c:pt>
                <c:pt idx="2">
                  <c:v>ABS</c:v>
                </c:pt>
                <c:pt idx="3">
                  <c:v>Foreign/Muni</c:v>
                </c:pt>
                <c:pt idx="4">
                  <c:v>Agency CMO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0.14699999999999999</c:v>
                </c:pt>
                <c:pt idx="1">
                  <c:v>3.1E-2</c:v>
                </c:pt>
                <c:pt idx="2">
                  <c:v>2.1299999999999999E-2</c:v>
                </c:pt>
                <c:pt idx="3">
                  <c:v>1.5699999999999999E-2</c:v>
                </c:pt>
                <c:pt idx="4">
                  <c:v>1.01E-2</c:v>
                </c:pt>
                <c:pt idx="5">
                  <c:v>6.8999999999999999E-3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A-4595-B828-28AC4815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98880"/>
        <c:axId val="231500416"/>
      </c:barChart>
      <c:catAx>
        <c:axId val="23149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500416"/>
        <c:crosses val="autoZero"/>
        <c:auto val="1"/>
        <c:lblAlgn val="ctr"/>
        <c:lblOffset val="100"/>
        <c:noMultiLvlLbl val="0"/>
      </c:catAx>
      <c:valAx>
        <c:axId val="231500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3149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954425875697454"/>
          <c:y val="0.37916618317447159"/>
          <c:w val="0.37990600837057531"/>
          <c:h val="7.2115889359983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Quality</a:t>
            </a:r>
            <a:r>
              <a:rPr lang="en-US" sz="1400" baseline="0" dirty="0"/>
              <a:t> Distribution (excluding U.S. Govt. securities and Cash)</a:t>
            </a:r>
            <a:endParaRPr lang="en-US" sz="1400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2539547788126255E-3"/>
                  <c:y val="-9.35672514619883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E-4AC1-8884-542281DF09C8}"/>
                </c:ext>
              </c:extLst>
            </c:dLbl>
            <c:dLbl>
              <c:idx val="3"/>
              <c:layout>
                <c:manualLayout>
                  <c:x val="-1.6328957951131318E-2"/>
                  <c:y val="8.07581601510622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C-4776-87FC-486F6A14D9F8}"/>
                </c:ext>
              </c:extLst>
            </c:dLbl>
            <c:dLbl>
              <c:idx val="4"/>
              <c:layout>
                <c:manualLayout>
                  <c:x val="0"/>
                  <c:y val="8.5470085470086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7-43BC-B677-F3EA4021DC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AAA</c:v>
                </c:pt>
                <c:pt idx="1">
                  <c:v>AA</c:v>
                </c:pt>
                <c:pt idx="2">
                  <c:v>A</c:v>
                </c:pt>
                <c:pt idx="3">
                  <c:v>BBB &amp; lower</c:v>
                </c:pt>
                <c:pt idx="4">
                  <c:v>STIF &amp; Time Deposits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5.0700000000000002E-2</c:v>
                </c:pt>
                <c:pt idx="1">
                  <c:v>2.6499999999999999E-2</c:v>
                </c:pt>
                <c:pt idx="2">
                  <c:v>8.7800000000000003E-2</c:v>
                </c:pt>
                <c:pt idx="3">
                  <c:v>4.7800000000000002E-2</c:v>
                </c:pt>
                <c:pt idx="4">
                  <c:v>4.0899999999999999E-2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C-4776-87FC-486F6A14D9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9/30/2021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592592592592032E-3"/>
                  <c:y val="-4.671000427272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C-4776-87FC-486F6A14D9F8}"/>
                </c:ext>
              </c:extLst>
            </c:dLbl>
            <c:dLbl>
              <c:idx val="1"/>
              <c:layout>
                <c:manualLayout>
                  <c:x val="1.2345748251841216E-2"/>
                  <c:y val="-3.8760737417385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C-4776-87FC-486F6A14D9F8}"/>
                </c:ext>
              </c:extLst>
            </c:dLbl>
            <c:dLbl>
              <c:idx val="2"/>
              <c:layout>
                <c:manualLayout>
                  <c:x val="-1.1316741696017772E-16"/>
                  <c:y val="1.1926997497405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C-4776-87FC-486F6A14D9F8}"/>
                </c:ext>
              </c:extLst>
            </c:dLbl>
            <c:dLbl>
              <c:idx val="3"/>
              <c:layout>
                <c:manualLayout>
                  <c:x val="-5.3622909405589489E-3"/>
                  <c:y val="1.542312474098632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19143003376665E-2"/>
                      <c:h val="8.3847318749596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94C-4776-87FC-486F6A14D9F8}"/>
                </c:ext>
              </c:extLst>
            </c:dLbl>
            <c:dLbl>
              <c:idx val="4"/>
              <c:layout>
                <c:manualLayout>
                  <c:x val="3.0864197530863064E-3"/>
                  <c:y val="8.5469694195202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4C-4776-87FC-486F6A14D9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AAA</c:v>
                </c:pt>
                <c:pt idx="1">
                  <c:v>AA</c:v>
                </c:pt>
                <c:pt idx="2">
                  <c:v>A</c:v>
                </c:pt>
                <c:pt idx="3">
                  <c:v>BBB &amp; lower</c:v>
                </c:pt>
                <c:pt idx="4">
                  <c:v>STIF &amp; Time Deposits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5.1499999999999997E-2</c:v>
                </c:pt>
                <c:pt idx="1">
                  <c:v>2.07E-2</c:v>
                </c:pt>
                <c:pt idx="2">
                  <c:v>9.06E-2</c:v>
                </c:pt>
                <c:pt idx="3">
                  <c:v>5.0599999999999999E-2</c:v>
                </c:pt>
                <c:pt idx="4">
                  <c:v>3.0800000000000001E-2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4C-4776-87FC-486F6A14D9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3/31/2022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98E-2"/>
                  <c:y val="-3.87596899224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87-43BC-B677-F3EA4021DC23}"/>
                </c:ext>
              </c:extLst>
            </c:dLbl>
            <c:dLbl>
              <c:idx val="1"/>
              <c:layout>
                <c:manualLayout>
                  <c:x val="1.2398093310467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87-43BC-B677-F3EA4021DC23}"/>
                </c:ext>
              </c:extLst>
            </c:dLbl>
            <c:dLbl>
              <c:idx val="2"/>
              <c:layout>
                <c:manualLayout>
                  <c:x val="1.5432098765431985E-2"/>
                  <c:y val="1.421172212988278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87-43BC-B677-F3EA4021DC23}"/>
                </c:ext>
              </c:extLst>
            </c:dLbl>
            <c:dLbl>
              <c:idx val="3"/>
              <c:layout>
                <c:manualLayout>
                  <c:x val="3.138834051208423E-3"/>
                  <c:y val="4.0379080075531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87-43BC-B677-F3EA4021DC23}"/>
                </c:ext>
              </c:extLst>
            </c:dLbl>
            <c:dLbl>
              <c:idx val="4"/>
              <c:layout>
                <c:manualLayout>
                  <c:x val="9.259259259259146E-3"/>
                  <c:y val="3.87596899224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87-43BC-B677-F3EA4021DC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AAA</c:v>
                </c:pt>
                <c:pt idx="1">
                  <c:v>AA</c:v>
                </c:pt>
                <c:pt idx="2">
                  <c:v>A</c:v>
                </c:pt>
                <c:pt idx="3">
                  <c:v>BBB &amp; lower</c:v>
                </c:pt>
                <c:pt idx="4">
                  <c:v>STIF &amp; Time Deposits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5.6899999999999999E-2</c:v>
                </c:pt>
                <c:pt idx="1">
                  <c:v>2.07E-2</c:v>
                </c:pt>
                <c:pt idx="2">
                  <c:v>8.3900000000000002E-2</c:v>
                </c:pt>
                <c:pt idx="3">
                  <c:v>5.4300000000000001E-2</c:v>
                </c:pt>
                <c:pt idx="4">
                  <c:v>1.8499999999999999E-2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7-43BC-B677-F3EA4021D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09696"/>
        <c:axId val="231715584"/>
      </c:barChart>
      <c:catAx>
        <c:axId val="2317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15584"/>
        <c:crosses val="autoZero"/>
        <c:auto val="1"/>
        <c:lblAlgn val="ctr"/>
        <c:lblOffset val="100"/>
        <c:noMultiLvlLbl val="0"/>
      </c:catAx>
      <c:valAx>
        <c:axId val="2317155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0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528322207329111"/>
          <c:y val="0.28859971450937061"/>
          <c:w val="0.37295758448873656"/>
          <c:h val="6.5407434535799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Total Pool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3/31/20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2-4E8D-8424-5D60B7F5DA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10/31/21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Sheet1!$B$3</c:f>
              <c:numCache>
                <c:formatCode>_(* #,##0_);_(* \(#,##0\);_(* "-"??_);_(@_)</c:formatCode>
                <c:ptCount val="1"/>
                <c:pt idx="0">
                  <c:v>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2-471B-9FE6-87B2EBC498E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3/31/22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Sheet1!$B$4</c:f>
              <c:numCache>
                <c:formatCode>_(* #,##0_);_(* \(#,##0\);_(* "-"??_);_(@_)</c:formatCode>
                <c:ptCount val="1"/>
                <c:pt idx="0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0-4FC4-A59F-71CF88DD9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620144"/>
        <c:axId val="1116616536"/>
      </c:barChart>
      <c:catAx>
        <c:axId val="111662014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16616536"/>
        <c:crosses val="autoZero"/>
        <c:auto val="1"/>
        <c:lblAlgn val="ctr"/>
        <c:lblOffset val="100"/>
        <c:noMultiLvlLbl val="1"/>
      </c:catAx>
      <c:valAx>
        <c:axId val="111661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In Millions of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6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94256861586485"/>
          <c:y val="0.83991454556552525"/>
          <c:w val="0.73705728103123758"/>
          <c:h val="0.10575678040244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Total Pool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3/31/20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5.28E-2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6-4F45-B6FD-EE0D0A500B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10/31/21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5.5199999999999999E-2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56-4F45-B6FD-EE0D0A500B8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3/31/22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5.3499999999999999E-2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B-4AAE-8AFB-2C0875DDA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620144"/>
        <c:axId val="1116616536"/>
      </c:barChart>
      <c:catAx>
        <c:axId val="111662014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16616536"/>
        <c:crosses val="autoZero"/>
        <c:auto val="1"/>
        <c:lblAlgn val="ctr"/>
        <c:lblOffset val="100"/>
        <c:noMultiLvlLbl val="1"/>
      </c:catAx>
      <c:valAx>
        <c:axId val="1116616536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% of Investment Pool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6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Total</a:t>
            </a:r>
            <a:r>
              <a:rPr lang="en-US" baseline="0" dirty="0">
                <a:solidFill>
                  <a:schemeClr val="tx2"/>
                </a:solidFill>
              </a:rPr>
              <a:t> Mkt Value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3/31/20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0-4AB1-93F3-5E82814210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10/31/21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Sheet1!$B$3</c:f>
              <c:numCache>
                <c:formatCode>_(* #,##0_);_(* \(#,##0\);_(* "-"??_);_(@_)</c:formatCode>
                <c:ptCount val="1"/>
                <c:pt idx="0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0-4AB1-93F3-5E82814210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3/31/22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$ millions </c:v>
                </c:pt>
              </c:strCache>
            </c:strRef>
          </c:cat>
          <c:val>
            <c:numRef>
              <c:f>Sheet1!$B$4</c:f>
              <c:numCache>
                <c:formatCode>_(* #,##0_);_(* \(#,##0\);_(* "-"??_);_(@_)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0-4AB1-93F3-5E8281421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620144"/>
        <c:axId val="1116616536"/>
      </c:barChart>
      <c:catAx>
        <c:axId val="111662014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16616536"/>
        <c:crosses val="autoZero"/>
        <c:auto val="1"/>
        <c:lblAlgn val="ctr"/>
        <c:lblOffset val="100"/>
        <c:noMultiLvlLbl val="1"/>
      </c:catAx>
      <c:valAx>
        <c:axId val="111661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In Millions of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6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07303434896723"/>
          <c:y val="0.86619558006737862"/>
          <c:w val="0.73705728103123758"/>
          <c:h val="0.10575678040244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% of Total Pool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3/31/20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1.6000000000000001E-3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E-4B97-B0AD-91757758C2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10/31/21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Sheet1!$B$3</c:f>
              <c:numCache>
                <c:formatCode>0.00%</c:formatCode>
                <c:ptCount val="1"/>
                <c:pt idx="0">
                  <c:v>1.1000000000000001E-3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E-4B97-B0AD-91757758C2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3/31/22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of Pool</c:v>
                </c:pt>
              </c:strCache>
            </c:strRef>
          </c:cat>
          <c:val>
            <c:numRef>
              <c:f>Sheet1!$B$4</c:f>
              <c:numCache>
                <c:formatCode>0.00%</c:formatCode>
                <c:ptCount val="1"/>
                <c:pt idx="0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9E-4B97-B0AD-91757758C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620144"/>
        <c:axId val="1116616536"/>
      </c:barChart>
      <c:catAx>
        <c:axId val="1116620144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16616536"/>
        <c:crosses val="autoZero"/>
        <c:auto val="1"/>
        <c:lblAlgn val="ctr"/>
        <c:lblOffset val="100"/>
        <c:noMultiLvlLbl val="1"/>
      </c:catAx>
      <c:valAx>
        <c:axId val="111661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6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32323537111898"/>
          <c:y val="0.87913402544427166"/>
          <c:w val="0.55533326825198903"/>
          <c:h val="8.6895698547235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Credit</a:t>
            </a:r>
            <a:r>
              <a:rPr lang="en-US" baseline="0" dirty="0"/>
              <a:t> Score</a:t>
            </a:r>
            <a:endParaRPr lang="en-US" dirty="0"/>
          </a:p>
        </c:rich>
      </c:tx>
      <c:layout>
        <c:manualLayout>
          <c:xMode val="edge"/>
          <c:yMode val="edge"/>
          <c:x val="0.42238261707176156"/>
          <c:y val="2.78797526510853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724637681159425E-2"/>
          <c:y val="4.4111914289402351E-2"/>
          <c:w val="0.93850472893474535"/>
          <c:h val="0.836593950346370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Sheet1!$A$9:$A$56</c15:sqref>
                  </c15:fullRef>
                </c:ext>
              </c:extLst>
              <c:f>Sheet1!$A$10:$A$56</c:f>
              <c:numCache>
                <c:formatCode>mmm\-yy</c:formatCode>
                <c:ptCount val="47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43770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  <c:pt idx="38">
                  <c:v>44348</c:v>
                </c:pt>
                <c:pt idx="39">
                  <c:v>44378</c:v>
                </c:pt>
                <c:pt idx="40">
                  <c:v>44409</c:v>
                </c:pt>
                <c:pt idx="41">
                  <c:v>44440</c:v>
                </c:pt>
                <c:pt idx="42">
                  <c:v>44470</c:v>
                </c:pt>
                <c:pt idx="43">
                  <c:v>44501</c:v>
                </c:pt>
                <c:pt idx="44">
                  <c:v>44531</c:v>
                </c:pt>
                <c:pt idx="45">
                  <c:v>44562</c:v>
                </c:pt>
                <c:pt idx="46">
                  <c:v>44593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Sheet1!$B$9:$B$56</c15:sqref>
                  </c15:fullRef>
                </c:ext>
              </c:extLst>
              <c:f>Sheet1!$B$10:$B$56</c:f>
              <c:numCache>
                <c:formatCode>General</c:formatCode>
                <c:ptCount val="47"/>
                <c:pt idx="0">
                  <c:v>53.39</c:v>
                </c:pt>
                <c:pt idx="1">
                  <c:v>55.11</c:v>
                </c:pt>
                <c:pt idx="2">
                  <c:v>54.51</c:v>
                </c:pt>
                <c:pt idx="3">
                  <c:v>53.65</c:v>
                </c:pt>
                <c:pt idx="4">
                  <c:v>58.25</c:v>
                </c:pt>
                <c:pt idx="5">
                  <c:v>54.52</c:v>
                </c:pt>
                <c:pt idx="6">
                  <c:v>50.42</c:v>
                </c:pt>
                <c:pt idx="7">
                  <c:v>53.83</c:v>
                </c:pt>
                <c:pt idx="8">
                  <c:v>55.16</c:v>
                </c:pt>
                <c:pt idx="9">
                  <c:v>54.75</c:v>
                </c:pt>
                <c:pt idx="10">
                  <c:v>56.69</c:v>
                </c:pt>
                <c:pt idx="11">
                  <c:v>58.4</c:v>
                </c:pt>
                <c:pt idx="12">
                  <c:v>54.96</c:v>
                </c:pt>
                <c:pt idx="13">
                  <c:v>53.88</c:v>
                </c:pt>
                <c:pt idx="14">
                  <c:v>55.04</c:v>
                </c:pt>
                <c:pt idx="15">
                  <c:v>54.56</c:v>
                </c:pt>
                <c:pt idx="16">
                  <c:v>57.68</c:v>
                </c:pt>
                <c:pt idx="17">
                  <c:v>58.47</c:v>
                </c:pt>
                <c:pt idx="18">
                  <c:v>57.28</c:v>
                </c:pt>
                <c:pt idx="19">
                  <c:v>58</c:v>
                </c:pt>
                <c:pt idx="20">
                  <c:v>56.39</c:v>
                </c:pt>
                <c:pt idx="21">
                  <c:v>54.13</c:v>
                </c:pt>
                <c:pt idx="22">
                  <c:v>55.03</c:v>
                </c:pt>
                <c:pt idx="23">
                  <c:v>56.82</c:v>
                </c:pt>
                <c:pt idx="24">
                  <c:v>48.63</c:v>
                </c:pt>
                <c:pt idx="25">
                  <c:v>53.61</c:v>
                </c:pt>
                <c:pt idx="26">
                  <c:v>54.95</c:v>
                </c:pt>
                <c:pt idx="27">
                  <c:v>54.68</c:v>
                </c:pt>
                <c:pt idx="28">
                  <c:v>54.39</c:v>
                </c:pt>
                <c:pt idx="29">
                  <c:v>53.83</c:v>
                </c:pt>
                <c:pt idx="30">
                  <c:v>54.03</c:v>
                </c:pt>
                <c:pt idx="31">
                  <c:v>55.29</c:v>
                </c:pt>
                <c:pt idx="32">
                  <c:v>55.16</c:v>
                </c:pt>
                <c:pt idx="33">
                  <c:v>52.94</c:v>
                </c:pt>
                <c:pt idx="34">
                  <c:v>51.31</c:v>
                </c:pt>
                <c:pt idx="35">
                  <c:v>51.63</c:v>
                </c:pt>
                <c:pt idx="36">
                  <c:v>45.18</c:v>
                </c:pt>
                <c:pt idx="37">
                  <c:v>42.67</c:v>
                </c:pt>
                <c:pt idx="38">
                  <c:v>46.12</c:v>
                </c:pt>
                <c:pt idx="39">
                  <c:v>49.36</c:v>
                </c:pt>
                <c:pt idx="40">
                  <c:v>48.6</c:v>
                </c:pt>
                <c:pt idx="41">
                  <c:v>49.87</c:v>
                </c:pt>
                <c:pt idx="42">
                  <c:v>52.15</c:v>
                </c:pt>
                <c:pt idx="43">
                  <c:v>56.79</c:v>
                </c:pt>
                <c:pt idx="44">
                  <c:v>54.76</c:v>
                </c:pt>
                <c:pt idx="45">
                  <c:v>50.99</c:v>
                </c:pt>
                <c:pt idx="46">
                  <c:v>53.74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E-4BD2-A0CF-F230F3338EC1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Sheet1!$A$9:$A$56</c15:sqref>
                  </c15:fullRef>
                </c:ext>
              </c:extLst>
              <c:f>Sheet1!$A$10:$A$56</c:f>
              <c:numCache>
                <c:formatCode>mmm\-yy</c:formatCode>
                <c:ptCount val="47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43770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  <c:pt idx="38">
                  <c:v>44348</c:v>
                </c:pt>
                <c:pt idx="39">
                  <c:v>44378</c:v>
                </c:pt>
                <c:pt idx="40">
                  <c:v>44409</c:v>
                </c:pt>
                <c:pt idx="41">
                  <c:v>44440</c:v>
                </c:pt>
                <c:pt idx="42">
                  <c:v>44470</c:v>
                </c:pt>
                <c:pt idx="43">
                  <c:v>44501</c:v>
                </c:pt>
                <c:pt idx="44">
                  <c:v>44531</c:v>
                </c:pt>
                <c:pt idx="45">
                  <c:v>44562</c:v>
                </c:pt>
                <c:pt idx="46">
                  <c:v>44593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Sheet1!$C$9:$C$56</c15:sqref>
                  </c15:fullRef>
                </c:ext>
              </c:extLst>
              <c:f>Sheet1!$C$10:$C$56</c:f>
              <c:numCache>
                <c:formatCode>General</c:formatCode>
                <c:ptCount val="47"/>
                <c:pt idx="0">
                  <c:v>58.49</c:v>
                </c:pt>
                <c:pt idx="1">
                  <c:v>58.49</c:v>
                </c:pt>
                <c:pt idx="2">
                  <c:v>58.49</c:v>
                </c:pt>
                <c:pt idx="3">
                  <c:v>58.49</c:v>
                </c:pt>
                <c:pt idx="4">
                  <c:v>58.49</c:v>
                </c:pt>
                <c:pt idx="5">
                  <c:v>58.49</c:v>
                </c:pt>
                <c:pt idx="6">
                  <c:v>58.49</c:v>
                </c:pt>
                <c:pt idx="7">
                  <c:v>58.49</c:v>
                </c:pt>
                <c:pt idx="8">
                  <c:v>58.49</c:v>
                </c:pt>
                <c:pt idx="9">
                  <c:v>58.49</c:v>
                </c:pt>
                <c:pt idx="10">
                  <c:v>58.49</c:v>
                </c:pt>
                <c:pt idx="11">
                  <c:v>58.49</c:v>
                </c:pt>
                <c:pt idx="12">
                  <c:v>58.49</c:v>
                </c:pt>
                <c:pt idx="13">
                  <c:v>58.49</c:v>
                </c:pt>
                <c:pt idx="14">
                  <c:v>58.49</c:v>
                </c:pt>
                <c:pt idx="15">
                  <c:v>58.49</c:v>
                </c:pt>
                <c:pt idx="16">
                  <c:v>58.49</c:v>
                </c:pt>
                <c:pt idx="17">
                  <c:v>58.49</c:v>
                </c:pt>
                <c:pt idx="18">
                  <c:v>58.49</c:v>
                </c:pt>
                <c:pt idx="19">
                  <c:v>58.49</c:v>
                </c:pt>
                <c:pt idx="20">
                  <c:v>58.49</c:v>
                </c:pt>
                <c:pt idx="21">
                  <c:v>58.49</c:v>
                </c:pt>
                <c:pt idx="22">
                  <c:v>58.49</c:v>
                </c:pt>
                <c:pt idx="23">
                  <c:v>58.49</c:v>
                </c:pt>
                <c:pt idx="24">
                  <c:v>58.49</c:v>
                </c:pt>
                <c:pt idx="25">
                  <c:v>58.49</c:v>
                </c:pt>
                <c:pt idx="26">
                  <c:v>58.49</c:v>
                </c:pt>
                <c:pt idx="27">
                  <c:v>58.49</c:v>
                </c:pt>
                <c:pt idx="28">
                  <c:v>58.49</c:v>
                </c:pt>
                <c:pt idx="29">
                  <c:v>58.49</c:v>
                </c:pt>
                <c:pt idx="30">
                  <c:v>58.49</c:v>
                </c:pt>
                <c:pt idx="31">
                  <c:v>58.49</c:v>
                </c:pt>
                <c:pt idx="32">
                  <c:v>58.49</c:v>
                </c:pt>
                <c:pt idx="33">
                  <c:v>58.49</c:v>
                </c:pt>
                <c:pt idx="34">
                  <c:v>58.49</c:v>
                </c:pt>
                <c:pt idx="35">
                  <c:v>58.49</c:v>
                </c:pt>
                <c:pt idx="36">
                  <c:v>58.49</c:v>
                </c:pt>
                <c:pt idx="37">
                  <c:v>58.49</c:v>
                </c:pt>
                <c:pt idx="38">
                  <c:v>58.49</c:v>
                </c:pt>
                <c:pt idx="39">
                  <c:v>58.49</c:v>
                </c:pt>
                <c:pt idx="40">
                  <c:v>58.49</c:v>
                </c:pt>
                <c:pt idx="41">
                  <c:v>58.49</c:v>
                </c:pt>
                <c:pt idx="42">
                  <c:v>58.49</c:v>
                </c:pt>
                <c:pt idx="43">
                  <c:v>58.49</c:v>
                </c:pt>
                <c:pt idx="44">
                  <c:v>58.49</c:v>
                </c:pt>
                <c:pt idx="45">
                  <c:v>58.49</c:v>
                </c:pt>
                <c:pt idx="46">
                  <c:v>58.49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2C-46E7-9863-BA3D7A6B75C9}"/>
            </c:ext>
          </c:extLst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Sheet1!$A$9:$A$56</c15:sqref>
                  </c15:fullRef>
                </c:ext>
              </c:extLst>
              <c:f>Sheet1!$A$10:$A$56</c:f>
              <c:numCache>
                <c:formatCode>mmm\-yy</c:formatCode>
                <c:ptCount val="47"/>
                <c:pt idx="0">
                  <c:v>43191</c:v>
                </c:pt>
                <c:pt idx="1">
                  <c:v>43221</c:v>
                </c:pt>
                <c:pt idx="2">
                  <c:v>43252</c:v>
                </c:pt>
                <c:pt idx="3">
                  <c:v>43282</c:v>
                </c:pt>
                <c:pt idx="4">
                  <c:v>43313</c:v>
                </c:pt>
                <c:pt idx="5">
                  <c:v>43344</c:v>
                </c:pt>
                <c:pt idx="6">
                  <c:v>43374</c:v>
                </c:pt>
                <c:pt idx="7">
                  <c:v>43405</c:v>
                </c:pt>
                <c:pt idx="8">
                  <c:v>43435</c:v>
                </c:pt>
                <c:pt idx="9">
                  <c:v>43466</c:v>
                </c:pt>
                <c:pt idx="10">
                  <c:v>43497</c:v>
                </c:pt>
                <c:pt idx="11">
                  <c:v>43525</c:v>
                </c:pt>
                <c:pt idx="12">
                  <c:v>43556</c:v>
                </c:pt>
                <c:pt idx="13">
                  <c:v>43586</c:v>
                </c:pt>
                <c:pt idx="14">
                  <c:v>43617</c:v>
                </c:pt>
                <c:pt idx="15">
                  <c:v>43647</c:v>
                </c:pt>
                <c:pt idx="16">
                  <c:v>43678</c:v>
                </c:pt>
                <c:pt idx="17">
                  <c:v>43709</c:v>
                </c:pt>
                <c:pt idx="18">
                  <c:v>43739</c:v>
                </c:pt>
                <c:pt idx="19">
                  <c:v>43770</c:v>
                </c:pt>
                <c:pt idx="20">
                  <c:v>43800</c:v>
                </c:pt>
                <c:pt idx="21">
                  <c:v>43831</c:v>
                </c:pt>
                <c:pt idx="22">
                  <c:v>43862</c:v>
                </c:pt>
                <c:pt idx="23">
                  <c:v>43891</c:v>
                </c:pt>
                <c:pt idx="24">
                  <c:v>43922</c:v>
                </c:pt>
                <c:pt idx="25">
                  <c:v>43952</c:v>
                </c:pt>
                <c:pt idx="26">
                  <c:v>43983</c:v>
                </c:pt>
                <c:pt idx="27">
                  <c:v>44013</c:v>
                </c:pt>
                <c:pt idx="28">
                  <c:v>44044</c:v>
                </c:pt>
                <c:pt idx="29">
                  <c:v>44075</c:v>
                </c:pt>
                <c:pt idx="30">
                  <c:v>44105</c:v>
                </c:pt>
                <c:pt idx="31">
                  <c:v>44136</c:v>
                </c:pt>
                <c:pt idx="32">
                  <c:v>44166</c:v>
                </c:pt>
                <c:pt idx="33">
                  <c:v>44197</c:v>
                </c:pt>
                <c:pt idx="34">
                  <c:v>44228</c:v>
                </c:pt>
                <c:pt idx="35">
                  <c:v>44256</c:v>
                </c:pt>
                <c:pt idx="36">
                  <c:v>44287</c:v>
                </c:pt>
                <c:pt idx="37">
                  <c:v>44317</c:v>
                </c:pt>
                <c:pt idx="38">
                  <c:v>44348</c:v>
                </c:pt>
                <c:pt idx="39">
                  <c:v>44378</c:v>
                </c:pt>
                <c:pt idx="40">
                  <c:v>44409</c:v>
                </c:pt>
                <c:pt idx="41">
                  <c:v>44440</c:v>
                </c:pt>
                <c:pt idx="42">
                  <c:v>44470</c:v>
                </c:pt>
                <c:pt idx="43">
                  <c:v>44501</c:v>
                </c:pt>
                <c:pt idx="44">
                  <c:v>44531</c:v>
                </c:pt>
                <c:pt idx="45">
                  <c:v>44562</c:v>
                </c:pt>
                <c:pt idx="46">
                  <c:v>44593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Sheet1!$D$9:$D$56</c15:sqref>
                  </c15:fullRef>
                </c:ext>
              </c:extLst>
              <c:f>Sheet1!$D$10:$D$56</c:f>
              <c:numCache>
                <c:formatCode>General</c:formatCode>
                <c:ptCount val="47"/>
                <c:pt idx="0">
                  <c:v>91.49</c:v>
                </c:pt>
                <c:pt idx="1">
                  <c:v>91.49</c:v>
                </c:pt>
                <c:pt idx="2">
                  <c:v>91.49</c:v>
                </c:pt>
                <c:pt idx="3">
                  <c:v>91.49</c:v>
                </c:pt>
                <c:pt idx="4">
                  <c:v>91.49</c:v>
                </c:pt>
                <c:pt idx="5">
                  <c:v>91.49</c:v>
                </c:pt>
                <c:pt idx="6">
                  <c:v>91.49</c:v>
                </c:pt>
                <c:pt idx="7">
                  <c:v>91.49</c:v>
                </c:pt>
                <c:pt idx="8">
                  <c:v>91.49</c:v>
                </c:pt>
                <c:pt idx="9">
                  <c:v>91.49</c:v>
                </c:pt>
                <c:pt idx="10">
                  <c:v>91.49</c:v>
                </c:pt>
                <c:pt idx="11">
                  <c:v>91.49</c:v>
                </c:pt>
                <c:pt idx="12">
                  <c:v>91.49</c:v>
                </c:pt>
                <c:pt idx="13">
                  <c:v>91.49</c:v>
                </c:pt>
                <c:pt idx="14">
                  <c:v>91.49</c:v>
                </c:pt>
                <c:pt idx="15">
                  <c:v>91.49</c:v>
                </c:pt>
                <c:pt idx="16">
                  <c:v>91.49</c:v>
                </c:pt>
                <c:pt idx="17">
                  <c:v>91.49</c:v>
                </c:pt>
                <c:pt idx="18">
                  <c:v>91.49</c:v>
                </c:pt>
                <c:pt idx="19">
                  <c:v>91.49</c:v>
                </c:pt>
                <c:pt idx="20">
                  <c:v>91.49</c:v>
                </c:pt>
                <c:pt idx="21">
                  <c:v>91.49</c:v>
                </c:pt>
                <c:pt idx="22">
                  <c:v>91.49</c:v>
                </c:pt>
                <c:pt idx="23">
                  <c:v>91.49</c:v>
                </c:pt>
                <c:pt idx="24">
                  <c:v>91.49</c:v>
                </c:pt>
                <c:pt idx="25">
                  <c:v>91.49</c:v>
                </c:pt>
                <c:pt idx="26">
                  <c:v>91.49</c:v>
                </c:pt>
                <c:pt idx="27">
                  <c:v>91.49</c:v>
                </c:pt>
                <c:pt idx="28">
                  <c:v>91.49</c:v>
                </c:pt>
                <c:pt idx="29">
                  <c:v>91.49</c:v>
                </c:pt>
                <c:pt idx="30">
                  <c:v>91.49</c:v>
                </c:pt>
                <c:pt idx="31">
                  <c:v>91.49</c:v>
                </c:pt>
                <c:pt idx="32">
                  <c:v>91.49</c:v>
                </c:pt>
                <c:pt idx="33">
                  <c:v>91.49</c:v>
                </c:pt>
                <c:pt idx="34">
                  <c:v>91.49</c:v>
                </c:pt>
                <c:pt idx="35">
                  <c:v>91.49</c:v>
                </c:pt>
                <c:pt idx="36">
                  <c:v>91.49</c:v>
                </c:pt>
                <c:pt idx="37">
                  <c:v>91.49</c:v>
                </c:pt>
                <c:pt idx="38">
                  <c:v>91.49</c:v>
                </c:pt>
                <c:pt idx="39">
                  <c:v>91.49</c:v>
                </c:pt>
                <c:pt idx="40">
                  <c:v>91.49</c:v>
                </c:pt>
                <c:pt idx="41">
                  <c:v>91.49</c:v>
                </c:pt>
                <c:pt idx="42">
                  <c:v>91.49</c:v>
                </c:pt>
                <c:pt idx="43">
                  <c:v>91.49</c:v>
                </c:pt>
                <c:pt idx="44">
                  <c:v>91.49</c:v>
                </c:pt>
                <c:pt idx="45">
                  <c:v>91.49</c:v>
                </c:pt>
                <c:pt idx="46">
                  <c:v>91.49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2C-46E7-9863-BA3D7A6B7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275392"/>
        <c:axId val="235276928"/>
      </c:lineChart>
      <c:dateAx>
        <c:axId val="235275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35276928"/>
        <c:crosses val="autoZero"/>
        <c:auto val="1"/>
        <c:lblOffset val="100"/>
        <c:baseTimeUnit val="months"/>
        <c:majorUnit val="3"/>
        <c:majorTimeUnit val="months"/>
      </c:dateAx>
      <c:valAx>
        <c:axId val="235276928"/>
        <c:scaling>
          <c:orientation val="minMax"/>
          <c:max val="120"/>
          <c:min val="30"/>
        </c:scaling>
        <c:delete val="0"/>
        <c:axPos val="l"/>
        <c:majorGridlines>
          <c:spPr>
            <a:ln w="6350"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5275392"/>
        <c:crosses val="autoZero"/>
        <c:crossBetween val="between"/>
      </c:valAx>
      <c:spPr>
        <a:ln w="6350"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Receipts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[$-409]mmm\-yy;@</c:formatCode>
                <c:ptCount val="31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  <c:pt idx="13">
                  <c:v>44135</c:v>
                </c:pt>
                <c:pt idx="14">
                  <c:v>44165</c:v>
                </c:pt>
                <c:pt idx="15">
                  <c:v>44196</c:v>
                </c:pt>
                <c:pt idx="16">
                  <c:v>44227</c:v>
                </c:pt>
                <c:pt idx="17">
                  <c:v>44255</c:v>
                </c:pt>
                <c:pt idx="18">
                  <c:v>44286</c:v>
                </c:pt>
                <c:pt idx="19">
                  <c:v>44316</c:v>
                </c:pt>
                <c:pt idx="20">
                  <c:v>44347</c:v>
                </c:pt>
                <c:pt idx="21">
                  <c:v>44377</c:v>
                </c:pt>
                <c:pt idx="22">
                  <c:v>44408</c:v>
                </c:pt>
                <c:pt idx="23">
                  <c:v>44439</c:v>
                </c:pt>
                <c:pt idx="24">
                  <c:v>44469</c:v>
                </c:pt>
                <c:pt idx="25">
                  <c:v>44500</c:v>
                </c:pt>
                <c:pt idx="26">
                  <c:v>44530</c:v>
                </c:pt>
                <c:pt idx="27">
                  <c:v>44561</c:v>
                </c:pt>
                <c:pt idx="28">
                  <c:v>44562</c:v>
                </c:pt>
                <c:pt idx="29">
                  <c:v>44593</c:v>
                </c:pt>
                <c:pt idx="30">
                  <c:v>44621</c:v>
                </c:pt>
              </c:numCache>
            </c:numRef>
          </c:cat>
          <c:val>
            <c:numRef>
              <c:f>Sheet1!$B$2:$B$32</c:f>
              <c:numCache>
                <c:formatCode>_("$"* #,##0.00_);_("$"* \(#,##0.00\);_("$"* "-"??_);_(@_)</c:formatCode>
                <c:ptCount val="31"/>
                <c:pt idx="0">
                  <c:v>8629385190.7800007</c:v>
                </c:pt>
                <c:pt idx="1">
                  <c:v>9032403699.3299999</c:v>
                </c:pt>
                <c:pt idx="2">
                  <c:v>8468558548.0299997</c:v>
                </c:pt>
                <c:pt idx="3">
                  <c:v>9450548404.8199997</c:v>
                </c:pt>
                <c:pt idx="4">
                  <c:v>9707162376.7900009</c:v>
                </c:pt>
                <c:pt idx="5">
                  <c:v>8855618251.9599991</c:v>
                </c:pt>
                <c:pt idx="6">
                  <c:v>9481977073.2900009</c:v>
                </c:pt>
                <c:pt idx="7">
                  <c:v>15975502708.75</c:v>
                </c:pt>
                <c:pt idx="8">
                  <c:v>10816025783.93</c:v>
                </c:pt>
                <c:pt idx="9">
                  <c:v>13196139480.23</c:v>
                </c:pt>
                <c:pt idx="10">
                  <c:v>12595795157.120001</c:v>
                </c:pt>
                <c:pt idx="11">
                  <c:v>10934864792.77</c:v>
                </c:pt>
                <c:pt idx="12">
                  <c:v>11305911616.76</c:v>
                </c:pt>
                <c:pt idx="13">
                  <c:v>10374676122.99</c:v>
                </c:pt>
                <c:pt idx="14">
                  <c:v>9520441953.2099991</c:v>
                </c:pt>
                <c:pt idx="15">
                  <c:v>11520697843.23</c:v>
                </c:pt>
                <c:pt idx="16">
                  <c:v>13509828711.24</c:v>
                </c:pt>
                <c:pt idx="17">
                  <c:v>11119115551.92</c:v>
                </c:pt>
                <c:pt idx="18">
                  <c:v>12443701455.360001</c:v>
                </c:pt>
                <c:pt idx="19">
                  <c:v>13480077856.32</c:v>
                </c:pt>
                <c:pt idx="20">
                  <c:v>18097785215.880001</c:v>
                </c:pt>
                <c:pt idx="21">
                  <c:v>14935836765.02</c:v>
                </c:pt>
                <c:pt idx="22">
                  <c:v>12017151704.389999</c:v>
                </c:pt>
                <c:pt idx="23">
                  <c:v>11334800457.58</c:v>
                </c:pt>
                <c:pt idx="24">
                  <c:v>11010285868.809999</c:v>
                </c:pt>
                <c:pt idx="25">
                  <c:v>10807546507.280001</c:v>
                </c:pt>
                <c:pt idx="26">
                  <c:v>11187419918.92</c:v>
                </c:pt>
                <c:pt idx="27">
                  <c:v>12321204637.620001</c:v>
                </c:pt>
                <c:pt idx="28">
                  <c:v>13457178475.950001</c:v>
                </c:pt>
                <c:pt idx="29">
                  <c:v>11232766989.67</c:v>
                </c:pt>
                <c:pt idx="30">
                  <c:v>11788391140.92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E-4AAB-B06B-3C0B0ACD15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Disbursements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[$-409]mmm\-yy;@</c:formatCode>
                <c:ptCount val="31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  <c:pt idx="13">
                  <c:v>44135</c:v>
                </c:pt>
                <c:pt idx="14">
                  <c:v>44165</c:v>
                </c:pt>
                <c:pt idx="15">
                  <c:v>44196</c:v>
                </c:pt>
                <c:pt idx="16">
                  <c:v>44227</c:v>
                </c:pt>
                <c:pt idx="17">
                  <c:v>44255</c:v>
                </c:pt>
                <c:pt idx="18">
                  <c:v>44286</c:v>
                </c:pt>
                <c:pt idx="19">
                  <c:v>44316</c:v>
                </c:pt>
                <c:pt idx="20">
                  <c:v>44347</c:v>
                </c:pt>
                <c:pt idx="21">
                  <c:v>44377</c:v>
                </c:pt>
                <c:pt idx="22">
                  <c:v>44408</c:v>
                </c:pt>
                <c:pt idx="23">
                  <c:v>44439</c:v>
                </c:pt>
                <c:pt idx="24">
                  <c:v>44469</c:v>
                </c:pt>
                <c:pt idx="25">
                  <c:v>44500</c:v>
                </c:pt>
                <c:pt idx="26">
                  <c:v>44530</c:v>
                </c:pt>
                <c:pt idx="27">
                  <c:v>44561</c:v>
                </c:pt>
                <c:pt idx="28">
                  <c:v>44562</c:v>
                </c:pt>
                <c:pt idx="29">
                  <c:v>44593</c:v>
                </c:pt>
                <c:pt idx="30">
                  <c:v>44621</c:v>
                </c:pt>
              </c:numCache>
            </c:numRef>
          </c:cat>
          <c:val>
            <c:numRef>
              <c:f>Sheet1!$C$2:$C$32</c:f>
              <c:numCache>
                <c:formatCode>_("$"* #,##0.00_);_("$"* \(#,##0.00\);_("$"* "-"??_);_(@_)</c:formatCode>
                <c:ptCount val="31"/>
                <c:pt idx="0">
                  <c:v>9097408121.7199993</c:v>
                </c:pt>
                <c:pt idx="1">
                  <c:v>9210725990.4099998</c:v>
                </c:pt>
                <c:pt idx="2">
                  <c:v>8593570403.8500004</c:v>
                </c:pt>
                <c:pt idx="3">
                  <c:v>8778909602.0900002</c:v>
                </c:pt>
                <c:pt idx="4">
                  <c:v>8733118065.6700001</c:v>
                </c:pt>
                <c:pt idx="5">
                  <c:v>9385954798.0699997</c:v>
                </c:pt>
                <c:pt idx="6">
                  <c:v>9311550254.4799995</c:v>
                </c:pt>
                <c:pt idx="7">
                  <c:v>10372260645.110001</c:v>
                </c:pt>
                <c:pt idx="8">
                  <c:v>12717125187.129999</c:v>
                </c:pt>
                <c:pt idx="9">
                  <c:v>14146472725.450001</c:v>
                </c:pt>
                <c:pt idx="10">
                  <c:v>13975742024.700001</c:v>
                </c:pt>
                <c:pt idx="11">
                  <c:v>11566254807.43</c:v>
                </c:pt>
                <c:pt idx="12">
                  <c:v>11627183014.879999</c:v>
                </c:pt>
                <c:pt idx="13">
                  <c:v>10646598130.82</c:v>
                </c:pt>
                <c:pt idx="14">
                  <c:v>9992763070.1000004</c:v>
                </c:pt>
                <c:pt idx="15">
                  <c:v>11294934956.59</c:v>
                </c:pt>
                <c:pt idx="16">
                  <c:v>11661528862.370001</c:v>
                </c:pt>
                <c:pt idx="17">
                  <c:v>11228816106.75</c:v>
                </c:pt>
                <c:pt idx="18">
                  <c:v>12012352998.059999</c:v>
                </c:pt>
                <c:pt idx="19">
                  <c:v>11883315752.440001</c:v>
                </c:pt>
                <c:pt idx="20">
                  <c:v>12174725661.41</c:v>
                </c:pt>
                <c:pt idx="21">
                  <c:v>12803880700.459999</c:v>
                </c:pt>
                <c:pt idx="22">
                  <c:v>10878311491.34</c:v>
                </c:pt>
                <c:pt idx="23">
                  <c:v>10166047784.67</c:v>
                </c:pt>
                <c:pt idx="24">
                  <c:v>10297598574.1</c:v>
                </c:pt>
                <c:pt idx="25">
                  <c:v>9589489595.0100002</c:v>
                </c:pt>
                <c:pt idx="26">
                  <c:v>10019291246.620001</c:v>
                </c:pt>
                <c:pt idx="27">
                  <c:v>10418688071.23</c:v>
                </c:pt>
                <c:pt idx="28">
                  <c:v>11746656127.790001</c:v>
                </c:pt>
                <c:pt idx="29">
                  <c:v>9821565826.25</c:v>
                </c:pt>
                <c:pt idx="30">
                  <c:v>10617169785.940001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E-4AAB-B06B-3C0B0ACD15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Receipts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[$-409]mmm\-yy;@</c:formatCode>
                <c:ptCount val="31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  <c:pt idx="13">
                  <c:v>44135</c:v>
                </c:pt>
                <c:pt idx="14">
                  <c:v>44165</c:v>
                </c:pt>
                <c:pt idx="15">
                  <c:v>44196</c:v>
                </c:pt>
                <c:pt idx="16">
                  <c:v>44227</c:v>
                </c:pt>
                <c:pt idx="17">
                  <c:v>44255</c:v>
                </c:pt>
                <c:pt idx="18">
                  <c:v>44286</c:v>
                </c:pt>
                <c:pt idx="19">
                  <c:v>44316</c:v>
                </c:pt>
                <c:pt idx="20">
                  <c:v>44347</c:v>
                </c:pt>
                <c:pt idx="21">
                  <c:v>44377</c:v>
                </c:pt>
                <c:pt idx="22">
                  <c:v>44408</c:v>
                </c:pt>
                <c:pt idx="23">
                  <c:v>44439</c:v>
                </c:pt>
                <c:pt idx="24">
                  <c:v>44469</c:v>
                </c:pt>
                <c:pt idx="25">
                  <c:v>44500</c:v>
                </c:pt>
                <c:pt idx="26">
                  <c:v>44530</c:v>
                </c:pt>
                <c:pt idx="27">
                  <c:v>44561</c:v>
                </c:pt>
                <c:pt idx="28">
                  <c:v>44562</c:v>
                </c:pt>
                <c:pt idx="29">
                  <c:v>44593</c:v>
                </c:pt>
                <c:pt idx="30">
                  <c:v>44621</c:v>
                </c:pt>
              </c:numCache>
            </c:numRef>
          </c:cat>
          <c:val>
            <c:numRef>
              <c:f>Sheet1!$D$2:$D$32</c:f>
              <c:numCache>
                <c:formatCode>_("$"* #,##0.00_);_("$"* \(#,##0.00\);_("$"* "-"??_);_(@_)</c:formatCode>
                <c:ptCount val="31"/>
                <c:pt idx="0">
                  <c:v>-468022930.93999863</c:v>
                </c:pt>
                <c:pt idx="1">
                  <c:v>-178322291.07999992</c:v>
                </c:pt>
                <c:pt idx="2">
                  <c:v>-125011855.82000065</c:v>
                </c:pt>
                <c:pt idx="3">
                  <c:v>671638802.72999954</c:v>
                </c:pt>
                <c:pt idx="4">
                  <c:v>974044311.12000084</c:v>
                </c:pt>
                <c:pt idx="5">
                  <c:v>-530336546.11000061</c:v>
                </c:pt>
                <c:pt idx="6">
                  <c:v>170426818.81000137</c:v>
                </c:pt>
                <c:pt idx="7">
                  <c:v>5603242063.6399994</c:v>
                </c:pt>
                <c:pt idx="8">
                  <c:v>-1901099403.1999989</c:v>
                </c:pt>
                <c:pt idx="9">
                  <c:v>-950333245.22000122</c:v>
                </c:pt>
                <c:pt idx="10">
                  <c:v>-1379946867.5799999</c:v>
                </c:pt>
                <c:pt idx="11">
                  <c:v>-631390014.65999985</c:v>
                </c:pt>
                <c:pt idx="12">
                  <c:v>-321271398.11999893</c:v>
                </c:pt>
                <c:pt idx="13">
                  <c:v>-271922007.82999992</c:v>
                </c:pt>
                <c:pt idx="14">
                  <c:v>-472321116.8900013</c:v>
                </c:pt>
                <c:pt idx="15">
                  <c:v>225762886.63999939</c:v>
                </c:pt>
                <c:pt idx="16">
                  <c:v>1848299848.8699989</c:v>
                </c:pt>
                <c:pt idx="17">
                  <c:v>-109700554.82999992</c:v>
                </c:pt>
                <c:pt idx="18">
                  <c:v>431348457.30000114</c:v>
                </c:pt>
                <c:pt idx="19">
                  <c:v>1596762103.8799992</c:v>
                </c:pt>
                <c:pt idx="20">
                  <c:v>5923059554.4700012</c:v>
                </c:pt>
                <c:pt idx="21">
                  <c:v>2131956064.5600014</c:v>
                </c:pt>
                <c:pt idx="22">
                  <c:v>1138840213.0499992</c:v>
                </c:pt>
                <c:pt idx="23">
                  <c:v>1168752672.9099998</c:v>
                </c:pt>
                <c:pt idx="24">
                  <c:v>712687294.70999908</c:v>
                </c:pt>
                <c:pt idx="25">
                  <c:v>1218056912.2700005</c:v>
                </c:pt>
                <c:pt idx="26">
                  <c:v>1168128672.2999992</c:v>
                </c:pt>
                <c:pt idx="27">
                  <c:v>1902516566.3900013</c:v>
                </c:pt>
                <c:pt idx="28">
                  <c:v>1710522348.1599998</c:v>
                </c:pt>
                <c:pt idx="29">
                  <c:v>1411201163.4200001</c:v>
                </c:pt>
                <c:pt idx="30">
                  <c:v>1171221354.9799995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E-4AAB-B06B-3C0B0ACD1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277664"/>
        <c:axId val="545280616"/>
      </c:barChart>
      <c:dateAx>
        <c:axId val="54527766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80616"/>
        <c:crosses val="autoZero"/>
        <c:auto val="1"/>
        <c:lblOffset val="100"/>
        <c:baseTimeUnit val="months"/>
      </c:dateAx>
      <c:valAx>
        <c:axId val="54528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27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1958818800786E-2"/>
          <c:y val="0.10844701806733847"/>
          <c:w val="0.92764031341100817"/>
          <c:h val="0.7673694744939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3/31/2020 ($26.7 bln)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2.4238568631101912E-3"/>
                  <c:y val="-4.457662657648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9-4E65-883C-169641072163}"/>
                </c:ext>
              </c:extLst>
            </c:dLbl>
            <c:dLbl>
              <c:idx val="1"/>
              <c:layout>
                <c:manualLayout>
                  <c:x val="5.9228241383619965E-4"/>
                  <c:y val="-1.482399909827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9-4E65-883C-169641072163}"/>
                </c:ext>
              </c:extLst>
            </c:dLbl>
            <c:dLbl>
              <c:idx val="2"/>
              <c:layout>
                <c:manualLayout>
                  <c:x val="2.7823759180628711E-3"/>
                  <c:y val="6.7549731480908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9-4E65-883C-169641072163}"/>
                </c:ext>
              </c:extLst>
            </c:dLbl>
            <c:dLbl>
              <c:idx val="3"/>
              <c:layout>
                <c:manualLayout>
                  <c:x val="-3.0161392769463649E-3"/>
                  <c:y val="-2.1354267035600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9-4E65-883C-169641072163}"/>
                </c:ext>
              </c:extLst>
            </c:dLbl>
            <c:dLbl>
              <c:idx val="4"/>
              <c:layout>
                <c:manualLayout>
                  <c:x val="-2.0107222885713096E-3"/>
                  <c:y val="1.29587276885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9-4E65-883C-169641072163}"/>
                </c:ext>
              </c:extLst>
            </c:dLbl>
            <c:dLbl>
              <c:idx val="5"/>
              <c:layout>
                <c:manualLayout>
                  <c:x val="1.0401772252562696E-16"/>
                  <c:y val="4.1239587385966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9-4E65-883C-16964107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0.1867</c:v>
                </c:pt>
                <c:pt idx="1">
                  <c:v>0.21129999999999999</c:v>
                </c:pt>
                <c:pt idx="2">
                  <c:v>0.1183</c:v>
                </c:pt>
                <c:pt idx="3">
                  <c:v>0.10879999999999999</c:v>
                </c:pt>
                <c:pt idx="4">
                  <c:v>0.35039999999999999</c:v>
                </c:pt>
                <c:pt idx="5">
                  <c:v>2.4500000000000001E-2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09-4E65-883C-169641072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11/5/2021 ($45.1 bln)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0.24779999999999999</c:v>
                </c:pt>
                <c:pt idx="1">
                  <c:v>0.19969999999999999</c:v>
                </c:pt>
                <c:pt idx="2">
                  <c:v>0.10390000000000001</c:v>
                </c:pt>
                <c:pt idx="3">
                  <c:v>0.1381</c:v>
                </c:pt>
                <c:pt idx="4">
                  <c:v>0.3034</c:v>
                </c:pt>
                <c:pt idx="5">
                  <c:v>7.1000000000000004E-3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09-4E65-883C-169641072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4/29/2022 ($51.4 bln)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Liquidity</c:v>
                </c:pt>
                <c:pt idx="1">
                  <c:v>Ultra Short Duration</c:v>
                </c:pt>
                <c:pt idx="2">
                  <c:v>Short Duration</c:v>
                </c:pt>
                <c:pt idx="3">
                  <c:v>Int. Duration</c:v>
                </c:pt>
                <c:pt idx="4">
                  <c:v>Long Duration</c:v>
                </c:pt>
                <c:pt idx="5">
                  <c:v>Time Deposits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0.29757484188731426</c:v>
                </c:pt>
                <c:pt idx="1">
                  <c:v>0.25039539322883297</c:v>
                </c:pt>
                <c:pt idx="2">
                  <c:v>9.8061860298397655E-2</c:v>
                </c:pt>
                <c:pt idx="3">
                  <c:v>0.11238766223104975</c:v>
                </c:pt>
                <c:pt idx="4">
                  <c:v>0.2405673887332799</c:v>
                </c:pt>
                <c:pt idx="5">
                  <c:v>1.0128536211254184E-3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1-4421-BE91-0F3685381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6346496"/>
        <c:axId val="226348032"/>
      </c:barChart>
      <c:catAx>
        <c:axId val="22634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8032"/>
        <c:crosses val="autoZero"/>
        <c:auto val="1"/>
        <c:lblAlgn val="ctr"/>
        <c:lblOffset val="100"/>
        <c:noMultiLvlLbl val="0"/>
      </c:catAx>
      <c:valAx>
        <c:axId val="226348032"/>
        <c:scaling>
          <c:orientation val="minMax"/>
          <c:max val="0.5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6496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17075081629338598"/>
          <c:y val="0.12847403902124127"/>
          <c:w val="0.67436639826436151"/>
          <c:h val="7.3968305931533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1958818800786E-2"/>
          <c:y val="0.10844701806733847"/>
          <c:w val="0.92764031341100817"/>
          <c:h val="0.7673694744939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12700"/>
            </a:sp3d>
          </c:spPr>
          <c:invertIfNegative val="0"/>
          <c:dLbls>
            <c:dLbl>
              <c:idx val="0"/>
              <c:layout>
                <c:manualLayout>
                  <c:x val="-2.4238568631101912E-3"/>
                  <c:y val="-4.4576626576489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9-4E65-883C-169641072163}"/>
                </c:ext>
              </c:extLst>
            </c:dLbl>
            <c:dLbl>
              <c:idx val="1"/>
              <c:layout>
                <c:manualLayout>
                  <c:x val="5.9228241383619965E-4"/>
                  <c:y val="-1.482399909827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9-4E65-883C-169641072163}"/>
                </c:ext>
              </c:extLst>
            </c:dLbl>
            <c:dLbl>
              <c:idx val="2"/>
              <c:layout>
                <c:manualLayout>
                  <c:x val="1.552333633572511E-3"/>
                  <c:y val="-2.0039835984621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9-4E65-883C-169641072163}"/>
                </c:ext>
              </c:extLst>
            </c:dLbl>
            <c:dLbl>
              <c:idx val="3"/>
              <c:layout>
                <c:manualLayout>
                  <c:x val="-5.5612052183522977E-4"/>
                  <c:y val="6.623468103165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9-4E65-883C-169641072163}"/>
                </c:ext>
              </c:extLst>
            </c:dLbl>
            <c:dLbl>
              <c:idx val="4"/>
              <c:layout>
                <c:manualLayout>
                  <c:x val="-2.0107222885713096E-3"/>
                  <c:y val="1.29587276885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9-4E65-883C-169641072163}"/>
                </c:ext>
              </c:extLst>
            </c:dLbl>
            <c:dLbl>
              <c:idx val="5"/>
              <c:layout>
                <c:manualLayout>
                  <c:x val="1.0401772252562696E-16"/>
                  <c:y val="4.1239587385966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9-4E65-883C-16964107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Int.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-2.7508000000000001E-2</c:v>
                </c:pt>
                <c:pt idx="1">
                  <c:v>1E-4</c:v>
                </c:pt>
                <c:pt idx="2">
                  <c:v>-1.2218E-2</c:v>
                </c:pt>
                <c:pt idx="3">
                  <c:v>-2.7830000000000001E-2</c:v>
                </c:pt>
                <c:pt idx="4">
                  <c:v>-5.0126999999999998E-2</c:v>
                </c:pt>
                <c:pt idx="5">
                  <c:v>-5.7217999999999998E-2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09-4E65-883C-169641072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300123001230013E-3"/>
                  <c:y val="-2.9189606228831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EC-4D84-B094-D462BBEE6703}"/>
                </c:ext>
              </c:extLst>
            </c:dLbl>
            <c:dLbl>
              <c:idx val="2"/>
              <c:layout>
                <c:manualLayout>
                  <c:x val="-3.6900369003690036E-3"/>
                  <c:y val="-8.7589509121723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EC-4D84-B094-D462BBEE6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</c:v>
                </c:pt>
                <c:pt idx="2">
                  <c:v>Ultra Short Duration</c:v>
                </c:pt>
                <c:pt idx="3">
                  <c:v>Short Duration</c:v>
                </c:pt>
                <c:pt idx="4">
                  <c:v>Int.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-2.8294E-2</c:v>
                </c:pt>
                <c:pt idx="1">
                  <c:v>4.0000000000000002E-4</c:v>
                </c:pt>
                <c:pt idx="2">
                  <c:v>-1.2463999999999999E-2</c:v>
                </c:pt>
                <c:pt idx="3">
                  <c:v>-2.8778000000000001E-2</c:v>
                </c:pt>
                <c:pt idx="4">
                  <c:v>-5.1700000000000003E-2</c:v>
                </c:pt>
                <c:pt idx="5">
                  <c:v>-5.9229999999999998E-2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09-4E65-883C-16964107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6346496"/>
        <c:axId val="226348032"/>
      </c:barChart>
      <c:catAx>
        <c:axId val="22634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8032"/>
        <c:crosses val="autoZero"/>
        <c:auto val="1"/>
        <c:lblAlgn val="ctr"/>
        <c:lblOffset val="100"/>
        <c:noMultiLvlLbl val="0"/>
      </c:catAx>
      <c:valAx>
        <c:axId val="2263480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6496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05260755449048E-2"/>
          <c:y val="3.7843052545417116E-2"/>
          <c:w val="0.92649424030329564"/>
          <c:h val="0.8016516120488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rgbClr val="9CCFFE"/>
            </a:solidFill>
          </c:spPr>
          <c:invertIfNegative val="0"/>
          <c:dLbls>
            <c:dLbl>
              <c:idx val="0"/>
              <c:layout>
                <c:manualLayout>
                  <c:x val="-2.0610331317281101E-3"/>
                  <c:y val="3.4232613287695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6-478C-AE6F-9512DD86BF77}"/>
                </c:ext>
              </c:extLst>
            </c:dLbl>
            <c:dLbl>
              <c:idx val="1"/>
              <c:layout>
                <c:manualLayout>
                  <c:x val="0"/>
                  <c:y val="1.191046272816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00-4EE9-9B2F-CB7319637DEC}"/>
                </c:ext>
              </c:extLst>
            </c:dLbl>
            <c:dLbl>
              <c:idx val="2"/>
              <c:layout>
                <c:manualLayout>
                  <c:x val="-8.856580457753038E-17"/>
                  <c:y val="-2.2362244026862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6-478C-AE6F-9512DD86BF77}"/>
                </c:ext>
              </c:extLst>
            </c:dLbl>
            <c:dLbl>
              <c:idx val="3"/>
              <c:layout>
                <c:manualLayout>
                  <c:x val="-1.5621552740690023E-3"/>
                  <c:y val="1.258484385846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16-478C-AE6F-9512DD86BF77}"/>
                </c:ext>
              </c:extLst>
            </c:dLbl>
            <c:dLbl>
              <c:idx val="4"/>
              <c:layout>
                <c:manualLayout>
                  <c:x val="-1.2077294685991224E-3"/>
                  <c:y val="1.013080831583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16-478C-AE6F-9512DD86BF77}"/>
                </c:ext>
              </c:extLst>
            </c:dLbl>
            <c:dLbl>
              <c:idx val="5"/>
              <c:layout>
                <c:manualLayout>
                  <c:x val="1.5621552740690023E-3"/>
                  <c:y val="-9.3320923879624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9-449E-8508-2B2A7114E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-2.1082E-2</c:v>
                </c:pt>
                <c:pt idx="1">
                  <c:v>2.4699999999999999E-4</c:v>
                </c:pt>
                <c:pt idx="2">
                  <c:v>-1.163E-2</c:v>
                </c:pt>
                <c:pt idx="3">
                  <c:v>-2.7146E-2</c:v>
                </c:pt>
                <c:pt idx="4">
                  <c:v>-4.1141999999999998E-2</c:v>
                </c:pt>
                <c:pt idx="5">
                  <c:v>-3.8275000000000003E-2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6-478C-AE6F-9512DD86BF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842215375252003E-3"/>
                  <c:y val="-2.4820559209266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16-478C-AE6F-9512DD86BF77}"/>
                </c:ext>
              </c:extLst>
            </c:dLbl>
            <c:dLbl>
              <c:idx val="1"/>
              <c:layout>
                <c:manualLayout>
                  <c:x val="0"/>
                  <c:y val="1.716360792553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F3-41D2-8972-2F754E941804}"/>
                </c:ext>
              </c:extLst>
            </c:dLbl>
            <c:dLbl>
              <c:idx val="2"/>
              <c:layout>
                <c:manualLayout>
                  <c:x val="3.623188405797013E-3"/>
                  <c:y val="-7.3447628246163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16-478C-AE6F-9512DD86BF77}"/>
                </c:ext>
              </c:extLst>
            </c:dLbl>
            <c:dLbl>
              <c:idx val="3"/>
              <c:layout>
                <c:manualLayout>
                  <c:x val="1.9166761763475218E-3"/>
                  <c:y val="8.1261349492051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16-478C-AE6F-9512DD86BF77}"/>
                </c:ext>
              </c:extLst>
            </c:dLbl>
            <c:dLbl>
              <c:idx val="4"/>
              <c:layout>
                <c:manualLayout>
                  <c:x val="8.856580457753038E-17"/>
                  <c:y val="1.355271817941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16-478C-AE6F-9512DD86BF77}"/>
                </c:ext>
              </c:extLst>
            </c:dLbl>
            <c:dLbl>
              <c:idx val="5"/>
              <c:layout>
                <c:manualLayout>
                  <c:x val="3.6231884057971015E-3"/>
                  <c:y val="1.62574505149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9-449E-8508-2B2A7114E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-2.2336000000000002E-2</c:v>
                </c:pt>
                <c:pt idx="1">
                  <c:v>5.8E-4</c:v>
                </c:pt>
                <c:pt idx="2">
                  <c:v>-1.1978000000000001E-2</c:v>
                </c:pt>
                <c:pt idx="3">
                  <c:v>-2.8067999999999999E-2</c:v>
                </c:pt>
                <c:pt idx="4">
                  <c:v>-4.3805999999999998E-2</c:v>
                </c:pt>
                <c:pt idx="5">
                  <c:v>-4.1521000000000002E-2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16-478C-AE6F-9512DD86B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520960"/>
        <c:axId val="90529152"/>
      </c:barChart>
      <c:catAx>
        <c:axId val="9052096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  <c:crossAx val="90529152"/>
        <c:crosses val="autoZero"/>
        <c:auto val="1"/>
        <c:lblAlgn val="ctr"/>
        <c:lblOffset val="90"/>
        <c:noMultiLvlLbl val="0"/>
      </c:catAx>
      <c:valAx>
        <c:axId val="9052915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90520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812335958005245"/>
          <c:y val="0.90062802104488082"/>
          <c:w val="0.21407565902088327"/>
          <c:h val="6.5562054100953546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05743847236488E-2"/>
          <c:y val="9.0109158362862374E-2"/>
          <c:w val="0.92649424030329564"/>
          <c:h val="0.80165161204887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rgbClr val="9CCFFE"/>
            </a:solidFill>
          </c:spPr>
          <c:invertIfNegative val="0"/>
          <c:dLbls>
            <c:dLbl>
              <c:idx val="0"/>
              <c:layout>
                <c:manualLayout>
                  <c:x val="6.1728395061728392E-3"/>
                  <c:y val="5.4644808743169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42-44D2-912D-C8D69DC5FB7C}"/>
                </c:ext>
              </c:extLst>
            </c:dLbl>
            <c:dLbl>
              <c:idx val="2"/>
              <c:layout>
                <c:manualLayout>
                  <c:x val="-1.0064095248963445E-3"/>
                  <c:y val="3.150496980302800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42-44D2-912D-C8D69DC5FB7C}"/>
                </c:ext>
              </c:extLst>
            </c:dLbl>
            <c:dLbl>
              <c:idx val="3"/>
              <c:layout>
                <c:manualLayout>
                  <c:x val="8.7213283122218415E-4"/>
                  <c:y val="-2.1976246948103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2-44D2-912D-C8D69DC5FB7C}"/>
                </c:ext>
              </c:extLst>
            </c:dLbl>
            <c:dLbl>
              <c:idx val="4"/>
              <c:layout>
                <c:manualLayout>
                  <c:x val="-1.7444558560615591E-3"/>
                  <c:y val="8.26098924192402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42-44D2-912D-C8D69DC5FB7C}"/>
                </c:ext>
              </c:extLst>
            </c:dLbl>
            <c:dLbl>
              <c:idx val="5"/>
              <c:layout>
                <c:manualLayout>
                  <c:x val="6.7100308113641994E-4"/>
                  <c:y val="1.1051227598918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A6-4E10-A45C-8E20E6DA7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Investment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1.5428000000000001E-2</c:v>
                </c:pt>
                <c:pt idx="1">
                  <c:v>7.5300000000000002E-3</c:v>
                </c:pt>
                <c:pt idx="2">
                  <c:v>9.5110000000000004E-3</c:v>
                </c:pt>
                <c:pt idx="3">
                  <c:v>1.0645E-2</c:v>
                </c:pt>
                <c:pt idx="4">
                  <c:v>1.6719999999999999E-2</c:v>
                </c:pt>
                <c:pt idx="5">
                  <c:v>2.1838E-2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42-44D2-912D-C8D69DC5FB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310091673103E-3"/>
                  <c:y val="7.91791942874744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42-44D2-912D-C8D69DC5FB7C}"/>
                </c:ext>
              </c:extLst>
            </c:dLbl>
            <c:dLbl>
              <c:idx val="2"/>
              <c:layout>
                <c:manualLayout>
                  <c:x val="-1.5432098765432098E-3"/>
                  <c:y val="8.0813203434316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42-44D2-912D-C8D69DC5FB7C}"/>
                </c:ext>
              </c:extLst>
            </c:dLbl>
            <c:dLbl>
              <c:idx val="3"/>
              <c:layout>
                <c:manualLayout>
                  <c:x val="7.7160599490281104E-3"/>
                  <c:y val="1.4561512276224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42-44D2-912D-C8D69DC5FB7C}"/>
                </c:ext>
              </c:extLst>
            </c:dLbl>
            <c:dLbl>
              <c:idx val="4"/>
              <c:layout>
                <c:manualLayout>
                  <c:x val="-4.0254479059691613E-4"/>
                  <c:y val="8.488682110380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42-44D2-912D-C8D69DC5FB7C}"/>
                </c:ext>
              </c:extLst>
            </c:dLbl>
            <c:dLbl>
              <c:idx val="5"/>
              <c:layout>
                <c:manualLayout>
                  <c:x val="3.3550154056829855E-4"/>
                  <c:y val="2.7860000202498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A6-4E10-A45C-8E20E6DA7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Investment Pool</c:v>
                </c:pt>
                <c:pt idx="1">
                  <c:v>Liquidity </c:v>
                </c:pt>
                <c:pt idx="2">
                  <c:v>Ultra-Short Duration</c:v>
                </c:pt>
                <c:pt idx="3">
                  <c:v>Short Duration</c:v>
                </c:pt>
                <c:pt idx="4">
                  <c:v>Intermediate Duration</c:v>
                </c:pt>
                <c:pt idx="5">
                  <c:v>Long Duration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1.3481999999999999E-2</c:v>
                </c:pt>
                <c:pt idx="1">
                  <c:v>7.3829999999999998E-3</c:v>
                </c:pt>
                <c:pt idx="2">
                  <c:v>9.3080000000000003E-3</c:v>
                </c:pt>
                <c:pt idx="3">
                  <c:v>9.9240000000000005E-3</c:v>
                </c:pt>
                <c:pt idx="4">
                  <c:v>1.2137E-2</c:v>
                </c:pt>
                <c:pt idx="5">
                  <c:v>1.6879999999999999E-2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42-44D2-912D-C8D69DC5FB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833664"/>
        <c:axId val="110835584"/>
      </c:barChart>
      <c:catAx>
        <c:axId val="11083366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110835584"/>
        <c:crosses val="autoZero"/>
        <c:auto val="1"/>
        <c:lblAlgn val="ctr"/>
        <c:lblOffset val="0"/>
        <c:noMultiLvlLbl val="0"/>
      </c:catAx>
      <c:valAx>
        <c:axId val="11083558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10833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034558180227788"/>
          <c:y val="0.94889630321633522"/>
          <c:w val="0.27622229512978203"/>
          <c:h val="5.1103696783664762E-2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05759696704573E-2"/>
          <c:y val="4.7301921877845154E-2"/>
          <c:w val="0.92649424030329564"/>
          <c:h val="0.8016516120488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spPr>
            <a:solidFill>
              <a:srgbClr val="9CCFFE"/>
            </a:solidFill>
          </c:spPr>
          <c:invertIfNegative val="0"/>
          <c:dLbls>
            <c:dLbl>
              <c:idx val="0"/>
              <c:layout>
                <c:manualLayout>
                  <c:x val="-3.3550154056829855E-4"/>
                  <c:y val="-7.158617871828407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9-4D03-902F-F2B555996162}"/>
                </c:ext>
              </c:extLst>
            </c:dLbl>
            <c:dLbl>
              <c:idx val="1"/>
              <c:layout>
                <c:manualLayout>
                  <c:x val="1.8787325497355866E-3"/>
                  <c:y val="2.8030934617557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9-4D03-902F-F2B555996162}"/>
                </c:ext>
              </c:extLst>
            </c:dLbl>
            <c:dLbl>
              <c:idx val="2"/>
              <c:layout>
                <c:manualLayout>
                  <c:x val="-1.5433261059758835E-3"/>
                  <c:y val="1.0735292321406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F9-4D03-902F-F2B555996162}"/>
                </c:ext>
              </c:extLst>
            </c:dLbl>
            <c:dLbl>
              <c:idx val="3"/>
              <c:layout>
                <c:manualLayout>
                  <c:x val="3.0864620183346648E-3"/>
                  <c:y val="1.5208171122820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F9-4D03-902F-F2B555996162}"/>
                </c:ext>
              </c:extLst>
            </c:dLbl>
            <c:dLbl>
              <c:idx val="4"/>
              <c:layout>
                <c:manualLayout>
                  <c:x val="-3.421868462094412E-3"/>
                  <c:y val="-4.23433803860576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9-4D03-902F-F2B555996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Investment Pool</c:v>
                </c:pt>
                <c:pt idx="1">
                  <c:v>Liquidity 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1.8196E-2</c:v>
                </c:pt>
                <c:pt idx="1">
                  <c:v>1.098E-2</c:v>
                </c:pt>
                <c:pt idx="2">
                  <c:v>1.2768E-2</c:v>
                </c:pt>
                <c:pt idx="3">
                  <c:v>2.0128E-2</c:v>
                </c:pt>
                <c:pt idx="4">
                  <c:v>2.5260999999999999E-2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F9-4D03-902F-F2B555996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29141466012179E-3"/>
                  <c:y val="8.8861224121261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F9-4D03-902F-F2B555996162}"/>
                </c:ext>
              </c:extLst>
            </c:dLbl>
            <c:dLbl>
              <c:idx val="1"/>
              <c:layout>
                <c:manualLayout>
                  <c:x val="6.1728395061727828E-3"/>
                  <c:y val="1.4015416958654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F9-4D03-902F-F2B555996162}"/>
                </c:ext>
              </c:extLst>
            </c:dLbl>
            <c:dLbl>
              <c:idx val="2"/>
              <c:layout>
                <c:manualLayout>
                  <c:x val="-8.7222792803073532E-4"/>
                  <c:y val="7.93195936089277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F9-4D03-902F-F2B555996162}"/>
                </c:ext>
              </c:extLst>
            </c:dLbl>
            <c:dLbl>
              <c:idx val="3"/>
              <c:layout>
                <c:manualLayout>
                  <c:x val="-2.7509604777665431E-3"/>
                  <c:y val="1.5207931624062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F9-4D03-902F-F2B555996162}"/>
                </c:ext>
              </c:extLst>
            </c:dLbl>
            <c:dLbl>
              <c:idx val="4"/>
              <c:layout>
                <c:manualLayout>
                  <c:x val="0"/>
                  <c:y val="1.6818500350385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F9-4D03-902F-F2B555996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Investment Pool</c:v>
                </c:pt>
                <c:pt idx="1">
                  <c:v>Liquidity </c:v>
                </c:pt>
                <c:pt idx="2">
                  <c:v>Short Duration</c:v>
                </c:pt>
                <c:pt idx="3">
                  <c:v>Intermediate Duration</c:v>
                </c:pt>
                <c:pt idx="4">
                  <c:v>Long Duration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1.6428000000000002E-2</c:v>
                </c:pt>
                <c:pt idx="1">
                  <c:v>1.0718E-2</c:v>
                </c:pt>
                <c:pt idx="2">
                  <c:v>1.2174000000000001E-2</c:v>
                </c:pt>
                <c:pt idx="3">
                  <c:v>1.6379999999999999E-2</c:v>
                </c:pt>
                <c:pt idx="4">
                  <c:v>2.1433000000000001E-2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F9-4D03-902F-F2B5559961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949888"/>
        <c:axId val="111226880"/>
      </c:barChart>
      <c:catAx>
        <c:axId val="1109498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111226880"/>
        <c:crossesAt val="0"/>
        <c:auto val="1"/>
        <c:lblAlgn val="ctr"/>
        <c:lblOffset val="0"/>
        <c:noMultiLvlLbl val="0"/>
      </c:catAx>
      <c:valAx>
        <c:axId val="111226880"/>
        <c:scaling>
          <c:orientation val="minMax"/>
          <c:max val="4.0000000000000008E-2"/>
          <c:min val="0"/>
        </c:scaling>
        <c:delete val="0"/>
        <c:axPos val="l"/>
        <c:majorGridlines/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11094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188879167883092"/>
          <c:y val="0.93947436668524353"/>
          <c:w val="0.21407565902088327"/>
          <c:h val="6.0525647083731399E-2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8032260530541"/>
          <c:y val="0.11535170603674541"/>
          <c:w val="0.87491093953061694"/>
          <c:h val="0.79046310877806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 Pool Annual Earnings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217328214442174E-3"/>
                  <c:y val="-1.0574511519393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A1-4C09-8DC3-934D50E7E013}"/>
                </c:ext>
              </c:extLst>
            </c:dLbl>
            <c:dLbl>
              <c:idx val="1"/>
              <c:layout>
                <c:manualLayout>
                  <c:x val="-4.8543052264098056E-3"/>
                  <c:y val="6.5755322251385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20388349514556E-2"/>
                      <c:h val="5.7962962962962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A1-4C09-8DC3-934D50E7E013}"/>
                </c:ext>
              </c:extLst>
            </c:dLbl>
            <c:dLbl>
              <c:idx val="2"/>
              <c:layout>
                <c:manualLayout>
                  <c:x val="3.2362459546925568E-3"/>
                  <c:y val="7.24637681159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1-4C09-8DC3-934D50E7E013}"/>
                </c:ext>
              </c:extLst>
            </c:dLbl>
            <c:dLbl>
              <c:idx val="3"/>
              <c:layout>
                <c:manualLayout>
                  <c:x val="0"/>
                  <c:y val="-1.607611548556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1-4C09-8DC3-934D50E7E013}"/>
                </c:ext>
              </c:extLst>
            </c:dLbl>
            <c:dLbl>
              <c:idx val="4"/>
              <c:layout>
                <c:manualLayout>
                  <c:x val="-3.2363096603215862E-3"/>
                  <c:y val="-1.60979877515310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20388349514556E-2"/>
                      <c:h val="6.3949275362318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6A1-4C09-8DC3-934D50E7E013}"/>
                </c:ext>
              </c:extLst>
            </c:dLbl>
            <c:dLbl>
              <c:idx val="6"/>
              <c:layout>
                <c:manualLayout>
                  <c:x val="1.3492437860418074E-3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2F-4B25-861B-A75593F35440}"/>
                </c:ext>
              </c:extLst>
            </c:dLbl>
            <c:dLbl>
              <c:idx val="7"/>
              <c:layout>
                <c:manualLayout>
                  <c:x val="-1.2775432541441876E-3"/>
                  <c:y val="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F6-475C-A002-4B83194EF4DC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FY 2013/14 </c:v>
                </c:pt>
                <c:pt idx="1">
                  <c:v>FY 2014/15 </c:v>
                </c:pt>
                <c:pt idx="2">
                  <c:v>FY 2015/16</c:v>
                </c:pt>
                <c:pt idx="3">
                  <c:v>FY 2016/17</c:v>
                </c:pt>
                <c:pt idx="4">
                  <c:v>FY 2017/18</c:v>
                </c:pt>
                <c:pt idx="5">
                  <c:v>FY 2018/19</c:v>
                </c:pt>
                <c:pt idx="6">
                  <c:v>FY 2019/20</c:v>
                </c:pt>
                <c:pt idx="7">
                  <c:v>FY 2020/21</c:v>
                </c:pt>
                <c:pt idx="8">
                  <c:v>FYTD 2021/22</c:v>
                </c:pt>
              </c:strCache>
            </c:strRef>
          </c:cat>
          <c:val>
            <c:numRef>
              <c:f>Sheet1!$B$2:$B$10</c:f>
              <c:numCache>
                <c:formatCode>"$"#,##0.00_);[Red]\("$"#,##0.00\)</c:formatCode>
                <c:ptCount val="9"/>
                <c:pt idx="0">
                  <c:v>229.5</c:v>
                </c:pt>
                <c:pt idx="1">
                  <c:v>351.9</c:v>
                </c:pt>
                <c:pt idx="2">
                  <c:v>363.68</c:v>
                </c:pt>
                <c:pt idx="3">
                  <c:v>389.1</c:v>
                </c:pt>
                <c:pt idx="4">
                  <c:v>417.8</c:v>
                </c:pt>
                <c:pt idx="5">
                  <c:v>592.70000000000005</c:v>
                </c:pt>
                <c:pt idx="6">
                  <c:v>866.9</c:v>
                </c:pt>
                <c:pt idx="7">
                  <c:v>554</c:v>
                </c:pt>
                <c:pt idx="8">
                  <c:v>288.5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A1-4C09-8DC3-934D50E7E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44640"/>
        <c:axId val="134946176"/>
      </c:barChart>
      <c:catAx>
        <c:axId val="1349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6176"/>
        <c:crosses val="autoZero"/>
        <c:auto val="1"/>
        <c:lblAlgn val="ctr"/>
        <c:lblOffset val="100"/>
        <c:noMultiLvlLbl val="0"/>
      </c:catAx>
      <c:valAx>
        <c:axId val="134946176"/>
        <c:scaling>
          <c:orientation val="minMax"/>
          <c:max val="1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en-US" sz="1200" dirty="0">
                    <a:latin typeface="+mn-lt"/>
                    <a:cs typeface="Arial" pitchFamily="34" charset="0"/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8.0906148867314048E-3"/>
              <c:y val="0.37449617710829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34944640"/>
        <c:crosses val="autoZero"/>
        <c:crossBetween val="between"/>
      </c:valAx>
      <c:spPr>
        <a:noFill/>
        <a:ln w="1270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03581229648024"/>
          <c:y val="8.2170224348688092E-2"/>
          <c:w val="0.80731213976557392"/>
          <c:h val="0.7673694744939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Jan-22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Income</c:v>
                </c:pt>
                <c:pt idx="1">
                  <c:v>Realized Gains / (Losses)</c:v>
                </c:pt>
                <c:pt idx="2">
                  <c:v>Total Earnings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37.700000000000003</c:v>
                </c:pt>
                <c:pt idx="1">
                  <c:v>-15.4</c:v>
                </c:pt>
                <c:pt idx="2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F0-4AF1-93D1-ECA1F57D9E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Feb-22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Income</c:v>
                </c:pt>
                <c:pt idx="1">
                  <c:v>Realized Gains / (Losses)</c:v>
                </c:pt>
                <c:pt idx="2">
                  <c:v>Total Earnings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39.299999999999997</c:v>
                </c:pt>
                <c:pt idx="1">
                  <c:v>-19.5</c:v>
                </c:pt>
                <c:pt idx="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F0-4AF1-93D1-ECA1F57D9E5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Mar-22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F0-4AF1-93D1-ECA1F57D9E5F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F0-4AF1-93D1-ECA1F57D9E5F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F0-4AF1-93D1-ECA1F57D9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Income</c:v>
                </c:pt>
                <c:pt idx="1">
                  <c:v>Realized Gains / (Losses)</c:v>
                </c:pt>
                <c:pt idx="2">
                  <c:v>Total Earnings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43.9</c:v>
                </c:pt>
                <c:pt idx="1">
                  <c:v>-22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F0-4AF1-93D1-ECA1F57D9E5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Apr-22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Income</c:v>
                </c:pt>
                <c:pt idx="1">
                  <c:v>Realized Gains / (Losses)</c:v>
                </c:pt>
                <c:pt idx="2">
                  <c:v>Total Earnings</c:v>
                </c:pt>
              </c:strCache>
            </c:strRef>
          </c:cat>
          <c:val>
            <c:numRef>
              <c:f>Sheet1!$B$5:$D$5</c:f>
              <c:numCache>
                <c:formatCode>0.0</c:formatCode>
                <c:ptCount val="3"/>
                <c:pt idx="0">
                  <c:v>50.4</c:v>
                </c:pt>
                <c:pt idx="1">
                  <c:v>-26.5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FF0-4AF1-93D1-ECA1F57D9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6346496"/>
        <c:axId val="226348032"/>
      </c:barChart>
      <c:catAx>
        <c:axId val="22634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8032"/>
        <c:crosses val="autoZero"/>
        <c:auto val="1"/>
        <c:lblAlgn val="ctr"/>
        <c:lblOffset val="100"/>
        <c:noMultiLvlLbl val="0"/>
      </c:catAx>
      <c:valAx>
        <c:axId val="2263480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prstDash val="solid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346496"/>
        <c:crosses val="autoZero"/>
        <c:crossBetween val="between"/>
      </c:valAx>
      <c:spPr>
        <a:noFill/>
        <a:ln>
          <a:solidFill>
            <a:schemeClr val="accent1"/>
          </a:solidFill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40344657464763123"/>
          <c:y val="0.89050276838023323"/>
          <c:w val="0.30010394534016582"/>
          <c:h val="5.9863176450790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0.08295</cdr:x>
      <cdr:y>0.41445</cdr:y>
    </cdr:from>
    <cdr:to>
      <cdr:x>0.12467</cdr:x>
      <cdr:y>0.56117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F43852E-FBD2-4527-9F5D-26997FD82D28}"/>
            </a:ext>
          </a:extLst>
        </cdr:cNvPr>
        <cdr:cNvSpPr txBox="1"/>
      </cdr:nvSpPr>
      <cdr:spPr>
        <a:xfrm xmlns:a="http://schemas.openxmlformats.org/drawingml/2006/main">
          <a:off x="866776" y="1802808"/>
          <a:ext cx="435864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200" b="1" kern="1200" dirty="0">
              <a:solidFill>
                <a:srgbClr val="15234A"/>
              </a:solidFill>
              <a:cs typeface="Arial" pitchFamily="34" charset="0"/>
            </a:rPr>
            <a:t>Millions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0.1028</cdr:x>
      <cdr:y>0.49057</cdr:y>
    </cdr:from>
    <cdr:to>
      <cdr:x>0.1028</cdr:x>
      <cdr:y>0.49057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>
          <a:off x="838200" y="1981200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A9741E-A44A-4F89-8A05-C4B84D5FA01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5FF01F-E0CB-4E09-A0CC-3E4D26FBB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5908" fontAlgn="base">
              <a:spcBef>
                <a:spcPct val="0"/>
              </a:spcBef>
              <a:spcAft>
                <a:spcPct val="0"/>
              </a:spcAft>
              <a:defRPr/>
            </a:pPr>
            <a:fld id="{D55FAAD2-EEA8-42C4-80BC-EFCA2374A93F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defTabSz="88590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4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5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9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69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1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7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7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9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69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1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8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8590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274" y="4490043"/>
            <a:ext cx="5731652" cy="42527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8693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BB181-2D80-45E3-BD11-E247D807D26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693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81" y="4416435"/>
            <a:ext cx="5607051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4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BF8889F-A9FB-4634-8FAD-5B2194462FD7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3094-9CA6-4D82-8642-F2E8EBC5D863}" type="datetime1">
              <a:rPr lang="en-US" smtClean="0"/>
              <a:t>5/11/2022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3C74-C55B-4F03-95BA-7A35AA0EDE9E}" type="datetime1">
              <a:rPr lang="en-US" smtClean="0"/>
              <a:t>5/11/2022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0222-6BF9-48DA-AB06-A987ED2ED694}" type="datetime1">
              <a:rPr lang="en-US" smtClean="0"/>
              <a:t>5/11/2022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C6F2-CFE7-436E-85A5-23C116F5370C}" type="datetime1">
              <a:rPr lang="en-US" smtClean="0"/>
              <a:t>5/11/2022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E414-00AC-4289-BD22-D8F60105471B}" type="datetime1">
              <a:rPr lang="en-US" smtClean="0"/>
              <a:t>5/11/2022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8872-C10F-4CD7-BECD-EF731944D1F5}" type="datetime1">
              <a:rPr lang="en-US" smtClean="0"/>
              <a:t>5/11/2022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CA6C-DF2C-4DA8-B53C-1FE48ADDA345}" type="datetime1">
              <a:rPr lang="en-US" smtClean="0"/>
              <a:t>5/11/2022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39FC-74FA-4FA2-BA46-3630BAA314EE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E9C7-DE8D-4292-A584-CCF853E39CC5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2625" y="1724025"/>
            <a:ext cx="8382000" cy="2101355"/>
          </a:xfrm>
        </p:spPr>
        <p:txBody>
          <a:bodyPr>
            <a:norm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sz="5400" b="1" dirty="0"/>
              <a:t>Treasury Investment Council </a:t>
            </a:r>
            <a:br>
              <a:rPr lang="en-US" sz="5400" dirty="0"/>
            </a:br>
            <a:r>
              <a:rPr lang="en-US" sz="3600" dirty="0"/>
              <a:t> </a:t>
            </a:r>
            <a:br>
              <a:rPr lang="en-US" sz="4000" dirty="0"/>
            </a:br>
            <a:r>
              <a:rPr lang="en-US" sz="2400" dirty="0"/>
              <a:t>Meeting Date: May 12, 2022  </a:t>
            </a:r>
            <a:br>
              <a:rPr lang="en-US" sz="4000" dirty="0"/>
            </a:b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473B0-9D7C-4B2C-A0C2-DD9E6D0D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8748"/>
      </p:ext>
    </p:extLst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229E-9004-4F9F-B753-A5357A86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7" y="561911"/>
            <a:ext cx="10515600" cy="743585"/>
          </a:xfrm>
        </p:spPr>
        <p:txBody>
          <a:bodyPr/>
          <a:lstStyle/>
          <a:p>
            <a:r>
              <a:rPr lang="en-US" dirty="0"/>
              <a:t>Treasury Yield Curve change YTD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AFB2-9C8C-4DAE-B8AA-A3C55E725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3B1C5B-AB3F-4143-AD37-24645D557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085" y="1221606"/>
            <a:ext cx="10973499" cy="49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1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229E-9004-4F9F-B753-A5357A86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7" y="561911"/>
            <a:ext cx="10515600" cy="743585"/>
          </a:xfrm>
        </p:spPr>
        <p:txBody>
          <a:bodyPr/>
          <a:lstStyle/>
          <a:p>
            <a:r>
              <a:rPr lang="en-US" dirty="0"/>
              <a:t>U.S. Fixed Income Markets YTD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18A3E4-773C-4D9A-B3CF-429DCC9C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245235"/>
            <a:ext cx="10715625" cy="492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AFB2-9C8C-4DAE-B8AA-A3C55E725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r>
              <a:rPr lang="en-US" b="1" dirty="0">
                <a:cs typeface="Times New Roman" pitchFamily="18" charset="0"/>
              </a:rPr>
              <a:t>Investment Strategy Adopted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5CE11-4444-494B-9E9A-C10A88BB5E51}"/>
              </a:ext>
            </a:extLst>
          </p:cNvPr>
          <p:cNvSpPr/>
          <p:nvPr/>
        </p:nvSpPr>
        <p:spPr>
          <a:xfrm>
            <a:off x="723900" y="1327621"/>
            <a:ext cx="10744200" cy="46161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Maintained significant amounts of cash while waiting for stability in markets: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7E8E1-8234-40D8-B59D-A85670096FD1}"/>
              </a:ext>
            </a:extLst>
          </p:cNvPr>
          <p:cNvSpPr/>
          <p:nvPr/>
        </p:nvSpPr>
        <p:spPr>
          <a:xfrm>
            <a:off x="723900" y="2678311"/>
            <a:ext cx="10744200" cy="3490132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Increased CP limits for 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Liquidity account: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Overall limit increased from $750 million to $1.2 billion 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Single issuer exposure increased by $100 million (AA) and $50 million (A)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Taking advantage of the very steep yield curve in the 0 to 2 year area: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Moving $7 </a:t>
            </a:r>
            <a:r>
              <a:rPr lang="en-US" sz="2400" dirty="0" err="1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bln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 from Liquidity to Ultra Short Duration account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Implementing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barbel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l structure to invest surplus moneys within the Liquidity account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Reduced exposure to the longer duration accounts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335CFEB2-02BF-4229-B2D5-AB307ABF4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04776"/>
              </p:ext>
            </p:extLst>
          </p:nvPr>
        </p:nvGraphicFramePr>
        <p:xfrm>
          <a:off x="933451" y="1928971"/>
          <a:ext cx="960120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474">
                  <a:extLst>
                    <a:ext uri="{9D8B030D-6E8A-4147-A177-3AD203B41FA5}">
                      <a16:colId xmlns:a16="http://schemas.microsoft.com/office/drawing/2014/main" val="967878321"/>
                    </a:ext>
                  </a:extLst>
                </a:gridCol>
                <a:gridCol w="2469489">
                  <a:extLst>
                    <a:ext uri="{9D8B030D-6E8A-4147-A177-3AD203B41FA5}">
                      <a16:colId xmlns:a16="http://schemas.microsoft.com/office/drawing/2014/main" val="2469722985"/>
                    </a:ext>
                  </a:extLst>
                </a:gridCol>
                <a:gridCol w="2188238">
                  <a:extLst>
                    <a:ext uri="{9D8B030D-6E8A-4147-A177-3AD203B41FA5}">
                      <a16:colId xmlns:a16="http://schemas.microsoft.com/office/drawing/2014/main" val="1449205127"/>
                    </a:ext>
                  </a:extLst>
                </a:gridCol>
              </a:tblGrid>
              <a:tr h="2018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 </a:t>
                      </a:r>
                      <a:r>
                        <a:rPr lang="en-US" sz="1200" dirty="0" err="1"/>
                        <a:t>Covid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End of April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34256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r>
                        <a:rPr lang="en-US" sz="1600" dirty="0"/>
                        <a:t>% of Pool in Liquidity and Ultra Short Duration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35% - 40%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5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5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4B0C-CFBE-4547-ABB3-3F44490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38D9C-11B0-4163-86E2-345ABE403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478278"/>
              </p:ext>
            </p:extLst>
          </p:nvPr>
        </p:nvGraphicFramePr>
        <p:xfrm>
          <a:off x="590551" y="1829435"/>
          <a:ext cx="11058524" cy="434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8F2569-098F-48BA-B1C1-7CB2523E8208}"/>
              </a:ext>
            </a:extLst>
          </p:cNvPr>
          <p:cNvSpPr txBox="1">
            <a:spLocks/>
          </p:cNvSpPr>
          <p:nvPr/>
        </p:nvSpPr>
        <p:spPr>
          <a:xfrm>
            <a:off x="590550" y="689609"/>
            <a:ext cx="10896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cs typeface="Times New Roman" pitchFamily="18" charset="0"/>
              </a:rPr>
              <a:t>Investment Pool Allocation</a:t>
            </a:r>
            <a:br>
              <a:rPr lang="en-US" b="1" dirty="0">
                <a:cs typeface="Times New Roman" pitchFamily="18" charset="0"/>
              </a:rPr>
            </a:br>
            <a:r>
              <a:rPr lang="en-US" sz="3200" b="1" dirty="0">
                <a:cs typeface="Times New Roman" pitchFamily="18" charset="0"/>
              </a:rPr>
              <a:t> (Pre-</a:t>
            </a:r>
            <a:r>
              <a:rPr lang="en-US" sz="3200" b="1" dirty="0" err="1">
                <a:cs typeface="Times New Roman" pitchFamily="18" charset="0"/>
              </a:rPr>
              <a:t>Covid</a:t>
            </a:r>
            <a:r>
              <a:rPr lang="en-US" sz="3200" b="1" dirty="0">
                <a:cs typeface="Times New Roman" pitchFamily="18" charset="0"/>
              </a:rPr>
              <a:t> vs. Current)</a:t>
            </a:r>
          </a:p>
        </p:txBody>
      </p:sp>
    </p:spTree>
    <p:extLst>
      <p:ext uri="{BB962C8B-B14F-4D97-AF65-F5344CB8AC3E}">
        <p14:creationId xmlns:p14="http://schemas.microsoft.com/office/powerpoint/2010/main" val="239539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Reallocation of Assets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0F6C7-6DB2-40C0-BC74-2D4C2D86C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18092"/>
              </p:ext>
            </p:extLst>
          </p:nvPr>
        </p:nvGraphicFramePr>
        <p:xfrm>
          <a:off x="1497012" y="1741109"/>
          <a:ext cx="94265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192">
                  <a:extLst>
                    <a:ext uri="{9D8B030D-6E8A-4147-A177-3AD203B41FA5}">
                      <a16:colId xmlns:a16="http://schemas.microsoft.com/office/drawing/2014/main" val="4097026133"/>
                    </a:ext>
                  </a:extLst>
                </a:gridCol>
                <a:gridCol w="3142192">
                  <a:extLst>
                    <a:ext uri="{9D8B030D-6E8A-4147-A177-3AD203B41FA5}">
                      <a16:colId xmlns:a16="http://schemas.microsoft.com/office/drawing/2014/main" val="1267022079"/>
                    </a:ext>
                  </a:extLst>
                </a:gridCol>
                <a:gridCol w="3142192">
                  <a:extLst>
                    <a:ext uri="{9D8B030D-6E8A-4147-A177-3AD203B41FA5}">
                      <a16:colId xmlns:a16="http://schemas.microsoft.com/office/drawing/2014/main" val="2086534277"/>
                    </a:ext>
                  </a:extLst>
                </a:gridCol>
              </a:tblGrid>
              <a:tr h="3283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69049"/>
                  </a:ext>
                </a:extLst>
              </a:tr>
              <a:tr h="332875">
                <a:tc>
                  <a:txBody>
                    <a:bodyPr/>
                    <a:lstStyle/>
                    <a:p>
                      <a:r>
                        <a:rPr lang="en-US" dirty="0"/>
                        <a:t>Ultra Short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$3.35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Feb, Mar, Apr, Jun, Jul, Oct,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97342"/>
                  </a:ext>
                </a:extLst>
              </a:tr>
              <a:tr h="332875">
                <a:tc>
                  <a:txBody>
                    <a:bodyPr/>
                    <a:lstStyle/>
                    <a:p>
                      <a:r>
                        <a:rPr lang="en-US" dirty="0"/>
                        <a:t>Short 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Feb, Mar, Jun, Jul, Oct,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03289"/>
                  </a:ext>
                </a:extLst>
              </a:tr>
              <a:tr h="332875">
                <a:tc>
                  <a:txBody>
                    <a:bodyPr/>
                    <a:lstStyle/>
                    <a:p>
                      <a:r>
                        <a:rPr lang="en-US" dirty="0"/>
                        <a:t>Intermediate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April, Jul, Oct,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35197"/>
                  </a:ext>
                </a:extLst>
              </a:tr>
              <a:tr h="332875">
                <a:tc>
                  <a:txBody>
                    <a:bodyPr/>
                    <a:lstStyle/>
                    <a:p>
                      <a:r>
                        <a:rPr lang="en-US" dirty="0"/>
                        <a:t>Long Duration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$3.8 billion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Jun, Jul, Oct, Nov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944850"/>
                  </a:ext>
                </a:extLst>
              </a:tr>
              <a:tr h="33287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$11.85 billion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2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044409-F808-41E3-BEFD-204CED71B44D}"/>
              </a:ext>
            </a:extLst>
          </p:cNvPr>
          <p:cNvSpPr txBox="1"/>
          <p:nvPr/>
        </p:nvSpPr>
        <p:spPr>
          <a:xfrm>
            <a:off x="4478321" y="1188489"/>
            <a:ext cx="362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Liquidity Portfolio to: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21543E1B-536B-490D-B897-9C9A4DDCA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48592"/>
              </p:ext>
            </p:extLst>
          </p:nvPr>
        </p:nvGraphicFramePr>
        <p:xfrm>
          <a:off x="1497012" y="4532305"/>
          <a:ext cx="942657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192">
                  <a:extLst>
                    <a:ext uri="{9D8B030D-6E8A-4147-A177-3AD203B41FA5}">
                      <a16:colId xmlns:a16="http://schemas.microsoft.com/office/drawing/2014/main" val="4097026133"/>
                    </a:ext>
                  </a:extLst>
                </a:gridCol>
                <a:gridCol w="3142192">
                  <a:extLst>
                    <a:ext uri="{9D8B030D-6E8A-4147-A177-3AD203B41FA5}">
                      <a16:colId xmlns:a16="http://schemas.microsoft.com/office/drawing/2014/main" val="1267022079"/>
                    </a:ext>
                  </a:extLst>
                </a:gridCol>
                <a:gridCol w="3142192">
                  <a:extLst>
                    <a:ext uri="{9D8B030D-6E8A-4147-A177-3AD203B41FA5}">
                      <a16:colId xmlns:a16="http://schemas.microsoft.com/office/drawing/2014/main" val="2086534277"/>
                    </a:ext>
                  </a:extLst>
                </a:gridCol>
              </a:tblGrid>
              <a:tr h="3090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69049"/>
                  </a:ext>
                </a:extLst>
              </a:tr>
              <a:tr h="349530">
                <a:tc>
                  <a:txBody>
                    <a:bodyPr/>
                    <a:lstStyle/>
                    <a:p>
                      <a:r>
                        <a:rPr lang="en-US" dirty="0"/>
                        <a:t>Ultra Short Duration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$4.0 billion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 and April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7342"/>
                  </a:ext>
                </a:extLst>
              </a:tr>
              <a:tr h="310479">
                <a:tc>
                  <a:txBody>
                    <a:bodyPr/>
                    <a:lstStyle/>
                    <a:p>
                      <a:r>
                        <a:rPr lang="en-US" dirty="0"/>
                        <a:t>Short Duration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$0.5 billion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4103289"/>
                  </a:ext>
                </a:extLst>
              </a:tr>
              <a:tr h="34953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$4.5 billion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23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4B0C-CFBE-4547-ABB3-3F44490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38D9C-11B0-4163-86E2-345ABE403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406371"/>
              </p:ext>
            </p:extLst>
          </p:nvPr>
        </p:nvGraphicFramePr>
        <p:xfrm>
          <a:off x="923926" y="1829435"/>
          <a:ext cx="10325100" cy="434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8F2569-098F-48BA-B1C1-7CB2523E8208}"/>
              </a:ext>
            </a:extLst>
          </p:cNvPr>
          <p:cNvSpPr txBox="1">
            <a:spLocks/>
          </p:cNvSpPr>
          <p:nvPr/>
        </p:nvSpPr>
        <p:spPr>
          <a:xfrm>
            <a:off x="590550" y="689609"/>
            <a:ext cx="10896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cs typeface="Times New Roman" pitchFamily="18" charset="0"/>
              </a:rPr>
              <a:t>Q4 2021 &amp; Q1 2022 Total Returns vs Benchmarks (excl. Time Deposits)</a:t>
            </a:r>
          </a:p>
        </p:txBody>
      </p:sp>
    </p:spTree>
    <p:extLst>
      <p:ext uri="{BB962C8B-B14F-4D97-AF65-F5344CB8AC3E}">
        <p14:creationId xmlns:p14="http://schemas.microsoft.com/office/powerpoint/2010/main" val="209935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8773-CD3F-4A06-BB5A-A653A003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6"/>
            <a:ext cx="10515600" cy="1231558"/>
          </a:xfrm>
        </p:spPr>
        <p:txBody>
          <a:bodyPr>
            <a:noAutofit/>
          </a:bodyPr>
          <a:lstStyle/>
          <a:p>
            <a:r>
              <a:rPr lang="en-US" sz="4800" b="1" dirty="0"/>
              <a:t>1 Year Total Return Performance ending March 31, 2022</a:t>
            </a:r>
            <a:endParaRPr lang="en-US" sz="48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088B6DD-F252-4431-9CB1-BB20D47D3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197980"/>
              </p:ext>
            </p:extLst>
          </p:nvPr>
        </p:nvGraphicFramePr>
        <p:xfrm>
          <a:off x="838200" y="1916724"/>
          <a:ext cx="10515600" cy="443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29402-8D71-4DFB-82A7-9EEFDA847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097E-DD96-4786-99EA-7D038D83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3 Year Total Return Performance ending March 31, 2022</a:t>
            </a:r>
            <a:endParaRPr lang="en-US" sz="48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D7CF0DF-E483-4152-8241-63FE77105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264916"/>
              </p:ext>
            </p:extLst>
          </p:nvPr>
        </p:nvGraphicFramePr>
        <p:xfrm>
          <a:off x="838200" y="2010728"/>
          <a:ext cx="10515600" cy="4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E385D-058E-4343-90B8-ED75F665A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E595-7809-472A-A086-9FC4F90F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5 Year Total Return Performance ending March 31, 2022</a:t>
            </a:r>
            <a:endParaRPr lang="en-US" sz="48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0FFB5A9-9FAF-4F33-B67A-80D1873DD5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0728"/>
          <a:ext cx="10515600" cy="417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05836-077E-4EB3-AA26-906F889AE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6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924050" y="667428"/>
            <a:ext cx="8077200" cy="1139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Investment Pool </a:t>
            </a:r>
            <a:br>
              <a:rPr lang="en-US" b="1" dirty="0"/>
            </a:br>
            <a:r>
              <a:rPr lang="en-US" b="1" dirty="0"/>
              <a:t>Distributed Income</a:t>
            </a:r>
            <a:endParaRPr lang="en-US" b="1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406605"/>
              </p:ext>
            </p:extLst>
          </p:nvPr>
        </p:nvGraphicFramePr>
        <p:xfrm>
          <a:off x="1350628" y="1667711"/>
          <a:ext cx="994095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12256"/>
              </p:ext>
            </p:extLst>
          </p:nvPr>
        </p:nvGraphicFramePr>
        <p:xfrm>
          <a:off x="1014412" y="5233387"/>
          <a:ext cx="1400175" cy="7879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74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Average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Average Return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(net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of fees)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50761"/>
              </p:ext>
            </p:extLst>
          </p:nvPr>
        </p:nvGraphicFramePr>
        <p:xfrm>
          <a:off x="2468052" y="5233387"/>
          <a:ext cx="8709536" cy="83126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6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396">
                  <a:extLst>
                    <a:ext uri="{9D8B030D-6E8A-4147-A177-3AD203B41FA5}">
                      <a16:colId xmlns:a16="http://schemas.microsoft.com/office/drawing/2014/main" val="1461628173"/>
                    </a:ext>
                  </a:extLst>
                </a:gridCol>
                <a:gridCol w="97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194">
                  <a:extLst>
                    <a:ext uri="{9D8B030D-6E8A-4147-A177-3AD203B41FA5}">
                      <a16:colId xmlns:a16="http://schemas.microsoft.com/office/drawing/2014/main" val="3971306066"/>
                    </a:ext>
                  </a:extLst>
                </a:gridCol>
                <a:gridCol w="935925">
                  <a:extLst>
                    <a:ext uri="{9D8B030D-6E8A-4147-A177-3AD203B41FA5}">
                      <a16:colId xmlns:a16="http://schemas.microsoft.com/office/drawing/2014/main" val="56387900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809484436"/>
                    </a:ext>
                  </a:extLst>
                </a:gridCol>
              </a:tblGrid>
              <a:tr h="4865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$21.0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$22.3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$23.6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$24.7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$23.3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$24.1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$26.5 billion</a:t>
                      </a:r>
                    </a:p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$32.8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$46.1 billion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77D09-04C1-45FA-9EEC-80ABA4D6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9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19200" y="612762"/>
            <a:ext cx="9753600" cy="685800"/>
          </a:xfrm>
        </p:spPr>
        <p:txBody>
          <a:bodyPr>
            <a:noAutofit/>
          </a:bodyPr>
          <a:lstStyle/>
          <a:p>
            <a:r>
              <a:rPr lang="en-US" b="1" dirty="0">
                <a:cs typeface="Times New Roman" pitchFamily="18" charset="0"/>
              </a:rPr>
              <a:t>Topics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DD3F0-EA49-415A-90CA-CD4721353D46}"/>
              </a:ext>
            </a:extLst>
          </p:cNvPr>
          <p:cNvSpPr/>
          <p:nvPr/>
        </p:nvSpPr>
        <p:spPr>
          <a:xfrm>
            <a:off x="990600" y="1659312"/>
            <a:ext cx="10744200" cy="4130307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15234A"/>
                </a:solidFill>
                <a:cs typeface="Times New Roman" pitchFamily="18" charset="0"/>
              </a:rPr>
              <a:t>Florida Economy and Pool Balance 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15234A"/>
                </a:solidFill>
                <a:cs typeface="Times New Roman" pitchFamily="18" charset="0"/>
              </a:rPr>
              <a:t>Update on Team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Treasury Initiatives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Markets Review / Allocation of Assets 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Relative </a:t>
            </a:r>
            <a:r>
              <a:rPr lang="en-US" sz="3200" dirty="0">
                <a:solidFill>
                  <a:srgbClr val="15234A"/>
                </a:solidFill>
                <a:cs typeface="Times New Roman" pitchFamily="18" charset="0"/>
              </a:rPr>
              <a:t>Performance and Distributed Earnings and </a:t>
            </a:r>
            <a:endParaRPr lang="en-US" sz="320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15234A"/>
                </a:solidFill>
                <a:cs typeface="Times New Roman" pitchFamily="18" charset="0"/>
              </a:rPr>
              <a:t>Pool characteristics (risks)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lang="en-US" sz="320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B4B0C-CFBE-4547-ABB3-3F44490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138D9C-11B0-4163-86E2-345ABE403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928857"/>
              </p:ext>
            </p:extLst>
          </p:nvPr>
        </p:nvGraphicFramePr>
        <p:xfrm>
          <a:off x="590550" y="1677816"/>
          <a:ext cx="9601200" cy="434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18F2569-098F-48BA-B1C1-7CB2523E8208}"/>
              </a:ext>
            </a:extLst>
          </p:cNvPr>
          <p:cNvSpPr txBox="1">
            <a:spLocks/>
          </p:cNvSpPr>
          <p:nvPr/>
        </p:nvSpPr>
        <p:spPr>
          <a:xfrm>
            <a:off x="590550" y="689609"/>
            <a:ext cx="10896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cs typeface="Times New Roman" pitchFamily="18" charset="0"/>
              </a:rPr>
              <a:t>Distributed Income Detail</a:t>
            </a:r>
            <a:endParaRPr lang="en-US" sz="3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7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99" y="631578"/>
            <a:ext cx="10515600" cy="667385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itchFamily="18" charset="0"/>
              </a:rPr>
              <a:t>Pool Key </a:t>
            </a:r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Characteristics</a:t>
            </a:r>
            <a:endParaRPr lang="en-US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09B36-5335-489B-8316-241FEE7C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3AA8DE-C380-42AA-B5E6-34A28C40C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366732"/>
              </p:ext>
            </p:extLst>
          </p:nvPr>
        </p:nvGraphicFramePr>
        <p:xfrm>
          <a:off x="771525" y="1143000"/>
          <a:ext cx="10786149" cy="491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6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13B0-BEEE-4647-BBE1-E9FD2DC0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Intermediate Duration Portfolio Net of Fee Performance as of March 31, 2022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CB90-57FF-43D1-891C-F856D9B81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731B62-93CA-43BE-A49C-6B79419EECBC}"/>
              </a:ext>
            </a:extLst>
          </p:cNvPr>
          <p:cNvSpPr/>
          <p:nvPr/>
        </p:nvSpPr>
        <p:spPr>
          <a:xfrm>
            <a:off x="763571" y="5630191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Based on 1, 3 and 5 Year Risk Adjusted Rankings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125F1F-4B62-4C3D-84A8-F2D40D869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1014"/>
              </p:ext>
            </p:extLst>
          </p:nvPr>
        </p:nvGraphicFramePr>
        <p:xfrm>
          <a:off x="838201" y="1847850"/>
          <a:ext cx="10677526" cy="3638552"/>
        </p:xfrm>
        <a:graphic>
          <a:graphicData uri="http://schemas.openxmlformats.org/drawingml/2006/table">
            <a:tbl>
              <a:tblPr/>
              <a:tblGrid>
                <a:gridCol w="1532708">
                  <a:extLst>
                    <a:ext uri="{9D8B030D-6E8A-4147-A177-3AD203B41FA5}">
                      <a16:colId xmlns:a16="http://schemas.microsoft.com/office/drawing/2014/main" val="4176530009"/>
                    </a:ext>
                  </a:extLst>
                </a:gridCol>
                <a:gridCol w="606911">
                  <a:extLst>
                    <a:ext uri="{9D8B030D-6E8A-4147-A177-3AD203B41FA5}">
                      <a16:colId xmlns:a16="http://schemas.microsoft.com/office/drawing/2014/main" val="3082675590"/>
                    </a:ext>
                  </a:extLst>
                </a:gridCol>
                <a:gridCol w="1275541">
                  <a:extLst>
                    <a:ext uri="{9D8B030D-6E8A-4147-A177-3AD203B41FA5}">
                      <a16:colId xmlns:a16="http://schemas.microsoft.com/office/drawing/2014/main" val="3390635935"/>
                    </a:ext>
                  </a:extLst>
                </a:gridCol>
                <a:gridCol w="576052">
                  <a:extLst>
                    <a:ext uri="{9D8B030D-6E8A-4147-A177-3AD203B41FA5}">
                      <a16:colId xmlns:a16="http://schemas.microsoft.com/office/drawing/2014/main" val="1520383789"/>
                    </a:ext>
                  </a:extLst>
                </a:gridCol>
                <a:gridCol w="606911">
                  <a:extLst>
                    <a:ext uri="{9D8B030D-6E8A-4147-A177-3AD203B41FA5}">
                      <a16:colId xmlns:a16="http://schemas.microsoft.com/office/drawing/2014/main" val="3224152463"/>
                    </a:ext>
                  </a:extLst>
                </a:gridCol>
                <a:gridCol w="246879">
                  <a:extLst>
                    <a:ext uri="{9D8B030D-6E8A-4147-A177-3AD203B41FA5}">
                      <a16:colId xmlns:a16="http://schemas.microsoft.com/office/drawing/2014/main" val="4025352902"/>
                    </a:ext>
                  </a:extLst>
                </a:gridCol>
                <a:gridCol w="555479">
                  <a:extLst>
                    <a:ext uri="{9D8B030D-6E8A-4147-A177-3AD203B41FA5}">
                      <a16:colId xmlns:a16="http://schemas.microsoft.com/office/drawing/2014/main" val="2585916348"/>
                    </a:ext>
                  </a:extLst>
                </a:gridCol>
                <a:gridCol w="267452">
                  <a:extLst>
                    <a:ext uri="{9D8B030D-6E8A-4147-A177-3AD203B41FA5}">
                      <a16:colId xmlns:a16="http://schemas.microsoft.com/office/drawing/2014/main" val="2847473263"/>
                    </a:ext>
                  </a:extLst>
                </a:gridCol>
                <a:gridCol w="555479">
                  <a:extLst>
                    <a:ext uri="{9D8B030D-6E8A-4147-A177-3AD203B41FA5}">
                      <a16:colId xmlns:a16="http://schemas.microsoft.com/office/drawing/2014/main" val="4281246054"/>
                    </a:ext>
                  </a:extLst>
                </a:gridCol>
                <a:gridCol w="267452">
                  <a:extLst>
                    <a:ext uri="{9D8B030D-6E8A-4147-A177-3AD203B41FA5}">
                      <a16:colId xmlns:a16="http://schemas.microsoft.com/office/drawing/2014/main" val="1816163155"/>
                    </a:ext>
                  </a:extLst>
                </a:gridCol>
                <a:gridCol w="555479">
                  <a:extLst>
                    <a:ext uri="{9D8B030D-6E8A-4147-A177-3AD203B41FA5}">
                      <a16:colId xmlns:a16="http://schemas.microsoft.com/office/drawing/2014/main" val="1334233935"/>
                    </a:ext>
                  </a:extLst>
                </a:gridCol>
                <a:gridCol w="267452">
                  <a:extLst>
                    <a:ext uri="{9D8B030D-6E8A-4147-A177-3AD203B41FA5}">
                      <a16:colId xmlns:a16="http://schemas.microsoft.com/office/drawing/2014/main" val="1370787726"/>
                    </a:ext>
                  </a:extLst>
                </a:gridCol>
                <a:gridCol w="555479">
                  <a:extLst>
                    <a:ext uri="{9D8B030D-6E8A-4147-A177-3AD203B41FA5}">
                      <a16:colId xmlns:a16="http://schemas.microsoft.com/office/drawing/2014/main" val="2482217808"/>
                    </a:ext>
                  </a:extLst>
                </a:gridCol>
                <a:gridCol w="267452">
                  <a:extLst>
                    <a:ext uri="{9D8B030D-6E8A-4147-A177-3AD203B41FA5}">
                      <a16:colId xmlns:a16="http://schemas.microsoft.com/office/drawing/2014/main" val="2808572218"/>
                    </a:ext>
                  </a:extLst>
                </a:gridCol>
                <a:gridCol w="555479">
                  <a:extLst>
                    <a:ext uri="{9D8B030D-6E8A-4147-A177-3AD203B41FA5}">
                      <a16:colId xmlns:a16="http://schemas.microsoft.com/office/drawing/2014/main" val="1044463572"/>
                    </a:ext>
                  </a:extLst>
                </a:gridCol>
                <a:gridCol w="267452">
                  <a:extLst>
                    <a:ext uri="{9D8B030D-6E8A-4147-A177-3AD203B41FA5}">
                      <a16:colId xmlns:a16="http://schemas.microsoft.com/office/drawing/2014/main" val="539425852"/>
                    </a:ext>
                  </a:extLst>
                </a:gridCol>
                <a:gridCol w="555479">
                  <a:extLst>
                    <a:ext uri="{9D8B030D-6E8A-4147-A177-3AD203B41FA5}">
                      <a16:colId xmlns:a16="http://schemas.microsoft.com/office/drawing/2014/main" val="2560233112"/>
                    </a:ext>
                  </a:extLst>
                </a:gridCol>
                <a:gridCol w="349746">
                  <a:extLst>
                    <a:ext uri="{9D8B030D-6E8A-4147-A177-3AD203B41FA5}">
                      <a16:colId xmlns:a16="http://schemas.microsoft.com/office/drawing/2014/main" val="3987456209"/>
                    </a:ext>
                  </a:extLst>
                </a:gridCol>
                <a:gridCol w="545192">
                  <a:extLst>
                    <a:ext uri="{9D8B030D-6E8A-4147-A177-3AD203B41FA5}">
                      <a16:colId xmlns:a16="http://schemas.microsoft.com/office/drawing/2014/main" val="2207196256"/>
                    </a:ext>
                  </a:extLst>
                </a:gridCol>
                <a:gridCol w="267452">
                  <a:extLst>
                    <a:ext uri="{9D8B030D-6E8A-4147-A177-3AD203B41FA5}">
                      <a16:colId xmlns:a16="http://schemas.microsoft.com/office/drawing/2014/main" val="1739633949"/>
                    </a:ext>
                  </a:extLst>
                </a:gridCol>
              </a:tblGrid>
              <a:tr h="419833"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Intermediate Duration Portfolio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78006"/>
                  </a:ext>
                </a:extLst>
              </a:tr>
              <a:tr h="29065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Mgr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Annualized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41440"/>
                  </a:ext>
                </a:extLst>
              </a:tr>
              <a:tr h="41983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Inv. Pool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Market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Rank*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 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3 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6 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3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5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7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22216"/>
                  </a:ext>
                </a:extLst>
              </a:tr>
              <a:tr h="428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IR+M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3.30%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$1,628,700,202.64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-2.401%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-4.562%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-5.112%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-4.269%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-0.455%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1.691%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1.984%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1.793%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07415"/>
                  </a:ext>
                </a:extLst>
              </a:tr>
              <a:tr h="41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Galliard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3.09%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$1,521,787,764.37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-2.508%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-4.654%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-5.185%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-4.238%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-0.734%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1.588%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2.003%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1.865%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120015"/>
                  </a:ext>
                </a:extLst>
              </a:tr>
              <a:tr h="4004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Sterling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$1,426,946,207.22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-2.348%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-4.416%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-4.958%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-3.876%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-0.257%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1.744%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2.071%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1.856%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683442"/>
                  </a:ext>
                </a:extLst>
              </a:tr>
              <a:tr h="41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MetWest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2.72%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$1,340,057,578.38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-2.302%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-4.351%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-4.753%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-4.040%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-0.952%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1.671%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1.982%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1.757%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302203"/>
                  </a:ext>
                </a:extLst>
              </a:tr>
              <a:tr h="41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12.00%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$5,917,491,752.61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-2.394%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-4.503%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-5.013%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-4.114%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-0.569%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1.672%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2.013%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1.821%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464078"/>
                  </a:ext>
                </a:extLst>
              </a:tr>
              <a:tr h="419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Benchmark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-2.508%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-4.689%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-5.170%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-4.381%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-1.541%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1.214%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1.638%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1.524%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6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66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5FA9-1F38-4BE8-8E31-C40AE528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6"/>
            <a:ext cx="10515600" cy="109745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Long Duration Portfolio Net of Fee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Performance as of March 31, 2022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276E8-4AE7-4061-B723-A4B7D23CF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8F834-E704-4E9C-9827-EDF9471A9355}"/>
              </a:ext>
            </a:extLst>
          </p:cNvPr>
          <p:cNvSpPr/>
          <p:nvPr/>
        </p:nvSpPr>
        <p:spPr>
          <a:xfrm>
            <a:off x="527901" y="6042582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Based on 1, 3 and 5 Year Risk Adjusted Rankings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6DDE59-90F9-4707-94DA-80E2589F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16740"/>
              </p:ext>
            </p:extLst>
          </p:nvPr>
        </p:nvGraphicFramePr>
        <p:xfrm>
          <a:off x="838203" y="1714500"/>
          <a:ext cx="10515597" cy="4328081"/>
        </p:xfrm>
        <a:graphic>
          <a:graphicData uri="http://schemas.openxmlformats.org/drawingml/2006/table">
            <a:tbl>
              <a:tblPr/>
              <a:tblGrid>
                <a:gridCol w="1128836">
                  <a:extLst>
                    <a:ext uri="{9D8B030D-6E8A-4147-A177-3AD203B41FA5}">
                      <a16:colId xmlns:a16="http://schemas.microsoft.com/office/drawing/2014/main" val="708284070"/>
                    </a:ext>
                  </a:extLst>
                </a:gridCol>
                <a:gridCol w="446989">
                  <a:extLst>
                    <a:ext uri="{9D8B030D-6E8A-4147-A177-3AD203B41FA5}">
                      <a16:colId xmlns:a16="http://schemas.microsoft.com/office/drawing/2014/main" val="1767640440"/>
                    </a:ext>
                  </a:extLst>
                </a:gridCol>
                <a:gridCol w="939434">
                  <a:extLst>
                    <a:ext uri="{9D8B030D-6E8A-4147-A177-3AD203B41FA5}">
                      <a16:colId xmlns:a16="http://schemas.microsoft.com/office/drawing/2014/main" val="893106654"/>
                    </a:ext>
                  </a:extLst>
                </a:gridCol>
                <a:gridCol w="424261">
                  <a:extLst>
                    <a:ext uri="{9D8B030D-6E8A-4147-A177-3AD203B41FA5}">
                      <a16:colId xmlns:a16="http://schemas.microsoft.com/office/drawing/2014/main" val="2360944991"/>
                    </a:ext>
                  </a:extLst>
                </a:gridCol>
                <a:gridCol w="446989">
                  <a:extLst>
                    <a:ext uri="{9D8B030D-6E8A-4147-A177-3AD203B41FA5}">
                      <a16:colId xmlns:a16="http://schemas.microsoft.com/office/drawing/2014/main" val="1607152730"/>
                    </a:ext>
                  </a:extLst>
                </a:gridCol>
                <a:gridCol w="181826">
                  <a:extLst>
                    <a:ext uri="{9D8B030D-6E8A-4147-A177-3AD203B41FA5}">
                      <a16:colId xmlns:a16="http://schemas.microsoft.com/office/drawing/2014/main" val="1057409515"/>
                    </a:ext>
                  </a:extLst>
                </a:gridCol>
                <a:gridCol w="409108">
                  <a:extLst>
                    <a:ext uri="{9D8B030D-6E8A-4147-A177-3AD203B41FA5}">
                      <a16:colId xmlns:a16="http://schemas.microsoft.com/office/drawing/2014/main" val="4192899691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3047731520"/>
                    </a:ext>
                  </a:extLst>
                </a:gridCol>
                <a:gridCol w="409108">
                  <a:extLst>
                    <a:ext uri="{9D8B030D-6E8A-4147-A177-3AD203B41FA5}">
                      <a16:colId xmlns:a16="http://schemas.microsoft.com/office/drawing/2014/main" val="2022788344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2712299607"/>
                    </a:ext>
                  </a:extLst>
                </a:gridCol>
                <a:gridCol w="409108">
                  <a:extLst>
                    <a:ext uri="{9D8B030D-6E8A-4147-A177-3AD203B41FA5}">
                      <a16:colId xmlns:a16="http://schemas.microsoft.com/office/drawing/2014/main" val="3182957530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2531808820"/>
                    </a:ext>
                  </a:extLst>
                </a:gridCol>
                <a:gridCol w="409108">
                  <a:extLst>
                    <a:ext uri="{9D8B030D-6E8A-4147-A177-3AD203B41FA5}">
                      <a16:colId xmlns:a16="http://schemas.microsoft.com/office/drawing/2014/main" val="2326516555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813077114"/>
                    </a:ext>
                  </a:extLst>
                </a:gridCol>
                <a:gridCol w="409108">
                  <a:extLst>
                    <a:ext uri="{9D8B030D-6E8A-4147-A177-3AD203B41FA5}">
                      <a16:colId xmlns:a16="http://schemas.microsoft.com/office/drawing/2014/main" val="1516067855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4064629378"/>
                    </a:ext>
                  </a:extLst>
                </a:gridCol>
                <a:gridCol w="409108">
                  <a:extLst>
                    <a:ext uri="{9D8B030D-6E8A-4147-A177-3AD203B41FA5}">
                      <a16:colId xmlns:a16="http://schemas.microsoft.com/office/drawing/2014/main" val="2198442244"/>
                    </a:ext>
                  </a:extLst>
                </a:gridCol>
                <a:gridCol w="257587">
                  <a:extLst>
                    <a:ext uri="{9D8B030D-6E8A-4147-A177-3AD203B41FA5}">
                      <a16:colId xmlns:a16="http://schemas.microsoft.com/office/drawing/2014/main" val="1198837276"/>
                    </a:ext>
                  </a:extLst>
                </a:gridCol>
                <a:gridCol w="401532">
                  <a:extLst>
                    <a:ext uri="{9D8B030D-6E8A-4147-A177-3AD203B41FA5}">
                      <a16:colId xmlns:a16="http://schemas.microsoft.com/office/drawing/2014/main" val="1872305417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4031212282"/>
                    </a:ext>
                  </a:extLst>
                </a:gridCol>
                <a:gridCol w="409108">
                  <a:extLst>
                    <a:ext uri="{9D8B030D-6E8A-4147-A177-3AD203B41FA5}">
                      <a16:colId xmlns:a16="http://schemas.microsoft.com/office/drawing/2014/main" val="1358481722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363365161"/>
                    </a:ext>
                  </a:extLst>
                </a:gridCol>
                <a:gridCol w="484869">
                  <a:extLst>
                    <a:ext uri="{9D8B030D-6E8A-4147-A177-3AD203B41FA5}">
                      <a16:colId xmlns:a16="http://schemas.microsoft.com/office/drawing/2014/main" val="775840147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219086529"/>
                    </a:ext>
                  </a:extLst>
                </a:gridCol>
                <a:gridCol w="484869">
                  <a:extLst>
                    <a:ext uri="{9D8B030D-6E8A-4147-A177-3AD203B41FA5}">
                      <a16:colId xmlns:a16="http://schemas.microsoft.com/office/drawing/2014/main" val="2777465376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3257833474"/>
                    </a:ext>
                  </a:extLst>
                </a:gridCol>
                <a:gridCol w="484869">
                  <a:extLst>
                    <a:ext uri="{9D8B030D-6E8A-4147-A177-3AD203B41FA5}">
                      <a16:colId xmlns:a16="http://schemas.microsoft.com/office/drawing/2014/main" val="2089396763"/>
                    </a:ext>
                  </a:extLst>
                </a:gridCol>
                <a:gridCol w="196978">
                  <a:extLst>
                    <a:ext uri="{9D8B030D-6E8A-4147-A177-3AD203B41FA5}">
                      <a16:colId xmlns:a16="http://schemas.microsoft.com/office/drawing/2014/main" val="184572661"/>
                    </a:ext>
                  </a:extLst>
                </a:gridCol>
              </a:tblGrid>
              <a:tr h="254593"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Long Duration Portfolio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5965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% of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Market Value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Mgr 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Annualized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90963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Inv. Pool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Rank*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 Month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 Month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 Month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 Year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5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7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10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15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20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25 Year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49024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Galliard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3.31%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$1,629,870,316.83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-2.848%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-5.739%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-5.706%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-3.677%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-0.717%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2.428%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2.742%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2.434%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2.828%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843511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Sterling Capital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3.17%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$1,563,192,869.43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-2.401%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-5.705%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-5.812%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-3.843%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-0.252%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2.175%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2.603%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2.346%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2.630%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4.076%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77345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Fidelity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2.86%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$1,411,741,967.17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-2.530%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-5.361%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-5.243%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-3.387%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-0.703%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2.393%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2.641%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2.276%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2.558%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4.157%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4.565%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5.096%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877150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Manulife 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2.51%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$1,238,469,766.60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-2.560%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-5.574%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-5.581%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-3.913%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-0.975%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2.064%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2.526%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2.205%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2.498%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3.935%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4.422%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4.976%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316211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Blackrock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2.46%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$1,212,690,177.23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-2.668%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-5.982%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-5.972%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-4.152%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-0.749%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2.306%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2.593%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2.195%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2.453%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3.811%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4.257%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4.923%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112382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Amundi 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2.36%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$1,164,012,858.05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-2.645%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-5.965%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-6.031%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-4.100%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-0.032%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2.118%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2.445%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2.238%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2.687%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4.162%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4.545%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5.123%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465633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Wells Capital 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2.31%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$1,140,119,609.11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-2.658%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-5.786%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-5.684%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-3.744%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-0.708%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2.333%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2.610%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2.228%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2.531%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3.919%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832290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PGIM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2.21%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$1,088,500,100.39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-2.658%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-6.217%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-6.233%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-4.201%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-0.361%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1.927%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2.406%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2.129%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2.554%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3.980%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221820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Western Asset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1.83%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$901,070,157.39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-2.176%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-5.434%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-5.528%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-3.743%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-0.498%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2.004%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2.439%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2.178%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2.524%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3.761%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4.271%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4.897%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41447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Goldman Sachs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1.67%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$823,639,191.56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-2.470%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-5.718%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-5.536%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-3.734%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-0.792%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2.259%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2.576%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2.211%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2.407%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3.768%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4.257%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4.864%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488399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Nuveen 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0.87%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$429,591,318.21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-2.373%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-5.472%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-5.418%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-3.533%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-0.714%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1.977%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2.353%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1.972%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2.337%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3.778%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4.169%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4.782%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456968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Insight Investment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0.47%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$230,445,568.64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-2.452%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-5.752%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-5.733%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-3.829%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-0.890%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2.107%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2.371%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2.025%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2.417%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238165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26.03%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$12,833,343,900.61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-2.568%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-5.734%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-5.722%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-3.828%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-0.590%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2.184%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2.526%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2.203%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2.510%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3.777%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4.222%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4.798%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254103"/>
                  </a:ext>
                </a:extLst>
              </a:tr>
              <a:tr h="2545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Benchmark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-2.778%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-5.934%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-5.923%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-4.152%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-1.751%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1.689%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2.143%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1.872%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2.240%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3.559%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4.004%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4.616%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11" marR="7511" marT="7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0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347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85140"/>
            <a:ext cx="10515600" cy="667385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itchFamily="18" charset="0"/>
              </a:rPr>
              <a:t>Pool Key </a:t>
            </a:r>
            <a:r>
              <a:rPr lang="en-US" sz="4000" b="1" dirty="0">
                <a:solidFill>
                  <a:schemeClr val="tx1"/>
                </a:solidFill>
                <a:cs typeface="Times New Roman" pitchFamily="18" charset="0"/>
              </a:rPr>
              <a:t>Characteristics</a:t>
            </a:r>
            <a:endParaRPr lang="en-US" sz="4000" b="1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121010"/>
              </p:ext>
            </p:extLst>
          </p:nvPr>
        </p:nvGraphicFramePr>
        <p:xfrm>
          <a:off x="1042074" y="1048836"/>
          <a:ext cx="10069752" cy="238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79CDF6C-44F3-4E35-90C2-6F04F03D8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38161"/>
              </p:ext>
            </p:extLst>
          </p:nvPr>
        </p:nvGraphicFramePr>
        <p:xfrm>
          <a:off x="1042074" y="3620587"/>
          <a:ext cx="10145952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09B36-5335-489B-8316-241FEE7C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4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28" y="669444"/>
            <a:ext cx="8820003" cy="268925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Times New Roman" pitchFamily="18" charset="0"/>
              </a:rPr>
              <a:t>Total Pool Characteristics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408075"/>
              </p:ext>
            </p:extLst>
          </p:nvPr>
        </p:nvGraphicFramePr>
        <p:xfrm>
          <a:off x="809626" y="1091605"/>
          <a:ext cx="10391774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904891"/>
              </p:ext>
            </p:extLst>
          </p:nvPr>
        </p:nvGraphicFramePr>
        <p:xfrm>
          <a:off x="1181098" y="3521735"/>
          <a:ext cx="9734552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8355E-24EE-406B-954A-55BA91A7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714750" y="609600"/>
            <a:ext cx="47625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cs typeface="Times New Roman" pitchFamily="18" charset="0"/>
              </a:rPr>
              <a:t>BBB Exposure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86CA9A5-4FA8-4CD3-8C41-A6CCECE33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954828"/>
              </p:ext>
            </p:extLst>
          </p:nvPr>
        </p:nvGraphicFramePr>
        <p:xfrm>
          <a:off x="505834" y="1414524"/>
          <a:ext cx="4962524" cy="200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49">
                  <a:extLst>
                    <a:ext uri="{9D8B030D-6E8A-4147-A177-3AD203B41FA5}">
                      <a16:colId xmlns:a16="http://schemas.microsoft.com/office/drawing/2014/main" val="96787832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449205127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307533240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823960470"/>
                    </a:ext>
                  </a:extLst>
                </a:gridCol>
              </a:tblGrid>
              <a:tr h="6613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Exposure</a:t>
                      </a:r>
                    </a:p>
                    <a:p>
                      <a:pPr algn="ctr"/>
                      <a:r>
                        <a:rPr lang="en-US" sz="1200" dirty="0"/>
                        <a:t>10/31/2021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Exposure</a:t>
                      </a:r>
                    </a:p>
                    <a:p>
                      <a:pPr algn="ctr"/>
                      <a:r>
                        <a:rPr lang="en-US" sz="1200" dirty="0"/>
                        <a:t>3/30/2022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34256"/>
                  </a:ext>
                </a:extLst>
              </a:tr>
              <a:tr h="3576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Ultra Short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130706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Short 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50227"/>
                  </a:ext>
                </a:extLst>
              </a:tr>
              <a:tr h="38542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Intermediate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59265"/>
                  </a:ext>
                </a:extLst>
              </a:tr>
              <a:tr h="3296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Long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6055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8DF4155-9912-48B0-BD6C-D5C5F0885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628873"/>
              </p:ext>
            </p:extLst>
          </p:nvPr>
        </p:nvGraphicFramePr>
        <p:xfrm>
          <a:off x="5542851" y="1315751"/>
          <a:ext cx="3229673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EE469D-A2E5-4025-832D-5108E8AE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085424"/>
              </p:ext>
            </p:extLst>
          </p:nvPr>
        </p:nvGraphicFramePr>
        <p:xfrm>
          <a:off x="8698031" y="1295400"/>
          <a:ext cx="2988135" cy="248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0">
            <a:extLst>
              <a:ext uri="{FF2B5EF4-FFF2-40B4-BE49-F238E27FC236}">
                <a16:creationId xmlns:a16="http://schemas.microsoft.com/office/drawing/2014/main" id="{0AF9277A-3A74-47A6-B1C5-646B3B724712}"/>
              </a:ext>
            </a:extLst>
          </p:cNvPr>
          <p:cNvSpPr txBox="1">
            <a:spLocks/>
          </p:cNvSpPr>
          <p:nvPr/>
        </p:nvSpPr>
        <p:spPr>
          <a:xfrm>
            <a:off x="3714750" y="4010025"/>
            <a:ext cx="47625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cs typeface="Times New Roman" pitchFamily="18" charset="0"/>
              </a:rPr>
              <a:t>144a Exposure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7BA67F6-7EF9-4B28-82CB-30D07CF7D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3521"/>
              </p:ext>
            </p:extLst>
          </p:nvPr>
        </p:nvGraphicFramePr>
        <p:xfrm>
          <a:off x="2133600" y="4695825"/>
          <a:ext cx="7439025" cy="97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967878321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469722985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1449205127"/>
                    </a:ext>
                  </a:extLst>
                </a:gridCol>
              </a:tblGrid>
              <a:tr h="30129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 of Pool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34256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r>
                        <a:rPr lang="en-US" sz="1600" dirty="0"/>
                        <a:t>Total 144a exposure as of Oct. 31,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$833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50227"/>
                  </a:ext>
                </a:extLst>
              </a:tr>
              <a:tr h="227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Total 144a exposure as of Mar. 31,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$1,438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468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78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4705" y="380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Basket Clause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3079" y="5163851"/>
            <a:ext cx="39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Statutes allow for 3% in basket clause items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9C421-46A3-48EE-BA1A-D473DA02A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6866B61-E3FB-426C-BBF4-084E929D7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284433"/>
              </p:ext>
            </p:extLst>
          </p:nvPr>
        </p:nvGraphicFramePr>
        <p:xfrm>
          <a:off x="1133476" y="1781175"/>
          <a:ext cx="4381500" cy="338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C498DAC-4206-434A-A444-E25A3F9D9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542806"/>
              </p:ext>
            </p:extLst>
          </p:nvPr>
        </p:nvGraphicFramePr>
        <p:xfrm>
          <a:off x="6475145" y="1902873"/>
          <a:ext cx="450718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9717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07109"/>
            <a:ext cx="8229600" cy="90487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Pool Rating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53322" y="3054176"/>
          <a:ext cx="2286000" cy="1702147"/>
        </p:xfrm>
        <a:graphic>
          <a:graphicData uri="http://schemas.openxmlformats.org/drawingml/2006/table">
            <a:tbl>
              <a:tblPr/>
              <a:tblGrid>
                <a:gridCol w="138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Maximum 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37.49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91.49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AA-f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A-f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BBB+f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2763" y="1233380"/>
            <a:ext cx="9561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Policy requirement:  A+ or better using S&amp;P rating matrix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S&amp;P Rating as of March 31, 2021 = AA-f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Credit Score as of February 28, 2022 = 53.74 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AAf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  (vs. 49.87 Sep. 30, 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3855" y="2539773"/>
            <a:ext cx="18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1E216-7A6C-40D4-941A-E5D3251D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39920F-0D27-4277-8FE7-0C3C77A6C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014589"/>
              </p:ext>
            </p:extLst>
          </p:nvPr>
        </p:nvGraphicFramePr>
        <p:xfrm>
          <a:off x="657225" y="2909105"/>
          <a:ext cx="8229600" cy="318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653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78"/>
            <a:ext cx="10515600" cy="10134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Florida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3329"/>
            <a:ext cx="10515600" cy="4277927"/>
          </a:xfrm>
        </p:spPr>
        <p:txBody>
          <a:bodyPr>
            <a:noAutofit/>
          </a:bodyPr>
          <a:lstStyle/>
          <a:p>
            <a:r>
              <a:rPr lang="en-US" sz="1800" dirty="0"/>
              <a:t>The unemployment rate spiked to 14.2 percent in May 2020, handily surpassing the prior peak of 10.9% in 2010.</a:t>
            </a:r>
          </a:p>
          <a:p>
            <a:endParaRPr lang="en-US" sz="1800" dirty="0"/>
          </a:p>
          <a:p>
            <a:r>
              <a:rPr lang="en-US" sz="1800" dirty="0"/>
              <a:t>December unemployment rate:</a:t>
            </a:r>
          </a:p>
          <a:p>
            <a:pPr lvl="1"/>
            <a:r>
              <a:rPr lang="en-US" sz="1400" dirty="0"/>
              <a:t>U.S.  4.5%</a:t>
            </a:r>
          </a:p>
          <a:p>
            <a:pPr lvl="1"/>
            <a:r>
              <a:rPr lang="en-US" sz="1400" dirty="0"/>
              <a:t>FL:    5.6%</a:t>
            </a:r>
          </a:p>
          <a:p>
            <a:pPr lvl="2"/>
            <a:r>
              <a:rPr lang="en-US" sz="1200" dirty="0"/>
              <a:t>Employment dropped by over 1.2 million jobs from February 2020 to April 2020, a decline of 14.0 percent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Population growth is typically the state’s primary engine of economic growth, fueling both employment and income growth.</a:t>
            </a:r>
          </a:p>
          <a:p>
            <a:pPr lvl="1"/>
            <a:r>
              <a:rPr lang="en-US" sz="1800" dirty="0"/>
              <a:t>Florida’s population growth was strong over the second half of the decade.  Between April 1, 2018 and 2019 population grew by 334,904 residents (1.61%), while between April 1, 2019 and 2020 the state added 348,338 residents (1.64%).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EEFC7-0362-4D40-BB16-68C327F2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2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5D3E-2A73-4AF0-B760-B4B50898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 Treasury Investment Pool Size</a:t>
            </a:r>
            <a:br>
              <a:rPr lang="en-US" dirty="0"/>
            </a:br>
            <a:r>
              <a:rPr lang="en-US" sz="3200" dirty="0"/>
              <a:t>(past 10 years)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00C39B-892B-4359-AFD6-D57AB7A92D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1847850"/>
          <a:ext cx="10915649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B4B0-3AA6-49BB-9581-605BA4792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Federal Money Received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C0F6C7-6DB2-40C0-BC74-2D4C2D86C0C0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815693"/>
          <a:ext cx="9932988" cy="278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127">
                  <a:extLst>
                    <a:ext uri="{9D8B030D-6E8A-4147-A177-3AD203B41FA5}">
                      <a16:colId xmlns:a16="http://schemas.microsoft.com/office/drawing/2014/main" val="4097026133"/>
                    </a:ext>
                  </a:extLst>
                </a:gridCol>
                <a:gridCol w="2679865">
                  <a:extLst>
                    <a:ext uri="{9D8B030D-6E8A-4147-A177-3AD203B41FA5}">
                      <a16:colId xmlns:a16="http://schemas.microsoft.com/office/drawing/2014/main" val="1267022079"/>
                    </a:ext>
                  </a:extLst>
                </a:gridCol>
                <a:gridCol w="3310996">
                  <a:extLst>
                    <a:ext uri="{9D8B030D-6E8A-4147-A177-3AD203B41FA5}">
                      <a16:colId xmlns:a16="http://schemas.microsoft.com/office/drawing/2014/main" val="2086534277"/>
                    </a:ext>
                  </a:extLst>
                </a:gridCol>
              </a:tblGrid>
              <a:tr h="5504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69049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CARES ACT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97342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CARE ACT - Rent Assistance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$871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03289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r>
                        <a:rPr lang="en-US" dirty="0"/>
                        <a:t>American Rescue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$4.8 billion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35197"/>
                  </a:ext>
                </a:extLst>
              </a:tr>
              <a:tr h="55813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$11.6 billion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2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930D28-B472-4173-A726-C4F83C631769}"/>
              </a:ext>
            </a:extLst>
          </p:cNvPr>
          <p:cNvSpPr txBox="1"/>
          <p:nvPr/>
        </p:nvSpPr>
        <p:spPr>
          <a:xfrm>
            <a:off x="1185568" y="5156075"/>
            <a:ext cx="959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Future Inflows: </a:t>
            </a:r>
            <a:r>
              <a:rPr lang="en-US" sz="2400" dirty="0"/>
              <a:t>approx. $5 billion in May / June 2022 (part II of ARP money)</a:t>
            </a:r>
          </a:p>
        </p:txBody>
      </p:sp>
    </p:spTree>
    <p:extLst>
      <p:ext uri="{BB962C8B-B14F-4D97-AF65-F5344CB8AC3E}">
        <p14:creationId xmlns:p14="http://schemas.microsoft.com/office/powerpoint/2010/main" val="9152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83F7-2C03-4795-969D-DB5326A0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Net Receipts</a:t>
            </a:r>
            <a:br>
              <a:rPr lang="en-US" b="1" dirty="0"/>
            </a:br>
            <a:r>
              <a:rPr lang="en-US" sz="2000" b="1" dirty="0"/>
              <a:t>(Including Federal Stimulus)</a:t>
            </a:r>
            <a:endParaRPr lang="en-US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B1F27C-DE57-4208-8362-08AB1371D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798053"/>
              </p:ext>
            </p:extLst>
          </p:nvPr>
        </p:nvGraphicFramePr>
        <p:xfrm>
          <a:off x="838200" y="1743960"/>
          <a:ext cx="10515600" cy="442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58172-416E-4E4F-9343-968CCECD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43100" y="638175"/>
            <a:ext cx="8305800" cy="79794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Team Update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947737" y="1436119"/>
            <a:ext cx="10296525" cy="3933330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Jackson Vescelus and </a:t>
            </a:r>
            <a:r>
              <a:rPr lang="en-US" sz="2400" dirty="0">
                <a:solidFill>
                  <a:srgbClr val="15234A"/>
                </a:solidFill>
                <a:cs typeface="Times New Roman" pitchFamily="18" charset="0"/>
              </a:rPr>
              <a:t>Andrew Davis </a:t>
            </a: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joined the Investments team in February and March respectively.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lang="en-US" sz="240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Open positions: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Administrator of the External Managers Program. 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Compliance Officer</a:t>
            </a:r>
          </a:p>
          <a:p>
            <a:pPr marL="17145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New Credit Analyst position being created in July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8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Current Initiatives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419225"/>
            <a:ext cx="10744200" cy="4007196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Investment Accounting system: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PALM for general State accounting / new providers for Investment Accounting solution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Currently evaluating two Investment Accounting providers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Hiring of two new Intermediate Duration Managers: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Currently evaluating top firms RFPs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Followed by formal in-person presentations and selection of the two winning Firms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Due diligence to be conducted by Treasury / </a:t>
            </a:r>
            <a:r>
              <a:rPr lang="en-US" sz="2000" dirty="0" err="1">
                <a:solidFill>
                  <a:srgbClr val="15234A"/>
                </a:solidFill>
                <a:cs typeface="Times New Roman" pitchFamily="18" charset="0"/>
              </a:rPr>
              <a:t>Verus</a:t>
            </a: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 and </a:t>
            </a:r>
          </a:p>
          <a:p>
            <a:pPr marL="914400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Contract signing and funding of the new Managers.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36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33500" y="609600"/>
            <a:ext cx="9753600" cy="685800"/>
          </a:xfrm>
        </p:spPr>
        <p:txBody>
          <a:bodyPr>
            <a:noAutofit/>
          </a:bodyPr>
          <a:lstStyle/>
          <a:p>
            <a:r>
              <a:rPr lang="en-US" b="1" dirty="0">
                <a:cs typeface="Times New Roman" pitchFamily="18" charset="0"/>
              </a:rPr>
              <a:t>Current Initiatives (continued)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981200" y="1524000"/>
            <a:ext cx="922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5" tIns="45693" rIns="91385" bIns="45693"/>
          <a:lstStyle/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742516" marR="0" lvl="1" indent="-285584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419225"/>
            <a:ext cx="10744200" cy="4758171"/>
          </a:xfrm>
          <a:prstGeom prst="rect">
            <a:avLst/>
          </a:prstGeom>
        </p:spPr>
        <p:txBody>
          <a:bodyPr wrap="square" lIns="91385" tIns="45693" rIns="91385" bIns="45693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Adding exposure to Asset Backed Securities in our Internally Managed accounts: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Decision was made to create a separately managed account(s) to invest in this space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Ultra Short and Short Duration will own totality of this account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Currently having conversations with BNY Mellon, Bloomberg AIM and Accounting area to see the most efficient way to create and operationalize this new SMA account(s)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15234A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Continue to look for ways to minimize trading costs: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Adding a new Treasury platform (</a:t>
            </a:r>
            <a:r>
              <a:rPr lang="en-US" sz="2000" dirty="0" err="1">
                <a:solidFill>
                  <a:srgbClr val="15234A"/>
                </a:solidFill>
                <a:cs typeface="Times New Roman" pitchFamily="18" charset="0"/>
              </a:rPr>
              <a:t>MarketAxess</a:t>
            </a: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 Rates)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Maximizing open trading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15234A"/>
                </a:solidFill>
                <a:cs typeface="Times New Roman" pitchFamily="18" charset="0"/>
              </a:rPr>
              <a:t>Increased use of internal swing trades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CF397-A00B-4D3F-9E68-897859A77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38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13975</TotalTime>
  <Words>1961</Words>
  <PresentationFormat>Widescreen</PresentationFormat>
  <Paragraphs>790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Office Theme</vt:lpstr>
      <vt:lpstr>Treasury Investment Council    Meeting Date: May 12, 2022   </vt:lpstr>
      <vt:lpstr>Topics</vt:lpstr>
      <vt:lpstr>Florida Economy</vt:lpstr>
      <vt:lpstr>FL Treasury Investment Pool Size (past 10 years)</vt:lpstr>
      <vt:lpstr>Federal Money Received</vt:lpstr>
      <vt:lpstr>State Net Receipts (Including Federal Stimulus)</vt:lpstr>
      <vt:lpstr>Team Update</vt:lpstr>
      <vt:lpstr>Current Initiatives</vt:lpstr>
      <vt:lpstr>Current Initiatives (continued)</vt:lpstr>
      <vt:lpstr>Treasury Yield Curve change YTD</vt:lpstr>
      <vt:lpstr>U.S. Fixed Income Markets YTD</vt:lpstr>
      <vt:lpstr>Investment Strategy Adopted</vt:lpstr>
      <vt:lpstr>PowerPoint Presentation</vt:lpstr>
      <vt:lpstr>Reallocation of Assets</vt:lpstr>
      <vt:lpstr>PowerPoint Presentation</vt:lpstr>
      <vt:lpstr>1 Year Total Return Performance ending March 31, 2022</vt:lpstr>
      <vt:lpstr>3 Year Total Return Performance ending March 31, 2022</vt:lpstr>
      <vt:lpstr>5 Year Total Return Performance ending March 31, 2022</vt:lpstr>
      <vt:lpstr>Investment Pool  Distributed Income</vt:lpstr>
      <vt:lpstr>PowerPoint Presentation</vt:lpstr>
      <vt:lpstr>Pool Key Characteristics</vt:lpstr>
      <vt:lpstr>Intermediate Duration Portfolio Net of Fee Performance as of March 31, 2022</vt:lpstr>
      <vt:lpstr>Long Duration Portfolio Net of Fee  Performance as of March 31, 2022</vt:lpstr>
      <vt:lpstr>Pool Key Characteristics</vt:lpstr>
      <vt:lpstr>Total Pool Characteristics</vt:lpstr>
      <vt:lpstr>BBB Exposure</vt:lpstr>
      <vt:lpstr>Basket Clause</vt:lpstr>
      <vt:lpstr>Pool Rating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2019-11-12T14:42:52Z</cp:lastPrinted>
  <dcterms:created xsi:type="dcterms:W3CDTF">2017-12-18T19:50:46Z</dcterms:created>
  <dcterms:modified xsi:type="dcterms:W3CDTF">2022-05-12T01:19:40Z</dcterms:modified>
</cp:coreProperties>
</file>