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63" r:id="rId3"/>
    <p:sldId id="752" r:id="rId4"/>
    <p:sldId id="756" r:id="rId5"/>
    <p:sldId id="753" r:id="rId6"/>
    <p:sldId id="759" r:id="rId7"/>
    <p:sldId id="470" r:id="rId8"/>
    <p:sldId id="754" r:id="rId9"/>
    <p:sldId id="352" r:id="rId10"/>
    <p:sldId id="758" r:id="rId11"/>
    <p:sldId id="291" r:id="rId12"/>
    <p:sldId id="290" r:id="rId13"/>
    <p:sldId id="761" r:id="rId14"/>
    <p:sldId id="762" r:id="rId15"/>
    <p:sldId id="757" r:id="rId16"/>
    <p:sldId id="357" r:id="rId17"/>
    <p:sldId id="307" r:id="rId18"/>
    <p:sldId id="469" r:id="rId19"/>
    <p:sldId id="270" r:id="rId20"/>
    <p:sldId id="271" r:id="rId21"/>
    <p:sldId id="272" r:id="rId22"/>
    <p:sldId id="335" r:id="rId23"/>
    <p:sldId id="336" r:id="rId24"/>
    <p:sldId id="760" r:id="rId25"/>
    <p:sldId id="26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FF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 (in millions)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Sheet1!$A$2:$A$119</c:f>
              <c:numCache>
                <c:formatCode>[$-409]mmm\-yy;@</c:formatCode>
                <c:ptCount val="118"/>
                <c:pt idx="0">
                  <c:v>40908</c:v>
                </c:pt>
                <c:pt idx="1">
                  <c:v>40939</c:v>
                </c:pt>
                <c:pt idx="2">
                  <c:v>40968</c:v>
                </c:pt>
                <c:pt idx="3">
                  <c:v>40999</c:v>
                </c:pt>
                <c:pt idx="4">
                  <c:v>41029</c:v>
                </c:pt>
                <c:pt idx="5">
                  <c:v>41060</c:v>
                </c:pt>
                <c:pt idx="6">
                  <c:v>41090</c:v>
                </c:pt>
                <c:pt idx="7">
                  <c:v>41121</c:v>
                </c:pt>
                <c:pt idx="8">
                  <c:v>41152</c:v>
                </c:pt>
                <c:pt idx="9">
                  <c:v>41182</c:v>
                </c:pt>
                <c:pt idx="10">
                  <c:v>41213</c:v>
                </c:pt>
                <c:pt idx="11">
                  <c:v>41243</c:v>
                </c:pt>
                <c:pt idx="12">
                  <c:v>41274</c:v>
                </c:pt>
                <c:pt idx="13">
                  <c:v>41305</c:v>
                </c:pt>
                <c:pt idx="14">
                  <c:v>41333</c:v>
                </c:pt>
                <c:pt idx="15">
                  <c:v>41364</c:v>
                </c:pt>
                <c:pt idx="16">
                  <c:v>41394</c:v>
                </c:pt>
                <c:pt idx="17">
                  <c:v>41425</c:v>
                </c:pt>
                <c:pt idx="18">
                  <c:v>41455</c:v>
                </c:pt>
                <c:pt idx="19">
                  <c:v>41486</c:v>
                </c:pt>
                <c:pt idx="20">
                  <c:v>41517</c:v>
                </c:pt>
                <c:pt idx="21">
                  <c:v>41547</c:v>
                </c:pt>
                <c:pt idx="22">
                  <c:v>41578</c:v>
                </c:pt>
                <c:pt idx="23">
                  <c:v>41608</c:v>
                </c:pt>
                <c:pt idx="24">
                  <c:v>41639</c:v>
                </c:pt>
                <c:pt idx="25">
                  <c:v>41670</c:v>
                </c:pt>
                <c:pt idx="26">
                  <c:v>41698</c:v>
                </c:pt>
                <c:pt idx="27">
                  <c:v>41729</c:v>
                </c:pt>
                <c:pt idx="28">
                  <c:v>41759</c:v>
                </c:pt>
                <c:pt idx="29">
                  <c:v>41790</c:v>
                </c:pt>
                <c:pt idx="30">
                  <c:v>41820</c:v>
                </c:pt>
                <c:pt idx="31">
                  <c:v>41851</c:v>
                </c:pt>
                <c:pt idx="32">
                  <c:v>41882</c:v>
                </c:pt>
                <c:pt idx="33">
                  <c:v>41912</c:v>
                </c:pt>
                <c:pt idx="34">
                  <c:v>41943</c:v>
                </c:pt>
                <c:pt idx="35">
                  <c:v>41973</c:v>
                </c:pt>
                <c:pt idx="36">
                  <c:v>42004</c:v>
                </c:pt>
                <c:pt idx="37">
                  <c:v>42035</c:v>
                </c:pt>
                <c:pt idx="38">
                  <c:v>42063</c:v>
                </c:pt>
                <c:pt idx="39">
                  <c:v>42094</c:v>
                </c:pt>
                <c:pt idx="40">
                  <c:v>42124</c:v>
                </c:pt>
                <c:pt idx="41">
                  <c:v>42155</c:v>
                </c:pt>
                <c:pt idx="42">
                  <c:v>42185</c:v>
                </c:pt>
                <c:pt idx="43">
                  <c:v>42216</c:v>
                </c:pt>
                <c:pt idx="44">
                  <c:v>42247</c:v>
                </c:pt>
                <c:pt idx="45">
                  <c:v>42277</c:v>
                </c:pt>
                <c:pt idx="46">
                  <c:v>42308</c:v>
                </c:pt>
                <c:pt idx="47">
                  <c:v>42338</c:v>
                </c:pt>
                <c:pt idx="48">
                  <c:v>42369</c:v>
                </c:pt>
                <c:pt idx="49">
                  <c:v>42400</c:v>
                </c:pt>
                <c:pt idx="50">
                  <c:v>42429</c:v>
                </c:pt>
                <c:pt idx="51">
                  <c:v>42460</c:v>
                </c:pt>
                <c:pt idx="52">
                  <c:v>42490</c:v>
                </c:pt>
                <c:pt idx="53">
                  <c:v>42521</c:v>
                </c:pt>
                <c:pt idx="54">
                  <c:v>42551</c:v>
                </c:pt>
                <c:pt idx="55">
                  <c:v>42582</c:v>
                </c:pt>
                <c:pt idx="56">
                  <c:v>42613</c:v>
                </c:pt>
                <c:pt idx="57">
                  <c:v>42643</c:v>
                </c:pt>
                <c:pt idx="58">
                  <c:v>42674</c:v>
                </c:pt>
                <c:pt idx="59">
                  <c:v>42704</c:v>
                </c:pt>
                <c:pt idx="60">
                  <c:v>42735</c:v>
                </c:pt>
                <c:pt idx="61">
                  <c:v>42766</c:v>
                </c:pt>
                <c:pt idx="62">
                  <c:v>42794</c:v>
                </c:pt>
                <c:pt idx="63">
                  <c:v>42825</c:v>
                </c:pt>
                <c:pt idx="64">
                  <c:v>42855</c:v>
                </c:pt>
                <c:pt idx="65">
                  <c:v>42886</c:v>
                </c:pt>
                <c:pt idx="66">
                  <c:v>42916</c:v>
                </c:pt>
                <c:pt idx="67">
                  <c:v>42947</c:v>
                </c:pt>
                <c:pt idx="68">
                  <c:v>42978</c:v>
                </c:pt>
                <c:pt idx="69">
                  <c:v>43008</c:v>
                </c:pt>
                <c:pt idx="70">
                  <c:v>43039</c:v>
                </c:pt>
                <c:pt idx="71">
                  <c:v>43069</c:v>
                </c:pt>
                <c:pt idx="72">
                  <c:v>43100</c:v>
                </c:pt>
                <c:pt idx="73">
                  <c:v>43131</c:v>
                </c:pt>
                <c:pt idx="74">
                  <c:v>43159</c:v>
                </c:pt>
                <c:pt idx="75">
                  <c:v>43190</c:v>
                </c:pt>
                <c:pt idx="76">
                  <c:v>43220</c:v>
                </c:pt>
                <c:pt idx="77">
                  <c:v>43251</c:v>
                </c:pt>
                <c:pt idx="78">
                  <c:v>43281</c:v>
                </c:pt>
                <c:pt idx="79">
                  <c:v>43312</c:v>
                </c:pt>
                <c:pt idx="80">
                  <c:v>43343</c:v>
                </c:pt>
                <c:pt idx="81">
                  <c:v>43373</c:v>
                </c:pt>
                <c:pt idx="82">
                  <c:v>43404</c:v>
                </c:pt>
                <c:pt idx="83">
                  <c:v>43434</c:v>
                </c:pt>
                <c:pt idx="84">
                  <c:v>43465</c:v>
                </c:pt>
                <c:pt idx="85">
                  <c:v>43496</c:v>
                </c:pt>
                <c:pt idx="86">
                  <c:v>43524</c:v>
                </c:pt>
                <c:pt idx="87">
                  <c:v>43555</c:v>
                </c:pt>
                <c:pt idx="88">
                  <c:v>43585</c:v>
                </c:pt>
                <c:pt idx="89">
                  <c:v>43616</c:v>
                </c:pt>
                <c:pt idx="90">
                  <c:v>43646</c:v>
                </c:pt>
                <c:pt idx="91">
                  <c:v>43677</c:v>
                </c:pt>
                <c:pt idx="92">
                  <c:v>43708</c:v>
                </c:pt>
                <c:pt idx="93">
                  <c:v>43738</c:v>
                </c:pt>
                <c:pt idx="94">
                  <c:v>43769</c:v>
                </c:pt>
                <c:pt idx="95">
                  <c:v>43799</c:v>
                </c:pt>
                <c:pt idx="96">
                  <c:v>43830</c:v>
                </c:pt>
                <c:pt idx="97">
                  <c:v>43861</c:v>
                </c:pt>
                <c:pt idx="98">
                  <c:v>43890</c:v>
                </c:pt>
                <c:pt idx="99">
                  <c:v>43921</c:v>
                </c:pt>
                <c:pt idx="100">
                  <c:v>43951</c:v>
                </c:pt>
                <c:pt idx="101">
                  <c:v>43982</c:v>
                </c:pt>
                <c:pt idx="102">
                  <c:v>44012</c:v>
                </c:pt>
                <c:pt idx="103">
                  <c:v>44043</c:v>
                </c:pt>
                <c:pt idx="104">
                  <c:v>44074</c:v>
                </c:pt>
                <c:pt idx="105">
                  <c:v>44104</c:v>
                </c:pt>
                <c:pt idx="106">
                  <c:v>44135</c:v>
                </c:pt>
                <c:pt idx="107">
                  <c:v>44165</c:v>
                </c:pt>
                <c:pt idx="108">
                  <c:v>44196</c:v>
                </c:pt>
                <c:pt idx="109">
                  <c:v>44227</c:v>
                </c:pt>
                <c:pt idx="110">
                  <c:v>44255</c:v>
                </c:pt>
                <c:pt idx="111">
                  <c:v>44286</c:v>
                </c:pt>
                <c:pt idx="112">
                  <c:v>44316</c:v>
                </c:pt>
                <c:pt idx="113">
                  <c:v>44347</c:v>
                </c:pt>
                <c:pt idx="114">
                  <c:v>44377</c:v>
                </c:pt>
                <c:pt idx="115">
                  <c:v>44408</c:v>
                </c:pt>
                <c:pt idx="116">
                  <c:v>44439</c:v>
                </c:pt>
                <c:pt idx="117">
                  <c:v>44469</c:v>
                </c:pt>
              </c:numCache>
            </c:numRef>
          </c:cat>
          <c:val>
            <c:numRef>
              <c:f>Sheet1!$B$2:$B$119</c:f>
              <c:numCache>
                <c:formatCode>_("$"* #,##0_);_("$"* \(#,##0\);_("$"* "-"??_);_(@_)</c:formatCode>
                <c:ptCount val="118"/>
                <c:pt idx="0">
                  <c:v>17936.519588029998</c:v>
                </c:pt>
                <c:pt idx="1">
                  <c:v>19234.470507089998</c:v>
                </c:pt>
                <c:pt idx="2">
                  <c:v>19037.431378089997</c:v>
                </c:pt>
                <c:pt idx="3">
                  <c:v>19309.306267020002</c:v>
                </c:pt>
                <c:pt idx="4">
                  <c:v>21904.072617170001</c:v>
                </c:pt>
                <c:pt idx="5">
                  <c:v>18930.28438311</c:v>
                </c:pt>
                <c:pt idx="6">
                  <c:v>18913.459473110001</c:v>
                </c:pt>
                <c:pt idx="7">
                  <c:v>19370.929544199997</c:v>
                </c:pt>
                <c:pt idx="8">
                  <c:v>18905.609292190002</c:v>
                </c:pt>
                <c:pt idx="9">
                  <c:v>18945.97378665</c:v>
                </c:pt>
                <c:pt idx="10">
                  <c:v>19727.348606510001</c:v>
                </c:pt>
                <c:pt idx="11">
                  <c:v>18767.489055680006</c:v>
                </c:pt>
                <c:pt idx="12">
                  <c:v>19441.253692629998</c:v>
                </c:pt>
                <c:pt idx="13">
                  <c:v>20292.362409180001</c:v>
                </c:pt>
                <c:pt idx="14">
                  <c:v>19946.3796535</c:v>
                </c:pt>
                <c:pt idx="15">
                  <c:v>20996.342130300003</c:v>
                </c:pt>
                <c:pt idx="16">
                  <c:v>23487.251240019999</c:v>
                </c:pt>
                <c:pt idx="17">
                  <c:v>20465.084238619998</c:v>
                </c:pt>
                <c:pt idx="18">
                  <c:v>20299.802891439998</c:v>
                </c:pt>
                <c:pt idx="19">
                  <c:v>20313.575524309999</c:v>
                </c:pt>
                <c:pt idx="20">
                  <c:v>20367.358345829998</c:v>
                </c:pt>
                <c:pt idx="21">
                  <c:v>21185.006111360002</c:v>
                </c:pt>
                <c:pt idx="22">
                  <c:v>20110.250919950002</c:v>
                </c:pt>
                <c:pt idx="23">
                  <c:v>19388.492180059999</c:v>
                </c:pt>
                <c:pt idx="24">
                  <c:v>20408.616891599999</c:v>
                </c:pt>
                <c:pt idx="25">
                  <c:v>20825.476520160002</c:v>
                </c:pt>
                <c:pt idx="26">
                  <c:v>20890.172202909998</c:v>
                </c:pt>
                <c:pt idx="27">
                  <c:v>21269.234196460002</c:v>
                </c:pt>
                <c:pt idx="28">
                  <c:v>24573.740637120001</c:v>
                </c:pt>
                <c:pt idx="29">
                  <c:v>21530.685610480003</c:v>
                </c:pt>
                <c:pt idx="30">
                  <c:v>21624.093754949998</c:v>
                </c:pt>
                <c:pt idx="31">
                  <c:v>21345.572247769996</c:v>
                </c:pt>
                <c:pt idx="32">
                  <c:v>21536.006156440002</c:v>
                </c:pt>
                <c:pt idx="33">
                  <c:v>21419.125346459998</c:v>
                </c:pt>
                <c:pt idx="34">
                  <c:v>22048.367139560003</c:v>
                </c:pt>
                <c:pt idx="35">
                  <c:v>21166.664003090002</c:v>
                </c:pt>
                <c:pt idx="36">
                  <c:v>21549.438491749999</c:v>
                </c:pt>
                <c:pt idx="37">
                  <c:v>23195.513950520002</c:v>
                </c:pt>
                <c:pt idx="38">
                  <c:v>22738.500516760003</c:v>
                </c:pt>
                <c:pt idx="39">
                  <c:v>23513.643788819998</c:v>
                </c:pt>
                <c:pt idx="40">
                  <c:v>24784.092167969997</c:v>
                </c:pt>
                <c:pt idx="41">
                  <c:v>22579.346951619998</c:v>
                </c:pt>
                <c:pt idx="42">
                  <c:v>22086.207460410002</c:v>
                </c:pt>
                <c:pt idx="43">
                  <c:v>22551.541960800005</c:v>
                </c:pt>
                <c:pt idx="44">
                  <c:v>22481.142598800005</c:v>
                </c:pt>
                <c:pt idx="45">
                  <c:v>23228.231825549996</c:v>
                </c:pt>
                <c:pt idx="46">
                  <c:v>22604.13081033</c:v>
                </c:pt>
                <c:pt idx="47">
                  <c:v>22458.196236930002</c:v>
                </c:pt>
                <c:pt idx="48">
                  <c:v>22918.366473550002</c:v>
                </c:pt>
                <c:pt idx="49">
                  <c:v>24134.546252049997</c:v>
                </c:pt>
                <c:pt idx="50">
                  <c:v>24226.949966190001</c:v>
                </c:pt>
                <c:pt idx="51">
                  <c:v>24693.906666330004</c:v>
                </c:pt>
                <c:pt idx="52">
                  <c:v>25229.68909222</c:v>
                </c:pt>
                <c:pt idx="53">
                  <c:v>24029.07298072</c:v>
                </c:pt>
                <c:pt idx="54">
                  <c:v>24402.115237139998</c:v>
                </c:pt>
                <c:pt idx="55">
                  <c:v>24354.872345320004</c:v>
                </c:pt>
                <c:pt idx="56">
                  <c:v>24726.506139869998</c:v>
                </c:pt>
                <c:pt idx="57">
                  <c:v>25114.615039209999</c:v>
                </c:pt>
                <c:pt idx="58">
                  <c:v>25009.030610200003</c:v>
                </c:pt>
                <c:pt idx="59">
                  <c:v>23947.21911043</c:v>
                </c:pt>
                <c:pt idx="60">
                  <c:v>24244.288508939997</c:v>
                </c:pt>
                <c:pt idx="61">
                  <c:v>25274.27860184</c:v>
                </c:pt>
                <c:pt idx="62">
                  <c:v>25270.407034790001</c:v>
                </c:pt>
                <c:pt idx="63">
                  <c:v>25246.524539069997</c:v>
                </c:pt>
                <c:pt idx="64">
                  <c:v>25926.20742069</c:v>
                </c:pt>
                <c:pt idx="65">
                  <c:v>24389.876814650001</c:v>
                </c:pt>
                <c:pt idx="66">
                  <c:v>23328.107400650002</c:v>
                </c:pt>
                <c:pt idx="67">
                  <c:v>23511.440435569999</c:v>
                </c:pt>
                <c:pt idx="68">
                  <c:v>23072.022238800004</c:v>
                </c:pt>
                <c:pt idx="69">
                  <c:v>23413.307897450002</c:v>
                </c:pt>
                <c:pt idx="70">
                  <c:v>22777.686150850001</c:v>
                </c:pt>
                <c:pt idx="71">
                  <c:v>21907.494381640001</c:v>
                </c:pt>
                <c:pt idx="72">
                  <c:v>23335.167900110002</c:v>
                </c:pt>
                <c:pt idx="73">
                  <c:v>24105.70293775</c:v>
                </c:pt>
                <c:pt idx="74">
                  <c:v>23578.966243349998</c:v>
                </c:pt>
                <c:pt idx="75">
                  <c:v>23174.576318029998</c:v>
                </c:pt>
                <c:pt idx="76">
                  <c:v>24550.43275018</c:v>
                </c:pt>
                <c:pt idx="77">
                  <c:v>23029.27736923</c:v>
                </c:pt>
                <c:pt idx="78">
                  <c:v>23114.082136049998</c:v>
                </c:pt>
                <c:pt idx="79">
                  <c:v>23373.610315949998</c:v>
                </c:pt>
                <c:pt idx="80">
                  <c:v>22903.142133379999</c:v>
                </c:pt>
                <c:pt idx="81">
                  <c:v>23474.197592469998</c:v>
                </c:pt>
                <c:pt idx="82">
                  <c:v>23643.298678490002</c:v>
                </c:pt>
                <c:pt idx="83">
                  <c:v>22458.65464569</c:v>
                </c:pt>
                <c:pt idx="84">
                  <c:v>23636.35160391</c:v>
                </c:pt>
                <c:pt idx="85">
                  <c:v>24424.018539860001</c:v>
                </c:pt>
                <c:pt idx="86">
                  <c:v>23978.780421810003</c:v>
                </c:pt>
                <c:pt idx="87">
                  <c:v>24050.300442669999</c:v>
                </c:pt>
                <c:pt idx="88">
                  <c:v>25551.598881299997</c:v>
                </c:pt>
                <c:pt idx="89">
                  <c:v>24990.546008300003</c:v>
                </c:pt>
                <c:pt idx="90">
                  <c:v>25809.793160649999</c:v>
                </c:pt>
                <c:pt idx="91">
                  <c:v>25746.030220460001</c:v>
                </c:pt>
                <c:pt idx="92">
                  <c:v>25601.843941979998</c:v>
                </c:pt>
                <c:pt idx="93">
                  <c:v>25301.855954269995</c:v>
                </c:pt>
                <c:pt idx="94">
                  <c:v>24882.94311629</c:v>
                </c:pt>
                <c:pt idx="95">
                  <c:v>24679.338790229998</c:v>
                </c:pt>
                <c:pt idx="96">
                  <c:v>25626.262366419996</c:v>
                </c:pt>
                <c:pt idx="97">
                  <c:v>26821.087889609997</c:v>
                </c:pt>
                <c:pt idx="98">
                  <c:v>26343.288490619998</c:v>
                </c:pt>
                <c:pt idx="99">
                  <c:v>26694.765068790002</c:v>
                </c:pt>
                <c:pt idx="100">
                  <c:v>33230.541230180002</c:v>
                </c:pt>
                <c:pt idx="101">
                  <c:v>30954.969992310002</c:v>
                </c:pt>
                <c:pt idx="102">
                  <c:v>30706.168286640001</c:v>
                </c:pt>
                <c:pt idx="103">
                  <c:v>30852.012490159999</c:v>
                </c:pt>
                <c:pt idx="104">
                  <c:v>30624.296526310001</c:v>
                </c:pt>
                <c:pt idx="105">
                  <c:v>30636.945704850004</c:v>
                </c:pt>
                <c:pt idx="106">
                  <c:v>30893.639605449996</c:v>
                </c:pt>
                <c:pt idx="107">
                  <c:v>30504.123190630002</c:v>
                </c:pt>
                <c:pt idx="108">
                  <c:v>31184.497270069998</c:v>
                </c:pt>
                <c:pt idx="109">
                  <c:v>33387.615680869996</c:v>
                </c:pt>
                <c:pt idx="110">
                  <c:v>33044.649001910002</c:v>
                </c:pt>
                <c:pt idx="111">
                  <c:v>33972.754668709997</c:v>
                </c:pt>
                <c:pt idx="112">
                  <c:v>36841.12280592</c:v>
                </c:pt>
                <c:pt idx="113">
                  <c:v>40620.413575309998</c:v>
                </c:pt>
                <c:pt idx="114">
                  <c:v>42495.760821450007</c:v>
                </c:pt>
                <c:pt idx="115">
                  <c:v>43403.019158290001</c:v>
                </c:pt>
                <c:pt idx="116">
                  <c:v>44229.737515730005</c:v>
                </c:pt>
                <c:pt idx="117">
                  <c:v>44118.101252040004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4-440C-A7C3-A8E4D17BA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0455048"/>
        <c:axId val="1040460624"/>
      </c:lineChart>
      <c:dateAx>
        <c:axId val="104045504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60624"/>
        <c:crosses val="autoZero"/>
        <c:auto val="1"/>
        <c:lblOffset val="100"/>
        <c:baseTimeUnit val="months"/>
      </c:dateAx>
      <c:valAx>
        <c:axId val="104046062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5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dirty="0"/>
              <a:t>Yield to Maturity</a:t>
            </a:r>
          </a:p>
        </c:rich>
      </c:tx>
      <c:layout>
        <c:manualLayout>
          <c:xMode val="edge"/>
          <c:yMode val="edge"/>
          <c:x val="0.40671967353686667"/>
          <c:y val="0.11904872815977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4040233977058063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1.2699999999999999E-2</c:v>
                </c:pt>
                <c:pt idx="1">
                  <c:v>3.7000000000000002E-3</c:v>
                </c:pt>
                <c:pt idx="2">
                  <c:v>4.4999999999999997E-3</c:v>
                </c:pt>
                <c:pt idx="3">
                  <c:v>7.7000000000000002E-3</c:v>
                </c:pt>
                <c:pt idx="4">
                  <c:v>1.8200000000000001E-2</c:v>
                </c:pt>
                <c:pt idx="5">
                  <c:v>2.18E-2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0-41A3-88E0-DC5E9BD9A2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9043183900391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C-40C8-8A13-D0A9ABD371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6.1999999999999998E-3</c:v>
                </c:pt>
                <c:pt idx="1">
                  <c:v>8.0000000000000004E-4</c:v>
                </c:pt>
                <c:pt idx="2">
                  <c:v>1.6000000000000001E-3</c:v>
                </c:pt>
                <c:pt idx="3">
                  <c:v>2.7000000000000001E-3</c:v>
                </c:pt>
                <c:pt idx="4">
                  <c:v>9.2999999999999992E-3</c:v>
                </c:pt>
                <c:pt idx="5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0-41A3-88E0-DC5E9BD9A2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6.6E-3</c:v>
                </c:pt>
                <c:pt idx="1">
                  <c:v>2.9999999999999997E-4</c:v>
                </c:pt>
                <c:pt idx="2">
                  <c:v>1.4E-3</c:v>
                </c:pt>
                <c:pt idx="3">
                  <c:v>2.8999999999999998E-3</c:v>
                </c:pt>
                <c:pt idx="4">
                  <c:v>1.2699999999999999E-2</c:v>
                </c:pt>
                <c:pt idx="5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10-41A3-88E0-DC5E9BD9A2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360227421456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45-43A7-93E4-8EF65FD66AB5}"/>
                </c:ext>
              </c:extLst>
            </c:dLbl>
            <c:dLbl>
              <c:idx val="2"/>
              <c:layout>
                <c:manualLayout>
                  <c:x val="0"/>
                  <c:y val="-6.97678852233775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45-43A7-93E4-8EF65FD66A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6.7000000000000002E-3</c:v>
                </c:pt>
                <c:pt idx="1">
                  <c:v>5.0000000000000001E-4</c:v>
                </c:pt>
                <c:pt idx="2">
                  <c:v>1.6000000000000001E-3</c:v>
                </c:pt>
                <c:pt idx="3">
                  <c:v>3.5000000000000001E-3</c:v>
                </c:pt>
                <c:pt idx="4">
                  <c:v>1.24E-2</c:v>
                </c:pt>
                <c:pt idx="5">
                  <c:v>1.5800000000000002E-2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C-40C8-8A13-D0A9ABD3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851687845217048"/>
          <c:y val="0.92742940366130378"/>
          <c:w val="0.37922422543949652"/>
          <c:h val="7.2570596338696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8032260530541"/>
          <c:y val="0.11535170603674541"/>
          <c:w val="0.87491093953061694"/>
          <c:h val="0.7904631087780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Pool Annual Earnings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17328214442174E-3"/>
                  <c:y val="-1.0574511519393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1-4C09-8DC3-934D50E7E013}"/>
                </c:ext>
              </c:extLst>
            </c:dLbl>
            <c:dLbl>
              <c:idx val="1"/>
              <c:layout>
                <c:manualLayout>
                  <c:x val="-4.8543052264098056E-3"/>
                  <c:y val="6.575532225138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5.7962962962962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A1-4C09-8DC3-934D50E7E013}"/>
                </c:ext>
              </c:extLst>
            </c:dLbl>
            <c:dLbl>
              <c:idx val="2"/>
              <c:layout>
                <c:manualLayout>
                  <c:x val="3.2362459546925568E-3"/>
                  <c:y val="7.24637681159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1-4C09-8DC3-934D50E7E013}"/>
                </c:ext>
              </c:extLst>
            </c:dLbl>
            <c:dLbl>
              <c:idx val="3"/>
              <c:layout>
                <c:manualLayout>
                  <c:x val="0"/>
                  <c:y val="-1.607611548556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1-4C09-8DC3-934D50E7E013}"/>
                </c:ext>
              </c:extLst>
            </c:dLbl>
            <c:dLbl>
              <c:idx val="4"/>
              <c:layout>
                <c:manualLayout>
                  <c:x val="-3.2363096603215862E-3"/>
                  <c:y val="-1.60979877515310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6.3949275362318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6A1-4C09-8DC3-934D50E7E013}"/>
                </c:ext>
              </c:extLst>
            </c:dLbl>
            <c:dLbl>
              <c:idx val="6"/>
              <c:layout>
                <c:manualLayout>
                  <c:x val="1.3492437860418074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2F-4B25-861B-A75593F35440}"/>
                </c:ext>
              </c:extLst>
            </c:dLbl>
            <c:dLbl>
              <c:idx val="7"/>
              <c:layout>
                <c:manualLayout>
                  <c:x val="-1.2775432541441876E-3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6-475C-A002-4B83194EF4DC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FY 2013/14 </c:v>
                </c:pt>
                <c:pt idx="1">
                  <c:v>FY 2014/15 </c:v>
                </c:pt>
                <c:pt idx="2">
                  <c:v>FY 2015/16</c:v>
                </c:pt>
                <c:pt idx="3">
                  <c:v>FY 2016/17</c:v>
                </c:pt>
                <c:pt idx="4">
                  <c:v>FY 2017/18</c:v>
                </c:pt>
                <c:pt idx="5">
                  <c:v>FY 2018/19</c:v>
                </c:pt>
                <c:pt idx="6">
                  <c:v>FY 2019/20</c:v>
                </c:pt>
                <c:pt idx="7">
                  <c:v>FY 2020/21</c:v>
                </c:pt>
                <c:pt idx="8">
                  <c:v>FYTD 2021/22</c:v>
                </c:pt>
              </c:strCache>
            </c:strRef>
          </c:cat>
          <c:val>
            <c:numRef>
              <c:f>Sheet1!$B$2:$B$10</c:f>
              <c:numCache>
                <c:formatCode>"$"#,##0.00_);[Red]\("$"#,##0.00\)</c:formatCode>
                <c:ptCount val="9"/>
                <c:pt idx="0">
                  <c:v>229.5</c:v>
                </c:pt>
                <c:pt idx="1">
                  <c:v>351.9</c:v>
                </c:pt>
                <c:pt idx="2">
                  <c:v>363.68</c:v>
                </c:pt>
                <c:pt idx="3">
                  <c:v>389.1</c:v>
                </c:pt>
                <c:pt idx="4">
                  <c:v>417.8</c:v>
                </c:pt>
                <c:pt idx="5">
                  <c:v>592.70000000000005</c:v>
                </c:pt>
                <c:pt idx="6">
                  <c:v>866.9</c:v>
                </c:pt>
                <c:pt idx="7">
                  <c:v>554</c:v>
                </c:pt>
                <c:pt idx="8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1-4C09-8DC3-934D50E7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44640"/>
        <c:axId val="134946176"/>
      </c:barChart>
      <c:catAx>
        <c:axId val="1349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noMultiLvlLbl val="0"/>
      </c:catAx>
      <c:valAx>
        <c:axId val="134946176"/>
        <c:scaling>
          <c:orientation val="minMax"/>
          <c:max val="1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200" dirty="0">
                    <a:latin typeface="+mn-lt"/>
                    <a:cs typeface="Arial" pitchFamily="34" charset="0"/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8.0906148867314048E-3"/>
              <c:y val="0.3744961771082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4640"/>
        <c:crosses val="autoZero"/>
        <c:crossBetween val="between"/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958818800786E-2"/>
          <c:y val="0.10844701806733847"/>
          <c:w val="0.92764031341100817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9-4E65-883C-169641072163}"/>
                </c:ext>
              </c:extLst>
            </c:dLbl>
            <c:dLbl>
              <c:idx val="1"/>
              <c:layout>
                <c:manualLayout>
                  <c:x val="5.9228241383619965E-4"/>
                  <c:y val="-1.482399909827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9-4E65-883C-169641072163}"/>
                </c:ext>
              </c:extLst>
            </c:dLbl>
            <c:dLbl>
              <c:idx val="2"/>
              <c:layout>
                <c:manualLayout>
                  <c:x val="1.552333633572511E-3"/>
                  <c:y val="-2.0039835984621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9-4E65-883C-169641072163}"/>
                </c:ext>
              </c:extLst>
            </c:dLbl>
            <c:dLbl>
              <c:idx val="3"/>
              <c:layout>
                <c:manualLayout>
                  <c:x val="-5.5612052183522977E-4"/>
                  <c:y val="6.623468103165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9-4E65-883C-169641072163}"/>
                </c:ext>
              </c:extLst>
            </c:dLbl>
            <c:dLbl>
              <c:idx val="4"/>
              <c:layout>
                <c:manualLayout>
                  <c:x val="-2.0107222885713096E-3"/>
                  <c:y val="1.29587276885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9-4E65-883C-169641072163}"/>
                </c:ext>
              </c:extLst>
            </c:dLbl>
            <c:dLbl>
              <c:idx val="5"/>
              <c:layout>
                <c:manualLayout>
                  <c:x val="1.0401772252562696E-16"/>
                  <c:y val="4.123958738596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9-4E65-883C-16964107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6.607E-3</c:v>
                </c:pt>
                <c:pt idx="1">
                  <c:v>1.8799999999999999E-4</c:v>
                </c:pt>
                <c:pt idx="2">
                  <c:v>5.9599999999999996E-4</c:v>
                </c:pt>
                <c:pt idx="3">
                  <c:v>8.4699999999999999E-4</c:v>
                </c:pt>
                <c:pt idx="4">
                  <c:v>9.4590000000000004E-3</c:v>
                </c:pt>
                <c:pt idx="5">
                  <c:v>2.0091999999999999E-2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9-4E65-883C-16964107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6.1320000000000003E-3</c:v>
                </c:pt>
                <c:pt idx="1">
                  <c:v>1.35E-4</c:v>
                </c:pt>
                <c:pt idx="2">
                  <c:v>4.9299999999999995E-4</c:v>
                </c:pt>
                <c:pt idx="3">
                  <c:v>8.5700000000000001E-4</c:v>
                </c:pt>
                <c:pt idx="4">
                  <c:v>8.3239999999999998E-3</c:v>
                </c:pt>
                <c:pt idx="5">
                  <c:v>1.8824E-2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9-4E65-883C-16964107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05260755449048E-2"/>
          <c:y val="3.7843052545417116E-2"/>
          <c:w val="0.92649424030329564"/>
          <c:h val="0.8016516120488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1.5621552740690023E-3"/>
                  <c:y val="-4.806778769202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6-478C-AE6F-9512DD86BF77}"/>
                </c:ext>
              </c:extLst>
            </c:dLbl>
            <c:dLbl>
              <c:idx val="1"/>
              <c:layout>
                <c:manualLayout>
                  <c:x val="0"/>
                  <c:y val="1.191046272816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0-4EE9-9B2F-CB7319637DEC}"/>
                </c:ext>
              </c:extLst>
            </c:dLbl>
            <c:dLbl>
              <c:idx val="2"/>
              <c:layout>
                <c:manualLayout>
                  <c:x val="-8.856580457753038E-17"/>
                  <c:y val="-2.2362244026862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6-478C-AE6F-9512DD86BF77}"/>
                </c:ext>
              </c:extLst>
            </c:dLbl>
            <c:dLbl>
              <c:idx val="3"/>
              <c:layout>
                <c:manualLayout>
                  <c:x val="-1.5621552740690023E-3"/>
                  <c:y val="1.258484385846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6-478C-AE6F-9512DD86BF77}"/>
                </c:ext>
              </c:extLst>
            </c:dLbl>
            <c:dLbl>
              <c:idx val="4"/>
              <c:layout>
                <c:manualLayout>
                  <c:x val="-1.2077294685991224E-3"/>
                  <c:y val="1.013080831583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6-478C-AE6F-9512DD86BF77}"/>
                </c:ext>
              </c:extLst>
            </c:dLbl>
            <c:dLbl>
              <c:idx val="5"/>
              <c:layout>
                <c:manualLayout>
                  <c:x val="1.5621552740690023E-3"/>
                  <c:y val="-9.332092387962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9-449E-8508-2B2A7114E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-2.5700000000000001E-4</c:v>
                </c:pt>
                <c:pt idx="1">
                  <c:v>6.4899999999999995E-4</c:v>
                </c:pt>
                <c:pt idx="2">
                  <c:v>1.5759999999999999E-3</c:v>
                </c:pt>
                <c:pt idx="3">
                  <c:v>1.6750000000000001E-3</c:v>
                </c:pt>
                <c:pt idx="4">
                  <c:v>1.451E-3</c:v>
                </c:pt>
                <c:pt idx="5">
                  <c:v>-3.1580000000000002E-3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6-478C-AE6F-9512DD86B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330366312904324E-4"/>
                  <c:y val="1.522740879524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6-478C-AE6F-9512DD86BF77}"/>
                </c:ext>
              </c:extLst>
            </c:dLbl>
            <c:dLbl>
              <c:idx val="1"/>
              <c:layout>
                <c:manualLayout>
                  <c:x val="0"/>
                  <c:y val="1.71636079255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F3-41D2-8972-2F754E941804}"/>
                </c:ext>
              </c:extLst>
            </c:dLbl>
            <c:dLbl>
              <c:idx val="2"/>
              <c:layout>
                <c:manualLayout>
                  <c:x val="3.623188405797013E-3"/>
                  <c:y val="-7.3447628246163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16-478C-AE6F-9512DD86BF77}"/>
                </c:ext>
              </c:extLst>
            </c:dLbl>
            <c:dLbl>
              <c:idx val="3"/>
              <c:layout>
                <c:manualLayout>
                  <c:x val="1.9166761763475218E-3"/>
                  <c:y val="1.956831498869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6-478C-AE6F-9512DD86BF77}"/>
                </c:ext>
              </c:extLst>
            </c:dLbl>
            <c:dLbl>
              <c:idx val="4"/>
              <c:layout>
                <c:manualLayout>
                  <c:x val="8.856580457753038E-17"/>
                  <c:y val="1.355271817941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6-478C-AE6F-9512DD86BF77}"/>
                </c:ext>
              </c:extLst>
            </c:dLbl>
            <c:dLbl>
              <c:idx val="5"/>
              <c:layout>
                <c:manualLayout>
                  <c:x val="3.6231884057971015E-3"/>
                  <c:y val="1.62574505149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9-449E-8508-2B2A7114E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-2.5920000000000001E-3</c:v>
                </c:pt>
                <c:pt idx="1">
                  <c:v>5.8600000000000004E-4</c:v>
                </c:pt>
                <c:pt idx="2">
                  <c:v>1.2849999999999999E-3</c:v>
                </c:pt>
                <c:pt idx="3">
                  <c:v>1.66E-3</c:v>
                </c:pt>
                <c:pt idx="4">
                  <c:v>-3.7750000000000001E-3</c:v>
                </c:pt>
                <c:pt idx="5">
                  <c:v>-8.9519999999999999E-3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16-478C-AE6F-9512DD86B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20960"/>
        <c:axId val="90529152"/>
      </c:barChart>
      <c:catAx>
        <c:axId val="9052096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  <c:crossAx val="90529152"/>
        <c:crosses val="autoZero"/>
        <c:auto val="1"/>
        <c:lblAlgn val="ctr"/>
        <c:lblOffset val="90"/>
        <c:noMultiLvlLbl val="0"/>
      </c:catAx>
      <c:valAx>
        <c:axId val="905291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9052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812335958005245"/>
          <c:y val="0.90062802104488082"/>
          <c:w val="0.21407565902088327"/>
          <c:h val="6.5562054100953546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5743847236488E-2"/>
          <c:y val="9.0109158362862374E-2"/>
          <c:w val="0.92649424030329564"/>
          <c:h val="0.80165161204887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5.4644808743169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42-44D2-912D-C8D69DC5FB7C}"/>
                </c:ext>
              </c:extLst>
            </c:dLbl>
            <c:dLbl>
              <c:idx val="2"/>
              <c:layout>
                <c:manualLayout>
                  <c:x val="-1.0064095248963445E-3"/>
                  <c:y val="3.15049698030280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2-44D2-912D-C8D69DC5FB7C}"/>
                </c:ext>
              </c:extLst>
            </c:dLbl>
            <c:dLbl>
              <c:idx val="3"/>
              <c:layout>
                <c:manualLayout>
                  <c:x val="8.7213283122218415E-4"/>
                  <c:y val="-2.1976246948103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2-44D2-912D-C8D69DC5FB7C}"/>
                </c:ext>
              </c:extLst>
            </c:dLbl>
            <c:dLbl>
              <c:idx val="4"/>
              <c:layout>
                <c:manualLayout>
                  <c:x val="-1.7444558560615591E-3"/>
                  <c:y val="8.2609892419240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2-44D2-912D-C8D69DC5FB7C}"/>
                </c:ext>
              </c:extLst>
            </c:dLbl>
            <c:dLbl>
              <c:idx val="5"/>
              <c:layout>
                <c:manualLayout>
                  <c:x val="6.7100308113641994E-4"/>
                  <c:y val="1.1051227598918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A6-4E10-A45C-8E20E6DA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Investment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3.5302E-2</c:v>
                </c:pt>
                <c:pt idx="1">
                  <c:v>1.1506000000000001E-2</c:v>
                </c:pt>
                <c:pt idx="2">
                  <c:v>1.9230000000000001E-2</c:v>
                </c:pt>
                <c:pt idx="3">
                  <c:v>2.8067000000000002E-2</c:v>
                </c:pt>
                <c:pt idx="4">
                  <c:v>4.7862000000000002E-2</c:v>
                </c:pt>
                <c:pt idx="5">
                  <c:v>5.8001999999999998E-2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42-44D2-912D-C8D69DC5FB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310091673103E-3"/>
                  <c:y val="7.9179194287474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42-44D2-912D-C8D69DC5FB7C}"/>
                </c:ext>
              </c:extLst>
            </c:dLbl>
            <c:dLbl>
              <c:idx val="2"/>
              <c:layout>
                <c:manualLayout>
                  <c:x val="-1.5432098765432098E-3"/>
                  <c:y val="8.0813203434316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42-44D2-912D-C8D69DC5FB7C}"/>
                </c:ext>
              </c:extLst>
            </c:dLbl>
            <c:dLbl>
              <c:idx val="3"/>
              <c:layout>
                <c:manualLayout>
                  <c:x val="7.7160599490281104E-3"/>
                  <c:y val="1.4561512276224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42-44D2-912D-C8D69DC5FB7C}"/>
                </c:ext>
              </c:extLst>
            </c:dLbl>
            <c:dLbl>
              <c:idx val="4"/>
              <c:layout>
                <c:manualLayout>
                  <c:x val="-4.0254479059691613E-4"/>
                  <c:y val="8.488682110380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42-44D2-912D-C8D69DC5FB7C}"/>
                </c:ext>
              </c:extLst>
            </c:dLbl>
            <c:dLbl>
              <c:idx val="5"/>
              <c:layout>
                <c:manualLayout>
                  <c:x val="3.3550154056829855E-4"/>
                  <c:y val="2.7860000202498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A6-4E10-A45C-8E20E6DA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Investment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3.3552999999999999E-2</c:v>
                </c:pt>
                <c:pt idx="1">
                  <c:v>1.1115E-2</c:v>
                </c:pt>
                <c:pt idx="2">
                  <c:v>1.8998999999999999E-2</c:v>
                </c:pt>
                <c:pt idx="3">
                  <c:v>2.7723999999999999E-2</c:v>
                </c:pt>
                <c:pt idx="4">
                  <c:v>4.3805999999999998E-2</c:v>
                </c:pt>
                <c:pt idx="5">
                  <c:v>5.3560000000000003E-2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42-44D2-912D-C8D69DC5FB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833664"/>
        <c:axId val="110835584"/>
      </c:barChart>
      <c:catAx>
        <c:axId val="11083366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110835584"/>
        <c:crosses val="autoZero"/>
        <c:auto val="1"/>
        <c:lblAlgn val="ctr"/>
        <c:lblOffset val="0"/>
        <c:noMultiLvlLbl val="0"/>
      </c:catAx>
      <c:valAx>
        <c:axId val="11083558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083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034558180227788"/>
          <c:y val="0.94889630321633522"/>
          <c:w val="0.27622229512978203"/>
          <c:h val="5.1103696783664762E-2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5759696704573E-2"/>
          <c:y val="4.7301921877845154E-2"/>
          <c:w val="0.92649424030329564"/>
          <c:h val="0.8016516120488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-3.3550154056829855E-4"/>
                  <c:y val="-7.158617871828407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9-4D03-902F-F2B555996162}"/>
                </c:ext>
              </c:extLst>
            </c:dLbl>
            <c:dLbl>
              <c:idx val="1"/>
              <c:layout>
                <c:manualLayout>
                  <c:x val="1.8787325497355866E-3"/>
                  <c:y val="2.8030934617557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9-4D03-902F-F2B555996162}"/>
                </c:ext>
              </c:extLst>
            </c:dLbl>
            <c:dLbl>
              <c:idx val="2"/>
              <c:layout>
                <c:manualLayout>
                  <c:x val="-1.5433261059758835E-3"/>
                  <c:y val="1.0735292321406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F9-4D03-902F-F2B555996162}"/>
                </c:ext>
              </c:extLst>
            </c:dLbl>
            <c:dLbl>
              <c:idx val="3"/>
              <c:layout>
                <c:manualLayout>
                  <c:x val="3.0864620183346648E-3"/>
                  <c:y val="1.5208171122820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F9-4D03-902F-F2B555996162}"/>
                </c:ext>
              </c:extLst>
            </c:dLbl>
            <c:dLbl>
              <c:idx val="4"/>
              <c:layout>
                <c:manualLayout>
                  <c:x val="-3.421868462094412E-3"/>
                  <c:y val="-4.23433803860576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9-4D03-902F-F2B55599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Investment Pool</c:v>
                </c:pt>
                <c:pt idx="1">
                  <c:v>Liquidity 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2.2279E-2</c:v>
                </c:pt>
                <c:pt idx="1">
                  <c:v>1.3335E-2</c:v>
                </c:pt>
                <c:pt idx="2">
                  <c:v>1.8457000000000001E-2</c:v>
                </c:pt>
                <c:pt idx="3">
                  <c:v>2.8059000000000001E-2</c:v>
                </c:pt>
                <c:pt idx="4">
                  <c:v>3.3135999999999999E-2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9-4D03-902F-F2B555996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29141466012179E-3"/>
                  <c:y val="8.8861224121261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F9-4D03-902F-F2B555996162}"/>
                </c:ext>
              </c:extLst>
            </c:dLbl>
            <c:dLbl>
              <c:idx val="1"/>
              <c:layout>
                <c:manualLayout>
                  <c:x val="6.1728395061727828E-3"/>
                  <c:y val="1.4015416958654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F9-4D03-902F-F2B555996162}"/>
                </c:ext>
              </c:extLst>
            </c:dLbl>
            <c:dLbl>
              <c:idx val="2"/>
              <c:layout>
                <c:manualLayout>
                  <c:x val="-8.7222792803073532E-4"/>
                  <c:y val="7.9319593608927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F9-4D03-902F-F2B555996162}"/>
                </c:ext>
              </c:extLst>
            </c:dLbl>
            <c:dLbl>
              <c:idx val="3"/>
              <c:layout>
                <c:manualLayout>
                  <c:x val="-2.7509604777665431E-3"/>
                  <c:y val="1.5207931624062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F9-4D03-902F-F2B555996162}"/>
                </c:ext>
              </c:extLst>
            </c:dLbl>
            <c:dLbl>
              <c:idx val="4"/>
              <c:layout>
                <c:manualLayout>
                  <c:x val="0"/>
                  <c:y val="1.6818500350385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F9-4D03-902F-F2B55599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Investment Pool</c:v>
                </c:pt>
                <c:pt idx="1">
                  <c:v>Liquidity 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2.0537E-2</c:v>
                </c:pt>
                <c:pt idx="1">
                  <c:v>1.0968E-2</c:v>
                </c:pt>
                <c:pt idx="2">
                  <c:v>1.7946E-2</c:v>
                </c:pt>
                <c:pt idx="3">
                  <c:v>2.4539999999999999E-2</c:v>
                </c:pt>
                <c:pt idx="4">
                  <c:v>2.9427999999999999E-2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F9-4D03-902F-F2B555996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949888"/>
        <c:axId val="111226880"/>
      </c:barChart>
      <c:catAx>
        <c:axId val="1109498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111226880"/>
        <c:crossesAt val="0"/>
        <c:auto val="1"/>
        <c:lblAlgn val="ctr"/>
        <c:lblOffset val="0"/>
        <c:noMultiLvlLbl val="0"/>
      </c:catAx>
      <c:valAx>
        <c:axId val="111226880"/>
        <c:scaling>
          <c:orientation val="minMax"/>
          <c:max val="4.0000000000000008E-2"/>
          <c:min val="0"/>
        </c:scaling>
        <c:delete val="0"/>
        <c:axPos val="l"/>
        <c:majorGridlines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11094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188879167883092"/>
          <c:y val="0.93947436668524353"/>
          <c:w val="0.21407565902088327"/>
          <c:h val="6.0525647083731399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958818800786E-2"/>
          <c:y val="0.10844701806733847"/>
          <c:w val="0.92764031341100817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 ($26.7 bln)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9-4E65-883C-169641072163}"/>
                </c:ext>
              </c:extLst>
            </c:dLbl>
            <c:dLbl>
              <c:idx val="1"/>
              <c:layout>
                <c:manualLayout>
                  <c:x val="5.9228241383619965E-4"/>
                  <c:y val="-1.482399909827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9-4E65-883C-169641072163}"/>
                </c:ext>
              </c:extLst>
            </c:dLbl>
            <c:dLbl>
              <c:idx val="2"/>
              <c:layout>
                <c:manualLayout>
                  <c:x val="2.7823759180628711E-3"/>
                  <c:y val="6.7549731480908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9-4E65-883C-169641072163}"/>
                </c:ext>
              </c:extLst>
            </c:dLbl>
            <c:dLbl>
              <c:idx val="3"/>
              <c:layout>
                <c:manualLayout>
                  <c:x val="-3.0161392769463649E-3"/>
                  <c:y val="-2.1354267035600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9-4E65-883C-169641072163}"/>
                </c:ext>
              </c:extLst>
            </c:dLbl>
            <c:dLbl>
              <c:idx val="4"/>
              <c:layout>
                <c:manualLayout>
                  <c:x val="-2.0107222885713096E-3"/>
                  <c:y val="1.29587276885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9-4E65-883C-169641072163}"/>
                </c:ext>
              </c:extLst>
            </c:dLbl>
            <c:dLbl>
              <c:idx val="5"/>
              <c:layout>
                <c:manualLayout>
                  <c:x val="1.0401772252562696E-16"/>
                  <c:y val="4.123958738596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9-4E65-883C-16964107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0.1867</c:v>
                </c:pt>
                <c:pt idx="1">
                  <c:v>0.21129999999999999</c:v>
                </c:pt>
                <c:pt idx="2">
                  <c:v>0.1183</c:v>
                </c:pt>
                <c:pt idx="3">
                  <c:v>0.10879999999999999</c:v>
                </c:pt>
                <c:pt idx="4">
                  <c:v>0.35039999999999999</c:v>
                </c:pt>
                <c:pt idx="5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9-4E65-883C-16964107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11/5/2021 ($45.1 bln)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0.24779999999999999</c:v>
                </c:pt>
                <c:pt idx="1">
                  <c:v>0.19969999999999999</c:v>
                </c:pt>
                <c:pt idx="2">
                  <c:v>0.10390000000000001</c:v>
                </c:pt>
                <c:pt idx="3">
                  <c:v>0.1381</c:v>
                </c:pt>
                <c:pt idx="4">
                  <c:v>0.3034</c:v>
                </c:pt>
                <c:pt idx="5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9-4E65-883C-16964107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215539801067302"/>
          <c:y val="0.12847403902124127"/>
          <c:w val="0.44345914325284985"/>
          <c:h val="5.9863176450790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Total Pool BBB e</a:t>
            </a:r>
            <a:r>
              <a:rPr lang="en-US" baseline="0" dirty="0">
                <a:solidFill>
                  <a:schemeClr val="tx2"/>
                </a:solidFill>
              </a:rPr>
              <a:t>xposure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2-4E8D-8424-5D60B7F5DA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2-471B-9FE6-87B2EBC4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In Millions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24046403075517"/>
          <c:y val="0.82441066959653309"/>
          <c:w val="0.43509744625376484"/>
          <c:h val="0.10575678040244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Total Pool BBB exposure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5.28E-2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6-4F45-B6FD-EE0D0A500B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5.5199999999999999E-2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6-4F45-B6FD-EE0D0A500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% of Investment Pool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24046403075517"/>
          <c:y val="0.82441066959653309"/>
          <c:w val="0.43509744625376484"/>
          <c:h val="0.10575678040244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Duration</a:t>
            </a:r>
          </a:p>
        </c:rich>
      </c:tx>
      <c:layout>
        <c:manualLayout>
          <c:xMode val="edge"/>
          <c:yMode val="edge"/>
          <c:x val="0.46735053653754333"/>
          <c:y val="6.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2.84</c:v>
                </c:pt>
                <c:pt idx="1">
                  <c:v>0.19</c:v>
                </c:pt>
                <c:pt idx="2">
                  <c:v>0.95</c:v>
                </c:pt>
                <c:pt idx="3">
                  <c:v>1.79</c:v>
                </c:pt>
                <c:pt idx="4">
                  <c:v>3.23</c:v>
                </c:pt>
                <c:pt idx="5">
                  <c:v>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E-489B-BE92-ED32357BEB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2.52</c:v>
                </c:pt>
                <c:pt idx="1">
                  <c:v>0.19</c:v>
                </c:pt>
                <c:pt idx="2">
                  <c:v>1.03</c:v>
                </c:pt>
                <c:pt idx="3">
                  <c:v>1.84</c:v>
                </c:pt>
                <c:pt idx="4">
                  <c:v>4.05</c:v>
                </c:pt>
                <c:pt idx="5">
                  <c:v>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E-42CB-A230-B3ABBC8A81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2.62</c:v>
                </c:pt>
                <c:pt idx="1">
                  <c:v>0.18</c:v>
                </c:pt>
                <c:pt idx="2">
                  <c:v>1.07</c:v>
                </c:pt>
                <c:pt idx="3">
                  <c:v>1.9</c:v>
                </c:pt>
                <c:pt idx="4">
                  <c:v>3.98</c:v>
                </c:pt>
                <c:pt idx="5">
                  <c:v>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E-42CB-A230-B3ABBC8A8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449887544400299"/>
          <c:y val="0.37249591729642045"/>
          <c:w val="0.32660049621877479"/>
          <c:h val="0.1875711873514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% o</a:t>
            </a:r>
            <a:r>
              <a:rPr lang="en-US" baseline="0" dirty="0"/>
              <a:t>f </a:t>
            </a:r>
            <a:r>
              <a:rPr lang="en-US" dirty="0"/>
              <a:t>Liquid U.S.</a:t>
            </a:r>
            <a:r>
              <a:rPr lang="en-US" baseline="0" dirty="0"/>
              <a:t> Govt. Securities</a:t>
            </a:r>
            <a:endParaRPr lang="en-US" dirty="0"/>
          </a:p>
        </c:rich>
      </c:tx>
      <c:layout>
        <c:manualLayout>
          <c:xMode val="edge"/>
          <c:yMode val="edge"/>
          <c:x val="0.44086527652319529"/>
          <c:y val="7.2916666666666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0.66779999999999995</c:v>
                </c:pt>
                <c:pt idx="1">
                  <c:v>0.94969999999999999</c:v>
                </c:pt>
                <c:pt idx="2">
                  <c:v>0.93489999999999995</c:v>
                </c:pt>
                <c:pt idx="3">
                  <c:v>0.70289999999999997</c:v>
                </c:pt>
                <c:pt idx="4">
                  <c:v>0.47199999999999998</c:v>
                </c:pt>
                <c:pt idx="5">
                  <c:v>0.4521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3-472B-87DA-2B564A3DF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0.75260000000000005</c:v>
                </c:pt>
                <c:pt idx="1">
                  <c:v>0.98809999999999998</c:v>
                </c:pt>
                <c:pt idx="2">
                  <c:v>0.9476</c:v>
                </c:pt>
                <c:pt idx="3">
                  <c:v>0.75070000000000003</c:v>
                </c:pt>
                <c:pt idx="4">
                  <c:v>0.50980000000000003</c:v>
                </c:pt>
                <c:pt idx="5">
                  <c:v>0.46920000000000001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3-472B-87DA-2B564A3DF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0-4F64-A83C-6053F7E3D0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0.76239999999999997</c:v>
                </c:pt>
                <c:pt idx="1">
                  <c:v>0.98540000000000005</c:v>
                </c:pt>
                <c:pt idx="2">
                  <c:v>0.91879999999999995</c:v>
                </c:pt>
                <c:pt idx="3">
                  <c:v>0.79730000000000001</c:v>
                </c:pt>
                <c:pt idx="4">
                  <c:v>0.55400000000000005</c:v>
                </c:pt>
                <c:pt idx="5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3-472B-87DA-2B564A3DF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98332103286106"/>
          <c:y val="0.1285798064304462"/>
          <c:w val="0.27753817483071075"/>
          <c:h val="0.32096538713910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dirty="0"/>
              <a:t>Sector Allocation (excluding</a:t>
            </a:r>
            <a:r>
              <a:rPr lang="en-US" sz="1400" baseline="0" dirty="0"/>
              <a:t> Liquid U.S. Govt. securities)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8380311156757E-2"/>
          <c:y val="0.1267094017094017"/>
          <c:w val="0.89624614857925256"/>
          <c:h val="0.6151393095093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263988740537904E-4"/>
                  <c:y val="-8.5470085470085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0F-49D6-AE50-615F731BD5D1}"/>
                </c:ext>
              </c:extLst>
            </c:dLbl>
            <c:dLbl>
              <c:idx val="1"/>
              <c:layout>
                <c:manualLayout>
                  <c:x val="-9.25925925925940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F-49D6-AE50-615F731BD5D1}"/>
                </c:ext>
              </c:extLst>
            </c:dLbl>
            <c:dLbl>
              <c:idx val="2"/>
              <c:layout>
                <c:manualLayout>
                  <c:x val="-1.0619458040717842E-2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F-49D6-AE50-615F731BD5D1}"/>
                </c:ext>
              </c:extLst>
            </c:dLbl>
            <c:dLbl>
              <c:idx val="4"/>
              <c:layout>
                <c:manualLayout>
                  <c:x val="-9.25925925925937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F-49D6-AE50-615F731BD5D1}"/>
                </c:ext>
              </c:extLst>
            </c:dLbl>
            <c:dLbl>
              <c:idx val="5"/>
              <c:layout>
                <c:manualLayout>
                  <c:x val="-2.1929824561405117E-3"/>
                  <c:y val="-7.83466732801230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C-4551-9718-58144225DD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0.193</c:v>
                </c:pt>
                <c:pt idx="1">
                  <c:v>3.2099999999999997E-2</c:v>
                </c:pt>
                <c:pt idx="2">
                  <c:v>2.7299999999999998E-2</c:v>
                </c:pt>
                <c:pt idx="3">
                  <c:v>3.27E-2</c:v>
                </c:pt>
                <c:pt idx="4">
                  <c:v>2.2599999999999999E-2</c:v>
                </c:pt>
                <c:pt idx="5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F-49D6-AE50-615F731BD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89528940461389E-2"/>
                  <c:y val="-1.709401709401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F-49D6-AE50-615F731BD5D1}"/>
                </c:ext>
              </c:extLst>
            </c:dLbl>
            <c:dLbl>
              <c:idx val="1"/>
              <c:layout>
                <c:manualLayout>
                  <c:x val="-3.5035823224799601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F-49D6-AE50-615F731BD5D1}"/>
                </c:ext>
              </c:extLst>
            </c:dLbl>
            <c:dLbl>
              <c:idx val="2"/>
              <c:layout>
                <c:manualLayout>
                  <c:x val="5.0046109101218954E-4"/>
                  <c:y val="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F-49D6-AE50-615F731BD5D1}"/>
                </c:ext>
              </c:extLst>
            </c:dLbl>
            <c:dLbl>
              <c:idx val="3"/>
              <c:layout>
                <c:manualLayout>
                  <c:x val="6.6734056891537205E-3"/>
                  <c:y val="7.83466732801230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0F-49D6-AE50-615F731BD5D1}"/>
                </c:ext>
              </c:extLst>
            </c:dLbl>
            <c:dLbl>
              <c:idx val="4"/>
              <c:layout>
                <c:manualLayout>
                  <c:x val="1.084450592324608E-3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0F-49D6-AE50-615F731BD5D1}"/>
                </c:ext>
              </c:extLst>
            </c:dLbl>
            <c:dLbl>
              <c:idx val="5"/>
              <c:layout>
                <c:manualLayout>
                  <c:x val="4.5517336648708386E-3"/>
                  <c:y val="4.273167777104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17633651056776E-2"/>
                      <c:h val="7.1645467393498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D0F-49D6-AE50-615F731BD5D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0.14480000000000001</c:v>
                </c:pt>
                <c:pt idx="1">
                  <c:v>2.7400000000000001E-2</c:v>
                </c:pt>
                <c:pt idx="2">
                  <c:v>2.12E-2</c:v>
                </c:pt>
                <c:pt idx="3">
                  <c:v>2.3300000000000001E-2</c:v>
                </c:pt>
                <c:pt idx="4">
                  <c:v>1.6199999999999999E-2</c:v>
                </c:pt>
                <c:pt idx="5">
                  <c:v>1.46E-2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0F-49D6-AE50-615F731BD5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039922641248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A-4595-B828-28AC4815DA46}"/>
                </c:ext>
              </c:extLst>
            </c:dLbl>
            <c:dLbl>
              <c:idx val="1"/>
              <c:layout>
                <c:manualLayout>
                  <c:x val="9.0090090090090089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A-4595-B828-28AC4815DA46}"/>
                </c:ext>
              </c:extLst>
            </c:dLbl>
            <c:dLbl>
              <c:idx val="2"/>
              <c:layout>
                <c:manualLayout>
                  <c:x val="1.1261261261261261E-2"/>
                  <c:y val="1.282051282051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5A-4595-B828-28AC4815DA46}"/>
                </c:ext>
              </c:extLst>
            </c:dLbl>
            <c:dLbl>
              <c:idx val="3"/>
              <c:layout>
                <c:manualLayout>
                  <c:x val="6.75675675675675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5A-4595-B828-28AC4815DA46}"/>
                </c:ext>
              </c:extLst>
            </c:dLbl>
            <c:dLbl>
              <c:idx val="4"/>
              <c:layout>
                <c:manualLayout>
                  <c:x val="1.1261261261261179E-2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5A-4595-B828-28AC4815DA46}"/>
                </c:ext>
              </c:extLst>
            </c:dLbl>
            <c:dLbl>
              <c:idx val="5"/>
              <c:layout>
                <c:manualLayout>
                  <c:x val="1.8018018018017851E-2"/>
                  <c:y val="-1.56693346560246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5A-4595-B828-28AC4815DA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0.1517</c:v>
                </c:pt>
                <c:pt idx="1">
                  <c:v>2.8500000000000001E-2</c:v>
                </c:pt>
                <c:pt idx="2">
                  <c:v>2.24E-2</c:v>
                </c:pt>
                <c:pt idx="3">
                  <c:v>1.9599999999999999E-2</c:v>
                </c:pt>
                <c:pt idx="4">
                  <c:v>1.21E-2</c:v>
                </c:pt>
                <c:pt idx="5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A-4595-B828-28AC4815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98880"/>
        <c:axId val="231500416"/>
      </c:barChart>
      <c:catAx>
        <c:axId val="23149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500416"/>
        <c:crosses val="autoZero"/>
        <c:auto val="1"/>
        <c:lblAlgn val="ctr"/>
        <c:lblOffset val="100"/>
        <c:noMultiLvlLbl val="0"/>
      </c:catAx>
      <c:valAx>
        <c:axId val="23150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49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954425875697454"/>
          <c:y val="0.37916618317447159"/>
          <c:w val="0.37990600837057531"/>
          <c:h val="7.2115889359983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Quality</a:t>
            </a:r>
            <a:r>
              <a:rPr lang="en-US" sz="1400" baseline="0" dirty="0"/>
              <a:t> Distribution (excluding U.S. Govt. securities and Cash)</a:t>
            </a:r>
            <a:endParaRPr lang="en-US" sz="1400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2539547788126255E-3"/>
                  <c:y val="-9.3567251461988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E-4AC1-8884-542281DF09C8}"/>
                </c:ext>
              </c:extLst>
            </c:dLbl>
            <c:dLbl>
              <c:idx val="3"/>
              <c:layout>
                <c:manualLayout>
                  <c:x val="-1.6328957951131318E-2"/>
                  <c:y val="8.0758160151062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C-4776-87FC-486F6A14D9F8}"/>
                </c:ext>
              </c:extLst>
            </c:dLbl>
            <c:dLbl>
              <c:idx val="4"/>
              <c:layout>
                <c:manualLayout>
                  <c:x val="0"/>
                  <c:y val="8.5470085470086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7-43BC-B677-F3EA4021DC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6.4899999999999999E-2</c:v>
                </c:pt>
                <c:pt idx="1">
                  <c:v>3.9600000000000003E-2</c:v>
                </c:pt>
                <c:pt idx="2">
                  <c:v>0.12</c:v>
                </c:pt>
                <c:pt idx="3">
                  <c:v>5.45E-2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C-4776-87FC-486F6A14D9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92592592592032E-3"/>
                  <c:y val="-4.671000427272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C-4776-87FC-486F6A14D9F8}"/>
                </c:ext>
              </c:extLst>
            </c:dLbl>
            <c:dLbl>
              <c:idx val="1"/>
              <c:layout>
                <c:manualLayout>
                  <c:x val="1.2345748251841216E-2"/>
                  <c:y val="-3.8760737417385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C-4776-87FC-486F6A14D9F8}"/>
                </c:ext>
              </c:extLst>
            </c:dLbl>
            <c:dLbl>
              <c:idx val="2"/>
              <c:layout>
                <c:manualLayout>
                  <c:x val="-1.1316741696017772E-16"/>
                  <c:y val="1.1926997497405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C-4776-87FC-486F6A14D9F8}"/>
                </c:ext>
              </c:extLst>
            </c:dLbl>
            <c:dLbl>
              <c:idx val="3"/>
              <c:layout>
                <c:manualLayout>
                  <c:x val="-5.3622909405589489E-3"/>
                  <c:y val="1.542312474098632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19143003376665E-2"/>
                      <c:h val="8.3847318749596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94C-4776-87FC-486F6A14D9F8}"/>
                </c:ext>
              </c:extLst>
            </c:dLbl>
            <c:dLbl>
              <c:idx val="4"/>
              <c:layout>
                <c:manualLayout>
                  <c:x val="3.0864197530863064E-3"/>
                  <c:y val="8.5469694195202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C-4776-87FC-486F6A14D9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5.0700000000000002E-2</c:v>
                </c:pt>
                <c:pt idx="1">
                  <c:v>2.6499999999999999E-2</c:v>
                </c:pt>
                <c:pt idx="2">
                  <c:v>8.7800000000000003E-2</c:v>
                </c:pt>
                <c:pt idx="3">
                  <c:v>4.7800000000000002E-2</c:v>
                </c:pt>
                <c:pt idx="4">
                  <c:v>4.0899999999999999E-2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C-4776-87FC-486F6A14D9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2"/>
                  <c:y val="-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87-43BC-B677-F3EA4021DC23}"/>
                </c:ext>
              </c:extLst>
            </c:dLbl>
            <c:dLbl>
              <c:idx val="1"/>
              <c:layout>
                <c:manualLayout>
                  <c:x val="1.2398093310467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7-43BC-B677-F3EA4021DC23}"/>
                </c:ext>
              </c:extLst>
            </c:dLbl>
            <c:dLbl>
              <c:idx val="2"/>
              <c:layout>
                <c:manualLayout>
                  <c:x val="1.5432098765431985E-2"/>
                  <c:y val="1.42117221298827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7-43BC-B677-F3EA4021DC23}"/>
                </c:ext>
              </c:extLst>
            </c:dLbl>
            <c:dLbl>
              <c:idx val="3"/>
              <c:layout>
                <c:manualLayout>
                  <c:x val="3.138834051208423E-3"/>
                  <c:y val="4.0379080075531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7-43BC-B677-F3EA4021DC23}"/>
                </c:ext>
              </c:extLst>
            </c:dLbl>
            <c:dLbl>
              <c:idx val="4"/>
              <c:layout>
                <c:manualLayout>
                  <c:x val="9.259259259259146E-3"/>
                  <c:y val="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87-43BC-B677-F3EA4021DC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5.4800000000000001E-2</c:v>
                </c:pt>
                <c:pt idx="1">
                  <c:v>2.1600000000000001E-2</c:v>
                </c:pt>
                <c:pt idx="2">
                  <c:v>8.8900000000000007E-2</c:v>
                </c:pt>
                <c:pt idx="3">
                  <c:v>5.5899999999999998E-2</c:v>
                </c:pt>
                <c:pt idx="4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7-43BC-B677-F3EA4021D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09696"/>
        <c:axId val="231715584"/>
      </c:barChart>
      <c:catAx>
        <c:axId val="2317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15584"/>
        <c:crosses val="autoZero"/>
        <c:auto val="1"/>
        <c:lblAlgn val="ctr"/>
        <c:lblOffset val="100"/>
        <c:noMultiLvlLbl val="0"/>
      </c:catAx>
      <c:valAx>
        <c:axId val="231715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528322207329111"/>
          <c:y val="0.28859971450937061"/>
          <c:w val="0.37295758448873656"/>
          <c:h val="6.540743453579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Credit</a:t>
            </a:r>
            <a:r>
              <a:rPr lang="en-US" baseline="0" dirty="0"/>
              <a:t> Score</a:t>
            </a:r>
            <a:endParaRPr lang="en-US" dirty="0"/>
          </a:p>
        </c:rich>
      </c:tx>
      <c:layout>
        <c:manualLayout>
          <c:xMode val="edge"/>
          <c:yMode val="edge"/>
          <c:x val="0.42238261707176156"/>
          <c:y val="2.7879752651085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724637681159425E-2"/>
          <c:y val="4.4111914289402351E-2"/>
          <c:w val="0.93850472893474535"/>
          <c:h val="0.836593950346370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Sheet1!$A$9:$A$51</c:f>
              <c:numCache>
                <c:formatCode>mmm\-yy</c:formatCode>
                <c:ptCount val="43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</c:numCache>
            </c:numRef>
          </c:cat>
          <c:val>
            <c:numRef>
              <c:f>Sheet1!$B$9:$B$51</c:f>
              <c:numCache>
                <c:formatCode>General</c:formatCode>
                <c:ptCount val="43"/>
                <c:pt idx="0">
                  <c:v>56.17</c:v>
                </c:pt>
                <c:pt idx="1">
                  <c:v>53.39</c:v>
                </c:pt>
                <c:pt idx="2">
                  <c:v>55.11</c:v>
                </c:pt>
                <c:pt idx="3">
                  <c:v>54.51</c:v>
                </c:pt>
                <c:pt idx="4">
                  <c:v>53.65</c:v>
                </c:pt>
                <c:pt idx="5">
                  <c:v>58.25</c:v>
                </c:pt>
                <c:pt idx="6">
                  <c:v>54.52</c:v>
                </c:pt>
                <c:pt idx="7">
                  <c:v>50.42</c:v>
                </c:pt>
                <c:pt idx="8">
                  <c:v>53.83</c:v>
                </c:pt>
                <c:pt idx="9">
                  <c:v>55.16</c:v>
                </c:pt>
                <c:pt idx="10">
                  <c:v>54.75</c:v>
                </c:pt>
                <c:pt idx="11">
                  <c:v>56.69</c:v>
                </c:pt>
                <c:pt idx="12">
                  <c:v>58.4</c:v>
                </c:pt>
                <c:pt idx="13">
                  <c:v>54.96</c:v>
                </c:pt>
                <c:pt idx="14">
                  <c:v>53.88</c:v>
                </c:pt>
                <c:pt idx="15">
                  <c:v>55.04</c:v>
                </c:pt>
                <c:pt idx="16">
                  <c:v>54.56</c:v>
                </c:pt>
                <c:pt idx="17">
                  <c:v>57.68</c:v>
                </c:pt>
                <c:pt idx="18">
                  <c:v>58.47</c:v>
                </c:pt>
                <c:pt idx="19">
                  <c:v>57.28</c:v>
                </c:pt>
                <c:pt idx="20">
                  <c:v>58</c:v>
                </c:pt>
                <c:pt idx="21">
                  <c:v>56.39</c:v>
                </c:pt>
                <c:pt idx="22">
                  <c:v>54.13</c:v>
                </c:pt>
                <c:pt idx="23">
                  <c:v>55.03</c:v>
                </c:pt>
                <c:pt idx="24">
                  <c:v>56.82</c:v>
                </c:pt>
                <c:pt idx="25">
                  <c:v>48.63</c:v>
                </c:pt>
                <c:pt idx="26">
                  <c:v>53.61</c:v>
                </c:pt>
                <c:pt idx="27">
                  <c:v>54.95</c:v>
                </c:pt>
                <c:pt idx="28">
                  <c:v>54.68</c:v>
                </c:pt>
                <c:pt idx="29">
                  <c:v>54.39</c:v>
                </c:pt>
                <c:pt idx="30">
                  <c:v>53.83</c:v>
                </c:pt>
                <c:pt idx="31">
                  <c:v>54.03</c:v>
                </c:pt>
                <c:pt idx="32">
                  <c:v>55.29</c:v>
                </c:pt>
                <c:pt idx="33">
                  <c:v>55.16</c:v>
                </c:pt>
                <c:pt idx="34">
                  <c:v>52.94</c:v>
                </c:pt>
                <c:pt idx="35">
                  <c:v>51.31</c:v>
                </c:pt>
                <c:pt idx="36">
                  <c:v>51.63</c:v>
                </c:pt>
                <c:pt idx="37">
                  <c:v>45.18</c:v>
                </c:pt>
                <c:pt idx="38">
                  <c:v>42.67</c:v>
                </c:pt>
                <c:pt idx="39">
                  <c:v>46.12</c:v>
                </c:pt>
                <c:pt idx="40">
                  <c:v>49.36</c:v>
                </c:pt>
                <c:pt idx="41">
                  <c:v>48.6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E-4BD2-A0CF-F230F3338EC1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Sheet1!$A$9:$A$51</c:f>
              <c:numCache>
                <c:formatCode>mmm\-yy</c:formatCode>
                <c:ptCount val="43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</c:numCache>
            </c:numRef>
          </c:cat>
          <c:val>
            <c:numRef>
              <c:f>Sheet1!$C$9:$C$51</c:f>
              <c:numCache>
                <c:formatCode>General</c:formatCode>
                <c:ptCount val="43"/>
                <c:pt idx="0">
                  <c:v>58.49</c:v>
                </c:pt>
                <c:pt idx="1">
                  <c:v>58.49</c:v>
                </c:pt>
                <c:pt idx="2">
                  <c:v>58.49</c:v>
                </c:pt>
                <c:pt idx="3">
                  <c:v>58.49</c:v>
                </c:pt>
                <c:pt idx="4">
                  <c:v>58.49</c:v>
                </c:pt>
                <c:pt idx="5">
                  <c:v>58.49</c:v>
                </c:pt>
                <c:pt idx="6">
                  <c:v>58.49</c:v>
                </c:pt>
                <c:pt idx="7">
                  <c:v>58.49</c:v>
                </c:pt>
                <c:pt idx="8">
                  <c:v>58.49</c:v>
                </c:pt>
                <c:pt idx="9">
                  <c:v>58.49</c:v>
                </c:pt>
                <c:pt idx="10">
                  <c:v>58.49</c:v>
                </c:pt>
                <c:pt idx="11">
                  <c:v>58.49</c:v>
                </c:pt>
                <c:pt idx="12">
                  <c:v>58.49</c:v>
                </c:pt>
                <c:pt idx="13">
                  <c:v>58.49</c:v>
                </c:pt>
                <c:pt idx="14">
                  <c:v>58.49</c:v>
                </c:pt>
                <c:pt idx="15">
                  <c:v>58.49</c:v>
                </c:pt>
                <c:pt idx="16">
                  <c:v>58.49</c:v>
                </c:pt>
                <c:pt idx="17">
                  <c:v>58.49</c:v>
                </c:pt>
                <c:pt idx="18">
                  <c:v>58.49</c:v>
                </c:pt>
                <c:pt idx="19">
                  <c:v>58.49</c:v>
                </c:pt>
                <c:pt idx="20">
                  <c:v>58.49</c:v>
                </c:pt>
                <c:pt idx="21">
                  <c:v>58.49</c:v>
                </c:pt>
                <c:pt idx="22">
                  <c:v>58.49</c:v>
                </c:pt>
                <c:pt idx="23">
                  <c:v>58.49</c:v>
                </c:pt>
                <c:pt idx="24">
                  <c:v>58.49</c:v>
                </c:pt>
                <c:pt idx="25">
                  <c:v>58.49</c:v>
                </c:pt>
                <c:pt idx="26">
                  <c:v>58.49</c:v>
                </c:pt>
                <c:pt idx="27">
                  <c:v>58.49</c:v>
                </c:pt>
                <c:pt idx="28">
                  <c:v>58.49</c:v>
                </c:pt>
                <c:pt idx="29">
                  <c:v>58.49</c:v>
                </c:pt>
                <c:pt idx="30">
                  <c:v>58.49</c:v>
                </c:pt>
                <c:pt idx="31">
                  <c:v>58.49</c:v>
                </c:pt>
                <c:pt idx="32">
                  <c:v>58.49</c:v>
                </c:pt>
                <c:pt idx="33">
                  <c:v>58.49</c:v>
                </c:pt>
                <c:pt idx="34">
                  <c:v>58.49</c:v>
                </c:pt>
                <c:pt idx="35">
                  <c:v>58.49</c:v>
                </c:pt>
                <c:pt idx="36">
                  <c:v>58.49</c:v>
                </c:pt>
                <c:pt idx="37">
                  <c:v>58.49</c:v>
                </c:pt>
                <c:pt idx="38">
                  <c:v>58.49</c:v>
                </c:pt>
                <c:pt idx="39">
                  <c:v>58.49</c:v>
                </c:pt>
                <c:pt idx="40">
                  <c:v>58.49</c:v>
                </c:pt>
                <c:pt idx="41">
                  <c:v>58.49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C-46E7-9863-BA3D7A6B75C9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Sheet1!$A$9:$A$51</c:f>
              <c:numCache>
                <c:formatCode>mmm\-yy</c:formatCode>
                <c:ptCount val="43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  <c:pt idx="7">
                  <c:v>43374</c:v>
                </c:pt>
                <c:pt idx="8">
                  <c:v>43405</c:v>
                </c:pt>
                <c:pt idx="9">
                  <c:v>43435</c:v>
                </c:pt>
                <c:pt idx="10">
                  <c:v>43466</c:v>
                </c:pt>
                <c:pt idx="11">
                  <c:v>43497</c:v>
                </c:pt>
                <c:pt idx="12">
                  <c:v>43525</c:v>
                </c:pt>
                <c:pt idx="13">
                  <c:v>43556</c:v>
                </c:pt>
                <c:pt idx="14">
                  <c:v>43586</c:v>
                </c:pt>
                <c:pt idx="15">
                  <c:v>43617</c:v>
                </c:pt>
                <c:pt idx="16">
                  <c:v>43647</c:v>
                </c:pt>
                <c:pt idx="17">
                  <c:v>43678</c:v>
                </c:pt>
                <c:pt idx="18">
                  <c:v>43709</c:v>
                </c:pt>
                <c:pt idx="19">
                  <c:v>43739</c:v>
                </c:pt>
                <c:pt idx="20">
                  <c:v>43770</c:v>
                </c:pt>
                <c:pt idx="21">
                  <c:v>43800</c:v>
                </c:pt>
                <c:pt idx="22">
                  <c:v>43831</c:v>
                </c:pt>
                <c:pt idx="23">
                  <c:v>43862</c:v>
                </c:pt>
                <c:pt idx="24">
                  <c:v>43891</c:v>
                </c:pt>
                <c:pt idx="25">
                  <c:v>43922</c:v>
                </c:pt>
                <c:pt idx="26">
                  <c:v>43952</c:v>
                </c:pt>
                <c:pt idx="27">
                  <c:v>43983</c:v>
                </c:pt>
                <c:pt idx="28">
                  <c:v>44013</c:v>
                </c:pt>
                <c:pt idx="29">
                  <c:v>44044</c:v>
                </c:pt>
                <c:pt idx="30">
                  <c:v>44075</c:v>
                </c:pt>
                <c:pt idx="31">
                  <c:v>44105</c:v>
                </c:pt>
                <c:pt idx="32">
                  <c:v>44136</c:v>
                </c:pt>
                <c:pt idx="33">
                  <c:v>44166</c:v>
                </c:pt>
                <c:pt idx="34">
                  <c:v>44197</c:v>
                </c:pt>
                <c:pt idx="35">
                  <c:v>44228</c:v>
                </c:pt>
                <c:pt idx="36">
                  <c:v>44256</c:v>
                </c:pt>
                <c:pt idx="37">
                  <c:v>44287</c:v>
                </c:pt>
                <c:pt idx="38">
                  <c:v>44317</c:v>
                </c:pt>
                <c:pt idx="39">
                  <c:v>44348</c:v>
                </c:pt>
                <c:pt idx="40">
                  <c:v>44378</c:v>
                </c:pt>
                <c:pt idx="41">
                  <c:v>44409</c:v>
                </c:pt>
              </c:numCache>
            </c:numRef>
          </c:cat>
          <c:val>
            <c:numRef>
              <c:f>Sheet1!$D$9:$D$51</c:f>
              <c:numCache>
                <c:formatCode>General</c:formatCode>
                <c:ptCount val="43"/>
                <c:pt idx="0">
                  <c:v>91.49</c:v>
                </c:pt>
                <c:pt idx="1">
                  <c:v>91.49</c:v>
                </c:pt>
                <c:pt idx="2">
                  <c:v>91.49</c:v>
                </c:pt>
                <c:pt idx="3">
                  <c:v>91.49</c:v>
                </c:pt>
                <c:pt idx="4">
                  <c:v>91.49</c:v>
                </c:pt>
                <c:pt idx="5">
                  <c:v>91.49</c:v>
                </c:pt>
                <c:pt idx="6">
                  <c:v>91.49</c:v>
                </c:pt>
                <c:pt idx="7">
                  <c:v>91.49</c:v>
                </c:pt>
                <c:pt idx="8">
                  <c:v>91.49</c:v>
                </c:pt>
                <c:pt idx="9">
                  <c:v>91.49</c:v>
                </c:pt>
                <c:pt idx="10">
                  <c:v>91.49</c:v>
                </c:pt>
                <c:pt idx="11">
                  <c:v>91.49</c:v>
                </c:pt>
                <c:pt idx="12">
                  <c:v>91.49</c:v>
                </c:pt>
                <c:pt idx="13">
                  <c:v>91.49</c:v>
                </c:pt>
                <c:pt idx="14">
                  <c:v>91.49</c:v>
                </c:pt>
                <c:pt idx="15">
                  <c:v>91.49</c:v>
                </c:pt>
                <c:pt idx="16">
                  <c:v>91.49</c:v>
                </c:pt>
                <c:pt idx="17">
                  <c:v>91.49</c:v>
                </c:pt>
                <c:pt idx="18">
                  <c:v>91.49</c:v>
                </c:pt>
                <c:pt idx="19">
                  <c:v>91.49</c:v>
                </c:pt>
                <c:pt idx="20">
                  <c:v>91.49</c:v>
                </c:pt>
                <c:pt idx="21">
                  <c:v>91.49</c:v>
                </c:pt>
                <c:pt idx="22">
                  <c:v>91.49</c:v>
                </c:pt>
                <c:pt idx="23">
                  <c:v>91.49</c:v>
                </c:pt>
                <c:pt idx="24">
                  <c:v>91.49</c:v>
                </c:pt>
                <c:pt idx="25">
                  <c:v>91.49</c:v>
                </c:pt>
                <c:pt idx="26">
                  <c:v>91.49</c:v>
                </c:pt>
                <c:pt idx="27">
                  <c:v>91.49</c:v>
                </c:pt>
                <c:pt idx="28">
                  <c:v>91.49</c:v>
                </c:pt>
                <c:pt idx="29">
                  <c:v>91.49</c:v>
                </c:pt>
                <c:pt idx="30">
                  <c:v>91.49</c:v>
                </c:pt>
                <c:pt idx="31">
                  <c:v>91.49</c:v>
                </c:pt>
                <c:pt idx="32">
                  <c:v>91.49</c:v>
                </c:pt>
                <c:pt idx="33">
                  <c:v>91.49</c:v>
                </c:pt>
                <c:pt idx="34">
                  <c:v>91.49</c:v>
                </c:pt>
                <c:pt idx="35">
                  <c:v>91.49</c:v>
                </c:pt>
                <c:pt idx="36">
                  <c:v>91.49</c:v>
                </c:pt>
                <c:pt idx="37">
                  <c:v>91.49</c:v>
                </c:pt>
                <c:pt idx="38">
                  <c:v>91.49</c:v>
                </c:pt>
                <c:pt idx="39">
                  <c:v>91.49</c:v>
                </c:pt>
                <c:pt idx="40">
                  <c:v>91.49</c:v>
                </c:pt>
                <c:pt idx="41">
                  <c:v>91.49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2C-46E7-9863-BA3D7A6B7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75392"/>
        <c:axId val="235276928"/>
      </c:lineChart>
      <c:dateAx>
        <c:axId val="235275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35276928"/>
        <c:crosses val="autoZero"/>
        <c:auto val="1"/>
        <c:lblOffset val="100"/>
        <c:baseTimeUnit val="months"/>
        <c:majorUnit val="3"/>
        <c:majorTimeUnit val="months"/>
      </c:dateAx>
      <c:valAx>
        <c:axId val="235276928"/>
        <c:scaling>
          <c:orientation val="minMax"/>
          <c:max val="120"/>
          <c:min val="30"/>
        </c:scaling>
        <c:delete val="0"/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5275392"/>
        <c:crosses val="autoZero"/>
        <c:crossBetween val="between"/>
      </c:valAx>
      <c:spPr>
        <a:ln w="6350"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0.1028</cdr:x>
      <cdr:y>0.49057</cdr:y>
    </cdr:from>
    <cdr:to>
      <cdr:x>0.1028</cdr:x>
      <cdr:y>0.49057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838200" y="19812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9741E-A44A-4F89-8A05-C4B84D5FA01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FF01F-E0CB-4E09-A0CC-3E4D26FB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5908" fontAlgn="base">
              <a:spcBef>
                <a:spcPct val="0"/>
              </a:spcBef>
              <a:spcAft>
                <a:spcPct val="0"/>
              </a:spcAft>
              <a:defRPr/>
            </a:pPr>
            <a:fld id="{D55FAAD2-EEA8-42C4-80BC-EFCA2374A93F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defTabSz="88590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4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9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BF8889F-A9FB-4634-8FAD-5B2194462FD7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B9249B-5074-4416-B070-8D40FF413F5F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6B4DA99-51F7-4326-AF7C-A0A095EF92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2318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342331CF-FEA3-47F5-8382-E461AA1EEB15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F7D5-36C7-410C-82BD-31048F2E4643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3942-BD04-4172-8CAF-5EEBF700BA0C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D56C-AD66-4E06-A7DB-57F2AEB2991B}" type="datetime1">
              <a:rPr lang="en-US" smtClean="0"/>
              <a:t>12/8/2021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DFCD-AA3A-4269-9AE7-9896F58DDCC8}" type="datetime1">
              <a:rPr lang="en-US" smtClean="0"/>
              <a:t>12/8/2021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1A14-FA61-4607-884A-EC13D5B8A6A3}" type="datetime1">
              <a:rPr lang="en-US" smtClean="0"/>
              <a:t>12/8/2021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1EB-90C3-4286-B79F-92A1D5A2650F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FCCB-5A7F-4FB1-8F36-2B969A91AEDF}" type="datetime1">
              <a:rPr lang="en-US" smtClean="0"/>
              <a:t>12/8/2021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3094-9CA6-4D82-8642-F2E8EBC5D863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5248-5C90-4B7E-BF81-DACAD56CD53C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3C74-C55B-4F03-95BA-7A35AA0EDE9E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0222-6BF9-48DA-AB06-A987ED2ED694}" type="datetime1">
              <a:rPr lang="en-US" smtClean="0"/>
              <a:t>12/8/2021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C6F2-CFE7-436E-85A5-23C116F5370C}" type="datetime1">
              <a:rPr lang="en-US" smtClean="0"/>
              <a:t>12/8/2021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E414-00AC-4289-BD22-D8F60105471B}" type="datetime1">
              <a:rPr lang="en-US" smtClean="0"/>
              <a:t>12/8/2021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8872-C10F-4CD7-BECD-EF731944D1F5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CA6C-DF2C-4DA8-B53C-1FE48ADDA345}" type="datetime1">
              <a:rPr lang="en-US" smtClean="0"/>
              <a:t>12/8/2021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39FC-74FA-4FA2-BA46-3630BAA314EE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E9C7-DE8D-4292-A584-CCF853E39CC5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A739-0D27-4B55-83AF-4924456B4551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625" y="1724025"/>
            <a:ext cx="8382000" cy="2743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z="5400" b="1" dirty="0"/>
              <a:t>Treasury Investment Council </a:t>
            </a:r>
            <a:br>
              <a:rPr lang="en-US" sz="5400" dirty="0"/>
            </a:br>
            <a:r>
              <a:rPr lang="en-US" sz="3600" dirty="0"/>
              <a:t> April 2021 - September 2021</a:t>
            </a:r>
            <a:br>
              <a:rPr lang="en-US" sz="3600" dirty="0"/>
            </a:br>
            <a:r>
              <a:rPr lang="en-US" sz="4000" dirty="0"/>
              <a:t>Overview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Meeting Date: December 9, 2021  </a:t>
            </a:r>
            <a:br>
              <a:rPr lang="en-US" sz="4000" dirty="0"/>
            </a:b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473B0-9D7C-4B2C-A0C2-DD9E6D0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8748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85140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Pool 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</a:t>
            </a:r>
            <a:endParaRPr lang="en-US" sz="4000" b="1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40041"/>
              </p:ext>
            </p:extLst>
          </p:nvPr>
        </p:nvGraphicFramePr>
        <p:xfrm>
          <a:off x="1042074" y="1048836"/>
          <a:ext cx="10069752" cy="23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79CDF6C-44F3-4E35-90C2-6F04F03D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411496"/>
              </p:ext>
            </p:extLst>
          </p:nvPr>
        </p:nvGraphicFramePr>
        <p:xfrm>
          <a:off x="1042074" y="3620587"/>
          <a:ext cx="10145952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28" y="669444"/>
            <a:ext cx="8820003" cy="26892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Times New Roman" pitchFamily="18" charset="0"/>
              </a:rPr>
              <a:t>Total Pool Characteristics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576598"/>
              </p:ext>
            </p:extLst>
          </p:nvPr>
        </p:nvGraphicFramePr>
        <p:xfrm>
          <a:off x="809626" y="1091605"/>
          <a:ext cx="10391774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49450"/>
              </p:ext>
            </p:extLst>
          </p:nvPr>
        </p:nvGraphicFramePr>
        <p:xfrm>
          <a:off x="1181098" y="3521735"/>
          <a:ext cx="9734552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8355E-24EE-406B-954A-55BA91A7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4705" y="380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Basket Clause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08305" y="1545992"/>
            <a:ext cx="4572000" cy="40386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b="1" dirty="0">
                <a:cs typeface="Arial" pitchFamily="34" charset="0"/>
              </a:rPr>
              <a:t>September 2021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5000" b="1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76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$49.3 million Market Value</a:t>
            </a:r>
          </a:p>
          <a:p>
            <a:pPr lvl="2">
              <a:lnSpc>
                <a:spcPct val="90000"/>
              </a:lnSpc>
            </a:pPr>
            <a:r>
              <a:rPr lang="en-US" sz="2900" dirty="0">
                <a:cs typeface="Arial" pitchFamily="34" charset="0"/>
              </a:rPr>
              <a:t>ABS</a:t>
            </a:r>
          </a:p>
          <a:p>
            <a:pPr lvl="3"/>
            <a:r>
              <a:rPr lang="en-US" sz="2900" dirty="0">
                <a:cs typeface="Arial" pitchFamily="34" charset="0"/>
              </a:rPr>
              <a:t>$3.7 million Market Value</a:t>
            </a:r>
          </a:p>
          <a:p>
            <a:pPr lvl="2">
              <a:lnSpc>
                <a:spcPct val="90000"/>
              </a:lnSpc>
            </a:pPr>
            <a:r>
              <a:rPr lang="en-US" sz="2900" dirty="0">
                <a:cs typeface="Arial" pitchFamily="34" charset="0"/>
              </a:rPr>
              <a:t>MBS</a:t>
            </a:r>
          </a:p>
          <a:p>
            <a:pPr lvl="3"/>
            <a:r>
              <a:rPr lang="en-US" sz="2900" dirty="0">
                <a:cs typeface="Arial" pitchFamily="34" charset="0"/>
              </a:rPr>
              <a:t>$0.4 million Market Value</a:t>
            </a:r>
          </a:p>
          <a:p>
            <a:pPr lvl="2">
              <a:lnSpc>
                <a:spcPct val="90000"/>
              </a:lnSpc>
            </a:pPr>
            <a:r>
              <a:rPr lang="en-US" sz="2900" dirty="0">
                <a:cs typeface="Arial" pitchFamily="34" charset="0"/>
              </a:rPr>
              <a:t>CMBS</a:t>
            </a:r>
          </a:p>
          <a:p>
            <a:pPr lvl="3"/>
            <a:r>
              <a:rPr lang="en-US" sz="2900" dirty="0">
                <a:cs typeface="Arial" pitchFamily="34" charset="0"/>
              </a:rPr>
              <a:t>$0.2 million  Market Value</a:t>
            </a:r>
          </a:p>
          <a:p>
            <a:pPr lvl="2">
              <a:lnSpc>
                <a:spcPct val="90000"/>
              </a:lnSpc>
            </a:pPr>
            <a:r>
              <a:rPr lang="en-US" sz="2900" dirty="0">
                <a:cs typeface="Arial" pitchFamily="34" charset="0"/>
              </a:rPr>
              <a:t>Corporate</a:t>
            </a:r>
          </a:p>
          <a:p>
            <a:pPr lvl="3"/>
            <a:r>
              <a:rPr lang="en-US" sz="2900" dirty="0">
                <a:cs typeface="Arial" pitchFamily="34" charset="0"/>
              </a:rPr>
              <a:t>$45.1 million Market Value</a:t>
            </a:r>
          </a:p>
          <a:p>
            <a:pPr lvl="3">
              <a:lnSpc>
                <a:spcPct val="90000"/>
              </a:lnSpc>
            </a:pPr>
            <a:endParaRPr lang="en-US" sz="35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500" dirty="0">
                <a:cs typeface="Arial" pitchFamily="34" charset="0"/>
              </a:rPr>
              <a:t>0.11% of Investment Pool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2279" y="5781924"/>
            <a:ext cx="39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Statutes allow for 3% in basket clause items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9C421-46A3-48EE-BA1A-D473DA02A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C7DCEF9-23F7-479D-B60F-1EB98C5A7E25}"/>
              </a:ext>
            </a:extLst>
          </p:cNvPr>
          <p:cNvSpPr txBox="1">
            <a:spLocks/>
          </p:cNvSpPr>
          <p:nvPr/>
        </p:nvSpPr>
        <p:spPr>
          <a:xfrm>
            <a:off x="1046794" y="1625960"/>
            <a:ext cx="457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cs typeface="Arial" pitchFamily="34" charset="0"/>
              </a:rPr>
              <a:t>March 2021</a:t>
            </a:r>
          </a:p>
          <a:p>
            <a:pPr marL="0" indent="0">
              <a:buNone/>
            </a:pPr>
            <a:endParaRPr lang="en-US" sz="5000" b="1" dirty="0">
              <a:cs typeface="Arial" pitchFamily="34" charset="0"/>
            </a:endParaRPr>
          </a:p>
          <a:p>
            <a:pPr lvl="1"/>
            <a:r>
              <a:rPr lang="en-US" sz="3500" dirty="0">
                <a:cs typeface="Arial" pitchFamily="34" charset="0"/>
              </a:rPr>
              <a:t>85 items</a:t>
            </a:r>
          </a:p>
          <a:p>
            <a:pPr lvl="1"/>
            <a:r>
              <a:rPr lang="en-US" sz="3500" dirty="0">
                <a:cs typeface="Arial" pitchFamily="34" charset="0"/>
              </a:rPr>
              <a:t>$52.7 million Market Value</a:t>
            </a:r>
          </a:p>
          <a:p>
            <a:pPr lvl="2"/>
            <a:r>
              <a:rPr lang="en-US" sz="2900" dirty="0">
                <a:cs typeface="Arial" pitchFamily="34" charset="0"/>
              </a:rPr>
              <a:t>ABS</a:t>
            </a:r>
          </a:p>
          <a:p>
            <a:pPr lvl="3"/>
            <a:r>
              <a:rPr lang="en-US" sz="2900" dirty="0">
                <a:cs typeface="Arial" pitchFamily="34" charset="0"/>
              </a:rPr>
              <a:t>$8.7 million Market Value</a:t>
            </a:r>
          </a:p>
          <a:p>
            <a:pPr lvl="2"/>
            <a:r>
              <a:rPr lang="en-US" sz="2900" dirty="0">
                <a:cs typeface="Arial" pitchFamily="34" charset="0"/>
              </a:rPr>
              <a:t>MBS</a:t>
            </a:r>
          </a:p>
          <a:p>
            <a:pPr lvl="3"/>
            <a:r>
              <a:rPr lang="en-US" sz="2900" dirty="0">
                <a:cs typeface="Arial" pitchFamily="34" charset="0"/>
              </a:rPr>
              <a:t>$0.6 million Market Value</a:t>
            </a:r>
          </a:p>
          <a:p>
            <a:pPr lvl="2"/>
            <a:r>
              <a:rPr lang="en-US" sz="2900" dirty="0">
                <a:cs typeface="Arial" pitchFamily="34" charset="0"/>
              </a:rPr>
              <a:t>CMBS</a:t>
            </a:r>
          </a:p>
          <a:p>
            <a:pPr lvl="3"/>
            <a:r>
              <a:rPr lang="en-US" sz="2900" dirty="0">
                <a:cs typeface="Arial" pitchFamily="34" charset="0"/>
              </a:rPr>
              <a:t>$0.2 million Market Value</a:t>
            </a:r>
          </a:p>
          <a:p>
            <a:pPr lvl="2"/>
            <a:r>
              <a:rPr lang="en-US" sz="2900" dirty="0">
                <a:cs typeface="Arial" pitchFamily="34" charset="0"/>
              </a:rPr>
              <a:t>Corporate</a:t>
            </a:r>
          </a:p>
          <a:p>
            <a:pPr lvl="3"/>
            <a:r>
              <a:rPr lang="en-US" sz="2900" dirty="0">
                <a:cs typeface="Arial" pitchFamily="34" charset="0"/>
              </a:rPr>
              <a:t>$43.4 million Market Value</a:t>
            </a:r>
          </a:p>
          <a:p>
            <a:pPr marL="457200" lvl="1" indent="0">
              <a:buNone/>
            </a:pPr>
            <a:endParaRPr lang="en-US" sz="3500" dirty="0">
              <a:cs typeface="Arial" pitchFamily="34" charset="0"/>
            </a:endParaRPr>
          </a:p>
          <a:p>
            <a:pPr lvl="1"/>
            <a:r>
              <a:rPr lang="en-US" sz="3500" dirty="0">
                <a:cs typeface="Arial" pitchFamily="34" charset="0"/>
              </a:rPr>
              <a:t>0.16% of Investment Pool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5689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Constantia" pitchFamily="18" charset="0"/>
              </a:rPr>
            </a:br>
            <a:br>
              <a:rPr lang="en-US" b="1" dirty="0">
                <a:latin typeface="Constantia" pitchFamily="18" charset="0"/>
              </a:rPr>
            </a:br>
            <a:r>
              <a:rPr lang="en-US" b="1" dirty="0">
                <a:latin typeface="Calibri" panose="020F0502020204030204" pitchFamily="34" charset="0"/>
              </a:rPr>
              <a:t>Top 5 Non-US Govt. Holdings </a:t>
            </a:r>
            <a:br>
              <a:rPr lang="en-US" b="1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2529" y="6400800"/>
            <a:ext cx="2823596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4DA99-51F7-4326-AF7C-A0A095EF9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55356"/>
              </p:ext>
            </p:extLst>
          </p:nvPr>
        </p:nvGraphicFramePr>
        <p:xfrm>
          <a:off x="6750134" y="3045586"/>
          <a:ext cx="4513461" cy="22124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ISSUER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MARKET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% OF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Bank of America Corp 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252,961,389.60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0.57%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J</a:t>
                      </a: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PMorgan Chase &amp; Co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223,775,574.19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0.51%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Toyota Motor Corp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208,940,313.22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0.47%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Bayerische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Landesbank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169,999,716.10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0.39%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MUFG Bank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167,682,114.44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0.38%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B0739-08DF-4A3A-94C0-8D5B88C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585" y="6248400"/>
            <a:ext cx="4579815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Placeholder 8">
            <a:extLst>
              <a:ext uri="{FF2B5EF4-FFF2-40B4-BE49-F238E27FC236}">
                <a16:creationId xmlns:a16="http://schemas.microsoft.com/office/drawing/2014/main" id="{94D4770A-DAA8-4B48-BDC5-F54AC4668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587643"/>
              </p:ext>
            </p:extLst>
          </p:nvPr>
        </p:nvGraphicFramePr>
        <p:xfrm>
          <a:off x="957576" y="3045586"/>
          <a:ext cx="4579815" cy="22124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3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ISSUER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MARKET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+mn-lt"/>
                        </a:rPr>
                        <a:t>% OF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35" marR="6935" marT="693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Bank of America Corp 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184,407,972.36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0.54%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J</a:t>
                      </a: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PMorgan Chase &amp; Co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179,477,244.68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0.53%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Toyota Motor Corp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126,061,878.55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Goldman Sachs Group Inc/The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119,431,961.71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0.35%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Citigroup Inc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115,586,102.28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0.34%</a:t>
                      </a:r>
                      <a:endParaRPr lang="en-US" sz="12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EB5CC3-6FAC-4541-9F71-62C4A58F62B3}"/>
              </a:ext>
            </a:extLst>
          </p:cNvPr>
          <p:cNvSpPr txBox="1"/>
          <p:nvPr/>
        </p:nvSpPr>
        <p:spPr>
          <a:xfrm>
            <a:off x="7964912" y="2508108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30,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943E5-7795-47B4-9EC4-BB614A1811C7}"/>
              </a:ext>
            </a:extLst>
          </p:cNvPr>
          <p:cNvSpPr txBox="1"/>
          <p:nvPr/>
        </p:nvSpPr>
        <p:spPr>
          <a:xfrm>
            <a:off x="2248065" y="2508108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5234A"/>
                </a:solidFill>
                <a:latin typeface="Calibri" panose="020F0502020204030204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31, 2021</a:t>
            </a:r>
          </a:p>
        </p:txBody>
      </p:sp>
    </p:spTree>
    <p:extLst>
      <p:ext uri="{BB962C8B-B14F-4D97-AF65-F5344CB8AC3E}">
        <p14:creationId xmlns:p14="http://schemas.microsoft.com/office/powerpoint/2010/main" val="3913998976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07109"/>
            <a:ext cx="8229600" cy="9048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Pool Rating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53322" y="3054176"/>
          <a:ext cx="2286000" cy="1702147"/>
        </p:xfrm>
        <a:graphic>
          <a:graphicData uri="http://schemas.openxmlformats.org/drawingml/2006/table">
            <a:tbl>
              <a:tblPr/>
              <a:tblGrid>
                <a:gridCol w="138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Maximum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BBB+f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2763" y="1233380"/>
            <a:ext cx="9561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Policy requirement:  A+ or better using S&amp;P rating matrix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S&amp;P Rating as of September 30, 2021 = AA-f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Credit Score as of August 31, 2021 = 48.6 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  (vs. 51.63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Mar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31,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3855" y="2539773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1E216-7A6C-40D4-941A-E5D3251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39920F-0D27-4277-8FE7-0C3C77A6C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32427"/>
              </p:ext>
            </p:extLst>
          </p:nvPr>
        </p:nvGraphicFramePr>
        <p:xfrm>
          <a:off x="657225" y="2909105"/>
          <a:ext cx="8229600" cy="318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27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99" y="631578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Pool 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3AA8DE-C380-42AA-B5E6-34A28C40C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14831"/>
              </p:ext>
            </p:extLst>
          </p:nvPr>
        </p:nvGraphicFramePr>
        <p:xfrm>
          <a:off x="771525" y="1143000"/>
          <a:ext cx="10786149" cy="491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4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24050" y="667428"/>
            <a:ext cx="8077200" cy="1139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Investment Pool </a:t>
            </a:r>
            <a:br>
              <a:rPr lang="en-US" b="1" dirty="0"/>
            </a:br>
            <a:r>
              <a:rPr lang="en-US" b="1" dirty="0"/>
              <a:t>Distributed Income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693770"/>
              </p:ext>
            </p:extLst>
          </p:nvPr>
        </p:nvGraphicFramePr>
        <p:xfrm>
          <a:off x="1350628" y="1667711"/>
          <a:ext cx="994095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12256"/>
              </p:ext>
            </p:extLst>
          </p:nvPr>
        </p:nvGraphicFramePr>
        <p:xfrm>
          <a:off x="1014412" y="5233387"/>
          <a:ext cx="1400175" cy="787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Return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(net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of fees)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10119"/>
              </p:ext>
            </p:extLst>
          </p:nvPr>
        </p:nvGraphicFramePr>
        <p:xfrm>
          <a:off x="2468052" y="5233387"/>
          <a:ext cx="8709536" cy="83126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396">
                  <a:extLst>
                    <a:ext uri="{9D8B030D-6E8A-4147-A177-3AD203B41FA5}">
                      <a16:colId xmlns:a16="http://schemas.microsoft.com/office/drawing/2014/main" val="1461628173"/>
                    </a:ext>
                  </a:extLst>
                </a:gridCol>
                <a:gridCol w="97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194">
                  <a:extLst>
                    <a:ext uri="{9D8B030D-6E8A-4147-A177-3AD203B41FA5}">
                      <a16:colId xmlns:a16="http://schemas.microsoft.com/office/drawing/2014/main" val="3971306066"/>
                    </a:ext>
                  </a:extLst>
                </a:gridCol>
                <a:gridCol w="935925">
                  <a:extLst>
                    <a:ext uri="{9D8B030D-6E8A-4147-A177-3AD203B41FA5}">
                      <a16:colId xmlns:a16="http://schemas.microsoft.com/office/drawing/2014/main" val="56387900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809484436"/>
                    </a:ext>
                  </a:extLst>
                </a:gridCol>
              </a:tblGrid>
              <a:tr h="4865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$21.0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$22.3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$23.6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$24.7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$23.3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$24.1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$26.5 billion</a:t>
                      </a:r>
                    </a:p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$32.8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$43.1 billion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77D09-04C1-45FA-9EEC-80ABA4D6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117006"/>
              </p:ext>
            </p:extLst>
          </p:nvPr>
        </p:nvGraphicFramePr>
        <p:xfrm>
          <a:off x="923926" y="1829435"/>
          <a:ext cx="10325100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Times New Roman" pitchFamily="18" charset="0"/>
              </a:rPr>
              <a:t>Q2 &amp; Q3 2021 Total Returns vs Benchmarks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 (excl. Time Deposits)</a:t>
            </a:r>
          </a:p>
        </p:txBody>
      </p:sp>
    </p:spTree>
    <p:extLst>
      <p:ext uri="{BB962C8B-B14F-4D97-AF65-F5344CB8AC3E}">
        <p14:creationId xmlns:p14="http://schemas.microsoft.com/office/powerpoint/2010/main" val="301419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8773-CD3F-4A06-BB5A-A653A003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1231558"/>
          </a:xfrm>
        </p:spPr>
        <p:txBody>
          <a:bodyPr>
            <a:noAutofit/>
          </a:bodyPr>
          <a:lstStyle/>
          <a:p>
            <a:r>
              <a:rPr lang="en-US" sz="4800" b="1" dirty="0"/>
              <a:t>1 Year Total Return Performance ending September 30, 2021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088B6DD-F252-4431-9CB1-BB20D47D3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198761"/>
              </p:ext>
            </p:extLst>
          </p:nvPr>
        </p:nvGraphicFramePr>
        <p:xfrm>
          <a:off x="838200" y="1916724"/>
          <a:ext cx="10515600" cy="44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29402-8D71-4DFB-82A7-9EEFDA847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097E-DD96-4786-99EA-7D038D83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3 Year Total Return Performance ending September 30, 2021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D7CF0DF-E483-4152-8241-63FE77105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7576"/>
              </p:ext>
            </p:extLst>
          </p:nvPr>
        </p:nvGraphicFramePr>
        <p:xfrm>
          <a:off x="838200" y="2010728"/>
          <a:ext cx="10515600" cy="4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E385D-058E-4343-90B8-ED75F665A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19200" y="612762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Topics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DD3F0-EA49-415A-90CA-CD4721353D46}"/>
              </a:ext>
            </a:extLst>
          </p:cNvPr>
          <p:cNvSpPr/>
          <p:nvPr/>
        </p:nvSpPr>
        <p:spPr>
          <a:xfrm>
            <a:off x="880844" y="1309382"/>
            <a:ext cx="10744200" cy="4721238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Update on Team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Update on systems implementation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Pool growth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Reallocation of assets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Changes to CIP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Pool characteristics (risks)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Distributed Earnings and Relative Performance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51506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E595-7809-472A-A086-9FC4F90F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5 Year Total Return Performance ending September 30, 2021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0FFB5A9-9FAF-4F33-B67A-80D1873DD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60908"/>
              </p:ext>
            </p:extLst>
          </p:nvPr>
        </p:nvGraphicFramePr>
        <p:xfrm>
          <a:off x="838200" y="2010728"/>
          <a:ext cx="10515600" cy="417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05836-077E-4EB3-AA26-906F889A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5FA9-1F38-4BE8-8E31-C40AE528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109745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Long Duration Portfolio Net of Fee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Performance as of September 30, 2021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276E8-4AE7-4061-B723-A4B7D23CF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8F834-E704-4E9C-9827-EDF9471A9355}"/>
              </a:ext>
            </a:extLst>
          </p:cNvPr>
          <p:cNvSpPr/>
          <p:nvPr/>
        </p:nvSpPr>
        <p:spPr>
          <a:xfrm>
            <a:off x="527901" y="6042582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Based on 1, 3 and 5 Year Risk Adjusted Rankings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5779CCF-0363-4B53-AFF2-481F5998C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23" y="1687398"/>
          <a:ext cx="10916239" cy="435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13230171" imgH="4219408" progId="Excel.Sheet.12">
                  <p:embed/>
                </p:oleObj>
              </mc:Choice>
              <mc:Fallback>
                <p:oleObj name="Worksheet" r:id="rId3" imgW="13230171" imgH="4219408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5779CCF-0363-4B53-AFF2-481F5998C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023" y="1687398"/>
                        <a:ext cx="10916239" cy="435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49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13B0-BEEE-4647-BBE1-E9FD2DC0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Intermediate Duration Portfolio Net of Fee Performance as of September 30, 2021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CB90-57FF-43D1-891C-F856D9B81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6D8C60-194D-4CA0-AB45-EA4ED4A1C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230148"/>
          <a:ext cx="10755984" cy="314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9896341" imgH="2143241" progId="Excel.Sheet.12">
                  <p:embed/>
                </p:oleObj>
              </mc:Choice>
              <mc:Fallback>
                <p:oleObj name="Worksheet" r:id="rId3" imgW="9896341" imgH="2143241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6D8C60-194D-4CA0-AB45-EA4ED4A1C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230148"/>
                        <a:ext cx="10755984" cy="3148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6731B62-93CA-43BE-A49C-6B79419EECBC}"/>
              </a:ext>
            </a:extLst>
          </p:cNvPr>
          <p:cNvSpPr/>
          <p:nvPr/>
        </p:nvSpPr>
        <p:spPr>
          <a:xfrm>
            <a:off x="763571" y="5630191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Based on 1, 3 and 5 Year Risk Adjusted Rankings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79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3100" y="750319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500" y="1788544"/>
            <a:ext cx="10296525" cy="3711731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Continue to expand and maximize the use of the OMS system for Portfolio Management and Compliance functions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Fill the vacant positions and 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ontinue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training and growing 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Treasury’s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Investme</a:t>
            </a:r>
            <a:r>
              <a:rPr lang="en-US" sz="2400" dirty="0" err="1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nts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 team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Hire two more managers for the Intermediate Duration mandate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Analyzing options on how to best add exposure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Asset Backed Securities in our internally managed accounts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e-allocate additional fun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ds from Liquidity to the other higher yielding portfolios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32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3100" y="638175"/>
            <a:ext cx="8305800" cy="79794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Investments Team Update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737" y="1693294"/>
            <a:ext cx="10296525" cy="4007196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David Wofford joined investments team as a Portfolio M</a:t>
            </a:r>
            <a:r>
              <a:rPr lang="en-US" sz="2400" dirty="0" err="1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anager</a:t>
            </a:r>
            <a:endParaRPr lang="en-US" sz="24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Currently looking to add: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Senior PM 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Jr. PM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Administrator of the External Managers Program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Strategies to help navigate these challenging times: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Increased use of technology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Cross-training and team approach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Expand Investment Consultant (</a:t>
            </a:r>
            <a:r>
              <a:rPr lang="en-US" sz="2400" dirty="0" err="1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Verus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) role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8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5D3E-2A73-4AF0-B760-B4B50898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 Treasury Investment Pool Size</a:t>
            </a:r>
            <a:br>
              <a:rPr lang="en-US" dirty="0"/>
            </a:br>
            <a:r>
              <a:rPr lang="en-US" sz="3200" dirty="0"/>
              <a:t>(past 10 years)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00C39B-892B-4359-AFD6-D57AB7A92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389511"/>
              </p:ext>
            </p:extLst>
          </p:nvPr>
        </p:nvGraphicFramePr>
        <p:xfrm>
          <a:off x="838200" y="1847850"/>
          <a:ext cx="1051560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B4B0-3AA6-49BB-9581-605BA4792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Federal Money Received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0F6C7-6DB2-40C0-BC74-2D4C2D86C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95455"/>
              </p:ext>
            </p:extLst>
          </p:nvPr>
        </p:nvGraphicFramePr>
        <p:xfrm>
          <a:off x="990600" y="1815693"/>
          <a:ext cx="9932988" cy="278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127">
                  <a:extLst>
                    <a:ext uri="{9D8B030D-6E8A-4147-A177-3AD203B41FA5}">
                      <a16:colId xmlns:a16="http://schemas.microsoft.com/office/drawing/2014/main" val="4097026133"/>
                    </a:ext>
                  </a:extLst>
                </a:gridCol>
                <a:gridCol w="2679865">
                  <a:extLst>
                    <a:ext uri="{9D8B030D-6E8A-4147-A177-3AD203B41FA5}">
                      <a16:colId xmlns:a16="http://schemas.microsoft.com/office/drawing/2014/main" val="1267022079"/>
                    </a:ext>
                  </a:extLst>
                </a:gridCol>
                <a:gridCol w="3310996">
                  <a:extLst>
                    <a:ext uri="{9D8B030D-6E8A-4147-A177-3AD203B41FA5}">
                      <a16:colId xmlns:a16="http://schemas.microsoft.com/office/drawing/2014/main" val="2086534277"/>
                    </a:ext>
                  </a:extLst>
                </a:gridCol>
              </a:tblGrid>
              <a:tr h="5504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6904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CARES ACT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97342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CARE ACT - Rent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0328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American Rescue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$4.8 billion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35197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$11.6 billion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2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930D28-B472-4173-A726-C4F83C631769}"/>
              </a:ext>
            </a:extLst>
          </p:cNvPr>
          <p:cNvSpPr txBox="1"/>
          <p:nvPr/>
        </p:nvSpPr>
        <p:spPr>
          <a:xfrm>
            <a:off x="1185568" y="5156075"/>
            <a:ext cx="897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 Inflows: </a:t>
            </a:r>
            <a:r>
              <a:rPr lang="en-US" sz="2400" dirty="0"/>
              <a:t>approx. $5 billion in April 2022 (part II of ARP money)</a:t>
            </a:r>
          </a:p>
        </p:txBody>
      </p:sp>
    </p:spTree>
    <p:extLst>
      <p:ext uri="{BB962C8B-B14F-4D97-AF65-F5344CB8AC3E}">
        <p14:creationId xmlns:p14="http://schemas.microsoft.com/office/powerpoint/2010/main" val="110720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Reallocation of Assets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0F6C7-6DB2-40C0-BC74-2D4C2D86C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88107"/>
              </p:ext>
            </p:extLst>
          </p:nvPr>
        </p:nvGraphicFramePr>
        <p:xfrm>
          <a:off x="1497012" y="2057400"/>
          <a:ext cx="9426576" cy="334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92">
                  <a:extLst>
                    <a:ext uri="{9D8B030D-6E8A-4147-A177-3AD203B41FA5}">
                      <a16:colId xmlns:a16="http://schemas.microsoft.com/office/drawing/2014/main" val="4097026133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1267022079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2086534277"/>
                    </a:ext>
                  </a:extLst>
                </a:gridCol>
              </a:tblGrid>
              <a:tr h="5504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Dates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6904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Ultra Short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$3.35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Feb, Mar, Apr, Jun, Jul, Oct,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97342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Short 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Feb, Mar, Jun, Jul, Oct,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0328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Intermediate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April, Jul, Oct, Nov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35197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Long Duration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$3.8 billion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Jun, Jul, Oct, Nov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44850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$11.85 billion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69372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44409-F808-41E3-BEFD-204CED71B44D}"/>
              </a:ext>
            </a:extLst>
          </p:cNvPr>
          <p:cNvSpPr txBox="1"/>
          <p:nvPr/>
        </p:nvSpPr>
        <p:spPr>
          <a:xfrm>
            <a:off x="4573571" y="1329035"/>
            <a:ext cx="362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Liquidity Portfolio to:</a:t>
            </a:r>
          </a:p>
        </p:txBody>
      </p:sp>
    </p:spTree>
    <p:extLst>
      <p:ext uri="{BB962C8B-B14F-4D97-AF65-F5344CB8AC3E}">
        <p14:creationId xmlns:p14="http://schemas.microsoft.com/office/powerpoint/2010/main" val="265223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381209"/>
              </p:ext>
            </p:extLst>
          </p:nvPr>
        </p:nvGraphicFramePr>
        <p:xfrm>
          <a:off x="923926" y="1829435"/>
          <a:ext cx="10325100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Times New Roman" pitchFamily="18" charset="0"/>
              </a:rPr>
              <a:t>Investment Pool Allocation</a:t>
            </a:r>
            <a:br>
              <a:rPr lang="en-US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 (Pre-</a:t>
            </a:r>
            <a:r>
              <a:rPr lang="en-US" sz="3200" b="1" dirty="0" err="1">
                <a:cs typeface="Times New Roman" pitchFamily="18" charset="0"/>
              </a:rPr>
              <a:t>Covid</a:t>
            </a:r>
            <a:r>
              <a:rPr lang="en-US" sz="3200" b="1" dirty="0">
                <a:cs typeface="Times New Roman" pitchFamily="18" charset="0"/>
              </a:rPr>
              <a:t> vs. Current)</a:t>
            </a:r>
          </a:p>
        </p:txBody>
      </p:sp>
    </p:spTree>
    <p:extLst>
      <p:ext uri="{BB962C8B-B14F-4D97-AF65-F5344CB8AC3E}">
        <p14:creationId xmlns:p14="http://schemas.microsoft.com/office/powerpoint/2010/main" val="239539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CIP Review - Most Significant Changes (I)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260127"/>
            <a:ext cx="10744200" cy="46161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  Increased maximum limits on BBB exposure: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86CA9A5-4FA8-4CD3-8C41-A6CCECE3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96967"/>
              </p:ext>
            </p:extLst>
          </p:nvPr>
        </p:nvGraphicFramePr>
        <p:xfrm>
          <a:off x="1333500" y="1758988"/>
          <a:ext cx="9404589" cy="199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46972298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4103270740"/>
                    </a:ext>
                  </a:extLst>
                </a:gridCol>
                <a:gridCol w="331131">
                  <a:extLst>
                    <a:ext uri="{9D8B030D-6E8A-4147-A177-3AD203B41FA5}">
                      <a16:colId xmlns:a16="http://schemas.microsoft.com/office/drawing/2014/main" val="2157479821"/>
                    </a:ext>
                  </a:extLst>
                </a:gridCol>
                <a:gridCol w="2339283">
                  <a:extLst>
                    <a:ext uri="{9D8B030D-6E8A-4147-A177-3AD203B41FA5}">
                      <a16:colId xmlns:a16="http://schemas.microsoft.com/office/drawing/2014/main" val="3075332401"/>
                    </a:ext>
                  </a:extLst>
                </a:gridCol>
              </a:tblGrid>
              <a:tr h="52696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Previous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Exposure</a:t>
                      </a:r>
                    </a:p>
                    <a:p>
                      <a:pPr algn="ctr"/>
                      <a:r>
                        <a:rPr lang="en-US" sz="1600" dirty="0"/>
                        <a:t>10/31/2021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r>
                        <a:rPr lang="en-US" sz="1600" dirty="0"/>
                        <a:t>Ultra Short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00008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30706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r>
                        <a:rPr lang="en-US" sz="1600" dirty="0"/>
                        <a:t>Short 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00008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r>
                        <a:rPr lang="en-US" sz="1600" dirty="0"/>
                        <a:t>Intermediate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00008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59265"/>
                  </a:ext>
                </a:extLst>
              </a:tr>
              <a:tr h="410199">
                <a:tc>
                  <a:txBody>
                    <a:bodyPr/>
                    <a:lstStyle/>
                    <a:p>
                      <a:r>
                        <a:rPr lang="en-US" sz="1600" dirty="0"/>
                        <a:t>Long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00008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6055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8DF4155-9912-48B0-BD6C-D5C5F088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235926"/>
              </p:ext>
            </p:extLst>
          </p:nvPr>
        </p:nvGraphicFramePr>
        <p:xfrm>
          <a:off x="1875727" y="3852863"/>
          <a:ext cx="3905948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EE469D-A2E5-4025-832D-5108E8AE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831055"/>
              </p:ext>
            </p:extLst>
          </p:nvPr>
        </p:nvGraphicFramePr>
        <p:xfrm>
          <a:off x="6832141" y="3852863"/>
          <a:ext cx="3905948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927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CIP Review - Most Significant Changes (II)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5CE11-4444-494B-9E9A-C10A88BB5E51}"/>
              </a:ext>
            </a:extLst>
          </p:cNvPr>
          <p:cNvSpPr/>
          <p:nvPr/>
        </p:nvSpPr>
        <p:spPr>
          <a:xfrm>
            <a:off x="723900" y="1327621"/>
            <a:ext cx="10744200" cy="46161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144a securities permitted across all accounts (as a result of new SEC rule):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7E8E1-8234-40D8-B59D-A85670096FD1}"/>
              </a:ext>
            </a:extLst>
          </p:cNvPr>
          <p:cNvSpPr/>
          <p:nvPr/>
        </p:nvSpPr>
        <p:spPr>
          <a:xfrm>
            <a:off x="723900" y="2854494"/>
            <a:ext cx="10744200" cy="46161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Removed CP maturity limits for Ultra-Short Portfolio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ABE82-52A9-4721-9E1E-131E564C4C8C}"/>
              </a:ext>
            </a:extLst>
          </p:cNvPr>
          <p:cNvSpPr/>
          <p:nvPr/>
        </p:nvSpPr>
        <p:spPr>
          <a:xfrm>
            <a:off x="723900" y="3636137"/>
            <a:ext cx="10744200" cy="46161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Increased Maximum sector allocation in the Intermediate Duration: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CA22F7FF-E514-46C0-96A4-EB17C8041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8160"/>
              </p:ext>
            </p:extLst>
          </p:nvPr>
        </p:nvGraphicFramePr>
        <p:xfrm>
          <a:off x="3481388" y="4240623"/>
          <a:ext cx="522922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97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469722985"/>
                    </a:ext>
                  </a:extLst>
                </a:gridCol>
                <a:gridCol w="1208434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  <a:gridCol w="1208434">
                  <a:extLst>
                    <a:ext uri="{9D8B030D-6E8A-4147-A177-3AD203B41FA5}">
                      <a16:colId xmlns:a16="http://schemas.microsoft.com/office/drawing/2014/main" val="511017528"/>
                    </a:ext>
                  </a:extLst>
                </a:gridCol>
              </a:tblGrid>
              <a:tr h="22771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Max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Previous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200" dirty="0"/>
                        <a:t>Agency 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200" dirty="0"/>
                        <a:t>CMBS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59265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200" dirty="0"/>
                        <a:t>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6055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53497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6537D6F4-4DEE-4CAF-9972-8248308D2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75898"/>
              </p:ext>
            </p:extLst>
          </p:nvPr>
        </p:nvGraphicFramePr>
        <p:xfrm>
          <a:off x="2181225" y="1993319"/>
          <a:ext cx="74390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469722985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</a:tblGrid>
              <a:tr h="2018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 of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600" dirty="0"/>
                        <a:t>Total 144a exposure as of Oct. 31,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$833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5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10300</TotalTime>
  <Words>1049</Words>
  <PresentationFormat>Widescreen</PresentationFormat>
  <Paragraphs>371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Verdana</vt:lpstr>
      <vt:lpstr>Wingdings</vt:lpstr>
      <vt:lpstr>Office Theme</vt:lpstr>
      <vt:lpstr>1_Office Theme</vt:lpstr>
      <vt:lpstr>Worksheet</vt:lpstr>
      <vt:lpstr>Treasury Investment Council   April 2021 - September 2021 Overview  Meeting Date: December 9, 2021   </vt:lpstr>
      <vt:lpstr>Topics</vt:lpstr>
      <vt:lpstr>Investments Team Update</vt:lpstr>
      <vt:lpstr>FL Treasury Investment Pool Size (past 10 years)</vt:lpstr>
      <vt:lpstr>Federal Money Received</vt:lpstr>
      <vt:lpstr>Reallocation of Assets</vt:lpstr>
      <vt:lpstr>PowerPoint Presentation</vt:lpstr>
      <vt:lpstr>CIP Review - Most Significant Changes (I)</vt:lpstr>
      <vt:lpstr>CIP Review - Most Significant Changes (II)</vt:lpstr>
      <vt:lpstr>Pool Key Characteristics</vt:lpstr>
      <vt:lpstr>Total Pool Characteristics</vt:lpstr>
      <vt:lpstr>Basket Clause</vt:lpstr>
      <vt:lpstr>  Top 5 Non-US Govt. Holdings  </vt:lpstr>
      <vt:lpstr>Pool Rating</vt:lpstr>
      <vt:lpstr>Pool Key Characteristics</vt:lpstr>
      <vt:lpstr>Investment Pool  Distributed Income</vt:lpstr>
      <vt:lpstr>PowerPoint Presentation</vt:lpstr>
      <vt:lpstr>1 Year Total Return Performance ending September 30, 2021</vt:lpstr>
      <vt:lpstr>3 Year Total Return Performance ending September 30, 2021</vt:lpstr>
      <vt:lpstr>5 Year Total Return Performance ending September 30, 2021</vt:lpstr>
      <vt:lpstr>Long Duration Portfolio Net of Fee  Performance as of September 30, 2021</vt:lpstr>
      <vt:lpstr>Intermediate Duration Portfolio Net of Fee Performance as of September 30, 2021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2019-11-12T14:42:52Z</cp:lastPrinted>
  <dcterms:created xsi:type="dcterms:W3CDTF">2017-12-18T19:50:46Z</dcterms:created>
  <dcterms:modified xsi:type="dcterms:W3CDTF">2021-12-08T15:13:31Z</dcterms:modified>
</cp:coreProperties>
</file>