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2.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53"/>
  </p:notesMasterIdLst>
  <p:sldIdLst>
    <p:sldId id="263" r:id="rId3"/>
    <p:sldId id="301" r:id="rId4"/>
    <p:sldId id="832" r:id="rId5"/>
    <p:sldId id="753" r:id="rId6"/>
    <p:sldId id="785" r:id="rId7"/>
    <p:sldId id="786" r:id="rId8"/>
    <p:sldId id="787" r:id="rId9"/>
    <p:sldId id="788" r:id="rId10"/>
    <p:sldId id="269" r:id="rId11"/>
    <p:sldId id="833" r:id="rId12"/>
    <p:sldId id="775" r:id="rId13"/>
    <p:sldId id="765" r:id="rId14"/>
    <p:sldId id="824" r:id="rId15"/>
    <p:sldId id="272" r:id="rId16"/>
    <p:sldId id="418" r:id="rId17"/>
    <p:sldId id="419" r:id="rId18"/>
    <p:sldId id="372" r:id="rId19"/>
    <p:sldId id="277" r:id="rId20"/>
    <p:sldId id="771" r:id="rId21"/>
    <p:sldId id="770" r:id="rId22"/>
    <p:sldId id="807" r:id="rId23"/>
    <p:sldId id="754" r:id="rId24"/>
    <p:sldId id="789" r:id="rId25"/>
    <p:sldId id="284" r:id="rId26"/>
    <p:sldId id="781" r:id="rId27"/>
    <p:sldId id="790" r:id="rId28"/>
    <p:sldId id="469" r:id="rId29"/>
    <p:sldId id="801" r:id="rId30"/>
    <p:sldId id="802" r:id="rId31"/>
    <p:sldId id="803" r:id="rId32"/>
    <p:sldId id="804" r:id="rId33"/>
    <p:sldId id="805" r:id="rId34"/>
    <p:sldId id="806" r:id="rId35"/>
    <p:sldId id="823" r:id="rId36"/>
    <p:sldId id="352" r:id="rId37"/>
    <p:sldId id="779" r:id="rId38"/>
    <p:sldId id="799" r:id="rId39"/>
    <p:sldId id="800" r:id="rId40"/>
    <p:sldId id="342" r:id="rId41"/>
    <p:sldId id="288" r:id="rId42"/>
    <p:sldId id="797" r:id="rId43"/>
    <p:sldId id="348" r:id="rId44"/>
    <p:sldId id="825" r:id="rId45"/>
    <p:sldId id="826" r:id="rId46"/>
    <p:sldId id="829" r:id="rId47"/>
    <p:sldId id="830" r:id="rId48"/>
    <p:sldId id="831" r:id="rId49"/>
    <p:sldId id="827" r:id="rId50"/>
    <p:sldId id="828" r:id="rId51"/>
    <p:sldId id="260"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3172"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1.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Sheet1!$A$5:$A$143</c:f>
              <c:numCache>
                <c:formatCode>[$-409]mmm\-yy;@</c:formatCode>
                <c:ptCount val="133"/>
                <c:pt idx="0">
                  <c:v>41182</c:v>
                </c:pt>
                <c:pt idx="1">
                  <c:v>41213</c:v>
                </c:pt>
                <c:pt idx="2">
                  <c:v>41243</c:v>
                </c:pt>
                <c:pt idx="3">
                  <c:v>41274</c:v>
                </c:pt>
                <c:pt idx="4">
                  <c:v>41305</c:v>
                </c:pt>
                <c:pt idx="5">
                  <c:v>41333</c:v>
                </c:pt>
                <c:pt idx="6">
                  <c:v>41364</c:v>
                </c:pt>
                <c:pt idx="7">
                  <c:v>41394</c:v>
                </c:pt>
                <c:pt idx="8">
                  <c:v>41425</c:v>
                </c:pt>
                <c:pt idx="9">
                  <c:v>41455</c:v>
                </c:pt>
                <c:pt idx="10">
                  <c:v>41486</c:v>
                </c:pt>
                <c:pt idx="11">
                  <c:v>41517</c:v>
                </c:pt>
                <c:pt idx="12">
                  <c:v>41547</c:v>
                </c:pt>
                <c:pt idx="13">
                  <c:v>41578</c:v>
                </c:pt>
                <c:pt idx="14">
                  <c:v>41608</c:v>
                </c:pt>
                <c:pt idx="15">
                  <c:v>41639</c:v>
                </c:pt>
                <c:pt idx="16">
                  <c:v>41670</c:v>
                </c:pt>
                <c:pt idx="17">
                  <c:v>41698</c:v>
                </c:pt>
                <c:pt idx="18">
                  <c:v>41729</c:v>
                </c:pt>
                <c:pt idx="19">
                  <c:v>41759</c:v>
                </c:pt>
                <c:pt idx="20">
                  <c:v>41790</c:v>
                </c:pt>
                <c:pt idx="21">
                  <c:v>41820</c:v>
                </c:pt>
                <c:pt idx="22">
                  <c:v>41851</c:v>
                </c:pt>
                <c:pt idx="23">
                  <c:v>41882</c:v>
                </c:pt>
                <c:pt idx="24">
                  <c:v>41912</c:v>
                </c:pt>
                <c:pt idx="25">
                  <c:v>41943</c:v>
                </c:pt>
                <c:pt idx="26">
                  <c:v>41973</c:v>
                </c:pt>
                <c:pt idx="27">
                  <c:v>42004</c:v>
                </c:pt>
                <c:pt idx="28">
                  <c:v>42035</c:v>
                </c:pt>
                <c:pt idx="29">
                  <c:v>42063</c:v>
                </c:pt>
                <c:pt idx="30">
                  <c:v>42094</c:v>
                </c:pt>
                <c:pt idx="31">
                  <c:v>42124</c:v>
                </c:pt>
                <c:pt idx="32">
                  <c:v>42155</c:v>
                </c:pt>
                <c:pt idx="33">
                  <c:v>42185</c:v>
                </c:pt>
                <c:pt idx="34">
                  <c:v>42216</c:v>
                </c:pt>
                <c:pt idx="35">
                  <c:v>42247</c:v>
                </c:pt>
                <c:pt idx="36">
                  <c:v>42277</c:v>
                </c:pt>
                <c:pt idx="37">
                  <c:v>42308</c:v>
                </c:pt>
                <c:pt idx="38">
                  <c:v>42338</c:v>
                </c:pt>
                <c:pt idx="39">
                  <c:v>42369</c:v>
                </c:pt>
                <c:pt idx="40">
                  <c:v>42400</c:v>
                </c:pt>
                <c:pt idx="41">
                  <c:v>42429</c:v>
                </c:pt>
                <c:pt idx="42">
                  <c:v>42460</c:v>
                </c:pt>
                <c:pt idx="43">
                  <c:v>42490</c:v>
                </c:pt>
                <c:pt idx="44">
                  <c:v>42521</c:v>
                </c:pt>
                <c:pt idx="45">
                  <c:v>42551</c:v>
                </c:pt>
                <c:pt idx="46">
                  <c:v>42582</c:v>
                </c:pt>
                <c:pt idx="47">
                  <c:v>42613</c:v>
                </c:pt>
                <c:pt idx="48">
                  <c:v>42643</c:v>
                </c:pt>
                <c:pt idx="49">
                  <c:v>42674</c:v>
                </c:pt>
                <c:pt idx="50">
                  <c:v>42704</c:v>
                </c:pt>
                <c:pt idx="51">
                  <c:v>42735</c:v>
                </c:pt>
                <c:pt idx="52">
                  <c:v>42766</c:v>
                </c:pt>
                <c:pt idx="53">
                  <c:v>42794</c:v>
                </c:pt>
                <c:pt idx="54">
                  <c:v>42825</c:v>
                </c:pt>
                <c:pt idx="55">
                  <c:v>42855</c:v>
                </c:pt>
                <c:pt idx="56">
                  <c:v>42886</c:v>
                </c:pt>
                <c:pt idx="57">
                  <c:v>42916</c:v>
                </c:pt>
                <c:pt idx="58">
                  <c:v>42947</c:v>
                </c:pt>
                <c:pt idx="59">
                  <c:v>42978</c:v>
                </c:pt>
                <c:pt idx="60">
                  <c:v>43008</c:v>
                </c:pt>
                <c:pt idx="61">
                  <c:v>43039</c:v>
                </c:pt>
                <c:pt idx="62">
                  <c:v>43069</c:v>
                </c:pt>
                <c:pt idx="63">
                  <c:v>43100</c:v>
                </c:pt>
                <c:pt idx="64">
                  <c:v>43131</c:v>
                </c:pt>
                <c:pt idx="65">
                  <c:v>43159</c:v>
                </c:pt>
                <c:pt idx="66">
                  <c:v>43190</c:v>
                </c:pt>
                <c:pt idx="67">
                  <c:v>43220</c:v>
                </c:pt>
                <c:pt idx="68">
                  <c:v>43251</c:v>
                </c:pt>
                <c:pt idx="69">
                  <c:v>43281</c:v>
                </c:pt>
                <c:pt idx="70">
                  <c:v>43312</c:v>
                </c:pt>
                <c:pt idx="71">
                  <c:v>43343</c:v>
                </c:pt>
                <c:pt idx="72">
                  <c:v>43373</c:v>
                </c:pt>
                <c:pt idx="73">
                  <c:v>43404</c:v>
                </c:pt>
                <c:pt idx="74">
                  <c:v>43434</c:v>
                </c:pt>
                <c:pt idx="75">
                  <c:v>43465</c:v>
                </c:pt>
                <c:pt idx="76">
                  <c:v>43496</c:v>
                </c:pt>
                <c:pt idx="77">
                  <c:v>43524</c:v>
                </c:pt>
                <c:pt idx="78">
                  <c:v>43555</c:v>
                </c:pt>
                <c:pt idx="79">
                  <c:v>43585</c:v>
                </c:pt>
                <c:pt idx="80">
                  <c:v>43616</c:v>
                </c:pt>
                <c:pt idx="81">
                  <c:v>43646</c:v>
                </c:pt>
                <c:pt idx="82">
                  <c:v>43677</c:v>
                </c:pt>
                <c:pt idx="83">
                  <c:v>43708</c:v>
                </c:pt>
                <c:pt idx="84">
                  <c:v>43738</c:v>
                </c:pt>
                <c:pt idx="85">
                  <c:v>43769</c:v>
                </c:pt>
                <c:pt idx="86">
                  <c:v>43799</c:v>
                </c:pt>
                <c:pt idx="87">
                  <c:v>43830</c:v>
                </c:pt>
                <c:pt idx="88">
                  <c:v>43861</c:v>
                </c:pt>
                <c:pt idx="89">
                  <c:v>43890</c:v>
                </c:pt>
                <c:pt idx="90">
                  <c:v>43921</c:v>
                </c:pt>
                <c:pt idx="91">
                  <c:v>43951</c:v>
                </c:pt>
                <c:pt idx="92">
                  <c:v>43982</c:v>
                </c:pt>
                <c:pt idx="93">
                  <c:v>44012</c:v>
                </c:pt>
                <c:pt idx="94">
                  <c:v>44043</c:v>
                </c:pt>
                <c:pt idx="95">
                  <c:v>44074</c:v>
                </c:pt>
                <c:pt idx="96">
                  <c:v>44104</c:v>
                </c:pt>
                <c:pt idx="97">
                  <c:v>44135</c:v>
                </c:pt>
                <c:pt idx="98">
                  <c:v>44165</c:v>
                </c:pt>
                <c:pt idx="99">
                  <c:v>44196</c:v>
                </c:pt>
                <c:pt idx="100">
                  <c:v>44227</c:v>
                </c:pt>
                <c:pt idx="101">
                  <c:v>44255</c:v>
                </c:pt>
                <c:pt idx="102">
                  <c:v>44286</c:v>
                </c:pt>
                <c:pt idx="103">
                  <c:v>44316</c:v>
                </c:pt>
                <c:pt idx="104">
                  <c:v>44347</c:v>
                </c:pt>
                <c:pt idx="105">
                  <c:v>44377</c:v>
                </c:pt>
                <c:pt idx="106">
                  <c:v>44408</c:v>
                </c:pt>
                <c:pt idx="107">
                  <c:v>44439</c:v>
                </c:pt>
                <c:pt idx="108">
                  <c:v>44469</c:v>
                </c:pt>
                <c:pt idx="109">
                  <c:v>44500</c:v>
                </c:pt>
                <c:pt idx="110">
                  <c:v>44530</c:v>
                </c:pt>
                <c:pt idx="111">
                  <c:v>44561</c:v>
                </c:pt>
                <c:pt idx="112">
                  <c:v>44592</c:v>
                </c:pt>
                <c:pt idx="113">
                  <c:v>44620</c:v>
                </c:pt>
                <c:pt idx="114">
                  <c:v>44650</c:v>
                </c:pt>
                <c:pt idx="115">
                  <c:v>44680</c:v>
                </c:pt>
                <c:pt idx="116">
                  <c:v>44710</c:v>
                </c:pt>
                <c:pt idx="117">
                  <c:v>44740</c:v>
                </c:pt>
                <c:pt idx="118">
                  <c:v>44770</c:v>
                </c:pt>
                <c:pt idx="119">
                  <c:v>44800</c:v>
                </c:pt>
                <c:pt idx="120">
                  <c:v>44830</c:v>
                </c:pt>
                <c:pt idx="121">
                  <c:v>44835</c:v>
                </c:pt>
                <c:pt idx="122">
                  <c:v>44866</c:v>
                </c:pt>
                <c:pt idx="123">
                  <c:v>44896</c:v>
                </c:pt>
                <c:pt idx="124">
                  <c:v>44927</c:v>
                </c:pt>
                <c:pt idx="125">
                  <c:v>44958</c:v>
                </c:pt>
                <c:pt idx="126">
                  <c:v>44986</c:v>
                </c:pt>
                <c:pt idx="127">
                  <c:v>45017</c:v>
                </c:pt>
                <c:pt idx="128">
                  <c:v>45047</c:v>
                </c:pt>
                <c:pt idx="129">
                  <c:v>45078</c:v>
                </c:pt>
                <c:pt idx="130">
                  <c:v>45108</c:v>
                </c:pt>
                <c:pt idx="131">
                  <c:v>45139</c:v>
                </c:pt>
                <c:pt idx="132">
                  <c:v>45170</c:v>
                </c:pt>
              </c:numCache>
            </c:numRef>
          </c:cat>
          <c:val>
            <c:numRef>
              <c:f>Sheet1!$B$5:$B$143</c:f>
              <c:numCache>
                <c:formatCode>_("$"* #,##0_);_("$"* \(#,##0\);_("$"* "-"??_);_(@_)</c:formatCode>
                <c:ptCount val="133"/>
                <c:pt idx="0">
                  <c:v>18945.97378665</c:v>
                </c:pt>
                <c:pt idx="1">
                  <c:v>19727.348606510001</c:v>
                </c:pt>
                <c:pt idx="2">
                  <c:v>18767.489055680006</c:v>
                </c:pt>
                <c:pt idx="3">
                  <c:v>19441.253692629998</c:v>
                </c:pt>
                <c:pt idx="4">
                  <c:v>20292.362409180001</c:v>
                </c:pt>
                <c:pt idx="5">
                  <c:v>19946.3796535</c:v>
                </c:pt>
                <c:pt idx="6">
                  <c:v>20996.342130300003</c:v>
                </c:pt>
                <c:pt idx="7">
                  <c:v>23487.251240019999</c:v>
                </c:pt>
                <c:pt idx="8">
                  <c:v>20465.084238619998</c:v>
                </c:pt>
                <c:pt idx="9">
                  <c:v>20299.802891439998</c:v>
                </c:pt>
                <c:pt idx="10">
                  <c:v>20313.575524309999</c:v>
                </c:pt>
                <c:pt idx="11">
                  <c:v>20367.358345829998</c:v>
                </c:pt>
                <c:pt idx="12">
                  <c:v>21185.006111360002</c:v>
                </c:pt>
                <c:pt idx="13">
                  <c:v>20110.250919950002</c:v>
                </c:pt>
                <c:pt idx="14">
                  <c:v>19388.492180059999</c:v>
                </c:pt>
                <c:pt idx="15">
                  <c:v>20408.616891599999</c:v>
                </c:pt>
                <c:pt idx="16">
                  <c:v>20825.476520160002</c:v>
                </c:pt>
                <c:pt idx="17">
                  <c:v>20890.172202909998</c:v>
                </c:pt>
                <c:pt idx="18">
                  <c:v>21269.234196460002</c:v>
                </c:pt>
                <c:pt idx="19">
                  <c:v>24573.740637120001</c:v>
                </c:pt>
                <c:pt idx="20">
                  <c:v>21530.685610480003</c:v>
                </c:pt>
                <c:pt idx="21">
                  <c:v>21624.093754949998</c:v>
                </c:pt>
                <c:pt idx="22">
                  <c:v>21345.572247769996</c:v>
                </c:pt>
                <c:pt idx="23">
                  <c:v>21536.006156440002</c:v>
                </c:pt>
                <c:pt idx="24">
                  <c:v>21419.125346459998</c:v>
                </c:pt>
                <c:pt idx="25">
                  <c:v>22048.367139560003</c:v>
                </c:pt>
                <c:pt idx="26">
                  <c:v>21166.664003090002</c:v>
                </c:pt>
                <c:pt idx="27">
                  <c:v>21549.438491749999</c:v>
                </c:pt>
                <c:pt idx="28">
                  <c:v>23195.513950520002</c:v>
                </c:pt>
                <c:pt idx="29">
                  <c:v>22738.500516760003</c:v>
                </c:pt>
                <c:pt idx="30">
                  <c:v>23513.643788819998</c:v>
                </c:pt>
                <c:pt idx="31">
                  <c:v>24784.092167969997</c:v>
                </c:pt>
                <c:pt idx="32">
                  <c:v>22579.346951619998</c:v>
                </c:pt>
                <c:pt idx="33">
                  <c:v>22086.207460410002</c:v>
                </c:pt>
                <c:pt idx="34">
                  <c:v>22551.541960800005</c:v>
                </c:pt>
                <c:pt idx="35">
                  <c:v>22481.142598800005</c:v>
                </c:pt>
                <c:pt idx="36">
                  <c:v>23228.231825549996</c:v>
                </c:pt>
                <c:pt idx="37">
                  <c:v>22604.13081033</c:v>
                </c:pt>
                <c:pt idx="38">
                  <c:v>22458.196236930002</c:v>
                </c:pt>
                <c:pt idx="39">
                  <c:v>22918.366473550002</c:v>
                </c:pt>
                <c:pt idx="40">
                  <c:v>24134.546252049997</c:v>
                </c:pt>
                <c:pt idx="41">
                  <c:v>24226.949966190001</c:v>
                </c:pt>
                <c:pt idx="42">
                  <c:v>24693.906666330004</c:v>
                </c:pt>
                <c:pt idx="43">
                  <c:v>25229.68909222</c:v>
                </c:pt>
                <c:pt idx="44">
                  <c:v>24029.07298072</c:v>
                </c:pt>
                <c:pt idx="45">
                  <c:v>24402.115237139998</c:v>
                </c:pt>
                <c:pt idx="46">
                  <c:v>24354.872345320004</c:v>
                </c:pt>
                <c:pt idx="47">
                  <c:v>24726.506139869998</c:v>
                </c:pt>
                <c:pt idx="48">
                  <c:v>25114.615039209999</c:v>
                </c:pt>
                <c:pt idx="49">
                  <c:v>25009.030610200003</c:v>
                </c:pt>
                <c:pt idx="50">
                  <c:v>23947.21911043</c:v>
                </c:pt>
                <c:pt idx="51">
                  <c:v>24244.288508939997</c:v>
                </c:pt>
                <c:pt idx="52">
                  <c:v>25274.27860184</c:v>
                </c:pt>
                <c:pt idx="53">
                  <c:v>25270.407034790001</c:v>
                </c:pt>
                <c:pt idx="54">
                  <c:v>25246.524539069997</c:v>
                </c:pt>
                <c:pt idx="55">
                  <c:v>25926.20742069</c:v>
                </c:pt>
                <c:pt idx="56">
                  <c:v>24389.876814650001</c:v>
                </c:pt>
                <c:pt idx="57">
                  <c:v>23328.107400650002</c:v>
                </c:pt>
                <c:pt idx="58">
                  <c:v>23511.440435569999</c:v>
                </c:pt>
                <c:pt idx="59">
                  <c:v>23072.022238800004</c:v>
                </c:pt>
                <c:pt idx="60">
                  <c:v>23413.307897450002</c:v>
                </c:pt>
                <c:pt idx="61">
                  <c:v>22777.686150850001</c:v>
                </c:pt>
                <c:pt idx="62">
                  <c:v>21907.494381640001</c:v>
                </c:pt>
                <c:pt idx="63">
                  <c:v>23335.167900110002</c:v>
                </c:pt>
                <c:pt idx="64">
                  <c:v>24105.70293775</c:v>
                </c:pt>
                <c:pt idx="65">
                  <c:v>23578.966243349998</c:v>
                </c:pt>
                <c:pt idx="66">
                  <c:v>23174.576318029998</c:v>
                </c:pt>
                <c:pt idx="67">
                  <c:v>24550.43275018</c:v>
                </c:pt>
                <c:pt idx="68">
                  <c:v>23029.27736923</c:v>
                </c:pt>
                <c:pt idx="69">
                  <c:v>23114.082136049998</c:v>
                </c:pt>
                <c:pt idx="70">
                  <c:v>23373.610315949998</c:v>
                </c:pt>
                <c:pt idx="71">
                  <c:v>22903.142133379999</c:v>
                </c:pt>
                <c:pt idx="72">
                  <c:v>23474.197592469998</c:v>
                </c:pt>
                <c:pt idx="73">
                  <c:v>23643.298678490002</c:v>
                </c:pt>
                <c:pt idx="74">
                  <c:v>22458.65464569</c:v>
                </c:pt>
                <c:pt idx="75">
                  <c:v>23636.35160391</c:v>
                </c:pt>
                <c:pt idx="76">
                  <c:v>24424.018539860001</c:v>
                </c:pt>
                <c:pt idx="77">
                  <c:v>23978.780421810003</c:v>
                </c:pt>
                <c:pt idx="78">
                  <c:v>24050.300442669999</c:v>
                </c:pt>
                <c:pt idx="79">
                  <c:v>25551.598881299997</c:v>
                </c:pt>
                <c:pt idx="80">
                  <c:v>24990.546008300003</c:v>
                </c:pt>
                <c:pt idx="81">
                  <c:v>25809.793160649999</c:v>
                </c:pt>
                <c:pt idx="82">
                  <c:v>25746.030220460001</c:v>
                </c:pt>
                <c:pt idx="83">
                  <c:v>25601.843941979998</c:v>
                </c:pt>
                <c:pt idx="84">
                  <c:v>25301.855954269995</c:v>
                </c:pt>
                <c:pt idx="85">
                  <c:v>24882.94311629</c:v>
                </c:pt>
                <c:pt idx="86">
                  <c:v>24679.338790229998</c:v>
                </c:pt>
                <c:pt idx="87">
                  <c:v>25626.262366419996</c:v>
                </c:pt>
                <c:pt idx="88">
                  <c:v>26821.087889609997</c:v>
                </c:pt>
                <c:pt idx="89">
                  <c:v>26343.288490619998</c:v>
                </c:pt>
                <c:pt idx="90">
                  <c:v>26694.765068790002</c:v>
                </c:pt>
                <c:pt idx="91">
                  <c:v>33230.541230180002</c:v>
                </c:pt>
                <c:pt idx="92">
                  <c:v>30954.969992310002</c:v>
                </c:pt>
                <c:pt idx="93">
                  <c:v>30706.168286640001</c:v>
                </c:pt>
                <c:pt idx="94">
                  <c:v>30852.012490159999</c:v>
                </c:pt>
                <c:pt idx="95">
                  <c:v>30624.296526310001</c:v>
                </c:pt>
                <c:pt idx="96">
                  <c:v>30636.945704850004</c:v>
                </c:pt>
                <c:pt idx="97">
                  <c:v>30893.639605449996</c:v>
                </c:pt>
                <c:pt idx="98">
                  <c:v>30504.123190630002</c:v>
                </c:pt>
                <c:pt idx="99">
                  <c:v>31184.497270069998</c:v>
                </c:pt>
                <c:pt idx="100">
                  <c:v>33387.615680869996</c:v>
                </c:pt>
                <c:pt idx="101">
                  <c:v>33044.649001910002</c:v>
                </c:pt>
                <c:pt idx="102">
                  <c:v>33972.754668709997</c:v>
                </c:pt>
                <c:pt idx="103">
                  <c:v>36841.12280592</c:v>
                </c:pt>
                <c:pt idx="104">
                  <c:v>40620.413575309998</c:v>
                </c:pt>
                <c:pt idx="105">
                  <c:v>42495.760821450007</c:v>
                </c:pt>
                <c:pt idx="106">
                  <c:v>43403.019158290001</c:v>
                </c:pt>
                <c:pt idx="107">
                  <c:v>44229.737515730005</c:v>
                </c:pt>
                <c:pt idx="108">
                  <c:v>44118.101252040004</c:v>
                </c:pt>
                <c:pt idx="109">
                  <c:v>44192.279818720002</c:v>
                </c:pt>
                <c:pt idx="110">
                  <c:v>44990.750583430003</c:v>
                </c:pt>
                <c:pt idx="111">
                  <c:v>47089.422090980006</c:v>
                </c:pt>
                <c:pt idx="112">
                  <c:v>48116.732664900002</c:v>
                </c:pt>
                <c:pt idx="113">
                  <c:v>49220.817624629999</c:v>
                </c:pt>
                <c:pt idx="114">
                  <c:v>49306.885226320002</c:v>
                </c:pt>
                <c:pt idx="115">
                  <c:v>51371.769477579997</c:v>
                </c:pt>
                <c:pt idx="116">
                  <c:v>56080.498932369999</c:v>
                </c:pt>
                <c:pt idx="117">
                  <c:v>57199.70803324999</c:v>
                </c:pt>
                <c:pt idx="118">
                  <c:v>58510.61815106</c:v>
                </c:pt>
                <c:pt idx="119">
                  <c:v>57851.044841969997</c:v>
                </c:pt>
                <c:pt idx="120">
                  <c:v>57948.555599029998</c:v>
                </c:pt>
                <c:pt idx="121">
                  <c:v>57140.657604599997</c:v>
                </c:pt>
                <c:pt idx="122">
                  <c:v>58121.464681620004</c:v>
                </c:pt>
                <c:pt idx="123">
                  <c:v>59615.774475149999</c:v>
                </c:pt>
                <c:pt idx="124">
                  <c:v>61478.442270130006</c:v>
                </c:pt>
                <c:pt idx="125">
                  <c:v>61223.039439369997</c:v>
                </c:pt>
                <c:pt idx="126">
                  <c:v>61860.562117490001</c:v>
                </c:pt>
                <c:pt idx="127">
                  <c:v>64205.117158569992</c:v>
                </c:pt>
                <c:pt idx="128">
                  <c:v>63405.530798480002</c:v>
                </c:pt>
                <c:pt idx="129">
                  <c:v>64626.78666889001</c:v>
                </c:pt>
                <c:pt idx="130">
                  <c:v>63395.053009770003</c:v>
                </c:pt>
                <c:pt idx="131">
                  <c:v>60960.255590560002</c:v>
                </c:pt>
                <c:pt idx="132">
                  <c:v>61461.830499630007</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Balances'!$R$136:$R$196</c:f>
              <c:numCache>
                <c:formatCode>_("$"* #,##0.00_);_("$"* \(#,##0.00\);_("$"* "-"??_);_(@_)</c:formatCode>
                <c:ptCount val="61"/>
                <c:pt idx="0">
                  <c:v>130112912.34</c:v>
                </c:pt>
                <c:pt idx="1">
                  <c:v>123882666.8</c:v>
                </c:pt>
                <c:pt idx="2">
                  <c:v>93221484.850000009</c:v>
                </c:pt>
                <c:pt idx="3">
                  <c:v>86642755.350000009</c:v>
                </c:pt>
                <c:pt idx="4">
                  <c:v>76044946.109999999</c:v>
                </c:pt>
                <c:pt idx="5">
                  <c:v>71378436.969999999</c:v>
                </c:pt>
                <c:pt idx="6">
                  <c:v>66276857.620000005</c:v>
                </c:pt>
                <c:pt idx="7">
                  <c:v>103516972.19999999</c:v>
                </c:pt>
                <c:pt idx="8">
                  <c:v>104379635.58</c:v>
                </c:pt>
                <c:pt idx="9">
                  <c:v>102338909.2</c:v>
                </c:pt>
                <c:pt idx="10">
                  <c:v>84403394.060000002</c:v>
                </c:pt>
                <c:pt idx="11">
                  <c:v>87496025.980000004</c:v>
                </c:pt>
                <c:pt idx="12">
                  <c:v>88660557.790000007</c:v>
                </c:pt>
                <c:pt idx="13">
                  <c:v>86579304.189999998</c:v>
                </c:pt>
                <c:pt idx="14">
                  <c:v>80437441.629999995</c:v>
                </c:pt>
                <c:pt idx="15">
                  <c:v>67548257.530000001</c:v>
                </c:pt>
                <c:pt idx="16">
                  <c:v>58055325.010000005</c:v>
                </c:pt>
                <c:pt idx="17">
                  <c:v>74349057.109999999</c:v>
                </c:pt>
                <c:pt idx="18">
                  <c:v>77825359</c:v>
                </c:pt>
                <c:pt idx="19">
                  <c:v>167487186.59999999</c:v>
                </c:pt>
                <c:pt idx="20">
                  <c:v>239755588.96000001</c:v>
                </c:pt>
                <c:pt idx="21">
                  <c:v>224483602.09</c:v>
                </c:pt>
                <c:pt idx="22">
                  <c:v>213493253.71000001</c:v>
                </c:pt>
                <c:pt idx="23">
                  <c:v>214529756.06999999</c:v>
                </c:pt>
                <c:pt idx="24">
                  <c:v>213506470.63999999</c:v>
                </c:pt>
                <c:pt idx="25">
                  <c:v>208877653.26999998</c:v>
                </c:pt>
                <c:pt idx="26">
                  <c:v>203145860.36000001</c:v>
                </c:pt>
                <c:pt idx="27">
                  <c:v>182303119.08000001</c:v>
                </c:pt>
                <c:pt idx="28">
                  <c:v>173692211.03</c:v>
                </c:pt>
                <c:pt idx="29">
                  <c:v>153046316.36000001</c:v>
                </c:pt>
                <c:pt idx="30">
                  <c:v>146891886.64999998</c:v>
                </c:pt>
                <c:pt idx="31">
                  <c:v>145689788.12</c:v>
                </c:pt>
                <c:pt idx="32">
                  <c:v>139740827.63999999</c:v>
                </c:pt>
                <c:pt idx="33">
                  <c:v>204802835.46000001</c:v>
                </c:pt>
                <c:pt idx="34">
                  <c:v>193728063.47999999</c:v>
                </c:pt>
                <c:pt idx="35">
                  <c:v>187907483.35999998</c:v>
                </c:pt>
                <c:pt idx="36">
                  <c:v>183995474.03999999</c:v>
                </c:pt>
                <c:pt idx="37">
                  <c:v>167879868.29999998</c:v>
                </c:pt>
                <c:pt idx="38">
                  <c:v>153140191.97</c:v>
                </c:pt>
                <c:pt idx="39">
                  <c:v>361108720.76999998</c:v>
                </c:pt>
                <c:pt idx="40">
                  <c:v>333859678.22000003</c:v>
                </c:pt>
                <c:pt idx="41">
                  <c:v>330270321.24000001</c:v>
                </c:pt>
                <c:pt idx="42">
                  <c:v>317214604.31</c:v>
                </c:pt>
                <c:pt idx="43">
                  <c:v>323215363.00999999</c:v>
                </c:pt>
                <c:pt idx="44">
                  <c:v>319519219.45999998</c:v>
                </c:pt>
                <c:pt idx="45">
                  <c:v>300914262.81999999</c:v>
                </c:pt>
                <c:pt idx="46">
                  <c:v>284360771.07000005</c:v>
                </c:pt>
                <c:pt idx="47">
                  <c:v>288214416.28000003</c:v>
                </c:pt>
                <c:pt idx="48">
                  <c:v>280390368.86000001</c:v>
                </c:pt>
                <c:pt idx="49">
                  <c:v>265959419.39000002</c:v>
                </c:pt>
                <c:pt idx="50">
                  <c:v>252093408.05000001</c:v>
                </c:pt>
                <c:pt idx="51">
                  <c:v>236605836.46000001</c:v>
                </c:pt>
                <c:pt idx="52">
                  <c:v>221008432.45000002</c:v>
                </c:pt>
                <c:pt idx="53">
                  <c:v>209651047.22999999</c:v>
                </c:pt>
                <c:pt idx="54">
                  <c:v>211184350.66000003</c:v>
                </c:pt>
                <c:pt idx="55">
                  <c:v>200498109.97999999</c:v>
                </c:pt>
                <c:pt idx="56">
                  <c:v>198819072.25999999</c:v>
                </c:pt>
                <c:pt idx="57">
                  <c:v>187873550.38</c:v>
                </c:pt>
                <c:pt idx="58">
                  <c:v>183861645.88999999</c:v>
                </c:pt>
                <c:pt idx="59">
                  <c:v>167230200.00999999</c:v>
                </c:pt>
                <c:pt idx="60">
                  <c:v>168554340.58999997</c:v>
                </c:pt>
              </c:numCache>
            </c:numRef>
          </c:val>
          <c:extLst>
            <c:ext xmlns:c16="http://schemas.microsoft.com/office/drawing/2014/chart" uri="{C3380CC4-5D6E-409C-BE32-E72D297353CC}">
              <c16:uniqueId val="{00000000-DC54-4A54-9FD2-413A14A47194}"/>
            </c:ext>
          </c:extLst>
        </c:ser>
        <c:ser>
          <c:idx val="1"/>
          <c:order val="1"/>
          <c:tx>
            <c:strRef>
              <c:f>'Monthly Balances'!$U$1</c:f>
              <c:strCache>
                <c:ptCount val="1"/>
                <c:pt idx="0">
                  <c:v> SPIA FHFC + Others $ </c:v>
                </c:pt>
              </c:strCache>
            </c:strRef>
          </c:tx>
          <c:spPr>
            <a:solidFill>
              <a:schemeClr val="accent1">
                <a:shade val="86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Balances'!$U$148:$U$202</c:f>
              <c:numCache>
                <c:formatCode>_("$"* #,##0.00_);_("$"* \(#,##0.00\);_("$"* "-"??_);_(@_)</c:formatCode>
                <c:ptCount val="55"/>
                <c:pt idx="0">
                  <c:v>937194162.63999999</c:v>
                </c:pt>
                <c:pt idx="1">
                  <c:v>968858719.54999995</c:v>
                </c:pt>
                <c:pt idx="2">
                  <c:v>942936280.92999995</c:v>
                </c:pt>
                <c:pt idx="3">
                  <c:v>848462917.97000003</c:v>
                </c:pt>
                <c:pt idx="4">
                  <c:v>884586737.20000005</c:v>
                </c:pt>
                <c:pt idx="5">
                  <c:v>1076583815.77</c:v>
                </c:pt>
                <c:pt idx="6">
                  <c:v>1079723795.01</c:v>
                </c:pt>
                <c:pt idx="7">
                  <c:v>972801231.07000005</c:v>
                </c:pt>
                <c:pt idx="8">
                  <c:v>1007055189.09</c:v>
                </c:pt>
                <c:pt idx="9">
                  <c:v>970255272.90999997</c:v>
                </c:pt>
                <c:pt idx="10">
                  <c:v>978899251.33000004</c:v>
                </c:pt>
                <c:pt idx="11">
                  <c:v>978069987.75</c:v>
                </c:pt>
                <c:pt idx="12">
                  <c:v>954289707.89999998</c:v>
                </c:pt>
                <c:pt idx="13">
                  <c:v>938134457.78999996</c:v>
                </c:pt>
                <c:pt idx="14">
                  <c:v>927112318.17999995</c:v>
                </c:pt>
                <c:pt idx="15">
                  <c:v>870263690.96000004</c:v>
                </c:pt>
                <c:pt idx="16">
                  <c:v>1305291899.6199999</c:v>
                </c:pt>
                <c:pt idx="17">
                  <c:v>1271611791.01</c:v>
                </c:pt>
                <c:pt idx="18">
                  <c:v>1186542442.4400001</c:v>
                </c:pt>
                <c:pt idx="19">
                  <c:v>1295740383.0999999</c:v>
                </c:pt>
                <c:pt idx="20">
                  <c:v>1292901882.9400001</c:v>
                </c:pt>
                <c:pt idx="21">
                  <c:v>1135142363.51</c:v>
                </c:pt>
                <c:pt idx="22">
                  <c:v>1120137173.1400001</c:v>
                </c:pt>
                <c:pt idx="23">
                  <c:v>1102279414.6900001</c:v>
                </c:pt>
                <c:pt idx="24">
                  <c:v>1227719919.74</c:v>
                </c:pt>
                <c:pt idx="25">
                  <c:v>1222837442.8</c:v>
                </c:pt>
                <c:pt idx="26">
                  <c:v>1242359782.24</c:v>
                </c:pt>
                <c:pt idx="27">
                  <c:v>1158981462.8399999</c:v>
                </c:pt>
                <c:pt idx="28">
                  <c:v>1140525709.45</c:v>
                </c:pt>
                <c:pt idx="29">
                  <c:v>1314218115.9100001</c:v>
                </c:pt>
                <c:pt idx="30">
                  <c:v>1367649208.49</c:v>
                </c:pt>
                <c:pt idx="31">
                  <c:v>1186462648.3399999</c:v>
                </c:pt>
                <c:pt idx="32">
                  <c:v>1154369974.3599999</c:v>
                </c:pt>
                <c:pt idx="33">
                  <c:v>1105367845.0599999</c:v>
                </c:pt>
                <c:pt idx="34">
                  <c:v>1090079542.2</c:v>
                </c:pt>
                <c:pt idx="35">
                  <c:v>1078711137.05</c:v>
                </c:pt>
                <c:pt idx="36">
                  <c:v>1154665092.73</c:v>
                </c:pt>
                <c:pt idx="37">
                  <c:v>1125913909.46</c:v>
                </c:pt>
                <c:pt idx="38">
                  <c:v>1104540100.9200001</c:v>
                </c:pt>
                <c:pt idx="39">
                  <c:v>1129993395.52</c:v>
                </c:pt>
                <c:pt idx="40">
                  <c:v>1249619666.8800001</c:v>
                </c:pt>
                <c:pt idx="41">
                  <c:v>1269124756.5999999</c:v>
                </c:pt>
                <c:pt idx="42">
                  <c:v>1233431141.21</c:v>
                </c:pt>
                <c:pt idx="43">
                  <c:v>1301966518.8699999</c:v>
                </c:pt>
                <c:pt idx="44">
                  <c:v>1288538524.26</c:v>
                </c:pt>
                <c:pt idx="45">
                  <c:v>1371878203.4200001</c:v>
                </c:pt>
                <c:pt idx="46">
                  <c:v>1312256412.97</c:v>
                </c:pt>
                <c:pt idx="47">
                  <c:v>1262759246.8</c:v>
                </c:pt>
                <c:pt idx="48">
                  <c:v>1360846900.3399999</c:v>
                </c:pt>
                <c:pt idx="49">
                  <c:v>1405283658.76</c:v>
                </c:pt>
                <c:pt idx="50">
                  <c:v>1314392829.97</c:v>
                </c:pt>
                <c:pt idx="51">
                  <c:v>1311281953.8900001</c:v>
                </c:pt>
                <c:pt idx="52">
                  <c:v>1416738276.6500001</c:v>
                </c:pt>
                <c:pt idx="53">
                  <c:v>1538088374.3299999</c:v>
                </c:pt>
                <c:pt idx="54">
                  <c:v>1479947868.5599999</c:v>
                </c:pt>
              </c:numCache>
            </c:numRef>
          </c:val>
          <c:extLst>
            <c:ext xmlns:c16="http://schemas.microsoft.com/office/drawing/2014/chart" uri="{C3380CC4-5D6E-409C-BE32-E72D297353CC}">
              <c16:uniqueId val="{00000001-DC54-4A54-9FD2-413A14A47194}"/>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Balances'!$X$148:$X$202</c:f>
              <c:numCache>
                <c:formatCode>_("$"* #,##0.00_);_("$"* \(#,##0.00\);_("$"* "-"??_);_(@_)</c:formatCode>
                <c:ptCount val="55"/>
                <c:pt idx="0">
                  <c:v>0</c:v>
                </c:pt>
                <c:pt idx="1">
                  <c:v>0</c:v>
                </c:pt>
                <c:pt idx="2">
                  <c:v>23413810.460000001</c:v>
                </c:pt>
                <c:pt idx="3">
                  <c:v>0</c:v>
                </c:pt>
                <c:pt idx="4">
                  <c:v>0</c:v>
                </c:pt>
                <c:pt idx="5">
                  <c:v>0</c:v>
                </c:pt>
                <c:pt idx="6">
                  <c:v>50273000</c:v>
                </c:pt>
                <c:pt idx="7">
                  <c:v>50389696.289999999</c:v>
                </c:pt>
                <c:pt idx="8">
                  <c:v>50537679.18</c:v>
                </c:pt>
                <c:pt idx="9">
                  <c:v>0</c:v>
                </c:pt>
                <c:pt idx="10">
                  <c:v>0</c:v>
                </c:pt>
                <c:pt idx="11">
                  <c:v>0</c:v>
                </c:pt>
                <c:pt idx="12">
                  <c:v>424532264.89999998</c:v>
                </c:pt>
                <c:pt idx="13">
                  <c:v>636210070.84000003</c:v>
                </c:pt>
                <c:pt idx="14">
                  <c:v>210811802.41</c:v>
                </c:pt>
                <c:pt idx="15">
                  <c:v>0</c:v>
                </c:pt>
                <c:pt idx="16">
                  <c:v>0</c:v>
                </c:pt>
                <c:pt idx="17">
                  <c:v>0</c:v>
                </c:pt>
                <c:pt idx="18">
                  <c:v>0</c:v>
                </c:pt>
                <c:pt idx="19">
                  <c:v>403562350</c:v>
                </c:pt>
                <c:pt idx="20">
                  <c:v>394866467.12</c:v>
                </c:pt>
                <c:pt idx="21">
                  <c:v>395478433.79000002</c:v>
                </c:pt>
                <c:pt idx="22">
                  <c:v>396027229.80000001</c:v>
                </c:pt>
                <c:pt idx="23">
                  <c:v>396636635.27999997</c:v>
                </c:pt>
                <c:pt idx="24">
                  <c:v>900797983.88</c:v>
                </c:pt>
                <c:pt idx="25">
                  <c:v>1477957435.3399999</c:v>
                </c:pt>
                <c:pt idx="26">
                  <c:v>544289378.54999995</c:v>
                </c:pt>
                <c:pt idx="27">
                  <c:v>0</c:v>
                </c:pt>
                <c:pt idx="28">
                  <c:v>0</c:v>
                </c:pt>
                <c:pt idx="29">
                  <c:v>0</c:v>
                </c:pt>
                <c:pt idx="30">
                  <c:v>0</c:v>
                </c:pt>
                <c:pt idx="31">
                  <c:v>0</c:v>
                </c:pt>
                <c:pt idx="32">
                  <c:v>0</c:v>
                </c:pt>
                <c:pt idx="33">
                  <c:v>0</c:v>
                </c:pt>
                <c:pt idx="34">
                  <c:v>0</c:v>
                </c:pt>
                <c:pt idx="35">
                  <c:v>0</c:v>
                </c:pt>
                <c:pt idx="36">
                  <c:v>533822634.38</c:v>
                </c:pt>
                <c:pt idx="37">
                  <c:v>963754846.62</c:v>
                </c:pt>
                <c:pt idx="38">
                  <c:v>429873443.16000003</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2-DC54-4A54-9FD2-413A14A47194}"/>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Balances'!$AB$148:$AB$202</c:f>
              <c:numCache>
                <c:formatCode>0.0%</c:formatCode>
                <c:ptCount val="55"/>
                <c:pt idx="0">
                  <c:v>4.3330092043663081E-2</c:v>
                </c:pt>
                <c:pt idx="1">
                  <c:v>4.2412549769666331E-2</c:v>
                </c:pt>
                <c:pt idx="2">
                  <c:v>4.2834428635874243E-2</c:v>
                </c:pt>
                <c:pt idx="3">
                  <c:v>3.6324058064788466E-2</c:v>
                </c:pt>
                <c:pt idx="4">
                  <c:v>3.7719851795215469E-2</c:v>
                </c:pt>
                <c:pt idx="5">
                  <c:v>4.6452386591765711E-2</c:v>
                </c:pt>
                <c:pt idx="6">
                  <c:v>4.9314859390830607E-2</c:v>
                </c:pt>
                <c:pt idx="7">
                  <c:v>4.9194593673118729E-2</c:v>
                </c:pt>
                <c:pt idx="8">
                  <c:v>5.4090149733926243E-2</c:v>
                </c:pt>
                <c:pt idx="9">
                  <c:v>4.8441925192108458E-2</c:v>
                </c:pt>
                <c:pt idx="10">
                  <c:v>4.5994636870555369E-2</c:v>
                </c:pt>
                <c:pt idx="11">
                  <c:v>4.7116934721266372E-2</c:v>
                </c:pt>
                <c:pt idx="12">
                  <c:v>6.1965291356586384E-2</c:v>
                </c:pt>
                <c:pt idx="13">
                  <c:v>5.5865524132377976E-2</c:v>
                </c:pt>
                <c:pt idx="14">
                  <c:v>4.4328655506677701E-2</c:v>
                </c:pt>
                <c:pt idx="15">
                  <c:v>3.537557618141695E-2</c:v>
                </c:pt>
                <c:pt idx="16">
                  <c:v>4.9905561548837109E-2</c:v>
                </c:pt>
                <c:pt idx="17">
                  <c:v>4.8094772407336936E-2</c:v>
                </c:pt>
                <c:pt idx="18">
                  <c:v>4.5142654829221675E-2</c:v>
                </c:pt>
                <c:pt idx="19">
                  <c:v>6.1483336697681815E-2</c:v>
                </c:pt>
                <c:pt idx="20">
                  <c:v>6.1746215004302316E-2</c:v>
                </c:pt>
                <c:pt idx="21">
                  <c:v>5.7498510429726438E-2</c:v>
                </c:pt>
                <c:pt idx="22">
                  <c:v>5.2517962129322623E-2</c:v>
                </c:pt>
                <c:pt idx="23">
                  <c:v>5.218493329727969E-2</c:v>
                </c:pt>
                <c:pt idx="24">
                  <c:v>6.9328175350520216E-2</c:v>
                </c:pt>
                <c:pt idx="25">
                  <c:v>8.0840780114935784E-2</c:v>
                </c:pt>
                <c:pt idx="26">
                  <c:v>4.8602719531644412E-2</c:v>
                </c:pt>
                <c:pt idx="27">
                  <c:v>3.6217008219742469E-2</c:v>
                </c:pt>
                <c:pt idx="28">
                  <c:v>3.4011525739625119E-2</c:v>
                </c:pt>
                <c:pt idx="29">
                  <c:v>3.6612067510310542E-2</c:v>
                </c:pt>
                <c:pt idx="30">
                  <c:v>3.7164073168190488E-2</c:v>
                </c:pt>
                <c:pt idx="31">
                  <c:v>3.2599035407332652E-2</c:v>
                </c:pt>
                <c:pt idx="32">
                  <c:v>3.1256411171134479E-2</c:v>
                </c:pt>
                <c:pt idx="33">
                  <c:v>2.8693341352639151E-2</c:v>
                </c:pt>
                <c:pt idx="34">
                  <c:v>2.8433777129686436E-2</c:v>
                </c:pt>
                <c:pt idx="35">
                  <c:v>2.7375520869936634E-2</c:v>
                </c:pt>
                <c:pt idx="36">
                  <c:v>3.8965521089925612E-2</c:v>
                </c:pt>
                <c:pt idx="37">
                  <c:v>4.4139081079924584E-2</c:v>
                </c:pt>
                <c:pt idx="38">
                  <c:v>3.1285938688412514E-2</c:v>
                </c:pt>
                <c:pt idx="39">
                  <c:v>2.2959576306222744E-2</c:v>
                </c:pt>
                <c:pt idx="40">
                  <c:v>2.4403586899614527E-2</c:v>
                </c:pt>
                <c:pt idx="41">
                  <c:v>2.4538600488270577E-2</c:v>
                </c:pt>
                <c:pt idx="42">
                  <c:v>2.3571726555338873E-2</c:v>
                </c:pt>
                <c:pt idx="43">
                  <c:v>2.4681032901858368E-2</c:v>
                </c:pt>
                <c:pt idx="44">
                  <c:v>2.4242543006096878E-2</c:v>
                </c:pt>
                <c:pt idx="45">
                  <c:v>2.5097519904572031E-2</c:v>
                </c:pt>
                <c:pt idx="46">
                  <c:v>2.3575412529051581E-2</c:v>
                </c:pt>
                <c:pt idx="47">
                  <c:v>2.2599986646534218E-2</c:v>
                </c:pt>
                <c:pt idx="48">
                  <c:v>2.4011605558812869E-2</c:v>
                </c:pt>
                <c:pt idx="49">
                  <c:v>2.3658946432597784E-2</c:v>
                </c:pt>
                <c:pt idx="50">
                  <c:v>2.2792821357407938E-2</c:v>
                </c:pt>
                <c:pt idx="51">
                  <c:v>2.1893815805256244E-2</c:v>
                </c:pt>
                <c:pt idx="52">
                  <c:v>2.3835516501686579E-2</c:v>
                </c:pt>
                <c:pt idx="53">
                  <c:v>2.6659412522618633E-2</c:v>
                </c:pt>
                <c:pt idx="54">
                  <c:v>2.528732425411832E-2</c:v>
                </c:pt>
              </c:numCache>
            </c:numRef>
          </c:val>
          <c:smooth val="0"/>
          <c:extLst>
            <c:ext xmlns:c16="http://schemas.microsoft.com/office/drawing/2014/chart" uri="{C3380CC4-5D6E-409C-BE32-E72D297353CC}">
              <c16:uniqueId val="{00000003-DC54-4A54-9FD2-413A14A47194}"/>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4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 2022/23 </c:v>
                </c:pt>
                <c:pt idx="11">
                  <c:v>FY 2023/24 (1st Q) </c:v>
                </c:pt>
              </c:strCache>
            </c:strRef>
          </c:cat>
          <c:val>
            <c:numRef>
              <c:f>Sheet1!$B$2:$B$13</c:f>
              <c:numCache>
                <c:formatCode>"$"#,##0_);[Red]\("$"#,##0\)</c:formatCode>
                <c:ptCount val="12"/>
                <c:pt idx="0">
                  <c:v>1634356</c:v>
                </c:pt>
                <c:pt idx="1">
                  <c:v>1588475</c:v>
                </c:pt>
                <c:pt idx="2">
                  <c:v>1566106</c:v>
                </c:pt>
                <c:pt idx="3">
                  <c:v>3515825</c:v>
                </c:pt>
                <c:pt idx="4">
                  <c:v>3990837</c:v>
                </c:pt>
                <c:pt idx="5">
                  <c:v>3314578</c:v>
                </c:pt>
                <c:pt idx="6">
                  <c:v>3718429</c:v>
                </c:pt>
                <c:pt idx="7">
                  <c:v>3484494</c:v>
                </c:pt>
                <c:pt idx="8">
                  <c:v>2033510</c:v>
                </c:pt>
                <c:pt idx="9">
                  <c:v>4008105</c:v>
                </c:pt>
                <c:pt idx="10">
                  <c:v>14239141.67</c:v>
                </c:pt>
                <c:pt idx="11">
                  <c:v>3701165.56</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4.1295120091883929E-2"/>
          <c:w val="0.92764031341100817"/>
          <c:h val="0.83452134747149098"/>
        </c:manualLayout>
      </c:layout>
      <c:barChart>
        <c:barDir val="col"/>
        <c:grouping val="clustered"/>
        <c:varyColors val="0"/>
        <c:ser>
          <c:idx val="0"/>
          <c:order val="0"/>
          <c:tx>
            <c:strRef>
              <c:f>Sheet1!$B$1</c:f>
              <c:strCache>
                <c:ptCount val="1"/>
                <c:pt idx="0">
                  <c:v>3/31/2020 ($26.7 bln)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2.7823759180628711E-3"/>
                  <c:y val="6.7549731480908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2.0107222885713096E-3"/>
                  <c:y val="1.2958727688554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Liquidity + Ultra Short Duration</c:v>
                </c:pt>
                <c:pt idx="1">
                  <c:v>Short Duration</c:v>
                </c:pt>
                <c:pt idx="2">
                  <c:v>Int. Duration</c:v>
                </c:pt>
                <c:pt idx="3">
                  <c:v>Long Duration</c:v>
                </c:pt>
                <c:pt idx="4">
                  <c:v>Time Deposits</c:v>
                </c:pt>
              </c:strCache>
            </c:strRef>
          </c:cat>
          <c:val>
            <c:numRef>
              <c:f>Sheet1!$B$2:$B$6</c:f>
              <c:numCache>
                <c:formatCode>0.0%</c:formatCode>
                <c:ptCount val="5"/>
                <c:pt idx="0">
                  <c:v>0.39800000000000002</c:v>
                </c:pt>
                <c:pt idx="1">
                  <c:v>0.1183</c:v>
                </c:pt>
                <c:pt idx="2">
                  <c:v>0.10879999999999999</c:v>
                </c:pt>
                <c:pt idx="3">
                  <c:v>0.35039999999999999</c:v>
                </c:pt>
                <c:pt idx="4">
                  <c:v>2.4500000000000001E-2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9/30/2022 ($57.91 bln)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Liquidity + Ultra Short Duration</c:v>
                </c:pt>
                <c:pt idx="1">
                  <c:v>Short Duration</c:v>
                </c:pt>
                <c:pt idx="2">
                  <c:v>Int. Duration</c:v>
                </c:pt>
                <c:pt idx="3">
                  <c:v>Long Duration</c:v>
                </c:pt>
                <c:pt idx="4">
                  <c:v>Time Deposits</c:v>
                </c:pt>
              </c:strCache>
            </c:strRef>
          </c:cat>
          <c:val>
            <c:numRef>
              <c:f>Sheet1!$C$2:$C$6</c:f>
              <c:numCache>
                <c:formatCode>0.0%</c:formatCode>
                <c:ptCount val="5"/>
                <c:pt idx="0">
                  <c:v>0.52970000000000006</c:v>
                </c:pt>
                <c:pt idx="1">
                  <c:v>0.10249999999999999</c:v>
                </c:pt>
                <c:pt idx="2">
                  <c:v>0.112</c:v>
                </c:pt>
                <c:pt idx="3">
                  <c:v>0.254</c:v>
                </c:pt>
                <c:pt idx="4">
                  <c:v>1.8E-3</c:v>
                </c:pt>
              </c:numCache>
            </c:numRef>
          </c:val>
          <c:extLst>
            <c:ext xmlns:c16="http://schemas.microsoft.com/office/drawing/2014/chart" uri="{C3380CC4-5D6E-409C-BE32-E72D297353CC}">
              <c16:uniqueId val="{00000007-1909-4E65-883C-169641072163}"/>
            </c:ext>
          </c:extLst>
        </c:ser>
        <c:ser>
          <c:idx val="2"/>
          <c:order val="2"/>
          <c:tx>
            <c:strRef>
              <c:f>Sheet1!$D$1</c:f>
              <c:strCache>
                <c:ptCount val="1"/>
                <c:pt idx="0">
                  <c:v>9/30/2023 ($61.5 bln)</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Liquidity + Ultra Short Duration</c:v>
                </c:pt>
                <c:pt idx="1">
                  <c:v>Short Duration</c:v>
                </c:pt>
                <c:pt idx="2">
                  <c:v>Int. Duration</c:v>
                </c:pt>
                <c:pt idx="3">
                  <c:v>Long Duration</c:v>
                </c:pt>
                <c:pt idx="4">
                  <c:v>Time Deposits</c:v>
                </c:pt>
              </c:strCache>
            </c:strRef>
          </c:cat>
          <c:val>
            <c:numRef>
              <c:f>Sheet1!$D$2:$D$6</c:f>
              <c:numCache>
                <c:formatCode>0.0%</c:formatCode>
                <c:ptCount val="5"/>
                <c:pt idx="0">
                  <c:v>0.39710000000000001</c:v>
                </c:pt>
                <c:pt idx="1">
                  <c:v>0.1273</c:v>
                </c:pt>
                <c:pt idx="2">
                  <c:v>0.1555</c:v>
                </c:pt>
                <c:pt idx="3">
                  <c:v>0.313</c:v>
                </c:pt>
                <c:pt idx="4">
                  <c:v>7.1000000000000004E-3</c:v>
                </c:pt>
              </c:numCache>
            </c:numRef>
          </c:val>
          <c:extLst>
            <c:ext xmlns:c16="http://schemas.microsoft.com/office/drawing/2014/chart" uri="{C3380CC4-5D6E-409C-BE32-E72D297353CC}">
              <c16:uniqueId val="{00000000-B881-4421-BE91-0F3685381B0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25343816227192706"/>
          <c:y val="3.5045229291403177E-2"/>
          <c:w val="0.68554293502460195"/>
          <c:h val="7.3968305931533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59147627101E-2"/>
          <c:y val="1.4607073181896706E-2"/>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7603581229648024"/>
          <c:y val="8.2170224348688092E-2"/>
          <c:w val="0.80731213976557392"/>
          <c:h val="0.76736947449399884"/>
        </c:manualLayout>
      </c:layout>
      <c:barChart>
        <c:barDir val="col"/>
        <c:grouping val="clustered"/>
        <c:varyColors val="0"/>
        <c:ser>
          <c:idx val="0"/>
          <c:order val="0"/>
          <c:tx>
            <c:strRef>
              <c:f>Sheet1!$A$11</c:f>
              <c:strCache>
                <c:ptCount val="1"/>
                <c:pt idx="0">
                  <c:v>Oct-22</c:v>
                </c:pt>
              </c:strCache>
            </c:strRef>
          </c:tx>
          <c:spPr>
            <a:solidFill>
              <a:schemeClr val="accent5">
                <a:shade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Sheet1!$B$11:$D$11</c:f>
              <c:numCache>
                <c:formatCode>0</c:formatCode>
                <c:ptCount val="3"/>
                <c:pt idx="0">
                  <c:v>122.1</c:v>
                </c:pt>
                <c:pt idx="1">
                  <c:v>-56.5</c:v>
                </c:pt>
                <c:pt idx="2">
                  <c:v>66.7</c:v>
                </c:pt>
              </c:numCache>
            </c:numRef>
          </c:val>
          <c:extLst>
            <c:ext xmlns:c16="http://schemas.microsoft.com/office/drawing/2014/chart" uri="{C3380CC4-5D6E-409C-BE32-E72D297353CC}">
              <c16:uniqueId val="{00000008-9FF0-4AF1-93D1-ECA1F57D9E5F}"/>
            </c:ext>
          </c:extLst>
        </c:ser>
        <c:ser>
          <c:idx val="1"/>
          <c:order val="1"/>
          <c:tx>
            <c:strRef>
              <c:f>Sheet1!$A$12</c:f>
              <c:strCache>
                <c:ptCount val="1"/>
                <c:pt idx="0">
                  <c:v>Nov-22</c:v>
                </c:pt>
              </c:strCache>
            </c:strRef>
          </c:tx>
          <c:spPr>
            <a:solidFill>
              <a:schemeClr val="accent5">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Sheet1!$B$12:$D$12</c:f>
              <c:numCache>
                <c:formatCode>0</c:formatCode>
                <c:ptCount val="3"/>
                <c:pt idx="0">
                  <c:v>127.9</c:v>
                </c:pt>
                <c:pt idx="1">
                  <c:v>-52.88</c:v>
                </c:pt>
                <c:pt idx="2">
                  <c:v>76.3</c:v>
                </c:pt>
              </c:numCache>
            </c:numRef>
          </c:val>
          <c:extLst>
            <c:ext xmlns:c16="http://schemas.microsoft.com/office/drawing/2014/chart" uri="{C3380CC4-5D6E-409C-BE32-E72D297353CC}">
              <c16:uniqueId val="{00000009-9FF0-4AF1-93D1-ECA1F57D9E5F}"/>
            </c:ext>
          </c:extLst>
        </c:ser>
        <c:ser>
          <c:idx val="2"/>
          <c:order val="2"/>
          <c:tx>
            <c:strRef>
              <c:f>Sheet1!$A$13</c:f>
              <c:strCache>
                <c:ptCount val="1"/>
                <c:pt idx="0">
                  <c:v>Dec-22</c:v>
                </c:pt>
              </c:strCache>
            </c:strRef>
          </c:tx>
          <c:spPr>
            <a:solidFill>
              <a:schemeClr val="accent5">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Sheet1!$B$13:$D$13</c:f>
              <c:numCache>
                <c:formatCode>0</c:formatCode>
                <c:ptCount val="3"/>
                <c:pt idx="0">
                  <c:v>141.9</c:v>
                </c:pt>
                <c:pt idx="1">
                  <c:v>-53.3</c:v>
                </c:pt>
                <c:pt idx="2">
                  <c:v>89.8</c:v>
                </c:pt>
              </c:numCache>
            </c:numRef>
          </c:val>
          <c:extLst>
            <c:ext xmlns:c16="http://schemas.microsoft.com/office/drawing/2014/chart" uri="{C3380CC4-5D6E-409C-BE32-E72D297353CC}">
              <c16:uniqueId val="{0000000A-9FF0-4AF1-93D1-ECA1F57D9E5F}"/>
            </c:ext>
          </c:extLst>
        </c:ser>
        <c:ser>
          <c:idx val="3"/>
          <c:order val="3"/>
          <c:tx>
            <c:strRef>
              <c:f>Sheet1!$A$14</c:f>
              <c:strCache>
                <c:ptCount val="1"/>
                <c:pt idx="0">
                  <c:v>Jan-23</c:v>
                </c:pt>
              </c:strCache>
            </c:strRef>
          </c:tx>
          <c:spPr>
            <a:solidFill>
              <a:schemeClr val="accent5">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Sheet1!$B$14:$D$14</c:f>
              <c:numCache>
                <c:formatCode>0</c:formatCode>
                <c:ptCount val="3"/>
                <c:pt idx="0">
                  <c:v>155.6</c:v>
                </c:pt>
                <c:pt idx="1">
                  <c:v>-51.7</c:v>
                </c:pt>
                <c:pt idx="2">
                  <c:v>105.1</c:v>
                </c:pt>
              </c:numCache>
            </c:numRef>
          </c:val>
          <c:extLst>
            <c:ext xmlns:c16="http://schemas.microsoft.com/office/drawing/2014/chart" uri="{C3380CC4-5D6E-409C-BE32-E72D297353CC}">
              <c16:uniqueId val="{0000000B-9FF0-4AF1-93D1-ECA1F57D9E5F}"/>
            </c:ext>
          </c:extLst>
        </c:ser>
        <c:ser>
          <c:idx val="4"/>
          <c:order val="4"/>
          <c:tx>
            <c:strRef>
              <c:f>Sheet1!$A$15</c:f>
              <c:strCache>
                <c:ptCount val="1"/>
                <c:pt idx="0">
                  <c:v>Feb-23</c:v>
                </c:pt>
              </c:strCache>
            </c:strRef>
          </c:tx>
          <c:spPr>
            <a:solidFill>
              <a:schemeClr val="accent5">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Sheet1!$B$15:$D$15</c:f>
              <c:numCache>
                <c:formatCode>0</c:formatCode>
                <c:ptCount val="3"/>
                <c:pt idx="0">
                  <c:v>162.1</c:v>
                </c:pt>
                <c:pt idx="1">
                  <c:v>-75.7</c:v>
                </c:pt>
                <c:pt idx="2">
                  <c:v>87.6</c:v>
                </c:pt>
              </c:numCache>
            </c:numRef>
          </c:val>
          <c:extLst>
            <c:ext xmlns:c16="http://schemas.microsoft.com/office/drawing/2014/chart" uri="{C3380CC4-5D6E-409C-BE32-E72D297353CC}">
              <c16:uniqueId val="{00000000-93C3-4A65-A4CB-91F4A2E3576A}"/>
            </c:ext>
          </c:extLst>
        </c:ser>
        <c:ser>
          <c:idx val="5"/>
          <c:order val="5"/>
          <c:tx>
            <c:strRef>
              <c:f>Sheet1!$A$16</c:f>
              <c:strCache>
                <c:ptCount val="1"/>
                <c:pt idx="0">
                  <c:v>Mar-23</c:v>
                </c:pt>
              </c:strCache>
            </c:strRef>
          </c:tx>
          <c:spPr>
            <a:solidFill>
              <a:schemeClr val="accent5">
                <a:shade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Sheet1!$B$16:$D$16</c:f>
              <c:numCache>
                <c:formatCode>0</c:formatCode>
                <c:ptCount val="3"/>
                <c:pt idx="0">
                  <c:v>168.7</c:v>
                </c:pt>
                <c:pt idx="1">
                  <c:v>-69.900000000000006</c:v>
                </c:pt>
                <c:pt idx="2">
                  <c:v>99.9</c:v>
                </c:pt>
              </c:numCache>
            </c:numRef>
          </c:val>
          <c:extLst>
            <c:ext xmlns:c16="http://schemas.microsoft.com/office/drawing/2014/chart" uri="{C3380CC4-5D6E-409C-BE32-E72D297353CC}">
              <c16:uniqueId val="{00000000-39E3-402E-9DCD-94E98A9A5530}"/>
            </c:ext>
          </c:extLst>
        </c:ser>
        <c:ser>
          <c:idx val="6"/>
          <c:order val="6"/>
          <c:tx>
            <c:strRef>
              <c:f>Sheet1!$A$17</c:f>
              <c:strCache>
                <c:ptCount val="1"/>
                <c:pt idx="0">
                  <c:v>Apr-23</c:v>
                </c:pt>
              </c:strCache>
            </c:strRef>
          </c:tx>
          <c:spPr>
            <a:solidFill>
              <a:schemeClr val="accent5">
                <a:tint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Sheet1!$B$17:$D$17</c:f>
              <c:numCache>
                <c:formatCode>0</c:formatCode>
                <c:ptCount val="3"/>
                <c:pt idx="0">
                  <c:v>184.8</c:v>
                </c:pt>
                <c:pt idx="1">
                  <c:v>-45.1</c:v>
                </c:pt>
                <c:pt idx="2">
                  <c:v>140.9</c:v>
                </c:pt>
              </c:numCache>
            </c:numRef>
          </c:val>
          <c:extLst>
            <c:ext xmlns:c16="http://schemas.microsoft.com/office/drawing/2014/chart" uri="{C3380CC4-5D6E-409C-BE32-E72D297353CC}">
              <c16:uniqueId val="{00000001-39E3-402E-9DCD-94E98A9A5530}"/>
            </c:ext>
          </c:extLst>
        </c:ser>
        <c:ser>
          <c:idx val="7"/>
          <c:order val="7"/>
          <c:tx>
            <c:strRef>
              <c:f>Sheet1!$A$18</c:f>
              <c:strCache>
                <c:ptCount val="1"/>
                <c:pt idx="0">
                  <c:v>May-23</c:v>
                </c:pt>
              </c:strCache>
            </c:strRef>
          </c:tx>
          <c:spPr>
            <a:solidFill>
              <a:schemeClr val="accent5">
                <a:tint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Sheet1!$B$18:$D$18</c:f>
              <c:numCache>
                <c:formatCode>0</c:formatCode>
                <c:ptCount val="3"/>
                <c:pt idx="0">
                  <c:v>190</c:v>
                </c:pt>
                <c:pt idx="1">
                  <c:v>-64.5</c:v>
                </c:pt>
                <c:pt idx="2">
                  <c:v>126.5</c:v>
                </c:pt>
              </c:numCache>
            </c:numRef>
          </c:val>
          <c:extLst>
            <c:ext xmlns:c16="http://schemas.microsoft.com/office/drawing/2014/chart" uri="{C3380CC4-5D6E-409C-BE32-E72D297353CC}">
              <c16:uniqueId val="{00000007-8AE6-48D8-AEAA-723804EE8440}"/>
            </c:ext>
          </c:extLst>
        </c:ser>
        <c:ser>
          <c:idx val="8"/>
          <c:order val="8"/>
          <c:tx>
            <c:strRef>
              <c:f>Sheet1!$A$19</c:f>
              <c:strCache>
                <c:ptCount val="1"/>
                <c:pt idx="0">
                  <c:v>Jun-23</c:v>
                </c:pt>
              </c:strCache>
            </c:strRef>
          </c:tx>
          <c:spPr>
            <a:solidFill>
              <a:schemeClr val="accent5">
                <a:tint val="7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Sheet1!$B$19:$D$19</c:f>
              <c:numCache>
                <c:formatCode>0</c:formatCode>
                <c:ptCount val="3"/>
                <c:pt idx="0">
                  <c:v>191</c:v>
                </c:pt>
                <c:pt idx="1">
                  <c:v>-67.7</c:v>
                </c:pt>
                <c:pt idx="2">
                  <c:v>125.1</c:v>
                </c:pt>
              </c:numCache>
            </c:numRef>
          </c:val>
          <c:extLst>
            <c:ext xmlns:c16="http://schemas.microsoft.com/office/drawing/2014/chart" uri="{C3380CC4-5D6E-409C-BE32-E72D297353CC}">
              <c16:uniqueId val="{00000008-8AE6-48D8-AEAA-723804EE8440}"/>
            </c:ext>
          </c:extLst>
        </c:ser>
        <c:ser>
          <c:idx val="9"/>
          <c:order val="9"/>
          <c:tx>
            <c:strRef>
              <c:f>Sheet1!$A$20</c:f>
              <c:strCache>
                <c:ptCount val="1"/>
                <c:pt idx="0">
                  <c:v>Jul-23</c:v>
                </c:pt>
              </c:strCache>
            </c:strRef>
          </c:tx>
          <c:spPr>
            <a:solidFill>
              <a:schemeClr val="accent5">
                <a:tint val="63000"/>
              </a:schemeClr>
            </a:solidFill>
            <a:ln>
              <a:noFill/>
            </a:ln>
            <a:effectLst/>
          </c:spPr>
          <c:invertIfNegative val="0"/>
          <c:dLbls>
            <c:dLbl>
              <c:idx val="2"/>
              <c:layout>
                <c:manualLayout>
                  <c:x val="-1.083565870234692E-2"/>
                  <c:y val="-2.9196503040574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D5-4130-B245-3B343A6F4A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Sheet1!$B$20:$D$20</c:f>
              <c:numCache>
                <c:formatCode>0</c:formatCode>
                <c:ptCount val="3"/>
                <c:pt idx="0">
                  <c:v>203</c:v>
                </c:pt>
                <c:pt idx="1">
                  <c:v>-48.7</c:v>
                </c:pt>
                <c:pt idx="2">
                  <c:v>156</c:v>
                </c:pt>
              </c:numCache>
            </c:numRef>
          </c:val>
          <c:extLst>
            <c:ext xmlns:c16="http://schemas.microsoft.com/office/drawing/2014/chart" uri="{C3380CC4-5D6E-409C-BE32-E72D297353CC}">
              <c16:uniqueId val="{00000000-42D5-4130-B245-3B343A6F4AB7}"/>
            </c:ext>
          </c:extLst>
        </c:ser>
        <c:ser>
          <c:idx val="10"/>
          <c:order val="10"/>
          <c:tx>
            <c:strRef>
              <c:f>Sheet1!$A$21</c:f>
              <c:strCache>
                <c:ptCount val="1"/>
                <c:pt idx="0">
                  <c:v>Aug-23</c:v>
                </c:pt>
              </c:strCache>
            </c:strRef>
          </c:tx>
          <c:spPr>
            <a:solidFill>
              <a:schemeClr val="accent5">
                <a:tint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Sheet1!$B$21:$D$21</c:f>
              <c:numCache>
                <c:formatCode>0</c:formatCode>
                <c:ptCount val="3"/>
                <c:pt idx="0">
                  <c:v>208</c:v>
                </c:pt>
                <c:pt idx="1">
                  <c:v>-58.1</c:v>
                </c:pt>
                <c:pt idx="2">
                  <c:v>151.69999999999999</c:v>
                </c:pt>
              </c:numCache>
            </c:numRef>
          </c:val>
          <c:extLst>
            <c:ext xmlns:c16="http://schemas.microsoft.com/office/drawing/2014/chart" uri="{C3380CC4-5D6E-409C-BE32-E72D297353CC}">
              <c16:uniqueId val="{00000001-42D5-4130-B245-3B343A6F4AB7}"/>
            </c:ext>
          </c:extLst>
        </c:ser>
        <c:ser>
          <c:idx val="11"/>
          <c:order val="11"/>
          <c:tx>
            <c:strRef>
              <c:f>Sheet1!$A$22</c:f>
              <c:strCache>
                <c:ptCount val="1"/>
                <c:pt idx="0">
                  <c:v>Sep-23</c:v>
                </c:pt>
              </c:strCache>
            </c:strRef>
          </c:tx>
          <c:spPr>
            <a:solidFill>
              <a:schemeClr val="accent5">
                <a:tint val="41000"/>
              </a:schemeClr>
            </a:solidFill>
            <a:ln>
              <a:noFill/>
            </a:ln>
            <a:effectLst/>
          </c:spPr>
          <c:invertIfNegative val="0"/>
          <c:dLbls>
            <c:dLbl>
              <c:idx val="0"/>
              <c:layout>
                <c:manualLayout>
                  <c:x val="4.8158483121540988E-3"/>
                  <c:y val="-5.83930060811488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D5-4130-B245-3B343A6F4A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Sheet1!$B$22:$D$22</c:f>
              <c:numCache>
                <c:formatCode>0</c:formatCode>
                <c:ptCount val="3"/>
                <c:pt idx="0">
                  <c:v>201</c:v>
                </c:pt>
                <c:pt idx="1">
                  <c:v>-72.2</c:v>
                </c:pt>
                <c:pt idx="2">
                  <c:v>130</c:v>
                </c:pt>
              </c:numCache>
            </c:numRef>
          </c:val>
          <c:extLst>
            <c:ext xmlns:c16="http://schemas.microsoft.com/office/drawing/2014/chart" uri="{C3380CC4-5D6E-409C-BE32-E72D297353CC}">
              <c16:uniqueId val="{00000002-42D5-4130-B245-3B343A6F4AB7}"/>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quot;$&quot;#,##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solidFill>
            <a:schemeClr val="accent1"/>
          </a:solidFill>
        </a:ln>
        <a:effectLst>
          <a:outerShdw blurRad="50800" dist="50800" dir="5400000" sx="1000" sy="1000" algn="ctr" rotWithShape="0">
            <a:srgbClr val="000000">
              <a:alpha val="43137"/>
            </a:srgbClr>
          </a:outerShdw>
        </a:effectLst>
      </c:spPr>
    </c:plotArea>
    <c:legend>
      <c:legendPos val="b"/>
      <c:layout>
        <c:manualLayout>
          <c:xMode val="edge"/>
          <c:yMode val="edge"/>
          <c:x val="0.26191215681373164"/>
          <c:y val="0.89050276838023323"/>
          <c:w val="0.7380878143395676"/>
          <c:h val="5.986317645079032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1"/>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2"/>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dLbl>
              <c:idx val="4"/>
              <c:layout>
                <c:manualLayout>
                  <c:x val="1.3492437860418074E-3"/>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F-4B25-861B-A75593F35440}"/>
                </c:ext>
              </c:extLst>
            </c:dLbl>
            <c:dLbl>
              <c:idx val="5"/>
              <c:layout>
                <c:manualLayout>
                  <c:x val="-1.2775432541441876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6-475C-A002-4B83194EF4DC}"/>
                </c:ext>
              </c:extLst>
            </c:dLbl>
            <c:dLbl>
              <c:idx val="7"/>
              <c:layout>
                <c:manualLayout>
                  <c:x val="1.2775432541439029E-3"/>
                  <c:y val="5.5555555555555497E-3"/>
                </c:manualLayout>
              </c:layout>
              <c:showLegendKey val="0"/>
              <c:showVal val="1"/>
              <c:showCatName val="0"/>
              <c:showSerName val="0"/>
              <c:showPercent val="0"/>
              <c:showBubbleSize val="0"/>
              <c:extLst>
                <c:ext xmlns:c15="http://schemas.microsoft.com/office/drawing/2012/chart" uri="{CE6537A1-D6FC-4f65-9D91-7224C49458BB}">
                  <c15:layout>
                    <c:manualLayout>
                      <c:w val="5.0660927446105522E-2"/>
                      <c:h val="6.9074074074074066E-2"/>
                    </c:manualLayout>
                  </c15:layout>
                </c:ext>
                <c:ext xmlns:c16="http://schemas.microsoft.com/office/drawing/2014/chart" uri="{C3380CC4-5D6E-409C-BE32-E72D297353CC}">
                  <c16:uniqueId val="{00000000-27ED-46E3-A8E0-A0D372EA978D}"/>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FY 2013/14 </c:v>
                </c:pt>
                <c:pt idx="1">
                  <c:v>FY 2014/15 </c:v>
                </c:pt>
                <c:pt idx="2">
                  <c:v>FY 2015/16</c:v>
                </c:pt>
                <c:pt idx="3">
                  <c:v>FY 2016/17</c:v>
                </c:pt>
                <c:pt idx="4">
                  <c:v>FY 2017/18</c:v>
                </c:pt>
                <c:pt idx="5">
                  <c:v>FY 2018/19</c:v>
                </c:pt>
                <c:pt idx="6">
                  <c:v>FY 2019/20</c:v>
                </c:pt>
                <c:pt idx="7">
                  <c:v>FY 2020/21</c:v>
                </c:pt>
                <c:pt idx="8">
                  <c:v>FY 2021/22</c:v>
                </c:pt>
                <c:pt idx="9">
                  <c:v>FY 2022/23</c:v>
                </c:pt>
                <c:pt idx="10">
                  <c:v>Q1      FY23/24</c:v>
                </c:pt>
              </c:strCache>
            </c:strRef>
          </c:cat>
          <c:val>
            <c:numRef>
              <c:f>Sheet1!$B$2:$B$12</c:f>
              <c:numCache>
                <c:formatCode>"$"#,##0.00_);[Red]\("$"#,##0.00\)</c:formatCode>
                <c:ptCount val="11"/>
                <c:pt idx="0">
                  <c:v>229.5</c:v>
                </c:pt>
                <c:pt idx="1">
                  <c:v>351.9</c:v>
                </c:pt>
                <c:pt idx="2">
                  <c:v>363.68</c:v>
                </c:pt>
                <c:pt idx="3">
                  <c:v>389.1</c:v>
                </c:pt>
                <c:pt idx="4">
                  <c:v>417.8</c:v>
                </c:pt>
                <c:pt idx="5">
                  <c:v>592.70000000000005</c:v>
                </c:pt>
                <c:pt idx="6">
                  <c:v>866.9</c:v>
                </c:pt>
                <c:pt idx="7">
                  <c:v>554</c:v>
                </c:pt>
                <c:pt idx="8">
                  <c:v>412.99</c:v>
                </c:pt>
                <c:pt idx="9">
                  <c:v>1111.3900000000001</c:v>
                </c:pt>
                <c:pt idx="10">
                  <c:v>437.2</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0.10844701806733847"/>
          <c:w val="0.92764031341100817"/>
          <c:h val="0.76736947449399884"/>
        </c:manualLayout>
      </c:layout>
      <c:barChart>
        <c:barDir val="col"/>
        <c:grouping val="clustered"/>
        <c:varyColors val="0"/>
        <c:ser>
          <c:idx val="0"/>
          <c:order val="0"/>
          <c:tx>
            <c:strRef>
              <c:f>Sheet1!$B$1</c:f>
              <c:strCache>
                <c:ptCount val="1"/>
                <c:pt idx="0">
                  <c:v>Mandate</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1.552333633572511E-3"/>
                  <c:y val="-4.92363390251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311309333566E-3"/>
                  <c:y val="-7.4789026528816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-6.2620000000000002E-3</c:v>
                </c:pt>
                <c:pt idx="1">
                  <c:v>2.5647E-2</c:v>
                </c:pt>
                <c:pt idx="2">
                  <c:v>1.5769999999999999E-2</c:v>
                </c:pt>
                <c:pt idx="3">
                  <c:v>5.2180000000000004E-3</c:v>
                </c:pt>
                <c:pt idx="4">
                  <c:v>-2.3018E-2</c:v>
                </c:pt>
                <c:pt idx="5">
                  <c:v>-3.7758E-2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Sheet1!$C$2:$C$7</c:f>
              <c:numCache>
                <c:formatCode>0.00%</c:formatCode>
                <c:ptCount val="6"/>
                <c:pt idx="0">
                  <c:v>-7.9950000000000004E-3</c:v>
                </c:pt>
                <c:pt idx="1">
                  <c:v>2.5614999999999999E-2</c:v>
                </c:pt>
                <c:pt idx="2">
                  <c:v>1.4855999999999999E-2</c:v>
                </c:pt>
                <c:pt idx="3">
                  <c:v>2.9870000000000001E-3</c:v>
                </c:pt>
                <c:pt idx="4">
                  <c:v>-2.6223E-2</c:v>
                </c:pt>
                <c:pt idx="5">
                  <c:v>-4.0481999999999997E-2</c:v>
                </c:pt>
              </c:numCache>
            </c:numRef>
          </c:val>
          <c:extLst>
            <c:ext xmlns:c16="http://schemas.microsoft.com/office/drawing/2014/chart" uri="{C3380CC4-5D6E-409C-BE32-E72D297353CC}">
              <c16:uniqueId val="{00000007-1909-4E65-883C-169641072163}"/>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4.7302013353265643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3"/>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4"/>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F9-4D03-902F-F2B555996162}"/>
                </c:ext>
              </c:extLst>
            </c:dLbl>
            <c:dLbl>
              <c:idx val="6"/>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C-473A-AC73-08A3FD4A3A1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Sheet1!$B$2:$C$16</c:f>
              <c:multiLvlStrCache>
                <c:ptCount val="15"/>
                <c:lvl>
                  <c:pt idx="0">
                    <c:v>12/31/21</c:v>
                  </c:pt>
                  <c:pt idx="1">
                    <c:v>3/31/23</c:v>
                  </c:pt>
                  <c:pt idx="2">
                    <c:v>9/30/23</c:v>
                  </c:pt>
                  <c:pt idx="3">
                    <c:v>12/31/21</c:v>
                  </c:pt>
                  <c:pt idx="4">
                    <c:v>3/31/23</c:v>
                  </c:pt>
                  <c:pt idx="5">
                    <c:v>9/30/23</c:v>
                  </c:pt>
                  <c:pt idx="6">
                    <c:v>12/31/21</c:v>
                  </c:pt>
                  <c:pt idx="7">
                    <c:v>3/31/23</c:v>
                  </c:pt>
                  <c:pt idx="8">
                    <c:v>9/30/23</c:v>
                  </c:pt>
                  <c:pt idx="9">
                    <c:v>12/31/21</c:v>
                  </c:pt>
                  <c:pt idx="10">
                    <c:v>3/31/23</c:v>
                  </c:pt>
                  <c:pt idx="11">
                    <c:v>9/30/23</c:v>
                  </c:pt>
                  <c:pt idx="12">
                    <c:v>12/31/21</c:v>
                  </c:pt>
                  <c:pt idx="13">
                    <c:v>3/31/23</c:v>
                  </c:pt>
                  <c:pt idx="14">
                    <c:v>9/30/23</c:v>
                  </c:pt>
                </c:lvl>
                <c:lvl>
                  <c:pt idx="0">
                    <c:v>US AGG</c:v>
                  </c:pt>
                  <c:pt idx="3">
                    <c:v>ABS</c:v>
                  </c:pt>
                  <c:pt idx="6">
                    <c:v>US MBS</c:v>
                  </c:pt>
                  <c:pt idx="9">
                    <c:v>CMBS</c:v>
                  </c:pt>
                  <c:pt idx="12">
                    <c:v>US Corp IG</c:v>
                  </c:pt>
                </c:lvl>
              </c:multiLvlStrCache>
            </c:multiLvlStrRef>
          </c:cat>
          <c:val>
            <c:numRef>
              <c:f>Sheet1!$D$2:$D$16</c:f>
              <c:numCache>
                <c:formatCode>0.000</c:formatCode>
                <c:ptCount val="15"/>
                <c:pt idx="0">
                  <c:v>1.389</c:v>
                </c:pt>
                <c:pt idx="1">
                  <c:v>3.83</c:v>
                </c:pt>
                <c:pt idx="2">
                  <c:v>4.87</c:v>
                </c:pt>
                <c:pt idx="3">
                  <c:v>0.749</c:v>
                </c:pt>
                <c:pt idx="4">
                  <c:v>4.0890000000000004</c:v>
                </c:pt>
                <c:pt idx="5">
                  <c:v>5.0789999999999997</c:v>
                </c:pt>
                <c:pt idx="6">
                  <c:v>1.667</c:v>
                </c:pt>
                <c:pt idx="7">
                  <c:v>3.883</c:v>
                </c:pt>
                <c:pt idx="8">
                  <c:v>4.9119999999999999</c:v>
                </c:pt>
                <c:pt idx="9">
                  <c:v>1.2010000000000001</c:v>
                </c:pt>
                <c:pt idx="10">
                  <c:v>3.7749999999999999</c:v>
                </c:pt>
                <c:pt idx="11">
                  <c:v>4.8170000000000002</c:v>
                </c:pt>
                <c:pt idx="12">
                  <c:v>1.4059999999999999</c:v>
                </c:pt>
                <c:pt idx="13">
                  <c:v>3.7879999999999998</c:v>
                </c:pt>
                <c:pt idx="14">
                  <c:v>4.8310000000000004</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4"/>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F9-4D03-902F-F2B555996162}"/>
                </c:ext>
              </c:extLst>
            </c:dLbl>
            <c:dLbl>
              <c:idx val="6"/>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C-473A-AC73-08A3FD4A3A1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Sheet1!$B$2:$C$16</c:f>
              <c:multiLvlStrCache>
                <c:ptCount val="15"/>
                <c:lvl>
                  <c:pt idx="0">
                    <c:v>12/31/21</c:v>
                  </c:pt>
                  <c:pt idx="1">
                    <c:v>3/31/23</c:v>
                  </c:pt>
                  <c:pt idx="2">
                    <c:v>9/30/23</c:v>
                  </c:pt>
                  <c:pt idx="3">
                    <c:v>12/31/21</c:v>
                  </c:pt>
                  <c:pt idx="4">
                    <c:v>3/31/23</c:v>
                  </c:pt>
                  <c:pt idx="5">
                    <c:v>9/30/23</c:v>
                  </c:pt>
                  <c:pt idx="6">
                    <c:v>12/31/21</c:v>
                  </c:pt>
                  <c:pt idx="7">
                    <c:v>3/31/23</c:v>
                  </c:pt>
                  <c:pt idx="8">
                    <c:v>9/30/23</c:v>
                  </c:pt>
                  <c:pt idx="9">
                    <c:v>12/31/21</c:v>
                  </c:pt>
                  <c:pt idx="10">
                    <c:v>3/31/23</c:v>
                  </c:pt>
                  <c:pt idx="11">
                    <c:v>9/30/23</c:v>
                  </c:pt>
                  <c:pt idx="12">
                    <c:v>12/31/21</c:v>
                  </c:pt>
                  <c:pt idx="13">
                    <c:v>3/31/23</c:v>
                  </c:pt>
                  <c:pt idx="14">
                    <c:v>9/30/23</c:v>
                  </c:pt>
                </c:lvl>
                <c:lvl>
                  <c:pt idx="0">
                    <c:v>US AGG</c:v>
                  </c:pt>
                  <c:pt idx="3">
                    <c:v>ABS</c:v>
                  </c:pt>
                  <c:pt idx="6">
                    <c:v>US MBS</c:v>
                  </c:pt>
                  <c:pt idx="9">
                    <c:v>CMBS</c:v>
                  </c:pt>
                  <c:pt idx="12">
                    <c:v>US Corp IG</c:v>
                  </c:pt>
                </c:lvl>
              </c:multiLvlStrCache>
            </c:multiLvlStrRef>
          </c:cat>
          <c:val>
            <c:numRef>
              <c:f>Sheet1!$E$2:$E$16</c:f>
              <c:numCache>
                <c:formatCode>0.000</c:formatCode>
                <c:ptCount val="15"/>
                <c:pt idx="0">
                  <c:v>0.36099999999999999</c:v>
                </c:pt>
                <c:pt idx="1">
                  <c:v>0.56899999999999995</c:v>
                </c:pt>
                <c:pt idx="2">
                  <c:v>0.52</c:v>
                </c:pt>
                <c:pt idx="3">
                  <c:v>0.38100000000000001</c:v>
                </c:pt>
                <c:pt idx="4">
                  <c:v>0.85099999999999998</c:v>
                </c:pt>
                <c:pt idx="5">
                  <c:v>0.67100000000000004</c:v>
                </c:pt>
                <c:pt idx="6">
                  <c:v>0.313</c:v>
                </c:pt>
                <c:pt idx="7">
                  <c:v>0.627</c:v>
                </c:pt>
                <c:pt idx="8">
                  <c:v>0.65800000000000003</c:v>
                </c:pt>
                <c:pt idx="9">
                  <c:v>0.67900000000000005</c:v>
                </c:pt>
                <c:pt idx="10">
                  <c:v>1.425</c:v>
                </c:pt>
                <c:pt idx="11">
                  <c:v>1.3029999999999999</c:v>
                </c:pt>
                <c:pt idx="12">
                  <c:v>0.92400000000000004</c:v>
                </c:pt>
                <c:pt idx="13">
                  <c:v>1.3819999999999999</c:v>
                </c:pt>
                <c:pt idx="14">
                  <c:v>1.2090000000000001</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a:t>Duration</a:t>
            </a:r>
          </a:p>
        </c:rich>
      </c:tx>
      <c:layout>
        <c:manualLayout>
          <c:xMode val="edge"/>
          <c:yMode val="edge"/>
          <c:x val="0.46735053653754333"/>
          <c:y val="6.2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1036076896975049"/>
          <c:h val="0.82188402230971125"/>
        </c:manualLayout>
      </c:layout>
      <c:barChart>
        <c:barDir val="col"/>
        <c:grouping val="clustered"/>
        <c:varyColors val="0"/>
        <c:ser>
          <c:idx val="0"/>
          <c:order val="0"/>
          <c:tx>
            <c:strRef>
              <c:f>Sheet1!$B$1</c:f>
              <c:strCache>
                <c:ptCount val="1"/>
                <c:pt idx="0">
                  <c:v>9/30/2017</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General</c:formatCode>
                <c:ptCount val="6"/>
                <c:pt idx="0">
                  <c:v>0.21</c:v>
                </c:pt>
                <c:pt idx="1">
                  <c:v>1</c:v>
                </c:pt>
                <c:pt idx="2">
                  <c:v>1.87</c:v>
                </c:pt>
                <c:pt idx="3">
                  <c:v>3.67</c:v>
                </c:pt>
                <c:pt idx="4">
                  <c:v>5.46</c:v>
                </c:pt>
                <c:pt idx="5">
                  <c:v>0.86</c:v>
                </c:pt>
              </c:numCache>
            </c:numRef>
          </c:val>
          <c:extLst>
            <c:ext xmlns:c16="http://schemas.microsoft.com/office/drawing/2014/chart" uri="{C3380CC4-5D6E-409C-BE32-E72D297353CC}">
              <c16:uniqueId val="{00000000-BF3E-489B-BE92-ED32357BEB96}"/>
            </c:ext>
          </c:extLst>
        </c:ser>
        <c:ser>
          <c:idx val="1"/>
          <c:order val="1"/>
          <c:tx>
            <c:strRef>
              <c:f>Sheet1!$C$1</c:f>
              <c:strCache>
                <c:ptCount val="1"/>
                <c:pt idx="0">
                  <c:v>3/31/2018</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General</c:formatCode>
                <c:ptCount val="6"/>
                <c:pt idx="0">
                  <c:v>0.11</c:v>
                </c:pt>
                <c:pt idx="1">
                  <c:v>0.85</c:v>
                </c:pt>
                <c:pt idx="2">
                  <c:v>1.79</c:v>
                </c:pt>
                <c:pt idx="3">
                  <c:v>3.83</c:v>
                </c:pt>
                <c:pt idx="4">
                  <c:v>5.78</c:v>
                </c:pt>
                <c:pt idx="5">
                  <c:v>1.1200000000000001</c:v>
                </c:pt>
              </c:numCache>
            </c:numRef>
          </c:val>
          <c:extLst>
            <c:ext xmlns:c16="http://schemas.microsoft.com/office/drawing/2014/chart" uri="{C3380CC4-5D6E-409C-BE32-E72D297353CC}">
              <c16:uniqueId val="{00000000-5FAE-42CB-A230-B3ABBC8A81FF}"/>
            </c:ext>
          </c:extLst>
        </c:ser>
        <c:ser>
          <c:idx val="2"/>
          <c:order val="2"/>
          <c:tx>
            <c:strRef>
              <c:f>Sheet1!$D$1</c:f>
              <c:strCache>
                <c:ptCount val="1"/>
                <c:pt idx="0">
                  <c:v>9/30/2018</c:v>
                </c:pt>
              </c:strCache>
            </c:strRef>
          </c:tx>
          <c:spPr>
            <a:solidFill>
              <a:schemeClr val="accent5">
                <a:tint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General</c:formatCode>
                <c:ptCount val="6"/>
                <c:pt idx="0">
                  <c:v>0.11</c:v>
                </c:pt>
                <c:pt idx="1">
                  <c:v>1.04</c:v>
                </c:pt>
                <c:pt idx="2">
                  <c:v>1.76</c:v>
                </c:pt>
                <c:pt idx="3">
                  <c:v>3.82</c:v>
                </c:pt>
                <c:pt idx="4">
                  <c:v>5.75</c:v>
                </c:pt>
                <c:pt idx="5">
                  <c:v>1.06</c:v>
                </c:pt>
              </c:numCache>
            </c:numRef>
          </c:val>
          <c:extLst>
            <c:ext xmlns:c16="http://schemas.microsoft.com/office/drawing/2014/chart" uri="{C3380CC4-5D6E-409C-BE32-E72D297353CC}">
              <c16:uniqueId val="{00000001-5FAE-42CB-A230-B3ABBC8A81FF}"/>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10090099537704603"/>
          <c:y val="0.19107980643044623"/>
          <c:w val="0.22318186187703531"/>
          <c:h val="0.320965387139107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Sheet1!$A$14:$A$55</c:f>
              <c:numCache>
                <c:formatCode>[$-409]mmm\-yy;@</c:formatCode>
                <c:ptCount val="42"/>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numCache>
            </c:numRef>
          </c:cat>
          <c:val>
            <c:numRef>
              <c:f>Sheet1!$B$14:$B$55</c:f>
              <c:numCache>
                <c:formatCode>_("$"* #,##0.00_);_("$"* \(#,##0.00\);_("$"* "-"??_);_(@_)</c:formatCode>
                <c:ptCount val="42"/>
                <c:pt idx="0">
                  <c:v>11305911616.76</c:v>
                </c:pt>
                <c:pt idx="1">
                  <c:v>10374676122.99</c:v>
                </c:pt>
                <c:pt idx="2">
                  <c:v>9520441953.2099991</c:v>
                </c:pt>
                <c:pt idx="3">
                  <c:v>11520697843.23</c:v>
                </c:pt>
                <c:pt idx="4">
                  <c:v>13509828711.24</c:v>
                </c:pt>
                <c:pt idx="5">
                  <c:v>11119115551.92</c:v>
                </c:pt>
                <c:pt idx="6">
                  <c:v>12443701455.360001</c:v>
                </c:pt>
                <c:pt idx="7">
                  <c:v>13480077856.32</c:v>
                </c:pt>
                <c:pt idx="8">
                  <c:v>18097785215.880001</c:v>
                </c:pt>
                <c:pt idx="9">
                  <c:v>14935836765.02</c:v>
                </c:pt>
                <c:pt idx="10">
                  <c:v>12017151704.389999</c:v>
                </c:pt>
                <c:pt idx="11">
                  <c:v>11334800457.58</c:v>
                </c:pt>
                <c:pt idx="12">
                  <c:v>11010285868.809999</c:v>
                </c:pt>
                <c:pt idx="13">
                  <c:v>10807546507.280001</c:v>
                </c:pt>
                <c:pt idx="14">
                  <c:v>11187419918.92</c:v>
                </c:pt>
                <c:pt idx="15">
                  <c:v>12321204637.620001</c:v>
                </c:pt>
                <c:pt idx="16">
                  <c:v>13457178475.950001</c:v>
                </c:pt>
                <c:pt idx="17">
                  <c:v>11232766989.67</c:v>
                </c:pt>
                <c:pt idx="18">
                  <c:v>11788391140.92</c:v>
                </c:pt>
                <c:pt idx="19">
                  <c:v>13298815435.83</c:v>
                </c:pt>
                <c:pt idx="20">
                  <c:v>16459379280.530001</c:v>
                </c:pt>
                <c:pt idx="21">
                  <c:v>16172837620.18</c:v>
                </c:pt>
                <c:pt idx="22">
                  <c:v>11971385739.219999</c:v>
                </c:pt>
                <c:pt idx="23">
                  <c:v>11906509158.139999</c:v>
                </c:pt>
                <c:pt idx="24">
                  <c:v>12187692357.6</c:v>
                </c:pt>
                <c:pt idx="25">
                  <c:v>11104363631.040001</c:v>
                </c:pt>
                <c:pt idx="26">
                  <c:v>11186100980.290001</c:v>
                </c:pt>
                <c:pt idx="27">
                  <c:v>13539829749.32</c:v>
                </c:pt>
                <c:pt idx="28">
                  <c:v>12219126913.879999</c:v>
                </c:pt>
                <c:pt idx="29">
                  <c:v>12324525670.190001</c:v>
                </c:pt>
                <c:pt idx="30">
                  <c:v>15401267740.76</c:v>
                </c:pt>
                <c:pt idx="31">
                  <c:v>13753398523.030001</c:v>
                </c:pt>
                <c:pt idx="32">
                  <c:v>11673167795.389999</c:v>
                </c:pt>
                <c:pt idx="33">
                  <c:v>15148814815.41</c:v>
                </c:pt>
                <c:pt idx="34">
                  <c:v>10601720519.780001</c:v>
                </c:pt>
                <c:pt idx="35">
                  <c:v>11002482102.780001</c:v>
                </c:pt>
                <c:pt idx="36">
                  <c:v>12881145776.059999</c:v>
                </c:pt>
              </c:numCache>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Sheet1!$A$14:$A$55</c:f>
              <c:numCache>
                <c:formatCode>[$-409]mmm\-yy;@</c:formatCode>
                <c:ptCount val="42"/>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numCache>
            </c:numRef>
          </c:cat>
          <c:val>
            <c:numRef>
              <c:f>Sheet1!$C$14:$C$55</c:f>
              <c:numCache>
                <c:formatCode>_("$"* #,##0.00_);_("$"* \(#,##0.00\);_("$"* "-"??_);_(@_)</c:formatCode>
                <c:ptCount val="42"/>
                <c:pt idx="0">
                  <c:v>11627183014.879999</c:v>
                </c:pt>
                <c:pt idx="1">
                  <c:v>10646598130.82</c:v>
                </c:pt>
                <c:pt idx="2">
                  <c:v>9992763070.1000004</c:v>
                </c:pt>
                <c:pt idx="3">
                  <c:v>11294934956.59</c:v>
                </c:pt>
                <c:pt idx="4">
                  <c:v>11661528862.370001</c:v>
                </c:pt>
                <c:pt idx="5">
                  <c:v>11228816106.75</c:v>
                </c:pt>
                <c:pt idx="6">
                  <c:v>12012352998.059999</c:v>
                </c:pt>
                <c:pt idx="7">
                  <c:v>11883315752.440001</c:v>
                </c:pt>
                <c:pt idx="8">
                  <c:v>12174725661.41</c:v>
                </c:pt>
                <c:pt idx="9">
                  <c:v>12803880700.459999</c:v>
                </c:pt>
                <c:pt idx="10">
                  <c:v>10878311491.34</c:v>
                </c:pt>
                <c:pt idx="11">
                  <c:v>10166047784.67</c:v>
                </c:pt>
                <c:pt idx="12">
                  <c:v>10297598574.1</c:v>
                </c:pt>
                <c:pt idx="13">
                  <c:v>9589489595.0100002</c:v>
                </c:pt>
                <c:pt idx="14">
                  <c:v>10019291246.620001</c:v>
                </c:pt>
                <c:pt idx="15">
                  <c:v>10418688071.23</c:v>
                </c:pt>
                <c:pt idx="16">
                  <c:v>11744116649.790001</c:v>
                </c:pt>
                <c:pt idx="17">
                  <c:v>9821558887.25</c:v>
                </c:pt>
                <c:pt idx="18">
                  <c:v>11621126538.52</c:v>
                </c:pt>
                <c:pt idx="19">
                  <c:v>10743137870.65</c:v>
                </c:pt>
                <c:pt idx="20">
                  <c:v>11719686663.469999</c:v>
                </c:pt>
                <c:pt idx="21">
                  <c:v>13066580081.780001</c:v>
                </c:pt>
                <c:pt idx="22">
                  <c:v>11179985217.07</c:v>
                </c:pt>
                <c:pt idx="23">
                  <c:v>11840226655.540001</c:v>
                </c:pt>
                <c:pt idx="24">
                  <c:v>11539121443.540001</c:v>
                </c:pt>
                <c:pt idx="25">
                  <c:v>11436876426.690001</c:v>
                </c:pt>
                <c:pt idx="26">
                  <c:v>10444245417.66</c:v>
                </c:pt>
                <c:pt idx="27">
                  <c:v>12601102699.74</c:v>
                </c:pt>
                <c:pt idx="28">
                  <c:v>10765582954.719999</c:v>
                </c:pt>
                <c:pt idx="29">
                  <c:v>12220412951.27</c:v>
                </c:pt>
                <c:pt idx="30">
                  <c:v>15062237591.700001</c:v>
                </c:pt>
                <c:pt idx="31">
                  <c:v>11395010859.860001</c:v>
                </c:pt>
                <c:pt idx="32">
                  <c:v>12601130783.85</c:v>
                </c:pt>
                <c:pt idx="33">
                  <c:v>12720403375.469999</c:v>
                </c:pt>
                <c:pt idx="34">
                  <c:v>11622983361.129999</c:v>
                </c:pt>
                <c:pt idx="35">
                  <c:v>13170463051.85</c:v>
                </c:pt>
                <c:pt idx="36">
                  <c:v>11824383444.629999</c:v>
                </c:pt>
              </c:numCache>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chemeClr val="accent3"/>
            </a:solidFill>
            <a:ln>
              <a:noFill/>
            </a:ln>
            <a:effectLst/>
          </c:spPr>
          <c:invertIfNegative val="0"/>
          <c:cat>
            <c:numRef>
              <c:f>Sheet1!$A$14:$A$55</c:f>
              <c:numCache>
                <c:formatCode>[$-409]mmm\-yy;@</c:formatCode>
                <c:ptCount val="42"/>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pt idx="31">
                  <c:v>45017</c:v>
                </c:pt>
                <c:pt idx="32">
                  <c:v>45047</c:v>
                </c:pt>
                <c:pt idx="33">
                  <c:v>45078</c:v>
                </c:pt>
                <c:pt idx="34">
                  <c:v>45108</c:v>
                </c:pt>
                <c:pt idx="35">
                  <c:v>45139</c:v>
                </c:pt>
                <c:pt idx="36">
                  <c:v>45170</c:v>
                </c:pt>
              </c:numCache>
            </c:numRef>
          </c:cat>
          <c:val>
            <c:numRef>
              <c:f>Sheet1!$D$14:$D$55</c:f>
              <c:numCache>
                <c:formatCode>_("$"* #,##0.00_);_("$"* \(#,##0.00\);_("$"* "-"??_);_(@_)</c:formatCode>
                <c:ptCount val="42"/>
                <c:pt idx="0">
                  <c:v>-321271398.11999893</c:v>
                </c:pt>
                <c:pt idx="1">
                  <c:v>-271922007.82999992</c:v>
                </c:pt>
                <c:pt idx="2">
                  <c:v>-472321116.8900013</c:v>
                </c:pt>
                <c:pt idx="3">
                  <c:v>225762886.63999939</c:v>
                </c:pt>
                <c:pt idx="4">
                  <c:v>1848299848.8699989</c:v>
                </c:pt>
                <c:pt idx="5">
                  <c:v>-109700554.82999992</c:v>
                </c:pt>
                <c:pt idx="6">
                  <c:v>431348457.30000114</c:v>
                </c:pt>
                <c:pt idx="7">
                  <c:v>1596762103.8799992</c:v>
                </c:pt>
                <c:pt idx="8">
                  <c:v>5923059554.4700012</c:v>
                </c:pt>
                <c:pt idx="9">
                  <c:v>2131956064.5600014</c:v>
                </c:pt>
                <c:pt idx="10">
                  <c:v>1138840213.0499992</c:v>
                </c:pt>
                <c:pt idx="11">
                  <c:v>1168752672.9099998</c:v>
                </c:pt>
                <c:pt idx="12">
                  <c:v>712687294.70999908</c:v>
                </c:pt>
                <c:pt idx="13">
                  <c:v>1218056912.2700005</c:v>
                </c:pt>
                <c:pt idx="14">
                  <c:v>1168128672.2999992</c:v>
                </c:pt>
                <c:pt idx="15">
                  <c:v>1902516566.3900013</c:v>
                </c:pt>
                <c:pt idx="16">
                  <c:v>1713061826.1599998</c:v>
                </c:pt>
                <c:pt idx="17">
                  <c:v>1411208102.4200001</c:v>
                </c:pt>
                <c:pt idx="18">
                  <c:v>167264602.39999962</c:v>
                </c:pt>
                <c:pt idx="19">
                  <c:v>2555677565.1800003</c:v>
                </c:pt>
                <c:pt idx="20">
                  <c:v>4739692617.0600014</c:v>
                </c:pt>
                <c:pt idx="21">
                  <c:v>3106257538.3999996</c:v>
                </c:pt>
                <c:pt idx="22">
                  <c:v>791400522.14999962</c:v>
                </c:pt>
                <c:pt idx="23">
                  <c:v>66282502.599998474</c:v>
                </c:pt>
                <c:pt idx="24">
                  <c:v>648570914.05999947</c:v>
                </c:pt>
                <c:pt idx="25">
                  <c:v>-332512795.64999962</c:v>
                </c:pt>
                <c:pt idx="26">
                  <c:v>741855562.63000107</c:v>
                </c:pt>
                <c:pt idx="27">
                  <c:v>938727049.57999992</c:v>
                </c:pt>
                <c:pt idx="28">
                  <c:v>1453543959.1599998</c:v>
                </c:pt>
                <c:pt idx="29">
                  <c:v>104112718.92000008</c:v>
                </c:pt>
                <c:pt idx="30">
                  <c:v>339030149.05999947</c:v>
                </c:pt>
                <c:pt idx="31">
                  <c:v>2358387663.1700001</c:v>
                </c:pt>
                <c:pt idx="32">
                  <c:v>-927962988.46000099</c:v>
                </c:pt>
                <c:pt idx="33">
                  <c:v>2428411439.9400005</c:v>
                </c:pt>
                <c:pt idx="34">
                  <c:v>-1021262841.3499985</c:v>
                </c:pt>
                <c:pt idx="35">
                  <c:v>-2167980949.0699997</c:v>
                </c:pt>
                <c:pt idx="36">
                  <c:v>1056762331.4300003</c:v>
                </c:pt>
              </c:numCache>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r>
              <a:rPr lang="en-US" dirty="0"/>
              <a:t>% o</a:t>
            </a:r>
            <a:r>
              <a:rPr lang="en-US" baseline="0" dirty="0"/>
              <a:t>f </a:t>
            </a:r>
            <a:r>
              <a:rPr lang="en-US" dirty="0"/>
              <a:t>Liquid U.S.</a:t>
            </a:r>
            <a:r>
              <a:rPr lang="en-US" baseline="0" dirty="0"/>
              <a:t> Govt. Securities</a:t>
            </a:r>
            <a:endParaRPr lang="en-US" dirty="0"/>
          </a:p>
        </c:rich>
      </c:tx>
      <c:layout>
        <c:manualLayout>
          <c:xMode val="edge"/>
          <c:yMode val="edge"/>
          <c:x val="0.44086527652319529"/>
          <c:y val="7.291666666666667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7967592636308821E-2"/>
          <c:y val="5.7291666666666664E-2"/>
          <c:w val="0.91036076896975049"/>
          <c:h val="0.82188402230971125"/>
        </c:manualLayout>
      </c:layout>
      <c:barChart>
        <c:barDir val="col"/>
        <c:grouping val="clustered"/>
        <c:varyColors val="0"/>
        <c:ser>
          <c:idx val="0"/>
          <c:order val="0"/>
          <c:tx>
            <c:strRef>
              <c:f>Sheet1!$B$1</c:f>
              <c:strCache>
                <c:ptCount val="1"/>
                <c:pt idx="0">
                  <c:v>9/30/2017</c:v>
                </c:pt>
              </c:strCache>
            </c:strRef>
          </c:tx>
          <c:spPr>
            <a:solidFill>
              <a:schemeClr val="accent5">
                <a:shade val="6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Sheet1!$B$2:$B$7</c:f>
              <c:numCache>
                <c:formatCode>General</c:formatCode>
                <c:ptCount val="6"/>
                <c:pt idx="0">
                  <c:v>0.91100000000000003</c:v>
                </c:pt>
                <c:pt idx="1">
                  <c:v>0.98299999999999998</c:v>
                </c:pt>
                <c:pt idx="2">
                  <c:v>0.77200000000000002</c:v>
                </c:pt>
                <c:pt idx="3">
                  <c:v>0.36599999999999999</c:v>
                </c:pt>
                <c:pt idx="4">
                  <c:v>0.46300000000000002</c:v>
                </c:pt>
                <c:pt idx="5">
                  <c:v>0</c:v>
                </c:pt>
              </c:numCache>
            </c:numRef>
          </c:val>
          <c:extLst>
            <c:ext xmlns:c16="http://schemas.microsoft.com/office/drawing/2014/chart" uri="{C3380CC4-5D6E-409C-BE32-E72D297353CC}">
              <c16:uniqueId val="{00000000-4AE3-472B-87DA-2B564A3DFE41}"/>
            </c:ext>
          </c:extLst>
        </c:ser>
        <c:ser>
          <c:idx val="1"/>
          <c:order val="1"/>
          <c:tx>
            <c:strRef>
              <c:f>Sheet1!$C$1</c:f>
              <c:strCache>
                <c:ptCount val="1"/>
                <c:pt idx="0">
                  <c:v>3/31/2018</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Sheet1!$C$2:$C$7</c:f>
              <c:numCache>
                <c:formatCode>General</c:formatCode>
                <c:ptCount val="6"/>
                <c:pt idx="0">
                  <c:v>0.86199999999999999</c:v>
                </c:pt>
                <c:pt idx="1">
                  <c:v>0.90700000000000003</c:v>
                </c:pt>
                <c:pt idx="2">
                  <c:v>0.73699999999999999</c:v>
                </c:pt>
                <c:pt idx="3">
                  <c:v>0.38200000000000001</c:v>
                </c:pt>
                <c:pt idx="4">
                  <c:v>0.46500000000000002</c:v>
                </c:pt>
                <c:pt idx="5">
                  <c:v>0</c:v>
                </c:pt>
              </c:numCache>
            </c:numRef>
          </c:val>
          <c:extLst>
            <c:ext xmlns:c16="http://schemas.microsoft.com/office/drawing/2014/chart" uri="{C3380CC4-5D6E-409C-BE32-E72D297353CC}">
              <c16:uniqueId val="{00000001-4AE3-472B-87DA-2B564A3DFE41}"/>
            </c:ext>
          </c:extLst>
        </c:ser>
        <c:ser>
          <c:idx val="2"/>
          <c:order val="2"/>
          <c:tx>
            <c:strRef>
              <c:f>Sheet1!$D$1</c:f>
              <c:strCache>
                <c:ptCount val="1"/>
                <c:pt idx="0">
                  <c:v>9/30/2018</c:v>
                </c:pt>
              </c:strCache>
            </c:strRef>
          </c:tx>
          <c:spPr>
            <a:solidFill>
              <a:schemeClr val="accent5">
                <a:tint val="65000"/>
              </a:schemeClr>
            </a:solidFill>
            <a:ln>
              <a:noFill/>
            </a:ln>
            <a:effectLst/>
          </c:spPr>
          <c:invertIfNegative val="0"/>
          <c:dLbls>
            <c:dLbl>
              <c:idx val="1"/>
              <c:layout>
                <c:manualLayout>
                  <c:x val="0"/>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3-472B-87DA-2B564A3DFE41}"/>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Intermediate Duration</c:v>
                </c:pt>
                <c:pt idx="4">
                  <c:v>Long Duration</c:v>
                </c:pt>
                <c:pt idx="5">
                  <c:v>Time Deposits</c:v>
                </c:pt>
              </c:strCache>
            </c:strRef>
          </c:cat>
          <c:val>
            <c:numRef>
              <c:f>Sheet1!$D$2:$D$7</c:f>
              <c:numCache>
                <c:formatCode>General</c:formatCode>
                <c:ptCount val="6"/>
                <c:pt idx="0">
                  <c:v>0.94599999999999995</c:v>
                </c:pt>
                <c:pt idx="1">
                  <c:v>0.9</c:v>
                </c:pt>
                <c:pt idx="2">
                  <c:v>0.69699999999999995</c:v>
                </c:pt>
                <c:pt idx="3">
                  <c:v>0.39600000000000002</c:v>
                </c:pt>
                <c:pt idx="4">
                  <c:v>0.45100000000000001</c:v>
                </c:pt>
                <c:pt idx="5">
                  <c:v>0</c:v>
                </c:pt>
              </c:numCache>
            </c:numRef>
          </c:val>
          <c:extLst>
            <c:ext xmlns:c16="http://schemas.microsoft.com/office/drawing/2014/chart" uri="{C3380CC4-5D6E-409C-BE32-E72D297353CC}">
              <c16:uniqueId val="{00000002-4AE3-472B-87DA-2B564A3DFE41}"/>
            </c:ext>
          </c:extLst>
        </c:ser>
        <c:dLbls>
          <c:showLegendKey val="0"/>
          <c:showVal val="0"/>
          <c:showCatName val="0"/>
          <c:showSerName val="0"/>
          <c:showPercent val="0"/>
          <c:showBubbleSize val="0"/>
        </c:dLbls>
        <c:gapWidth val="150"/>
        <c:axId val="43264256"/>
        <c:axId val="43270144"/>
      </c:barChart>
      <c:catAx>
        <c:axId val="4326425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mn-cs"/>
              </a:defRPr>
            </a:pPr>
            <a:endParaRPr lang="en-US"/>
          </a:p>
        </c:txPr>
        <c:crossAx val="43270144"/>
        <c:crosses val="autoZero"/>
        <c:auto val="1"/>
        <c:lblAlgn val="ctr"/>
        <c:lblOffset val="100"/>
        <c:noMultiLvlLbl val="0"/>
      </c:catAx>
      <c:valAx>
        <c:axId val="43270144"/>
        <c:scaling>
          <c:orientation val="minMax"/>
        </c:scaling>
        <c:delete val="0"/>
        <c:axPos val="l"/>
        <c:majorGridlines>
          <c:spPr>
            <a:ln w="6350" cap="flat" cmpd="sng" algn="ctr">
              <a:solidFill>
                <a:schemeClr val="tx1">
                  <a:tint val="75000"/>
                </a:schemeClr>
              </a:solidFill>
              <a:prstDash val="solid"/>
              <a:round/>
            </a:ln>
            <a:effectLst/>
          </c:spPr>
        </c:majorGridlines>
        <c:numFmt formatCode="#,##0.0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crossAx val="43264256"/>
        <c:crosses val="autoZero"/>
        <c:crossBetween val="between"/>
      </c:valAx>
      <c:spPr>
        <a:noFill/>
        <a:ln>
          <a:noFill/>
        </a:ln>
        <a:effectLst/>
      </c:spPr>
    </c:plotArea>
    <c:legend>
      <c:legendPos val="r"/>
      <c:layout>
        <c:manualLayout>
          <c:xMode val="edge"/>
          <c:yMode val="edge"/>
          <c:x val="0.71205255061328887"/>
          <c:y val="0.1285798064304462"/>
          <c:w val="0.22746894525028311"/>
          <c:h val="0.320965387139107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baseline="0">
          <a:latin typeface="Calibri" panose="020F050202020403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9/30/2022</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4"/>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F-49D6-AE50-615F731BD5D1}"/>
                </c:ext>
              </c:extLst>
            </c:dLbl>
            <c:dLbl>
              <c:idx val="5"/>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0C-4551-9718-58144225DD8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Sheet1!$B$2:$B$8</c:f>
              <c:numCache>
                <c:formatCode>General</c:formatCode>
                <c:ptCount val="7"/>
                <c:pt idx="0">
                  <c:v>0.78239999999999998</c:v>
                </c:pt>
                <c:pt idx="1">
                  <c:v>0.1303</c:v>
                </c:pt>
                <c:pt idx="2">
                  <c:v>2.5700000000000001E-2</c:v>
                </c:pt>
                <c:pt idx="3">
                  <c:v>2.1399999999999999E-2</c:v>
                </c:pt>
                <c:pt idx="4">
                  <c:v>1.3600000000000001E-2</c:v>
                </c:pt>
                <c:pt idx="5">
                  <c:v>9.1000000000000004E-3</c:v>
                </c:pt>
                <c:pt idx="6">
                  <c:v>1.7499999999999998E-2</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3/31/2023</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3"/>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0F-49D6-AE50-615F731BD5D1}"/>
                </c:ext>
              </c:extLst>
            </c:dLbl>
            <c:dLbl>
              <c:idx val="4"/>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0F-49D6-AE50-615F731BD5D1}"/>
                </c:ext>
              </c:extLst>
            </c:dLbl>
            <c:dLbl>
              <c:idx val="5"/>
              <c:layout>
                <c:manualLayout>
                  <c:x val="4.5517336648708386E-3"/>
                  <c:y val="4.2731677771048636E-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A-3D0F-49D6-AE50-615F731BD5D1}"/>
                </c:ext>
              </c:extLst>
            </c:dLbl>
            <c:dLbl>
              <c:idx val="6"/>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Sheet1!$C$2:$C$8</c:f>
              <c:numCache>
                <c:formatCode>General</c:formatCode>
                <c:ptCount val="7"/>
                <c:pt idx="0">
                  <c:v>0.74479999999999991</c:v>
                </c:pt>
                <c:pt idx="1">
                  <c:v>0.16190000000000002</c:v>
                </c:pt>
                <c:pt idx="2">
                  <c:v>2.4899999999999999E-2</c:v>
                </c:pt>
                <c:pt idx="3">
                  <c:v>3.5400000000000001E-2</c:v>
                </c:pt>
                <c:pt idx="4">
                  <c:v>1.4200000000000001E-2</c:v>
                </c:pt>
                <c:pt idx="5">
                  <c:v>9.5999999999999992E-3</c:v>
                </c:pt>
                <c:pt idx="6">
                  <c:v>9.1999999999999998E-3</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9/30/2023</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3"/>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5A-4595-B828-28AC4815DA46}"/>
                </c:ext>
              </c:extLst>
            </c:dLbl>
            <c:dLbl>
              <c:idx val="4"/>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A-4595-B828-28AC4815DA46}"/>
                </c:ext>
              </c:extLst>
            </c:dLbl>
            <c:dLbl>
              <c:idx val="5"/>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4.0869703986747405E-3"/>
                  <c:y val="-9.3567251461989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Sheet1!$D$2:$D$8</c:f>
              <c:numCache>
                <c:formatCode>General</c:formatCode>
                <c:ptCount val="7"/>
                <c:pt idx="0">
                  <c:v>0.71769999999999989</c:v>
                </c:pt>
                <c:pt idx="1">
                  <c:v>0.1593</c:v>
                </c:pt>
                <c:pt idx="2">
                  <c:v>2.6100000000000002E-2</c:v>
                </c:pt>
                <c:pt idx="3">
                  <c:v>6.0399999999999995E-2</c:v>
                </c:pt>
                <c:pt idx="4">
                  <c:v>1.4099999999999998E-2</c:v>
                </c:pt>
                <c:pt idx="5">
                  <c:v>0.01</c:v>
                </c:pt>
                <c:pt idx="6">
                  <c:v>1.24E-2</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289410492015354"/>
          <c:y val="0.25285039370078738"/>
          <c:w val="0.20987533087946267"/>
          <c:h val="7.894792098356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Quality</a:t>
            </a:r>
            <a:r>
              <a:rPr lang="en-US" sz="1200" baseline="0" dirty="0"/>
              <a:t> Distribution</a:t>
            </a:r>
            <a:endParaRPr lang="en-US" sz="12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9/30/2022</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Sheet1!$B$2:$B$7</c:f>
              <c:numCache>
                <c:formatCode>General</c:formatCode>
                <c:ptCount val="6"/>
                <c:pt idx="0">
                  <c:v>0.79610000000000003</c:v>
                </c:pt>
                <c:pt idx="1">
                  <c:v>5.0500000000000003E-2</c:v>
                </c:pt>
                <c:pt idx="2">
                  <c:v>1.5800000000000002E-2</c:v>
                </c:pt>
                <c:pt idx="3">
                  <c:v>7.9000000000000001E-2</c:v>
                </c:pt>
                <c:pt idx="4">
                  <c:v>4.4899999999999995E-2</c:v>
                </c:pt>
                <c:pt idx="5">
                  <c:v>1.37E-2</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3/31/20222</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4.799733414470095E-3"/>
                  <c:y val="3.40487849235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Sheet1!$C$2:$C$7</c:f>
              <c:numCache>
                <c:formatCode>General</c:formatCode>
                <c:ptCount val="6"/>
                <c:pt idx="0" formatCode="0.0000">
                  <c:v>0.76119999999999999</c:v>
                </c:pt>
                <c:pt idx="1">
                  <c:v>6.1699999999999998E-2</c:v>
                </c:pt>
                <c:pt idx="2">
                  <c:v>2.24E-2</c:v>
                </c:pt>
                <c:pt idx="3">
                  <c:v>9.4299999999999995E-2</c:v>
                </c:pt>
                <c:pt idx="4">
                  <c:v>5.5500000000000001E-2</c:v>
                </c:pt>
                <c:pt idx="5">
                  <c:v>4.8999999999999998E-3</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9/30/2023</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7609673768068709E-4"/>
                  <c:y val="4.1997422733676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Sheet1!$D$2:$D$7</c:f>
              <c:numCache>
                <c:formatCode>General</c:formatCode>
                <c:ptCount val="6"/>
                <c:pt idx="0" formatCode="0.0000">
                  <c:v>0.73340000000000005</c:v>
                </c:pt>
                <c:pt idx="1">
                  <c:v>8.8700000000000001E-2</c:v>
                </c:pt>
                <c:pt idx="2">
                  <c:v>2.0299999999999999E-2</c:v>
                </c:pt>
                <c:pt idx="3">
                  <c:v>9.1899999999999996E-2</c:v>
                </c:pt>
                <c:pt idx="4">
                  <c:v>5.8599999999999999E-2</c:v>
                </c:pt>
                <c:pt idx="5">
                  <c:v>7.1000000000000004E-3</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8926157528802696"/>
          <c:y val="0.31647469646536797"/>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2.67</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3/31/23</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3.04</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9/30/23</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3.2</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Sheet1!$B$2</c:f>
              <c:numCache>
                <c:formatCode>0.00%</c:formatCode>
                <c:ptCount val="1"/>
                <c:pt idx="0">
                  <c:v>4.24E-2</c:v>
                </c:pt>
              </c:numCache>
            </c:numRef>
          </c:val>
          <c:extLst>
            <c:ext xmlns:c16="http://schemas.microsoft.com/office/drawing/2014/chart" uri="{C3380CC4-5D6E-409C-BE32-E72D297353CC}">
              <c16:uniqueId val="{00000000-2606-4CBE-BAC4-668A4ED5F2CF}"/>
            </c:ext>
          </c:extLst>
        </c:ser>
        <c:ser>
          <c:idx val="1"/>
          <c:order val="1"/>
          <c:tx>
            <c:strRef>
              <c:f>Sheet1!$A$3</c:f>
              <c:strCache>
                <c:ptCount val="1"/>
                <c:pt idx="0">
                  <c:v>3/31/23</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Sheet1!$B$3</c:f>
              <c:numCache>
                <c:formatCode>0.00%</c:formatCode>
                <c:ptCount val="1"/>
                <c:pt idx="0">
                  <c:v>4.6399999999999997E-2</c:v>
                </c:pt>
              </c:numCache>
            </c:numRef>
          </c:val>
          <c:extLst>
            <c:ext xmlns:c16="http://schemas.microsoft.com/office/drawing/2014/chart" uri="{C3380CC4-5D6E-409C-BE32-E72D297353CC}">
              <c16:uniqueId val="{00000001-2606-4CBE-BAC4-668A4ED5F2CF}"/>
            </c:ext>
          </c:extLst>
        </c:ser>
        <c:ser>
          <c:idx val="2"/>
          <c:order val="2"/>
          <c:tx>
            <c:strRef>
              <c:f>Sheet1!$A$4</c:f>
              <c:strCache>
                <c:ptCount val="1"/>
                <c:pt idx="0">
                  <c:v>9/30/23</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Sheet1!$B$4</c:f>
              <c:numCache>
                <c:formatCode>0.00%</c:formatCode>
                <c:ptCount val="1"/>
                <c:pt idx="0">
                  <c:v>5.4199999999999998E-2</c:v>
                </c:pt>
              </c:numCache>
            </c:numRef>
          </c:val>
          <c:extLst>
            <c:ext xmlns:c16="http://schemas.microsoft.com/office/drawing/2014/chart" uri="{C3380CC4-5D6E-409C-BE32-E72D297353CC}">
              <c16:uniqueId val="{00000002-2606-4CBE-BAC4-668A4ED5F2C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9/30/22</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4.4900000000000002E-2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3/31/23</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5.5500000000000008E-2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9/30/23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5.8599999999999999E-2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a:t>
            </a:r>
            <a:r>
              <a:rPr lang="en-US" baseline="0" dirty="0">
                <a:solidFill>
                  <a:schemeClr val="tx2"/>
                </a:solidFill>
              </a:rPr>
              <a:t> Mkt Value</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9/30/22</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28.6</c:v>
                </c:pt>
              </c:numCache>
            </c:numRef>
          </c:val>
          <c:extLst>
            <c:ext xmlns:c16="http://schemas.microsoft.com/office/drawing/2014/chart" uri="{C3380CC4-5D6E-409C-BE32-E72D297353CC}">
              <c16:uniqueId val="{00000000-8CF5-41F8-9223-FF0ABB3D5F7F}"/>
            </c:ext>
          </c:extLst>
        </c:ser>
        <c:ser>
          <c:idx val="1"/>
          <c:order val="1"/>
          <c:tx>
            <c:strRef>
              <c:f>Sheet1!$A$3</c:f>
              <c:strCache>
                <c:ptCount val="1"/>
                <c:pt idx="0">
                  <c:v>3/31/23</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28</c:v>
                </c:pt>
              </c:numCache>
            </c:numRef>
          </c:val>
          <c:extLst>
            <c:ext xmlns:c16="http://schemas.microsoft.com/office/drawing/2014/chart" uri="{C3380CC4-5D6E-409C-BE32-E72D297353CC}">
              <c16:uniqueId val="{00000001-8CF5-41F8-9223-FF0ABB3D5F7F}"/>
            </c:ext>
          </c:extLst>
        </c:ser>
        <c:ser>
          <c:idx val="2"/>
          <c:order val="2"/>
          <c:tx>
            <c:strRef>
              <c:f>Sheet1!$A$4</c:f>
              <c:strCache>
                <c:ptCount val="1"/>
                <c:pt idx="0">
                  <c:v>9/30/23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35.9</c:v>
                </c:pt>
              </c:numCache>
            </c:numRef>
          </c:val>
          <c:extLst>
            <c:ext xmlns:c16="http://schemas.microsoft.com/office/drawing/2014/chart" uri="{C3380CC4-5D6E-409C-BE32-E72D297353CC}">
              <c16:uniqueId val="{00000002-8CF5-41F8-9223-FF0ABB3D5F7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9/30/22</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5.0000000000000001E-4</c:v>
                </c:pt>
              </c:numCache>
            </c:numRef>
          </c:val>
          <c:extLst>
            <c:ext xmlns:c16="http://schemas.microsoft.com/office/drawing/2014/chart" uri="{C3380CC4-5D6E-409C-BE32-E72D297353CC}">
              <c16:uniqueId val="{00000000-91B1-445E-82C6-B27441414FEE}"/>
            </c:ext>
          </c:extLst>
        </c:ser>
        <c:ser>
          <c:idx val="1"/>
          <c:order val="1"/>
          <c:tx>
            <c:strRef>
              <c:f>Sheet1!$A$3</c:f>
              <c:strCache>
                <c:ptCount val="1"/>
                <c:pt idx="0">
                  <c:v>3/31/23</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5.0000000000000001E-4</c:v>
                </c:pt>
              </c:numCache>
            </c:numRef>
          </c:val>
          <c:extLst>
            <c:ext xmlns:c16="http://schemas.microsoft.com/office/drawing/2014/chart" uri="{C3380CC4-5D6E-409C-BE32-E72D297353CC}">
              <c16:uniqueId val="{00000001-91B1-445E-82C6-B27441414FEE}"/>
            </c:ext>
          </c:extLst>
        </c:ser>
        <c:ser>
          <c:idx val="2"/>
          <c:order val="2"/>
          <c:tx>
            <c:strRef>
              <c:f>Sheet1!$A$4</c:f>
              <c:strCache>
                <c:ptCount val="1"/>
                <c:pt idx="0">
                  <c:v>9/30/23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5.9999999999999995E-4</c:v>
                </c:pt>
              </c:numCache>
            </c:numRef>
          </c:val>
          <c:extLst>
            <c:ext xmlns:c16="http://schemas.microsoft.com/office/drawing/2014/chart" uri="{C3380CC4-5D6E-409C-BE32-E72D297353CC}">
              <c16:uniqueId val="{00000002-91B1-445E-82C6-B27441414FEE}"/>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3.0000000000000006E-2"/>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Sheet1!$A$15:$A$75</c:f>
              <c:numCache>
                <c:formatCode>mmm\-yy</c:formatCode>
                <c:ptCount val="61"/>
                <c:pt idx="0">
                  <c:v>43344</c:v>
                </c:pt>
                <c:pt idx="1">
                  <c:v>43374</c:v>
                </c:pt>
                <c:pt idx="2">
                  <c:v>43405</c:v>
                </c:pt>
                <c:pt idx="3">
                  <c:v>43435</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c:v>44256</c:v>
                </c:pt>
                <c:pt idx="31">
                  <c:v>44287</c:v>
                </c:pt>
                <c:pt idx="32">
                  <c:v>44317</c:v>
                </c:pt>
                <c:pt idx="33">
                  <c:v>44348</c:v>
                </c:pt>
                <c:pt idx="34">
                  <c:v>44378</c:v>
                </c:pt>
                <c:pt idx="35">
                  <c:v>44409</c:v>
                </c:pt>
                <c:pt idx="36">
                  <c:v>44440</c:v>
                </c:pt>
                <c:pt idx="37">
                  <c:v>44470</c:v>
                </c:pt>
                <c:pt idx="38">
                  <c:v>44501</c:v>
                </c:pt>
                <c:pt idx="39">
                  <c:v>44531</c:v>
                </c:pt>
                <c:pt idx="40">
                  <c:v>44562</c:v>
                </c:pt>
                <c:pt idx="41">
                  <c:v>44593</c:v>
                </c:pt>
                <c:pt idx="42">
                  <c:v>44621</c:v>
                </c:pt>
                <c:pt idx="43">
                  <c:v>44652</c:v>
                </c:pt>
                <c:pt idx="44">
                  <c:v>44682</c:v>
                </c:pt>
                <c:pt idx="45">
                  <c:v>44713</c:v>
                </c:pt>
                <c:pt idx="46">
                  <c:v>44743</c:v>
                </c:pt>
                <c:pt idx="47">
                  <c:v>44774</c:v>
                </c:pt>
                <c:pt idx="48">
                  <c:v>44805</c:v>
                </c:pt>
                <c:pt idx="49">
                  <c:v>44835</c:v>
                </c:pt>
                <c:pt idx="50">
                  <c:v>44866</c:v>
                </c:pt>
                <c:pt idx="51">
                  <c:v>44896</c:v>
                </c:pt>
                <c:pt idx="52">
                  <c:v>44927</c:v>
                </c:pt>
                <c:pt idx="53">
                  <c:v>44958</c:v>
                </c:pt>
                <c:pt idx="54">
                  <c:v>44986</c:v>
                </c:pt>
                <c:pt idx="55">
                  <c:v>45017</c:v>
                </c:pt>
                <c:pt idx="56">
                  <c:v>45047</c:v>
                </c:pt>
                <c:pt idx="57">
                  <c:v>45078</c:v>
                </c:pt>
                <c:pt idx="58">
                  <c:v>45108</c:v>
                </c:pt>
                <c:pt idx="59">
                  <c:v>45139</c:v>
                </c:pt>
                <c:pt idx="60">
                  <c:v>45170</c:v>
                </c:pt>
              </c:numCache>
            </c:numRef>
          </c:cat>
          <c:val>
            <c:numRef>
              <c:f>Sheet1!$B$15:$B$75</c:f>
              <c:numCache>
                <c:formatCode>General</c:formatCode>
                <c:ptCount val="61"/>
                <c:pt idx="0">
                  <c:v>54.52</c:v>
                </c:pt>
                <c:pt idx="1">
                  <c:v>50.42</c:v>
                </c:pt>
                <c:pt idx="2">
                  <c:v>53.83</c:v>
                </c:pt>
                <c:pt idx="3">
                  <c:v>55.16</c:v>
                </c:pt>
                <c:pt idx="4">
                  <c:v>54.75</c:v>
                </c:pt>
                <c:pt idx="5">
                  <c:v>56.69</c:v>
                </c:pt>
                <c:pt idx="6">
                  <c:v>58.4</c:v>
                </c:pt>
                <c:pt idx="7">
                  <c:v>54.96</c:v>
                </c:pt>
                <c:pt idx="8">
                  <c:v>53.88</c:v>
                </c:pt>
                <c:pt idx="9">
                  <c:v>55.04</c:v>
                </c:pt>
                <c:pt idx="10">
                  <c:v>54.56</c:v>
                </c:pt>
                <c:pt idx="11">
                  <c:v>57.68</c:v>
                </c:pt>
                <c:pt idx="12">
                  <c:v>58.47</c:v>
                </c:pt>
                <c:pt idx="13">
                  <c:v>57.28</c:v>
                </c:pt>
                <c:pt idx="14">
                  <c:v>58</c:v>
                </c:pt>
                <c:pt idx="15">
                  <c:v>56.39</c:v>
                </c:pt>
                <c:pt idx="16">
                  <c:v>54.13</c:v>
                </c:pt>
                <c:pt idx="17">
                  <c:v>55.03</c:v>
                </c:pt>
                <c:pt idx="18">
                  <c:v>56.82</c:v>
                </c:pt>
                <c:pt idx="19">
                  <c:v>48.63</c:v>
                </c:pt>
                <c:pt idx="20">
                  <c:v>53.61</c:v>
                </c:pt>
                <c:pt idx="21">
                  <c:v>54.95</c:v>
                </c:pt>
                <c:pt idx="22">
                  <c:v>54.68</c:v>
                </c:pt>
                <c:pt idx="23">
                  <c:v>54.39</c:v>
                </c:pt>
                <c:pt idx="24">
                  <c:v>53.83</c:v>
                </c:pt>
                <c:pt idx="25">
                  <c:v>54.03</c:v>
                </c:pt>
                <c:pt idx="26">
                  <c:v>55.29</c:v>
                </c:pt>
                <c:pt idx="27">
                  <c:v>55.16</c:v>
                </c:pt>
                <c:pt idx="28">
                  <c:v>52.94</c:v>
                </c:pt>
                <c:pt idx="29">
                  <c:v>51.31</c:v>
                </c:pt>
                <c:pt idx="30">
                  <c:v>51.63</c:v>
                </c:pt>
                <c:pt idx="31">
                  <c:v>45.18</c:v>
                </c:pt>
                <c:pt idx="32">
                  <c:v>42.67</c:v>
                </c:pt>
                <c:pt idx="33">
                  <c:v>46.12</c:v>
                </c:pt>
                <c:pt idx="34">
                  <c:v>49.36</c:v>
                </c:pt>
                <c:pt idx="35">
                  <c:v>48.6</c:v>
                </c:pt>
                <c:pt idx="36">
                  <c:v>49.87</c:v>
                </c:pt>
                <c:pt idx="37">
                  <c:v>52.15</c:v>
                </c:pt>
                <c:pt idx="38">
                  <c:v>56.79</c:v>
                </c:pt>
                <c:pt idx="39">
                  <c:v>54.76</c:v>
                </c:pt>
                <c:pt idx="40">
                  <c:v>50.99</c:v>
                </c:pt>
                <c:pt idx="41">
                  <c:v>53.74</c:v>
                </c:pt>
                <c:pt idx="42">
                  <c:v>51.31</c:v>
                </c:pt>
                <c:pt idx="43">
                  <c:v>51.76</c:v>
                </c:pt>
                <c:pt idx="44">
                  <c:v>46.93</c:v>
                </c:pt>
                <c:pt idx="45">
                  <c:v>47.96</c:v>
                </c:pt>
                <c:pt idx="46">
                  <c:v>50.66</c:v>
                </c:pt>
                <c:pt idx="47">
                  <c:v>49.09</c:v>
                </c:pt>
                <c:pt idx="48">
                  <c:v>50.41</c:v>
                </c:pt>
                <c:pt idx="49">
                  <c:v>50.19</c:v>
                </c:pt>
                <c:pt idx="50">
                  <c:v>50.02</c:v>
                </c:pt>
                <c:pt idx="51">
                  <c:v>46.53</c:v>
                </c:pt>
                <c:pt idx="52">
                  <c:v>56.6</c:v>
                </c:pt>
                <c:pt idx="53">
                  <c:v>56.53</c:v>
                </c:pt>
                <c:pt idx="54">
                  <c:v>55.89</c:v>
                </c:pt>
                <c:pt idx="55">
                  <c:v>54.23</c:v>
                </c:pt>
                <c:pt idx="56">
                  <c:v>54.44</c:v>
                </c:pt>
                <c:pt idx="57">
                  <c:v>52.17</c:v>
                </c:pt>
                <c:pt idx="58">
                  <c:v>53.97</c:v>
                </c:pt>
                <c:pt idx="59">
                  <c:v>57.85</c:v>
                </c:pt>
                <c:pt idx="60">
                  <c:v>56.83</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Sheet1!$A$15:$A$75</c:f>
              <c:numCache>
                <c:formatCode>mmm\-yy</c:formatCode>
                <c:ptCount val="61"/>
                <c:pt idx="0">
                  <c:v>43344</c:v>
                </c:pt>
                <c:pt idx="1">
                  <c:v>43374</c:v>
                </c:pt>
                <c:pt idx="2">
                  <c:v>43405</c:v>
                </c:pt>
                <c:pt idx="3">
                  <c:v>43435</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c:v>44256</c:v>
                </c:pt>
                <c:pt idx="31">
                  <c:v>44287</c:v>
                </c:pt>
                <c:pt idx="32">
                  <c:v>44317</c:v>
                </c:pt>
                <c:pt idx="33">
                  <c:v>44348</c:v>
                </c:pt>
                <c:pt idx="34">
                  <c:v>44378</c:v>
                </c:pt>
                <c:pt idx="35">
                  <c:v>44409</c:v>
                </c:pt>
                <c:pt idx="36">
                  <c:v>44440</c:v>
                </c:pt>
                <c:pt idx="37">
                  <c:v>44470</c:v>
                </c:pt>
                <c:pt idx="38">
                  <c:v>44501</c:v>
                </c:pt>
                <c:pt idx="39">
                  <c:v>44531</c:v>
                </c:pt>
                <c:pt idx="40">
                  <c:v>44562</c:v>
                </c:pt>
                <c:pt idx="41">
                  <c:v>44593</c:v>
                </c:pt>
                <c:pt idx="42">
                  <c:v>44621</c:v>
                </c:pt>
                <c:pt idx="43">
                  <c:v>44652</c:v>
                </c:pt>
                <c:pt idx="44">
                  <c:v>44682</c:v>
                </c:pt>
                <c:pt idx="45">
                  <c:v>44713</c:v>
                </c:pt>
                <c:pt idx="46">
                  <c:v>44743</c:v>
                </c:pt>
                <c:pt idx="47">
                  <c:v>44774</c:v>
                </c:pt>
                <c:pt idx="48">
                  <c:v>44805</c:v>
                </c:pt>
                <c:pt idx="49">
                  <c:v>44835</c:v>
                </c:pt>
                <c:pt idx="50">
                  <c:v>44866</c:v>
                </c:pt>
                <c:pt idx="51">
                  <c:v>44896</c:v>
                </c:pt>
                <c:pt idx="52">
                  <c:v>44927</c:v>
                </c:pt>
                <c:pt idx="53">
                  <c:v>44958</c:v>
                </c:pt>
                <c:pt idx="54">
                  <c:v>44986</c:v>
                </c:pt>
                <c:pt idx="55">
                  <c:v>45017</c:v>
                </c:pt>
                <c:pt idx="56">
                  <c:v>45047</c:v>
                </c:pt>
                <c:pt idx="57">
                  <c:v>45078</c:v>
                </c:pt>
                <c:pt idx="58">
                  <c:v>45108</c:v>
                </c:pt>
                <c:pt idx="59">
                  <c:v>45139</c:v>
                </c:pt>
                <c:pt idx="60">
                  <c:v>45170</c:v>
                </c:pt>
              </c:numCache>
            </c:numRef>
          </c:cat>
          <c:val>
            <c:numRef>
              <c:f>Sheet1!$C$15:$C$75</c:f>
              <c:numCache>
                <c:formatCode>General</c:formatCode>
                <c:ptCount val="61"/>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pt idx="52">
                  <c:v>58.49</c:v>
                </c:pt>
                <c:pt idx="53">
                  <c:v>58.49</c:v>
                </c:pt>
                <c:pt idx="54">
                  <c:v>58.49</c:v>
                </c:pt>
                <c:pt idx="55">
                  <c:v>58.49</c:v>
                </c:pt>
                <c:pt idx="56">
                  <c:v>58.49</c:v>
                </c:pt>
                <c:pt idx="57">
                  <c:v>58.49</c:v>
                </c:pt>
                <c:pt idx="58">
                  <c:v>58.49</c:v>
                </c:pt>
                <c:pt idx="59">
                  <c:v>58.49</c:v>
                </c:pt>
                <c:pt idx="60">
                  <c:v>58.49</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Sheet1!$A$15:$A$75</c:f>
              <c:numCache>
                <c:formatCode>mmm\-yy</c:formatCode>
                <c:ptCount val="61"/>
                <c:pt idx="0">
                  <c:v>43344</c:v>
                </c:pt>
                <c:pt idx="1">
                  <c:v>43374</c:v>
                </c:pt>
                <c:pt idx="2">
                  <c:v>43405</c:v>
                </c:pt>
                <c:pt idx="3">
                  <c:v>43435</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c:v>44256</c:v>
                </c:pt>
                <c:pt idx="31">
                  <c:v>44287</c:v>
                </c:pt>
                <c:pt idx="32">
                  <c:v>44317</c:v>
                </c:pt>
                <c:pt idx="33">
                  <c:v>44348</c:v>
                </c:pt>
                <c:pt idx="34">
                  <c:v>44378</c:v>
                </c:pt>
                <c:pt idx="35">
                  <c:v>44409</c:v>
                </c:pt>
                <c:pt idx="36">
                  <c:v>44440</c:v>
                </c:pt>
                <c:pt idx="37">
                  <c:v>44470</c:v>
                </c:pt>
                <c:pt idx="38">
                  <c:v>44501</c:v>
                </c:pt>
                <c:pt idx="39">
                  <c:v>44531</c:v>
                </c:pt>
                <c:pt idx="40">
                  <c:v>44562</c:v>
                </c:pt>
                <c:pt idx="41">
                  <c:v>44593</c:v>
                </c:pt>
                <c:pt idx="42">
                  <c:v>44621</c:v>
                </c:pt>
                <c:pt idx="43">
                  <c:v>44652</c:v>
                </c:pt>
                <c:pt idx="44">
                  <c:v>44682</c:v>
                </c:pt>
                <c:pt idx="45">
                  <c:v>44713</c:v>
                </c:pt>
                <c:pt idx="46">
                  <c:v>44743</c:v>
                </c:pt>
                <c:pt idx="47">
                  <c:v>44774</c:v>
                </c:pt>
                <c:pt idx="48">
                  <c:v>44805</c:v>
                </c:pt>
                <c:pt idx="49">
                  <c:v>44835</c:v>
                </c:pt>
                <c:pt idx="50">
                  <c:v>44866</c:v>
                </c:pt>
                <c:pt idx="51">
                  <c:v>44896</c:v>
                </c:pt>
                <c:pt idx="52">
                  <c:v>44927</c:v>
                </c:pt>
                <c:pt idx="53">
                  <c:v>44958</c:v>
                </c:pt>
                <c:pt idx="54">
                  <c:v>44986</c:v>
                </c:pt>
                <c:pt idx="55">
                  <c:v>45017</c:v>
                </c:pt>
                <c:pt idx="56">
                  <c:v>45047</c:v>
                </c:pt>
                <c:pt idx="57">
                  <c:v>45078</c:v>
                </c:pt>
                <c:pt idx="58">
                  <c:v>45108</c:v>
                </c:pt>
                <c:pt idx="59">
                  <c:v>45139</c:v>
                </c:pt>
                <c:pt idx="60">
                  <c:v>45170</c:v>
                </c:pt>
              </c:numCache>
            </c:numRef>
          </c:cat>
          <c:val>
            <c:numRef>
              <c:f>Sheet1!$D$15:$D$75</c:f>
              <c:numCache>
                <c:formatCode>General</c:formatCode>
                <c:ptCount val="61"/>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pt idx="52">
                  <c:v>91.49</c:v>
                </c:pt>
                <c:pt idx="53">
                  <c:v>91.49</c:v>
                </c:pt>
                <c:pt idx="54">
                  <c:v>91.49</c:v>
                </c:pt>
                <c:pt idx="55">
                  <c:v>91.49</c:v>
                </c:pt>
                <c:pt idx="56">
                  <c:v>91.49</c:v>
                </c:pt>
                <c:pt idx="57">
                  <c:v>91.49</c:v>
                </c:pt>
                <c:pt idx="58">
                  <c:v>91.49</c:v>
                </c:pt>
                <c:pt idx="59">
                  <c:v>91.49</c:v>
                </c:pt>
                <c:pt idx="60">
                  <c:v>91.49</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9/30/2022</c:v>
                </c:pt>
              </c:strCache>
            </c:strRef>
          </c:tx>
          <c:spPr>
            <a:solidFill>
              <a:schemeClr val="bg2">
                <a:lumMod val="25000"/>
              </a:schemeClr>
            </a:solidFill>
            <a:ln>
              <a:noFill/>
            </a:ln>
            <a:effectLst/>
          </c:spPr>
          <c:invertIfNegative val="0"/>
          <c:dLbls>
            <c:dLbl>
              <c:idx val="0"/>
              <c:layout>
                <c:manualLayout>
                  <c:x val="-1.529051987767591E-3"/>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2-42E4-83ED-5E0AC88C543B}"/>
                </c:ext>
              </c:extLst>
            </c:dLbl>
            <c:dLbl>
              <c:idx val="1"/>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2-42E4-83ED-5E0AC88C543B}"/>
                </c:ext>
              </c:extLst>
            </c:dLbl>
            <c:dLbl>
              <c:idx val="3"/>
              <c:layout>
                <c:manualLayout>
                  <c:x val="1.5289315899732717E-3"/>
                  <c:y val="5.5551181102362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2-42E4-83ED-5E0AC88C543B}"/>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A2-42E4-83ED-5E0AC88C543B}"/>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A2-42E4-83ED-5E0AC88C543B}"/>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c:v>
                </c:pt>
                <c:pt idx="1">
                  <c:v>4.9000000000000002E-2</c:v>
                </c:pt>
                <c:pt idx="2">
                  <c:v>0</c:v>
                </c:pt>
                <c:pt idx="3">
                  <c:v>0.2485</c:v>
                </c:pt>
                <c:pt idx="4">
                  <c:v>0.30959999999999999</c:v>
                </c:pt>
                <c:pt idx="5">
                  <c:v>0.188</c:v>
                </c:pt>
                <c:pt idx="6">
                  <c:v>4.8999999999999998E-3</c:v>
                </c:pt>
              </c:numCache>
            </c:numRef>
          </c:val>
          <c:extLst>
            <c:ext xmlns:c16="http://schemas.microsoft.com/office/drawing/2014/chart" uri="{C3380CC4-5D6E-409C-BE32-E72D297353CC}">
              <c16:uniqueId val="{00000006-99A2-42E4-83ED-5E0AC88C543B}"/>
            </c:ext>
          </c:extLst>
        </c:ser>
        <c:ser>
          <c:idx val="0"/>
          <c:order val="1"/>
          <c:tx>
            <c:strRef>
              <c:f>Sheet1!$A$3</c:f>
              <c:strCache>
                <c:ptCount val="1"/>
                <c:pt idx="0">
                  <c:v>3/31/2023</c:v>
                </c:pt>
              </c:strCache>
            </c:strRef>
          </c:tx>
          <c:spPr>
            <a:solidFill>
              <a:schemeClr val="accent5">
                <a:shade val="58000"/>
              </a:schemeClr>
            </a:solidFill>
            <a:ln>
              <a:noFill/>
            </a:ln>
            <a:effectLst/>
          </c:spPr>
          <c:invertIfNegative val="0"/>
          <c:dLbls>
            <c:dLbl>
              <c:idx val="0"/>
              <c:layout>
                <c:manualLayout>
                  <c:x val="3.0581039755351682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2-42E4-83ED-5E0AC88C543B}"/>
                </c:ext>
              </c:extLst>
            </c:dLbl>
            <c:dLbl>
              <c:idx val="1"/>
              <c:layout>
                <c:manualLayout>
                  <c:x val="-2.4079558865284871E-7"/>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2-42E4-83ED-5E0AC88C543B}"/>
                </c:ext>
              </c:extLst>
            </c:dLbl>
            <c:dLbl>
              <c:idx val="3"/>
              <c:layout>
                <c:manualLayout>
                  <c:x val="-1.5290519877675841E-3"/>
                  <c:y val="-4.37445319335090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A2-42E4-83ED-5E0AC88C543B}"/>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A2-42E4-83ED-5E0AC88C543B}"/>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0.19980000000000001</c:v>
                </c:pt>
                <c:pt idx="1">
                  <c:v>3.9900000000000005E-2</c:v>
                </c:pt>
                <c:pt idx="2">
                  <c:v>0</c:v>
                </c:pt>
                <c:pt idx="3">
                  <c:v>0.2591</c:v>
                </c:pt>
                <c:pt idx="4">
                  <c:v>0.31569999999999998</c:v>
                </c:pt>
                <c:pt idx="5">
                  <c:v>0.17419999999999999</c:v>
                </c:pt>
                <c:pt idx="6">
                  <c:v>1.1299999999999999E-2</c:v>
                </c:pt>
              </c:numCache>
            </c:numRef>
          </c:val>
          <c:extLst>
            <c:ext xmlns:c16="http://schemas.microsoft.com/office/drawing/2014/chart" uri="{C3380CC4-5D6E-409C-BE32-E72D297353CC}">
              <c16:uniqueId val="{0000000C-99A2-42E4-83ED-5E0AC88C543B}"/>
            </c:ext>
          </c:extLst>
        </c:ser>
        <c:ser>
          <c:idx val="1"/>
          <c:order val="2"/>
          <c:tx>
            <c:strRef>
              <c:f>Sheet1!$A$4</c:f>
              <c:strCache>
                <c:ptCount val="1"/>
                <c:pt idx="0">
                  <c:v>9/30/2023</c:v>
                </c:pt>
              </c:strCache>
            </c:strRef>
          </c:tx>
          <c:spPr>
            <a:solidFill>
              <a:schemeClr val="accent1">
                <a:lumMod val="60000"/>
                <a:lumOff val="40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A2-42E4-83ED-5E0AC88C543B}"/>
                </c:ext>
              </c:extLst>
            </c:dLbl>
            <c:dLbl>
              <c:idx val="1"/>
              <c:layout>
                <c:manualLayout>
                  <c:x val="3.0581039755351682E-3"/>
                  <c:y val="1.1111111111111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A2-42E4-83ED-5E0AC88C543B}"/>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A2-42E4-83ED-5E0AC88C543B}"/>
                </c:ext>
              </c:extLst>
            </c:dLbl>
            <c:dLbl>
              <c:idx val="4"/>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A2-42E4-83ED-5E0AC88C543B}"/>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A2-42E4-83ED-5E0AC88C543B}"/>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0.2041</c:v>
                </c:pt>
                <c:pt idx="1">
                  <c:v>3.8100000000000002E-2</c:v>
                </c:pt>
                <c:pt idx="2">
                  <c:v>0</c:v>
                </c:pt>
                <c:pt idx="3">
                  <c:v>0.2424</c:v>
                </c:pt>
                <c:pt idx="4">
                  <c:v>0.32519999999999999</c:v>
                </c:pt>
                <c:pt idx="5">
                  <c:v>0.1774</c:v>
                </c:pt>
                <c:pt idx="6">
                  <c:v>1.2800000000000001E-2</c:v>
                </c:pt>
              </c:numCache>
            </c:numRef>
          </c:val>
          <c:extLst>
            <c:ext xmlns:c16="http://schemas.microsoft.com/office/drawing/2014/chart" uri="{C3380CC4-5D6E-409C-BE32-E72D297353CC}">
              <c16:uniqueId val="{00000013-99A2-42E4-83ED-5E0AC88C543B}"/>
            </c:ext>
          </c:extLst>
        </c:ser>
        <c:ser>
          <c:idx val="2"/>
          <c:order val="3"/>
          <c:tx>
            <c:strRef>
              <c:f>Sheet1!$A$5</c:f>
              <c:strCache>
                <c:ptCount val="1"/>
                <c:pt idx="0">
                  <c:v>Bloomberg Int Agg Index 9/30/23</c:v>
                </c:pt>
              </c:strCache>
            </c:strRef>
          </c:tx>
          <c:spPr>
            <a:solidFill>
              <a:schemeClr val="accent2">
                <a:lumMod val="40000"/>
                <a:lumOff val="60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A2-42E4-83ED-5E0AC88C543B}"/>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A2-42E4-83ED-5E0AC88C543B}"/>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9A2-42E4-83ED-5E0AC88C543B}"/>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0.40529999999999999</c:v>
                </c:pt>
                <c:pt idx="1">
                  <c:v>2.4799999999999999E-2</c:v>
                </c:pt>
                <c:pt idx="2">
                  <c:v>2.2499999999999999E-2</c:v>
                </c:pt>
                <c:pt idx="3">
                  <c:v>0.20049999999999998</c:v>
                </c:pt>
                <c:pt idx="4">
                  <c:v>0.32050000000000001</c:v>
                </c:pt>
                <c:pt idx="5">
                  <c:v>2.6499999999999996E-2</c:v>
                </c:pt>
                <c:pt idx="6">
                  <c:v>-1E-4</c:v>
                </c:pt>
              </c:numCache>
            </c:numRef>
          </c:val>
          <c:extLst>
            <c:ext xmlns:c16="http://schemas.microsoft.com/office/drawing/2014/chart" uri="{C3380CC4-5D6E-409C-BE32-E72D297353CC}">
              <c16:uniqueId val="{00000018-99A2-42E4-83ED-5E0AC88C543B}"/>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9891679837410406"/>
          <c:w val="0.92948650340725147"/>
          <c:h val="0.55052819311977563"/>
        </c:manualLayout>
      </c:layout>
      <c:barChart>
        <c:barDir val="col"/>
        <c:grouping val="clustered"/>
        <c:varyColors val="0"/>
        <c:ser>
          <c:idx val="3"/>
          <c:order val="0"/>
          <c:tx>
            <c:strRef>
              <c:f>Sheet1!$A$2</c:f>
              <c:strCache>
                <c:ptCount val="1"/>
                <c:pt idx="0">
                  <c:v>9/30/2022</c:v>
                </c:pt>
              </c:strCache>
            </c:strRef>
          </c:tx>
          <c:spPr>
            <a:solidFill>
              <a:schemeClr val="bg2">
                <a:lumMod val="25000"/>
              </a:schemeClr>
            </a:solidFill>
            <a:ln>
              <a:noFill/>
            </a:ln>
            <a:effectLst/>
          </c:spPr>
          <c:invertIfNegative val="0"/>
          <c:dLbls>
            <c:dLbl>
              <c:idx val="1"/>
              <c:layout>
                <c:manualLayout>
                  <c:x val="2.642786088537228E-17"/>
                  <c:y val="-2.0676024602841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9-4B2E-9E73-E3E708B2184B}"/>
                </c:ext>
              </c:extLst>
            </c:dLbl>
            <c:dLbl>
              <c:idx val="3"/>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5-4C0F-A969-63A5FDCD438A}"/>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1-2545-4C0F-A969-63A5FDCD438A}"/>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0.26669999999999999</c:v>
                </c:pt>
                <c:pt idx="1">
                  <c:v>3.1399999999999997E-2</c:v>
                </c:pt>
                <c:pt idx="2">
                  <c:v>3.3E-3</c:v>
                </c:pt>
                <c:pt idx="3">
                  <c:v>0.27260000000000001</c:v>
                </c:pt>
                <c:pt idx="4">
                  <c:v>0.25140000000000001</c:v>
                </c:pt>
                <c:pt idx="5">
                  <c:v>0.1502</c:v>
                </c:pt>
                <c:pt idx="6">
                  <c:v>2.4200000000000003E-2</c:v>
                </c:pt>
              </c:numCache>
            </c:numRef>
          </c:val>
          <c:extLst>
            <c:ext xmlns:c16="http://schemas.microsoft.com/office/drawing/2014/chart" uri="{C3380CC4-5D6E-409C-BE32-E72D297353CC}">
              <c16:uniqueId val="{00000003-2545-4C0F-A969-63A5FDCD438A}"/>
            </c:ext>
          </c:extLst>
        </c:ser>
        <c:ser>
          <c:idx val="0"/>
          <c:order val="1"/>
          <c:tx>
            <c:strRef>
              <c:f>Sheet1!$A$3</c:f>
              <c:strCache>
                <c:ptCount val="1"/>
                <c:pt idx="0">
                  <c:v>3/31/2023</c:v>
                </c:pt>
              </c:strCache>
            </c:strRef>
          </c:tx>
          <c:spPr>
            <a:solidFill>
              <a:schemeClr val="accent5">
                <a:shade val="58000"/>
              </a:schemeClr>
            </a:solidFill>
            <a:ln>
              <a:noFill/>
            </a:ln>
            <a:effectLst/>
          </c:spPr>
          <c:invertIfNegative val="0"/>
          <c:dLbls>
            <c:dLbl>
              <c:idx val="1"/>
              <c:layout>
                <c:manualLayout>
                  <c:x val="-2.642786088537228E-17"/>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9-4B2E-9E73-E3E708B2184B}"/>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45-4C0F-A969-63A5FDCD438A}"/>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45-4C0F-A969-63A5FDCD438A}"/>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0.28299999999999997</c:v>
                </c:pt>
                <c:pt idx="1">
                  <c:v>3.1E-2</c:v>
                </c:pt>
                <c:pt idx="2">
                  <c:v>4.1000000000000003E-3</c:v>
                </c:pt>
                <c:pt idx="3">
                  <c:v>0.28079999999999999</c:v>
                </c:pt>
                <c:pt idx="4">
                  <c:v>0.26219999999999999</c:v>
                </c:pt>
                <c:pt idx="5">
                  <c:v>0.13239999999999999</c:v>
                </c:pt>
                <c:pt idx="6">
                  <c:v>6.700000000000002E-3</c:v>
                </c:pt>
              </c:numCache>
            </c:numRef>
          </c:val>
          <c:extLst>
            <c:ext xmlns:c16="http://schemas.microsoft.com/office/drawing/2014/chart" uri="{C3380CC4-5D6E-409C-BE32-E72D297353CC}">
              <c16:uniqueId val="{00000007-2545-4C0F-A969-63A5FDCD438A}"/>
            </c:ext>
          </c:extLst>
        </c:ser>
        <c:ser>
          <c:idx val="1"/>
          <c:order val="2"/>
          <c:tx>
            <c:strRef>
              <c:f>Sheet1!$A$4</c:f>
              <c:strCache>
                <c:ptCount val="1"/>
                <c:pt idx="0">
                  <c:v>9/30/2023</c:v>
                </c:pt>
              </c:strCache>
            </c:strRef>
          </c:tx>
          <c:spPr>
            <a:solidFill>
              <a:schemeClr val="accent1">
                <a:lumMod val="40000"/>
                <a:lumOff val="60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45-4C0F-A969-63A5FDCD438A}"/>
                </c:ext>
              </c:extLst>
            </c:dLbl>
            <c:dLbl>
              <c:idx val="1"/>
              <c:layout>
                <c:manualLayout>
                  <c:x val="-5.2855721770744559E-17"/>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9-4B2E-9E73-E3E708B2184B}"/>
                </c:ext>
              </c:extLst>
            </c:dLbl>
            <c:dLbl>
              <c:idx val="3"/>
              <c:layout>
                <c:manualLayout>
                  <c:x val="-1.5290519877675841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5-4C0F-A969-63A5FDCD438A}"/>
                </c:ext>
              </c:extLst>
            </c:dLbl>
            <c:dLbl>
              <c:idx val="4"/>
              <c:layout>
                <c:manualLayout>
                  <c:x val="1.5290519877675841E-3"/>
                  <c:y val="-5.5555531253048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45-4C0F-A969-63A5FDCD438A}"/>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0.27350000000000002</c:v>
                </c:pt>
                <c:pt idx="1">
                  <c:v>3.0499999999999999E-2</c:v>
                </c:pt>
                <c:pt idx="2">
                  <c:v>3.5000000000000001E-3</c:v>
                </c:pt>
                <c:pt idx="3">
                  <c:v>0.27810000000000001</c:v>
                </c:pt>
                <c:pt idx="4">
                  <c:v>0.26829999999999998</c:v>
                </c:pt>
                <c:pt idx="5">
                  <c:v>0.1371</c:v>
                </c:pt>
                <c:pt idx="6">
                  <c:v>9.300000000000001E-3</c:v>
                </c:pt>
              </c:numCache>
            </c:numRef>
          </c:val>
          <c:extLst>
            <c:ext xmlns:c16="http://schemas.microsoft.com/office/drawing/2014/chart" uri="{C3380CC4-5D6E-409C-BE32-E72D297353CC}">
              <c16:uniqueId val="{0000000C-2545-4C0F-A969-63A5FDCD438A}"/>
            </c:ext>
          </c:extLst>
        </c:ser>
        <c:ser>
          <c:idx val="2"/>
          <c:order val="3"/>
          <c:tx>
            <c:strRef>
              <c:f>Sheet1!$A$5</c:f>
              <c:strCache>
                <c:ptCount val="1"/>
                <c:pt idx="0">
                  <c:v>Bloomberg US Agg Index 9/30/23</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45-4C0F-A969-63A5FDCD438A}"/>
                </c:ext>
              </c:extLst>
            </c:dLbl>
            <c:dLbl>
              <c:idx val="1"/>
              <c:layout>
                <c:manualLayout>
                  <c:x val="0"/>
                  <c:y val="-8.79178754814908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45-4C0F-A969-63A5FDCD438A}"/>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45-4C0F-A969-63A5FDCD438A}"/>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45-4C0F-A969-63A5FDCD438A}"/>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545-4C0F-A969-63A5FDCD438A}"/>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0.41489999999999999</c:v>
                </c:pt>
                <c:pt idx="1">
                  <c:v>2.64E-2</c:v>
                </c:pt>
                <c:pt idx="2">
                  <c:v>2.3699999999999999E-2</c:v>
                </c:pt>
                <c:pt idx="3">
                  <c:v>0.24669999999999997</c:v>
                </c:pt>
                <c:pt idx="4">
                  <c:v>0.26629999999999998</c:v>
                </c:pt>
                <c:pt idx="5">
                  <c:v>2.2100000000000002E-2</c:v>
                </c:pt>
                <c:pt idx="6">
                  <c:v>0</c:v>
                </c:pt>
              </c:numCache>
            </c:numRef>
          </c:val>
          <c:extLst>
            <c:ext xmlns:c16="http://schemas.microsoft.com/office/drawing/2014/chart" uri="{C3380CC4-5D6E-409C-BE32-E72D297353CC}">
              <c16:uniqueId val="{00000013-2545-4C0F-A969-63A5FDCD438A}"/>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9/30/2022</c:v>
                </c:pt>
              </c:strCache>
            </c:strRef>
          </c:tx>
          <c:spPr>
            <a:solidFill>
              <a:schemeClr val="bg2">
                <a:lumMod val="25000"/>
              </a:schemeClr>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4-40C8-968F-3F2EBA0F4C58}"/>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4-40C8-968F-3F2EBA0F4C58}"/>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4-40C8-968F-3F2EBA0F4C58}"/>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4-40C8-968F-3F2EBA0F4C58}"/>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4-40C8-968F-3F2EBA0F4C58}"/>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0.66439999999999999</c:v>
                </c:pt>
                <c:pt idx="1">
                  <c:v>5.3999999999999999E-2</c:v>
                </c:pt>
                <c:pt idx="2">
                  <c:v>0.13900000000000001</c:v>
                </c:pt>
                <c:pt idx="3">
                  <c:v>8.5999999999999993E-2</c:v>
                </c:pt>
                <c:pt idx="4">
                  <c:v>5.6600000000000004E-2</c:v>
                </c:pt>
              </c:numCache>
            </c:numRef>
          </c:val>
          <c:extLst>
            <c:ext xmlns:c16="http://schemas.microsoft.com/office/drawing/2014/chart" uri="{C3380CC4-5D6E-409C-BE32-E72D297353CC}">
              <c16:uniqueId val="{00000004-4CCD-4F21-AFD7-12CF099DD4A5}"/>
            </c:ext>
          </c:extLst>
        </c:ser>
        <c:ser>
          <c:idx val="0"/>
          <c:order val="1"/>
          <c:tx>
            <c:strRef>
              <c:f>Sheet1!$A$3</c:f>
              <c:strCache>
                <c:ptCount val="1"/>
                <c:pt idx="0">
                  <c:v>3/31/2023</c:v>
                </c:pt>
              </c:strCache>
            </c:strRef>
          </c:tx>
          <c:spPr>
            <a:solidFill>
              <a:schemeClr val="bg2"/>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D-4F21-AFD7-12CF099DD4A5}"/>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CD-4F21-AFD7-12CF099DD4A5}"/>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CD-4F21-AFD7-12CF099DD4A5}"/>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D-4F21-AFD7-12CF099DD4A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0.66739999999999999</c:v>
                </c:pt>
                <c:pt idx="1">
                  <c:v>5.5300000000000002E-2</c:v>
                </c:pt>
                <c:pt idx="2">
                  <c:v>0.15040000000000001</c:v>
                </c:pt>
                <c:pt idx="3">
                  <c:v>8.3099999999999993E-2</c:v>
                </c:pt>
                <c:pt idx="4">
                  <c:v>4.3799999999999999E-2</c:v>
                </c:pt>
              </c:numCache>
            </c:numRef>
          </c:val>
          <c:extLst>
            <c:ext xmlns:c16="http://schemas.microsoft.com/office/drawing/2014/chart" uri="{C3380CC4-5D6E-409C-BE32-E72D297353CC}">
              <c16:uniqueId val="{00000009-4CCD-4F21-AFD7-12CF099DD4A5}"/>
            </c:ext>
          </c:extLst>
        </c:ser>
        <c:ser>
          <c:idx val="2"/>
          <c:order val="2"/>
          <c:tx>
            <c:strRef>
              <c:f>Sheet1!$A$4</c:f>
              <c:strCache>
                <c:ptCount val="1"/>
                <c:pt idx="0">
                  <c:v>9/30/2023</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0.68969999999999998</c:v>
                </c:pt>
                <c:pt idx="1">
                  <c:v>3.6999999999999998E-2</c:v>
                </c:pt>
                <c:pt idx="2">
                  <c:v>0.13900000000000001</c:v>
                </c:pt>
                <c:pt idx="3">
                  <c:v>7.6399999999999996E-2</c:v>
                </c:pt>
                <c:pt idx="4">
                  <c:v>5.79E-2</c:v>
                </c:pt>
              </c:numCache>
            </c:numRef>
          </c:val>
          <c:extLst>
            <c:ext xmlns:c16="http://schemas.microsoft.com/office/drawing/2014/chart" uri="{C3380CC4-5D6E-409C-BE32-E72D297353CC}">
              <c16:uniqueId val="{0000000E-4CCD-4F21-AFD7-12CF099DD4A5}"/>
            </c:ext>
          </c:extLst>
        </c:ser>
        <c:ser>
          <c:idx val="4"/>
          <c:order val="3"/>
          <c:tx>
            <c:strRef>
              <c:f>Sheet1!$A$5</c:f>
              <c:strCache>
                <c:ptCount val="1"/>
                <c:pt idx="0">
                  <c:v>Bloomberg Int Agg Index 9/30/23</c:v>
                </c:pt>
              </c:strCache>
            </c:strRef>
          </c:tx>
          <c:spPr>
            <a:solidFill>
              <a:schemeClr val="accent2">
                <a:lumMod val="40000"/>
                <a:lumOff val="60000"/>
              </a:schemeClr>
            </a:solidFill>
            <a:ln>
              <a:noFill/>
            </a:ln>
            <a:effectLst/>
          </c:spPr>
          <c:invertIfNegative val="0"/>
          <c:dLbls>
            <c:dLbl>
              <c:idx val="0"/>
              <c:layout>
                <c:manualLayout>
                  <c:x val="3.05810397553514E-3"/>
                  <c:y val="2.7777777777777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CD-4F21-AFD7-12CF099DD4A5}"/>
                </c:ext>
              </c:extLst>
            </c:dLbl>
            <c:dLbl>
              <c:idx val="2"/>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CD-4F21-AFD7-12CF099DD4A5}"/>
                </c:ext>
              </c:extLst>
            </c:dLbl>
            <c:dLbl>
              <c:idx val="3"/>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CD-4F21-AFD7-12CF099DD4A5}"/>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D-4F21-AFD7-12CF099DD4A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0.77969999999999995</c:v>
                </c:pt>
                <c:pt idx="1">
                  <c:v>1.7000000000000001E-2</c:v>
                </c:pt>
                <c:pt idx="2">
                  <c:v>9.5799999999999996E-2</c:v>
                </c:pt>
                <c:pt idx="3">
                  <c:v>9.4E-2</c:v>
                </c:pt>
                <c:pt idx="4">
                  <c:v>1.3500000000000002E-2</c:v>
                </c:pt>
              </c:numCache>
            </c:numRef>
          </c:val>
          <c:extLst>
            <c:ext xmlns:c16="http://schemas.microsoft.com/office/drawing/2014/chart" uri="{C3380CC4-5D6E-409C-BE32-E72D297353CC}">
              <c16:uniqueId val="{00000014-4CCD-4F21-AFD7-12CF099DD4A5}"/>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9/30/2022</c:v>
                </c:pt>
              </c:strCache>
            </c:strRef>
          </c:tx>
          <c:spPr>
            <a:solidFill>
              <a:schemeClr val="bg2">
                <a:lumMod val="25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3-4649-902C-FA6B6450BAFA}"/>
                </c:ext>
              </c:extLst>
            </c:dLbl>
            <c:dLbl>
              <c:idx val="1"/>
              <c:layout>
                <c:manualLayout>
                  <c:x val="3.0303030303030312E-3"/>
                  <c:y val="2.38095126502097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3-4649-902C-FA6B6450BAFA}"/>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83-4649-902C-FA6B6450BAF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0.63829999999999998</c:v>
                </c:pt>
                <c:pt idx="1">
                  <c:v>7.1499999999999994E-2</c:v>
                </c:pt>
                <c:pt idx="2">
                  <c:v>0.1381</c:v>
                </c:pt>
                <c:pt idx="3">
                  <c:v>0.112</c:v>
                </c:pt>
                <c:pt idx="4">
                  <c:v>4.0099999999999997E-2</c:v>
                </c:pt>
              </c:numCache>
            </c:numRef>
          </c:val>
          <c:extLst>
            <c:ext xmlns:c16="http://schemas.microsoft.com/office/drawing/2014/chart" uri="{C3380CC4-5D6E-409C-BE32-E72D297353CC}">
              <c16:uniqueId val="{00000003-2883-4649-902C-FA6B6450BAFA}"/>
            </c:ext>
          </c:extLst>
        </c:ser>
        <c:ser>
          <c:idx val="0"/>
          <c:order val="1"/>
          <c:tx>
            <c:strRef>
              <c:f>Sheet1!$A$3</c:f>
              <c:strCache>
                <c:ptCount val="1"/>
                <c:pt idx="0">
                  <c:v>3/31/2023</c:v>
                </c:pt>
              </c:strCache>
            </c:strRef>
          </c:tx>
          <c:spPr>
            <a:solidFill>
              <a:schemeClr val="bg2">
                <a:lumMod val="90000"/>
              </a:schemeClr>
            </a:solidFill>
            <a:ln>
              <a:noFill/>
            </a:ln>
            <a:effectLst/>
          </c:spPr>
          <c:invertIfNegative val="0"/>
          <c:dLbls>
            <c:dLbl>
              <c:idx val="0"/>
              <c:layout>
                <c:manualLayout>
                  <c:x val="0"/>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83-4649-902C-FA6B6450BAFA}"/>
                </c:ext>
              </c:extLst>
            </c:dLbl>
            <c:dLbl>
              <c:idx val="1"/>
              <c:layout>
                <c:manualLayout>
                  <c:x val="-1.5151515151515212E-3"/>
                  <c:y val="2.3809512650209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83-4649-902C-FA6B6450BAFA}"/>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83-4649-902C-FA6B6450BAFA}"/>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83-4649-902C-FA6B6450BAFA}"/>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8-4282-8138-2A37F6B6356F}"/>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0.66180000000000005</c:v>
                </c:pt>
                <c:pt idx="1">
                  <c:v>4.9299999999999997E-2</c:v>
                </c:pt>
                <c:pt idx="2">
                  <c:v>0.1429</c:v>
                </c:pt>
                <c:pt idx="3">
                  <c:v>0.1159</c:v>
                </c:pt>
                <c:pt idx="4">
                  <c:v>3.0100000000000002E-2</c:v>
                </c:pt>
              </c:numCache>
            </c:numRef>
          </c:val>
          <c:extLst>
            <c:ext xmlns:c16="http://schemas.microsoft.com/office/drawing/2014/chart" uri="{C3380CC4-5D6E-409C-BE32-E72D297353CC}">
              <c16:uniqueId val="{00000008-2883-4649-902C-FA6B6450BAFA}"/>
            </c:ext>
          </c:extLst>
        </c:ser>
        <c:ser>
          <c:idx val="2"/>
          <c:order val="2"/>
          <c:tx>
            <c:strRef>
              <c:f>Sheet1!$A$4</c:f>
              <c:strCache>
                <c:ptCount val="1"/>
                <c:pt idx="0">
                  <c:v>9/30/2023</c:v>
                </c:pt>
              </c:strCache>
            </c:strRef>
          </c:tx>
          <c:spPr>
            <a:solidFill>
              <a:schemeClr val="bg2">
                <a:lumMod val="50000"/>
              </a:schemeClr>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83-4649-902C-FA6B6450BAFA}"/>
                </c:ext>
              </c:extLst>
            </c:dLbl>
            <c:dLbl>
              <c:idx val="1"/>
              <c:layout>
                <c:manualLayout>
                  <c:x val="0"/>
                  <c:y val="2.38090439590158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83-4649-902C-FA6B6450BAFA}"/>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83-4649-902C-FA6B6450BAFA}"/>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83-4649-902C-FA6B6450BAFA}"/>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8-4282-8138-2A37F6B6356F}"/>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0.66679999999999995</c:v>
                </c:pt>
                <c:pt idx="1">
                  <c:v>2.86E-2</c:v>
                </c:pt>
                <c:pt idx="2">
                  <c:v>0.14119999999999999</c:v>
                </c:pt>
                <c:pt idx="3">
                  <c:v>0.1157</c:v>
                </c:pt>
                <c:pt idx="4">
                  <c:v>4.7700000000000006E-2</c:v>
                </c:pt>
              </c:numCache>
            </c:numRef>
          </c:val>
          <c:extLst>
            <c:ext xmlns:c16="http://schemas.microsoft.com/office/drawing/2014/chart" uri="{C3380CC4-5D6E-409C-BE32-E72D297353CC}">
              <c16:uniqueId val="{0000000D-2883-4649-902C-FA6B6450BAFA}"/>
            </c:ext>
          </c:extLst>
        </c:ser>
        <c:ser>
          <c:idx val="4"/>
          <c:order val="3"/>
          <c:tx>
            <c:strRef>
              <c:f>Sheet1!$A$5</c:f>
              <c:strCache>
                <c:ptCount val="1"/>
                <c:pt idx="0">
                  <c:v>Bloomberg US Agg Index 9/30/23</c:v>
                </c:pt>
              </c:strCache>
            </c:strRef>
          </c:tx>
          <c:spPr>
            <a:solidFill>
              <a:schemeClr val="accent2">
                <a:lumMod val="40000"/>
                <a:lumOff val="60000"/>
              </a:schemeClr>
            </a:solidFill>
            <a:ln>
              <a:noFill/>
            </a:ln>
            <a:effectLst/>
          </c:spPr>
          <c:invertIfNegative val="0"/>
          <c:dLbls>
            <c:dLbl>
              <c:idx val="0"/>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3-4649-902C-FA6B6450BAFA}"/>
                </c:ext>
              </c:extLst>
            </c:dLbl>
            <c:dLbl>
              <c:idx val="1"/>
              <c:layout>
                <c:manualLayout>
                  <c:x val="0"/>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83-4649-902C-FA6B6450BAFA}"/>
                </c:ext>
              </c:extLst>
            </c:dLbl>
            <c:dLbl>
              <c:idx val="2"/>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3-4649-902C-FA6B6450BAFA}"/>
                </c:ext>
              </c:extLst>
            </c:dLbl>
            <c:dLbl>
              <c:idx val="3"/>
              <c:layout>
                <c:manualLayout>
                  <c:x val="6.0606060606060623E-3"/>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83-4649-902C-FA6B6450BAFA}"/>
                </c:ext>
              </c:extLst>
            </c:dLbl>
            <c:dLbl>
              <c:idx val="4"/>
              <c:layout>
                <c:manualLayout>
                  <c:x val="1.1110982756090514E-16"/>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3-4649-902C-FA6B6450BAF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0.73040000000000005</c:v>
                </c:pt>
                <c:pt idx="1">
                  <c:v>2.35E-2</c:v>
                </c:pt>
                <c:pt idx="2">
                  <c:v>0.1163</c:v>
                </c:pt>
                <c:pt idx="3">
                  <c:v>0.1162</c:v>
                </c:pt>
                <c:pt idx="4">
                  <c:v>1.3600000000000001E-2</c:v>
                </c:pt>
              </c:numCache>
            </c:numRef>
          </c:val>
          <c:extLst>
            <c:ext xmlns:c16="http://schemas.microsoft.com/office/drawing/2014/chart" uri="{C3380CC4-5D6E-409C-BE32-E72D297353CC}">
              <c16:uniqueId val="{00000013-2883-4649-902C-FA6B6450BAFA}"/>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State Operating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Balances'!$C$148:$C$202</c:f>
              <c:numCache>
                <c:formatCode>_("$"* #,##0.00_);_("$"* \(#,##0.00\);_("$"* "-"??_);_(@_)</c:formatCode>
                <c:ptCount val="55"/>
                <c:pt idx="0">
                  <c:v>13853312681.650002</c:v>
                </c:pt>
                <c:pt idx="1">
                  <c:v>14142489733.710001</c:v>
                </c:pt>
                <c:pt idx="2">
                  <c:v>13489457499.85</c:v>
                </c:pt>
                <c:pt idx="3">
                  <c:v>13457717952.910002</c:v>
                </c:pt>
                <c:pt idx="4">
                  <c:v>13442660466.009998</c:v>
                </c:pt>
                <c:pt idx="5">
                  <c:v>13067675698.300001</c:v>
                </c:pt>
                <c:pt idx="6">
                  <c:v>12922392849.509998</c:v>
                </c:pt>
                <c:pt idx="7">
                  <c:v>12961687739.58</c:v>
                </c:pt>
                <c:pt idx="8">
                  <c:v>12645658091.09</c:v>
                </c:pt>
                <c:pt idx="9">
                  <c:v>13500665369.770002</c:v>
                </c:pt>
                <c:pt idx="10">
                  <c:v>14028141525.380001</c:v>
                </c:pt>
                <c:pt idx="11">
                  <c:v>13499626169.669998</c:v>
                </c:pt>
                <c:pt idx="12">
                  <c:v>14056171426.780001</c:v>
                </c:pt>
                <c:pt idx="13">
                  <c:v>14669253700.670002</c:v>
                </c:pt>
                <c:pt idx="14">
                  <c:v>13469540309.619999</c:v>
                </c:pt>
                <c:pt idx="15">
                  <c:v>13222359058.170002</c:v>
                </c:pt>
                <c:pt idx="16">
                  <c:v>13428145685.200001</c:v>
                </c:pt>
                <c:pt idx="17">
                  <c:v>13523182358.02</c:v>
                </c:pt>
                <c:pt idx="18">
                  <c:v>13694178421.41</c:v>
                </c:pt>
                <c:pt idx="19">
                  <c:v>14146056926.129999</c:v>
                </c:pt>
                <c:pt idx="20">
                  <c:v>13920705971.970001</c:v>
                </c:pt>
                <c:pt idx="21">
                  <c:v>14719712922.83</c:v>
                </c:pt>
                <c:pt idx="22">
                  <c:v>15507474527.24</c:v>
                </c:pt>
                <c:pt idx="23">
                  <c:v>15432037019.809999</c:v>
                </c:pt>
                <c:pt idx="24">
                  <c:v>16136685485.550001</c:v>
                </c:pt>
                <c:pt idx="25">
                  <c:v>16310135484.93</c:v>
                </c:pt>
                <c:pt idx="26">
                  <c:v>15793744355.09</c:v>
                </c:pt>
                <c:pt idx="27">
                  <c:v>16572724296.51</c:v>
                </c:pt>
                <c:pt idx="28">
                  <c:v>16203093451.700001</c:v>
                </c:pt>
                <c:pt idx="29">
                  <c:v>18822225755.890003</c:v>
                </c:pt>
                <c:pt idx="30">
                  <c:v>19275913581.130001</c:v>
                </c:pt>
                <c:pt idx="31">
                  <c:v>19950916444.670002</c:v>
                </c:pt>
                <c:pt idx="32">
                  <c:v>19952162039.459999</c:v>
                </c:pt>
                <c:pt idx="33">
                  <c:v>20945124098.370003</c:v>
                </c:pt>
                <c:pt idx="34">
                  <c:v>19441800271.200001</c:v>
                </c:pt>
                <c:pt idx="35">
                  <c:v>20142319645.440002</c:v>
                </c:pt>
                <c:pt idx="36">
                  <c:v>21081496434.82</c:v>
                </c:pt>
                <c:pt idx="37">
                  <c:v>21856621666.670002</c:v>
                </c:pt>
                <c:pt idx="38">
                  <c:v>21002619339.730003</c:v>
                </c:pt>
                <c:pt idx="39">
                  <c:v>22378184710.150002</c:v>
                </c:pt>
                <c:pt idx="40">
                  <c:v>22503204725.259998</c:v>
                </c:pt>
                <c:pt idx="41">
                  <c:v>22388859689.549999</c:v>
                </c:pt>
                <c:pt idx="42">
                  <c:v>22557660763.09</c:v>
                </c:pt>
                <c:pt idx="43">
                  <c:v>23077529353</c:v>
                </c:pt>
                <c:pt idx="44">
                  <c:v>22678035807.32</c:v>
                </c:pt>
                <c:pt idx="45">
                  <c:v>23376874956.690002</c:v>
                </c:pt>
                <c:pt idx="46">
                  <c:v>24307935692.5</c:v>
                </c:pt>
                <c:pt idx="47">
                  <c:v>24657100534.310001</c:v>
                </c:pt>
                <c:pt idx="48">
                  <c:v>25015633283.52</c:v>
                </c:pt>
                <c:pt idx="49">
                  <c:v>24999552518.23</c:v>
                </c:pt>
                <c:pt idx="50">
                  <c:v>23261627371.099998</c:v>
                </c:pt>
                <c:pt idx="51">
                  <c:v>25248677718.420002</c:v>
                </c:pt>
                <c:pt idx="52">
                  <c:v>24396829324.220001</c:v>
                </c:pt>
                <c:pt idx="53">
                  <c:v>22163150687.470001</c:v>
                </c:pt>
                <c:pt idx="54">
                  <c:v>25413741676.149998</c:v>
                </c:pt>
              </c:numCache>
            </c:numRef>
          </c:val>
          <c:extLst>
            <c:ext xmlns:c16="http://schemas.microsoft.com/office/drawing/2014/chart" uri="{C3380CC4-5D6E-409C-BE32-E72D297353CC}">
              <c16:uniqueId val="{00000000-FA26-425D-837D-F42CDE649D9C}"/>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Balances'!$F$148:$F$202</c:f>
              <c:numCache>
                <c:formatCode>_("$"* #,##0.00_);_("$"* \(#,##0.00\);_("$"* "-"??_);_(@_)</c:formatCode>
                <c:ptCount val="55"/>
                <c:pt idx="0">
                  <c:v>3987668554.9099998</c:v>
                </c:pt>
                <c:pt idx="1">
                  <c:v>5061560979.7600002</c:v>
                </c:pt>
                <c:pt idx="2">
                  <c:v>5310911524.2399998</c:v>
                </c:pt>
                <c:pt idx="3">
                  <c:v>6409663031.5699997</c:v>
                </c:pt>
                <c:pt idx="4">
                  <c:v>6238490407.1199999</c:v>
                </c:pt>
                <c:pt idx="5">
                  <c:v>6068394187.6300001</c:v>
                </c:pt>
                <c:pt idx="6">
                  <c:v>5775465555.5900002</c:v>
                </c:pt>
                <c:pt idx="7">
                  <c:v>5562057177.6300001</c:v>
                </c:pt>
                <c:pt idx="8">
                  <c:v>5734994598.5300007</c:v>
                </c:pt>
                <c:pt idx="9">
                  <c:v>5579014809.0599995</c:v>
                </c:pt>
                <c:pt idx="10">
                  <c:v>6019701131.4899998</c:v>
                </c:pt>
                <c:pt idx="11">
                  <c:v>5997393693.96</c:v>
                </c:pt>
                <c:pt idx="12">
                  <c:v>5632841310.2399998</c:v>
                </c:pt>
                <c:pt idx="13">
                  <c:v>10791015594.129999</c:v>
                </c:pt>
                <c:pt idx="14">
                  <c:v>10665141961.059999</c:v>
                </c:pt>
                <c:pt idx="15">
                  <c:v>10720179721.469999</c:v>
                </c:pt>
                <c:pt idx="16">
                  <c:v>9913793725.4200001</c:v>
                </c:pt>
                <c:pt idx="17">
                  <c:v>9441104075.8100014</c:v>
                </c:pt>
                <c:pt idx="18">
                  <c:v>9184623435.7000008</c:v>
                </c:pt>
                <c:pt idx="19">
                  <c:v>8736008839.6500015</c:v>
                </c:pt>
                <c:pt idx="20">
                  <c:v>8642825061.6499996</c:v>
                </c:pt>
                <c:pt idx="21">
                  <c:v>8341368411.0699997</c:v>
                </c:pt>
                <c:pt idx="22">
                  <c:v>9388621932.5299988</c:v>
                </c:pt>
                <c:pt idx="23">
                  <c:v>9381196527.2900009</c:v>
                </c:pt>
                <c:pt idx="24">
                  <c:v>9162581775.5400009</c:v>
                </c:pt>
                <c:pt idx="25">
                  <c:v>10594603383.59</c:v>
                </c:pt>
                <c:pt idx="26">
                  <c:v>16405144430.01</c:v>
                </c:pt>
                <c:pt idx="27">
                  <c:v>18029893791.080002</c:v>
                </c:pt>
                <c:pt idx="28">
                  <c:v>19547772758.080002</c:v>
                </c:pt>
                <c:pt idx="29">
                  <c:v>18243128870.790001</c:v>
                </c:pt>
                <c:pt idx="30">
                  <c:v>17927865996.540001</c:v>
                </c:pt>
                <c:pt idx="31">
                  <c:v>18450834017.369999</c:v>
                </c:pt>
                <c:pt idx="32">
                  <c:v>19560252819.84</c:v>
                </c:pt>
                <c:pt idx="33">
                  <c:v>20479977151.75</c:v>
                </c:pt>
                <c:pt idx="34">
                  <c:v>20841680766.959999</c:v>
                </c:pt>
                <c:pt idx="35">
                  <c:v>21722173837.799999</c:v>
                </c:pt>
                <c:pt idx="36">
                  <c:v>20961131576.924</c:v>
                </c:pt>
                <c:pt idx="37">
                  <c:v>22690596189.400002</c:v>
                </c:pt>
                <c:pt idx="38">
                  <c:v>28022243566.920002</c:v>
                </c:pt>
                <c:pt idx="39">
                  <c:v>29776216328.110001</c:v>
                </c:pt>
                <c:pt idx="40">
                  <c:v>30360055040.460003</c:v>
                </c:pt>
                <c:pt idx="41">
                  <c:v>30426747944.920002</c:v>
                </c:pt>
                <c:pt idx="42">
                  <c:v>30846464424.260002</c:v>
                </c:pt>
                <c:pt idx="43">
                  <c:v>30021316769.970001</c:v>
                </c:pt>
                <c:pt idx="44">
                  <c:v>31195453648.27</c:v>
                </c:pt>
                <c:pt idx="45">
                  <c:v>31113966122.510002</c:v>
                </c:pt>
                <c:pt idx="46">
                  <c:v>31559182210.890003</c:v>
                </c:pt>
                <c:pt idx="47">
                  <c:v>31184448429.980003</c:v>
                </c:pt>
                <c:pt idx="48">
                  <c:v>31103990641.310001</c:v>
                </c:pt>
                <c:pt idx="49">
                  <c:v>33356929060.34</c:v>
                </c:pt>
                <c:pt idx="50">
                  <c:v>33861089060.010002</c:v>
                </c:pt>
                <c:pt idx="51">
                  <c:v>34145503003.980003</c:v>
                </c:pt>
                <c:pt idx="52">
                  <c:v>33861324743.560001</c:v>
                </c:pt>
                <c:pt idx="53">
                  <c:v>33769886341.290001</c:v>
                </c:pt>
                <c:pt idx="54">
                  <c:v>31528934757.18</c:v>
                </c:pt>
              </c:numCache>
            </c:numRef>
          </c:val>
          <c:extLst>
            <c:ext xmlns:c16="http://schemas.microsoft.com/office/drawing/2014/chart" uri="{C3380CC4-5D6E-409C-BE32-E72D297353CC}">
              <c16:uniqueId val="{00000001-FA26-425D-837D-F42CDE649D9C}"/>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Balances'!$L$148:$L$202</c:f>
              <c:numCache>
                <c:formatCode>_("$"* #,##0.00_);_("$"* \(#,##0.00\);_("$"* "-"??_);_(@_)</c:formatCode>
                <c:ptCount val="55"/>
                <c:pt idx="0">
                  <c:v>771107533.73000002</c:v>
                </c:pt>
                <c:pt idx="1">
                  <c:v>737164649.73000002</c:v>
                </c:pt>
                <c:pt idx="2">
                  <c:v>749093761.63999999</c:v>
                </c:pt>
                <c:pt idx="3">
                  <c:v>721718472.72000003</c:v>
                </c:pt>
                <c:pt idx="4">
                  <c:v>685527757.69000006</c:v>
                </c:pt>
                <c:pt idx="5">
                  <c:v>728952165.13999999</c:v>
                </c:pt>
                <c:pt idx="6">
                  <c:v>735025823.12</c:v>
                </c:pt>
                <c:pt idx="7">
                  <c:v>728297683.55999994</c:v>
                </c:pt>
                <c:pt idx="8">
                  <c:v>751816094.5</c:v>
                </c:pt>
                <c:pt idx="9">
                  <c:v>790365465.04999995</c:v>
                </c:pt>
                <c:pt idx="10">
                  <c:v>790909121.38999999</c:v>
                </c:pt>
                <c:pt idx="11">
                  <c:v>783667892.34000003</c:v>
                </c:pt>
                <c:pt idx="12">
                  <c:v>829082448.11000001</c:v>
                </c:pt>
                <c:pt idx="13">
                  <c:v>896764605.14999998</c:v>
                </c:pt>
                <c:pt idx="14">
                  <c:v>938854810.75999999</c:v>
                </c:pt>
                <c:pt idx="15">
                  <c:v>925436343.73000002</c:v>
                </c:pt>
                <c:pt idx="16">
                  <c:v>881828495.37</c:v>
                </c:pt>
                <c:pt idx="17">
                  <c:v>1024163431.0700001</c:v>
                </c:pt>
                <c:pt idx="18">
                  <c:v>898156677.00999999</c:v>
                </c:pt>
                <c:pt idx="19">
                  <c:v>903957714.23000002</c:v>
                </c:pt>
                <c:pt idx="20">
                  <c:v>896299713.11000001</c:v>
                </c:pt>
                <c:pt idx="21">
                  <c:v>991622263.02999997</c:v>
                </c:pt>
                <c:pt idx="22">
                  <c:v>1139934873.4100001</c:v>
                </c:pt>
                <c:pt idx="23">
                  <c:v>1026311981.73</c:v>
                </c:pt>
                <c:pt idx="24">
                  <c:v>943443389.07000005</c:v>
                </c:pt>
                <c:pt idx="25">
                  <c:v>995170692.36000001</c:v>
                </c:pt>
                <c:pt idx="26">
                  <c:v>1005650562.28</c:v>
                </c:pt>
                <c:pt idx="27">
                  <c:v>1056230762.95</c:v>
                </c:pt>
                <c:pt idx="28">
                  <c:v>1316601262.4000001</c:v>
                </c:pt>
                <c:pt idx="29">
                  <c:v>1076190240.5899999</c:v>
                </c:pt>
                <c:pt idx="30">
                  <c:v>1037869330.5599999</c:v>
                </c:pt>
                <c:pt idx="31">
                  <c:v>1161623543.6700001</c:v>
                </c:pt>
                <c:pt idx="32">
                  <c:v>1050907181.58</c:v>
                </c:pt>
                <c:pt idx="33">
                  <c:v>1086991435.9300001</c:v>
                </c:pt>
                <c:pt idx="34">
                  <c:v>1058763797.46</c:v>
                </c:pt>
                <c:pt idx="35">
                  <c:v>1050530259.33</c:v>
                </c:pt>
                <c:pt idx="36">
                  <c:v>961743618.75</c:v>
                </c:pt>
                <c:pt idx="37">
                  <c:v>996544704.88999999</c:v>
                </c:pt>
                <c:pt idx="38">
                  <c:v>966924848.35000002</c:v>
                </c:pt>
                <c:pt idx="39">
                  <c:v>993818078.12</c:v>
                </c:pt>
                <c:pt idx="40">
                  <c:v>985030952.27999997</c:v>
                </c:pt>
                <c:pt idx="41">
                  <c:v>1065751195.58</c:v>
                </c:pt>
                <c:pt idx="42">
                  <c:v>1219683688.22</c:v>
                </c:pt>
                <c:pt idx="43">
                  <c:v>1261889569.3099999</c:v>
                </c:pt>
                <c:pt idx="44">
                  <c:v>1324285991.71</c:v>
                </c:pt>
                <c:pt idx="45">
                  <c:v>1461560026.27</c:v>
                </c:pt>
                <c:pt idx="46">
                  <c:v>1381927048.8199999</c:v>
                </c:pt>
                <c:pt idx="47">
                  <c:v>1356253066.8299999</c:v>
                </c:pt>
                <c:pt idx="48">
                  <c:v>1438842898.55</c:v>
                </c:pt>
                <c:pt idx="49">
                  <c:v>1561407567.22</c:v>
                </c:pt>
                <c:pt idx="50">
                  <c:v>1551469765.8</c:v>
                </c:pt>
                <c:pt idx="51">
                  <c:v>1561048648.2</c:v>
                </c:pt>
                <c:pt idx="52">
                  <c:v>1492318569.5899999</c:v>
                </c:pt>
                <c:pt idx="53">
                  <c:v>1591675760.6800001</c:v>
                </c:pt>
                <c:pt idx="54">
                  <c:v>1673662104.21</c:v>
                </c:pt>
              </c:numCache>
            </c:numRef>
          </c:val>
          <c:extLst>
            <c:ext xmlns:c16="http://schemas.microsoft.com/office/drawing/2014/chart" uri="{C3380CC4-5D6E-409C-BE32-E72D297353CC}">
              <c16:uniqueId val="{00000002-FA26-425D-837D-F42CDE649D9C}"/>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chemeClr val="tx2"/>
              </a:solidFill>
              <a:prstDash val="solid"/>
              <a:round/>
            </a:ln>
            <a:effectLst/>
          </c:spPr>
          <c:marker>
            <c:symbol val="none"/>
          </c:marker>
          <c:val>
            <c:numRef>
              <c:f>'Monthly Balances'!$AI$148:$AI$202</c:f>
              <c:numCache>
                <c:formatCode>0.0%</c:formatCode>
                <c:ptCount val="55"/>
                <c:pt idx="0">
                  <c:v>0.78613813777008734</c:v>
                </c:pt>
                <c:pt idx="1">
                  <c:v>0.80133344643238058</c:v>
                </c:pt>
                <c:pt idx="2">
                  <c:v>0.79996182811725525</c:v>
                </c:pt>
                <c:pt idx="3">
                  <c:v>0.81645253266349227</c:v>
                </c:pt>
                <c:pt idx="4">
                  <c:v>0.81497328658793478</c:v>
                </c:pt>
                <c:pt idx="5">
                  <c:v>0.80176499056906003</c:v>
                </c:pt>
                <c:pt idx="6">
                  <c:v>0.79343631021444616</c:v>
                </c:pt>
                <c:pt idx="7">
                  <c:v>0.79542607025215639</c:v>
                </c:pt>
                <c:pt idx="8">
                  <c:v>0.79768707901523539</c:v>
                </c:pt>
                <c:pt idx="9">
                  <c:v>0.80565158193635877</c:v>
                </c:pt>
                <c:pt idx="10">
                  <c:v>0.80382157454483161</c:v>
                </c:pt>
                <c:pt idx="11">
                  <c:v>0.80124437897300815</c:v>
                </c:pt>
                <c:pt idx="12">
                  <c:v>0.79845948332245575</c:v>
                </c:pt>
                <c:pt idx="13">
                  <c:v>0.82572408998786995</c:v>
                </c:pt>
                <c:pt idx="14">
                  <c:v>0.82879805185834132</c:v>
                </c:pt>
                <c:pt idx="15">
                  <c:v>0.83578442723357915</c:v>
                </c:pt>
                <c:pt idx="16">
                  <c:v>0.81738588769951581</c:v>
                </c:pt>
                <c:pt idx="17">
                  <c:v>0.80982169033313478</c:v>
                </c:pt>
                <c:pt idx="18">
                  <c:v>0.8049553011935765</c:v>
                </c:pt>
                <c:pt idx="19">
                  <c:v>0.79265583654148375</c:v>
                </c:pt>
                <c:pt idx="20">
                  <c:v>0.79263938639980114</c:v>
                </c:pt>
                <c:pt idx="21">
                  <c:v>0.79692047666292154</c:v>
                </c:pt>
                <c:pt idx="22">
                  <c:v>0.79967561376338647</c:v>
                </c:pt>
                <c:pt idx="23">
                  <c:v>0.79939302079337038</c:v>
                </c:pt>
                <c:pt idx="24">
                  <c:v>0.78674539278481548</c:v>
                </c:pt>
                <c:pt idx="25">
                  <c:v>0.78623429053317695</c:v>
                </c:pt>
                <c:pt idx="26">
                  <c:v>0.83196193998175438</c:v>
                </c:pt>
                <c:pt idx="27">
                  <c:v>0.84959223857332844</c:v>
                </c:pt>
                <c:pt idx="28">
                  <c:v>0.85508248696435396</c:v>
                </c:pt>
                <c:pt idx="29">
                  <c:v>0.84916426536154055</c:v>
                </c:pt>
                <c:pt idx="30">
                  <c:v>0.84351947457157195</c:v>
                </c:pt>
                <c:pt idx="31">
                  <c:v>0.85430656096817004</c:v>
                </c:pt>
                <c:pt idx="32">
                  <c:v>0.8602165464629401</c:v>
                </c:pt>
                <c:pt idx="33">
                  <c:v>0.86740347489364167</c:v>
                </c:pt>
                <c:pt idx="34">
                  <c:v>0.85526898792732564</c:v>
                </c:pt>
                <c:pt idx="35">
                  <c:v>0.85946240834882459</c:v>
                </c:pt>
                <c:pt idx="36">
                  <c:v>0.85108760829677355</c:v>
                </c:pt>
                <c:pt idx="37">
                  <c:v>0.85338588207451549</c:v>
                </c:pt>
                <c:pt idx="38">
                  <c:v>0.87547378685669397</c:v>
                </c:pt>
                <c:pt idx="39">
                  <c:v>0.89291766290135854</c:v>
                </c:pt>
                <c:pt idx="40">
                  <c:v>0.89355795835201512</c:v>
                </c:pt>
                <c:pt idx="41">
                  <c:v>0.89409979164613396</c:v>
                </c:pt>
                <c:pt idx="42">
                  <c:v>0.89129425336516943</c:v>
                </c:pt>
                <c:pt idx="43">
                  <c:v>0.89298548559996549</c:v>
                </c:pt>
                <c:pt idx="44">
                  <c:v>0.89967231031253547</c:v>
                </c:pt>
                <c:pt idx="45">
                  <c:v>0.90031410256916689</c:v>
                </c:pt>
                <c:pt idx="46">
                  <c:v>0.90211453812072773</c:v>
                </c:pt>
                <c:pt idx="47">
                  <c:v>0.90397139992752307</c:v>
                </c:pt>
                <c:pt idx="48">
                  <c:v>0.90366815780311915</c:v>
                </c:pt>
                <c:pt idx="49">
                  <c:v>0.91259041336317248</c:v>
                </c:pt>
                <c:pt idx="50">
                  <c:v>0.91508134547869335</c:v>
                </c:pt>
                <c:pt idx="51">
                  <c:v>0.92972492295962483</c:v>
                </c:pt>
                <c:pt idx="52">
                  <c:v>0.92980132779860114</c:v>
                </c:pt>
                <c:pt idx="53">
                  <c:v>0.92701151012240246</c:v>
                </c:pt>
                <c:pt idx="54">
                  <c:v>0.92992575105289188</c:v>
                </c:pt>
              </c:numCache>
            </c:numRef>
          </c:val>
          <c:smooth val="0"/>
          <c:extLst>
            <c:ext xmlns:c16="http://schemas.microsoft.com/office/drawing/2014/chart" uri="{C3380CC4-5D6E-409C-BE32-E72D297353CC}">
              <c16:uniqueId val="{00000003-FA26-425D-837D-F42CDE649D9C}"/>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Non-State</a:t>
            </a:r>
            <a:r>
              <a:rPr lang="en-US" baseline="0"/>
              <a:t> Operating Accounts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Balances'!$A$148:$A$202</c:f>
              <c:numCache>
                <c:formatCode>m/d/yyyy</c:formatCode>
                <c:ptCount val="55"/>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numCache>
            </c:numRef>
          </c:cat>
          <c:val>
            <c:numRef>
              <c:f>'Monthly Balances'!$I$148:$I$202</c:f>
              <c:numCache>
                <c:formatCode>_("$"* #,##0.00_);_("$"* \(#,##0.00\);_("$"* "-"??_);_(@_)</c:formatCode>
                <c:ptCount val="55"/>
                <c:pt idx="0">
                  <c:v>4037397872.4200001</c:v>
                </c:pt>
                <c:pt idx="1">
                  <c:v>3888387231.27</c:v>
                </c:pt>
                <c:pt idx="2">
                  <c:v>3841744218.7400002</c:v>
                </c:pt>
                <c:pt idx="3">
                  <c:v>3712643778.6100001</c:v>
                </c:pt>
                <c:pt idx="4">
                  <c:v>3681288160.04</c:v>
                </c:pt>
                <c:pt idx="5">
                  <c:v>3760659526.3400002</c:v>
                </c:pt>
                <c:pt idx="6">
                  <c:v>3851346701.3599997</c:v>
                </c:pt>
                <c:pt idx="7">
                  <c:v>3760713546.1900001</c:v>
                </c:pt>
                <c:pt idx="8">
                  <c:v>3555112798.8099999</c:v>
                </c:pt>
                <c:pt idx="9">
                  <c:v>3598539043.5499997</c:v>
                </c:pt>
                <c:pt idx="10">
                  <c:v>3893454456.2400002</c:v>
                </c:pt>
                <c:pt idx="11">
                  <c:v>3838200840.3400002</c:v>
                </c:pt>
                <c:pt idx="12">
                  <c:v>3586678871.5499997</c:v>
                </c:pt>
                <c:pt idx="13">
                  <c:v>3779648181.0100002</c:v>
                </c:pt>
                <c:pt idx="14">
                  <c:v>3838283886.4000001</c:v>
                </c:pt>
                <c:pt idx="15">
                  <c:v>3833512237.8099999</c:v>
                </c:pt>
                <c:pt idx="16">
                  <c:v>3932905107.5200005</c:v>
                </c:pt>
                <c:pt idx="17">
                  <c:v>4208783057.8799996</c:v>
                </c:pt>
                <c:pt idx="18">
                  <c:v>4427841742.9400005</c:v>
                </c:pt>
                <c:pt idx="19">
                  <c:v>4376993002.7700005</c:v>
                </c:pt>
                <c:pt idx="20">
                  <c:v>4309764571.3299999</c:v>
                </c:pt>
                <c:pt idx="21">
                  <c:v>4393935223.5799999</c:v>
                </c:pt>
                <c:pt idx="22">
                  <c:v>4812317173.4499998</c:v>
                </c:pt>
                <c:pt idx="23">
                  <c:v>4797587811</c:v>
                </c:pt>
                <c:pt idx="24">
                  <c:v>4800815792.4699993</c:v>
                </c:pt>
                <c:pt idx="25">
                  <c:v>4716906336.8999996</c:v>
                </c:pt>
                <c:pt idx="26">
                  <c:v>4766799143.1700001</c:v>
                </c:pt>
                <c:pt idx="27">
                  <c:v>4792782494.7799997</c:v>
                </c:pt>
                <c:pt idx="28">
                  <c:v>4807728072.1300001</c:v>
                </c:pt>
                <c:pt idx="29">
                  <c:v>5130535165.4399996</c:v>
                </c:pt>
                <c:pt idx="30">
                  <c:v>5409309463.3400002</c:v>
                </c:pt>
                <c:pt idx="31">
                  <c:v>5237459704.7200003</c:v>
                </c:pt>
                <c:pt idx="32">
                  <c:v>5117568811.8699999</c:v>
                </c:pt>
                <c:pt idx="33">
                  <c:v>5092372703.0900002</c:v>
                </c:pt>
                <c:pt idx="34">
                  <c:v>5621610076.5799999</c:v>
                </c:pt>
                <c:pt idx="35">
                  <c:v>5650454175.96</c:v>
                </c:pt>
                <c:pt idx="36">
                  <c:v>5555475179.4899998</c:v>
                </c:pt>
                <c:pt idx="37">
                  <c:v>5468919564.4700003</c:v>
                </c:pt>
                <c:pt idx="38">
                  <c:v>5324257654.25</c:v>
                </c:pt>
                <c:pt idx="39">
                  <c:v>5007152517</c:v>
                </c:pt>
                <c:pt idx="40">
                  <c:v>4943865722.4799995</c:v>
                </c:pt>
                <c:pt idx="41">
                  <c:v>4903114875.2699995</c:v>
                </c:pt>
                <c:pt idx="42">
                  <c:v>5217518708.4099998</c:v>
                </c:pt>
                <c:pt idx="43">
                  <c:v>5012073206.6999998</c:v>
                </c:pt>
                <c:pt idx="44">
                  <c:v>4668067243.21</c:v>
                </c:pt>
                <c:pt idx="45">
                  <c:v>4635491996.8999996</c:v>
                </c:pt>
                <c:pt idx="46">
                  <c:v>4715786273.1199999</c:v>
                </c:pt>
                <c:pt idx="47">
                  <c:v>4646115236.0500002</c:v>
                </c:pt>
                <c:pt idx="48">
                  <c:v>4606383333.5799999</c:v>
                </c:pt>
                <c:pt idx="49">
                  <c:v>4185671618.7200003</c:v>
                </c:pt>
                <c:pt idx="50">
                  <c:v>3983452094.9499998</c:v>
                </c:pt>
                <c:pt idx="51">
                  <c:v>3172003678.7200003</c:v>
                </c:pt>
                <c:pt idx="52">
                  <c:v>2979368154.46</c:v>
                </c:pt>
                <c:pt idx="53">
                  <c:v>2874901594.5799999</c:v>
                </c:pt>
                <c:pt idx="54">
                  <c:v>2823070053.5900002</c:v>
                </c:pt>
              </c:numCache>
            </c:numRef>
          </c:val>
          <c:extLst>
            <c:ext xmlns:c16="http://schemas.microsoft.com/office/drawing/2014/chart" uri="{C3380CC4-5D6E-409C-BE32-E72D297353CC}">
              <c16:uniqueId val="{00000000-0A3E-4D88-ABFC-FFD22DA4C633}"/>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Balances'!$J$148:$J$202</c:f>
              <c:numCache>
                <c:formatCode>0.0%</c:formatCode>
                <c:ptCount val="55"/>
                <c:pt idx="0">
                  <c:v>0.17053177018624963</c:v>
                </c:pt>
                <c:pt idx="1">
                  <c:v>0.15625400379795298</c:v>
                </c:pt>
                <c:pt idx="2">
                  <c:v>0.15720374324687042</c:v>
                </c:pt>
                <c:pt idx="3">
                  <c:v>0.14722340927171942</c:v>
                </c:pt>
                <c:pt idx="4">
                  <c:v>0.14730686161684964</c:v>
                </c:pt>
                <c:pt idx="5">
                  <c:v>0.15178262283917418</c:v>
                </c:pt>
                <c:pt idx="6">
                  <c:v>0.15724883039472312</c:v>
                </c:pt>
                <c:pt idx="7">
                  <c:v>0.15537933607472493</c:v>
                </c:pt>
                <c:pt idx="8">
                  <c:v>0.14822277125083849</c:v>
                </c:pt>
                <c:pt idx="9">
                  <c:v>0.14590649287153279</c:v>
                </c:pt>
                <c:pt idx="10">
                  <c:v>0.15018378858461298</c:v>
                </c:pt>
                <c:pt idx="11">
                  <c:v>0.15163868630572547</c:v>
                </c:pt>
                <c:pt idx="12">
                  <c:v>0.13957522532095792</c:v>
                </c:pt>
                <c:pt idx="13">
                  <c:v>0.11841038587975221</c:v>
                </c:pt>
                <c:pt idx="14">
                  <c:v>0.12687329263498096</c:v>
                </c:pt>
                <c:pt idx="15">
                  <c:v>0.12883999658500367</c:v>
                </c:pt>
                <c:pt idx="16">
                  <c:v>0.13270855075164714</c:v>
                </c:pt>
                <c:pt idx="17">
                  <c:v>0.1420835372595281</c:v>
                </c:pt>
                <c:pt idx="18">
                  <c:v>0.14990204397720178</c:v>
                </c:pt>
                <c:pt idx="19">
                  <c:v>0.14586082676083431</c:v>
                </c:pt>
                <c:pt idx="20">
                  <c:v>0.14561439859589659</c:v>
                </c:pt>
                <c:pt idx="21">
                  <c:v>0.14558101290735184</c:v>
                </c:pt>
                <c:pt idx="22">
                  <c:v>0.14780642410729078</c:v>
                </c:pt>
                <c:pt idx="23">
                  <c:v>0.1484220459093499</c:v>
                </c:pt>
                <c:pt idx="24">
                  <c:v>0.14392643186466433</c:v>
                </c:pt>
                <c:pt idx="25">
                  <c:v>0.13292492935188724</c:v>
                </c:pt>
                <c:pt idx="26">
                  <c:v>0.11943534048660123</c:v>
                </c:pt>
                <c:pt idx="27">
                  <c:v>0.11419075320692913</c:v>
                </c:pt>
                <c:pt idx="28">
                  <c:v>0.1109059872960208</c:v>
                </c:pt>
                <c:pt idx="29">
                  <c:v>0.11422366712814895</c:v>
                </c:pt>
                <c:pt idx="30">
                  <c:v>0.11931645226023753</c:v>
                </c:pt>
                <c:pt idx="31">
                  <c:v>0.1130944036244973</c:v>
                </c:pt>
                <c:pt idx="32">
                  <c:v>0.10852704236592547</c:v>
                </c:pt>
                <c:pt idx="33">
                  <c:v>0.10390318375371914</c:v>
                </c:pt>
                <c:pt idx="34">
                  <c:v>0.11629723494298801</c:v>
                </c:pt>
                <c:pt idx="35">
                  <c:v>0.1131620707812389</c:v>
                </c:pt>
                <c:pt idx="36">
                  <c:v>0.10994687061330091</c:v>
                </c:pt>
                <c:pt idx="37">
                  <c:v>0.10247503684555986</c:v>
                </c:pt>
                <c:pt idx="38">
                  <c:v>9.3240274454893524E-2</c:v>
                </c:pt>
                <c:pt idx="39">
                  <c:v>8.4122760792418788E-2</c:v>
                </c:pt>
                <c:pt idx="40">
                  <c:v>8.2038454748370432E-2</c:v>
                </c:pt>
                <c:pt idx="41">
                  <c:v>8.1361607865595445E-2</c:v>
                </c:pt>
                <c:pt idx="42">
                  <c:v>8.5134020079491696E-2</c:v>
                </c:pt>
                <c:pt idx="43">
                  <c:v>8.2333481498176084E-2</c:v>
                </c:pt>
                <c:pt idx="44">
                  <c:v>7.6085146681367566E-2</c:v>
                </c:pt>
                <c:pt idx="45">
                  <c:v>7.4588377526260977E-2</c:v>
                </c:pt>
                <c:pt idx="46">
                  <c:v>7.4310049350220495E-2</c:v>
                </c:pt>
                <c:pt idx="47">
                  <c:v>7.3428613425942729E-2</c:v>
                </c:pt>
                <c:pt idx="48">
                  <c:v>7.2320236638068025E-2</c:v>
                </c:pt>
                <c:pt idx="49">
                  <c:v>6.3750640204229797E-2</c:v>
                </c:pt>
                <c:pt idx="50">
                  <c:v>6.2125833163898816E-2</c:v>
                </c:pt>
                <c:pt idx="51">
                  <c:v>4.838126123511903E-2</c:v>
                </c:pt>
                <c:pt idx="52">
                  <c:v>4.6363155699712159E-2</c:v>
                </c:pt>
                <c:pt idx="53">
                  <c:v>4.6329077354978876E-2</c:v>
                </c:pt>
                <c:pt idx="54">
                  <c:v>4.4786924692989949E-2</c:v>
                </c:pt>
              </c:numCache>
            </c:numRef>
          </c:val>
          <c:smooth val="0"/>
          <c:extLst>
            <c:ext xmlns:c16="http://schemas.microsoft.com/office/drawing/2014/chart" uri="{C3380CC4-5D6E-409C-BE32-E72D297353CC}">
              <c16:uniqueId val="{00000001-0A3E-4D88-ABFC-FFD22DA4C633}"/>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066800" y="1905002"/>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856384"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0.10948</cdr:x>
      <cdr:y>0.5344</cdr:y>
    </cdr:from>
    <cdr:to>
      <cdr:x>0.20445</cdr:x>
      <cdr:y>0.58034</cdr:y>
    </cdr:to>
    <cdr:sp macro="" textlink="">
      <cdr:nvSpPr>
        <cdr:cNvPr id="26" name="TextBox 1"/>
        <cdr:cNvSpPr txBox="1"/>
      </cdr:nvSpPr>
      <cdr:spPr>
        <a:xfrm xmlns:a="http://schemas.openxmlformats.org/drawingml/2006/main">
          <a:off x="1007189" y="2323130"/>
          <a:ext cx="873691" cy="199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39.7%</a:t>
          </a:r>
        </a:p>
      </cdr:txBody>
    </cdr:sp>
  </cdr:relSizeAnchor>
  <cdr:relSizeAnchor xmlns:cdr="http://schemas.openxmlformats.org/drawingml/2006/chartDrawing">
    <cdr:from>
      <cdr:x>0.88903</cdr:x>
      <cdr:y>0.69093</cdr:y>
    </cdr:from>
    <cdr:to>
      <cdr:x>0.97011</cdr:x>
      <cdr:y>0.75969</cdr:y>
    </cdr:to>
    <cdr:sp macro="" textlink="">
      <cdr:nvSpPr>
        <cdr:cNvPr id="27" name="TextBox 1"/>
        <cdr:cNvSpPr txBox="1"/>
      </cdr:nvSpPr>
      <cdr:spPr>
        <a:xfrm xmlns:a="http://schemas.openxmlformats.org/drawingml/2006/main">
          <a:off x="8178735" y="3003638"/>
          <a:ext cx="745909"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0.7%</a:t>
          </a:r>
        </a:p>
      </cdr:txBody>
    </cdr:sp>
  </cdr:relSizeAnchor>
  <cdr:relSizeAnchor xmlns:cdr="http://schemas.openxmlformats.org/drawingml/2006/chartDrawing">
    <cdr:from>
      <cdr:x>0.70087</cdr:x>
      <cdr:y>0.34477</cdr:y>
    </cdr:from>
    <cdr:to>
      <cdr:x>0.79097</cdr:x>
      <cdr:y>0.41284</cdr:y>
    </cdr:to>
    <cdr:sp macro="" textlink="">
      <cdr:nvSpPr>
        <cdr:cNvPr id="28" name="TextBox 1"/>
        <cdr:cNvSpPr txBox="1"/>
      </cdr:nvSpPr>
      <cdr:spPr>
        <a:xfrm xmlns:a="http://schemas.openxmlformats.org/drawingml/2006/main">
          <a:off x="6447765" y="1498808"/>
          <a:ext cx="828889" cy="295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31.3%</a:t>
          </a:r>
        </a:p>
      </cdr:txBody>
    </cdr:sp>
  </cdr:relSizeAnchor>
  <cdr:relSizeAnchor xmlns:cdr="http://schemas.openxmlformats.org/drawingml/2006/chartDrawing">
    <cdr:from>
      <cdr:x>0.51224</cdr:x>
      <cdr:y>0.60658</cdr:y>
    </cdr:from>
    <cdr:to>
      <cdr:x>0.58432</cdr:x>
      <cdr:y>0.67252</cdr:y>
    </cdr:to>
    <cdr:sp macro="" textlink="">
      <cdr:nvSpPr>
        <cdr:cNvPr id="29" name="TextBox 1"/>
        <cdr:cNvSpPr txBox="1"/>
      </cdr:nvSpPr>
      <cdr:spPr>
        <a:xfrm xmlns:a="http://schemas.openxmlformats.org/drawingml/2006/main">
          <a:off x="4712473" y="2636945"/>
          <a:ext cx="663112" cy="2866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15.6%</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0.30936</cdr:x>
      <cdr:y>0.65389</cdr:y>
    </cdr:from>
    <cdr:to>
      <cdr:x>0.39945</cdr:x>
      <cdr:y>0.71819</cdr:y>
    </cdr:to>
    <cdr:sp macro="" textlink="">
      <cdr:nvSpPr>
        <cdr:cNvPr id="30" name="TextBox 1"/>
        <cdr:cNvSpPr txBox="1"/>
      </cdr:nvSpPr>
      <cdr:spPr>
        <a:xfrm xmlns:a="http://schemas.openxmlformats.org/drawingml/2006/main">
          <a:off x="2846026" y="2842618"/>
          <a:ext cx="828797" cy="279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12.7%</a:t>
          </a:r>
        </a:p>
      </cdr:txBody>
    </cdr:sp>
  </cdr:relSizeAnchor>
  <cdr:relSizeAnchor xmlns:cdr="http://schemas.openxmlformats.org/drawingml/2006/chartDrawing">
    <cdr:from>
      <cdr:x>0.28601</cdr:x>
      <cdr:y>0.67984</cdr:y>
    </cdr:from>
    <cdr:to>
      <cdr:x>0.32204</cdr:x>
      <cdr:y>0.69802</cdr:y>
    </cdr:to>
    <cdr:sp macro="" textlink="">
      <cdr:nvSpPr>
        <cdr:cNvPr id="35" name="Flowchart: Process 34"/>
        <cdr:cNvSpPr/>
      </cdr:nvSpPr>
      <cdr:spPr bwMode="auto">
        <a:xfrm xmlns:a="http://schemas.openxmlformats.org/drawingml/2006/main">
          <a:off x="2631231" y="2955404"/>
          <a:ext cx="331464"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0.47621</cdr:x>
      <cdr:y>0.6312</cdr:y>
    </cdr:from>
    <cdr:to>
      <cdr:x>0.51224</cdr:x>
      <cdr:y>0.64938</cdr:y>
    </cdr:to>
    <cdr:sp macro="" textlink="">
      <cdr:nvSpPr>
        <cdr:cNvPr id="37" name="Flowchart: Process 36"/>
        <cdr:cNvSpPr/>
      </cdr:nvSpPr>
      <cdr:spPr bwMode="auto">
        <a:xfrm xmlns:a="http://schemas.openxmlformats.org/drawingml/2006/main">
          <a:off x="4381010" y="2743950"/>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0.67708</cdr:x>
      <cdr:y>0.37469</cdr:y>
    </cdr:from>
    <cdr:to>
      <cdr:x>0.71311</cdr:x>
      <cdr:y>0.39287</cdr:y>
    </cdr:to>
    <cdr:sp macro="" textlink="">
      <cdr:nvSpPr>
        <cdr:cNvPr id="39" name="Flowchart: Process 38"/>
        <cdr:cNvSpPr/>
      </cdr:nvSpPr>
      <cdr:spPr bwMode="auto">
        <a:xfrm xmlns:a="http://schemas.openxmlformats.org/drawingml/2006/main">
          <a:off x="6228905" y="1628853"/>
          <a:ext cx="331464"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0.71361</cdr:y>
    </cdr:from>
    <cdr:to>
      <cdr:x>0.90117</cdr:x>
      <cdr:y>0.7318</cdr:y>
    </cdr:to>
    <cdr:sp macro="" textlink="">
      <cdr:nvSpPr>
        <cdr:cNvPr id="40" name="Flowchart: Process 39"/>
        <cdr:cNvSpPr/>
      </cdr:nvSpPr>
      <cdr:spPr bwMode="auto">
        <a:xfrm xmlns:a="http://schemas.openxmlformats.org/drawingml/2006/main">
          <a:off x="7958888" y="3102191"/>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0.08295</cdr:x>
      <cdr:y>0.41445</cdr:y>
    </cdr:from>
    <cdr:to>
      <cdr:x>0.12467</cdr:x>
      <cdr:y>0.56117</cdr:y>
    </cdr:to>
    <cdr:sp macro="" textlink="">
      <cdr:nvSpPr>
        <cdr:cNvPr id="2" name="TextBox 1">
          <a:extLst xmlns:a="http://schemas.openxmlformats.org/drawingml/2006/main">
            <a:ext uri="{FF2B5EF4-FFF2-40B4-BE49-F238E27FC236}">
              <a16:creationId xmlns:a16="http://schemas.microsoft.com/office/drawing/2014/main" id="{1F43852E-FBD2-4527-9F5D-26997FD82D28}"/>
            </a:ext>
          </a:extLst>
        </cdr:cNvPr>
        <cdr:cNvSpPr txBox="1"/>
      </cdr:nvSpPr>
      <cdr:spPr>
        <a:xfrm xmlns:a="http://schemas.openxmlformats.org/drawingml/2006/main">
          <a:off x="866776" y="1802808"/>
          <a:ext cx="435864" cy="6381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200" b="1" kern="1200" dirty="0">
              <a:solidFill>
                <a:srgbClr val="15234A"/>
              </a:solidFill>
              <a:cs typeface="Arial" pitchFamily="34" charset="0"/>
            </a:rPr>
            <a:t>Millions</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0.07868</cdr:x>
      <cdr:y>0.59755</cdr:y>
    </cdr:from>
    <cdr:to>
      <cdr:x>0.13724</cdr:x>
      <cdr:y>0.66312</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827400" y="2824117"/>
          <a:ext cx="615794" cy="309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1.75%</a:t>
          </a:r>
        </a:p>
        <a:p xmlns:a="http://schemas.openxmlformats.org/drawingml/2006/main">
          <a:endParaRPr lang="en-US" sz="1100" dirty="0"/>
        </a:p>
      </cdr:txBody>
    </cdr:sp>
  </cdr:relSizeAnchor>
  <cdr:relSizeAnchor xmlns:cdr="http://schemas.openxmlformats.org/drawingml/2006/chartDrawing">
    <cdr:from>
      <cdr:x>0.14166</cdr:x>
      <cdr:y>0.29866</cdr:y>
    </cdr:from>
    <cdr:to>
      <cdr:x>0.20288</cdr:x>
      <cdr:y>0.34942</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489654" y="1411488"/>
          <a:ext cx="643765" cy="239898"/>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4.40%</a:t>
          </a:r>
        </a:p>
      </cdr:txBody>
    </cdr:sp>
  </cdr:relSizeAnchor>
  <cdr:relSizeAnchor xmlns:cdr="http://schemas.openxmlformats.org/drawingml/2006/chartDrawing">
    <cdr:from>
      <cdr:x>0.26586</cdr:x>
      <cdr:y>0.6586</cdr:y>
    </cdr:from>
    <cdr:to>
      <cdr:x>0.32886</cdr:x>
      <cdr:y>0.71904</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2795709" y="3112608"/>
          <a:ext cx="662483" cy="285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1.13%</a:t>
          </a:r>
        </a:p>
      </cdr:txBody>
    </cdr:sp>
  </cdr:relSizeAnchor>
  <cdr:relSizeAnchor xmlns:cdr="http://schemas.openxmlformats.org/drawingml/2006/chartDrawing">
    <cdr:from>
      <cdr:x>0.32946</cdr:x>
      <cdr:y>0.23097</cdr:y>
    </cdr:from>
    <cdr:to>
      <cdr:x>0.38802</cdr:x>
      <cdr:y>0.29866</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3464480" y="1091576"/>
          <a:ext cx="615794" cy="319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4.94%</a:t>
          </a:r>
        </a:p>
      </cdr:txBody>
    </cdr:sp>
  </cdr:relSizeAnchor>
  <cdr:relSizeAnchor xmlns:cdr="http://schemas.openxmlformats.org/drawingml/2006/chartDrawing">
    <cdr:from>
      <cdr:x>0.45184</cdr:x>
      <cdr:y>0.56054</cdr:y>
    </cdr:from>
    <cdr:to>
      <cdr:x>0.50686</cdr:x>
      <cdr:y>0.6237</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4751318" y="2649161"/>
          <a:ext cx="578568" cy="2985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1.98%</a:t>
          </a:r>
        </a:p>
      </cdr:txBody>
    </cdr:sp>
  </cdr:relSizeAnchor>
  <cdr:relSizeAnchor xmlns:cdr="http://schemas.openxmlformats.org/drawingml/2006/chartDrawing">
    <cdr:from>
      <cdr:x>0.51137</cdr:x>
      <cdr:y>0.26723</cdr:y>
    </cdr:from>
    <cdr:to>
      <cdr:x>0.56993</cdr:x>
      <cdr:y>0.33008</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5377373" y="1262969"/>
          <a:ext cx="615794" cy="297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4.51%</a:t>
          </a:r>
        </a:p>
      </cdr:txBody>
    </cdr:sp>
  </cdr:relSizeAnchor>
  <cdr:relSizeAnchor xmlns:cdr="http://schemas.openxmlformats.org/drawingml/2006/chartDrawing">
    <cdr:from>
      <cdr:x>0.63588</cdr:x>
      <cdr:y>0.57009</cdr:y>
    </cdr:from>
    <cdr:to>
      <cdr:x>0.69001</cdr:x>
      <cdr:y>0.62085</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6686696" y="2694296"/>
          <a:ext cx="569209" cy="239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1.88%</a:t>
          </a:r>
        </a:p>
      </cdr:txBody>
    </cdr:sp>
  </cdr:relSizeAnchor>
  <cdr:relSizeAnchor xmlns:cdr="http://schemas.openxmlformats.org/drawingml/2006/chartDrawing">
    <cdr:from>
      <cdr:x>0.69787</cdr:x>
      <cdr:y>0.19834</cdr:y>
    </cdr:from>
    <cdr:to>
      <cdr:x>0.76175</cdr:x>
      <cdr:y>0.26119</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7338522" y="937357"/>
          <a:ext cx="671737" cy="297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5.20%</a:t>
          </a:r>
        </a:p>
      </cdr:txBody>
    </cdr:sp>
  </cdr:relSizeAnchor>
  <cdr:relSizeAnchor xmlns:cdr="http://schemas.openxmlformats.org/drawingml/2006/chartDrawing">
    <cdr:from>
      <cdr:x>0.82143</cdr:x>
      <cdr:y>0.51354</cdr:y>
    </cdr:from>
    <cdr:to>
      <cdr:x>0.88354</cdr:x>
      <cdr:y>0.56431</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8637859" y="2427045"/>
          <a:ext cx="653124" cy="239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2.33%</a:t>
          </a:r>
        </a:p>
      </cdr:txBody>
    </cdr:sp>
  </cdr:relSizeAnchor>
  <cdr:relSizeAnchor xmlns:cdr="http://schemas.openxmlformats.org/drawingml/2006/chartDrawing">
    <cdr:from>
      <cdr:x>0.87943</cdr:x>
      <cdr:y>0.19828</cdr:y>
    </cdr:from>
    <cdr:to>
      <cdr:x>0.93622</cdr:x>
      <cdr:y>0.25388</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9247746" y="937116"/>
          <a:ext cx="597181" cy="262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5.17%</a:t>
          </a:r>
        </a:p>
        <a:p xmlns:a="http://schemas.openxmlformats.org/drawingml/2006/main">
          <a:endParaRPr lang="en-US" sz="1100" dirty="0">
            <a:solidFill>
              <a:schemeClr val="bg1"/>
            </a:solidFill>
          </a:endParaRPr>
        </a:p>
      </cdr:txBody>
    </cdr:sp>
  </cdr:relSizeAnchor>
  <cdr:relSizeAnchor xmlns:cdr="http://schemas.openxmlformats.org/drawingml/2006/chartDrawing">
    <cdr:from>
      <cdr:x>0.20085</cdr:x>
      <cdr:y>0.15855</cdr:y>
    </cdr:from>
    <cdr:to>
      <cdr:x>0.25171</cdr:x>
      <cdr:y>0.21302</cdr:y>
    </cdr:to>
    <cdr:sp macro="" textlink="">
      <cdr:nvSpPr>
        <cdr:cNvPr id="12" name="TextBox 11">
          <a:extLst xmlns:a="http://schemas.openxmlformats.org/drawingml/2006/main">
            <a:ext uri="{FF2B5EF4-FFF2-40B4-BE49-F238E27FC236}">
              <a16:creationId xmlns:a16="http://schemas.microsoft.com/office/drawing/2014/main" id="{6BB503F9-2A33-58EB-445A-5A1693D3468E}"/>
            </a:ext>
          </a:extLst>
        </cdr:cNvPr>
        <cdr:cNvSpPr txBox="1"/>
      </cdr:nvSpPr>
      <cdr:spPr>
        <a:xfrm xmlns:a="http://schemas.openxmlformats.org/drawingml/2006/main">
          <a:off x="2112035" y="749346"/>
          <a:ext cx="534837" cy="2574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0.20331</cdr:x>
      <cdr:y>0.16951</cdr:y>
    </cdr:from>
    <cdr:to>
      <cdr:x>0.26319</cdr:x>
      <cdr:y>0.21302</cdr:y>
    </cdr:to>
    <cdr:sp macro="" textlink="">
      <cdr:nvSpPr>
        <cdr:cNvPr id="13" name="TextBox 12">
          <a:extLst xmlns:a="http://schemas.openxmlformats.org/drawingml/2006/main">
            <a:ext uri="{FF2B5EF4-FFF2-40B4-BE49-F238E27FC236}">
              <a16:creationId xmlns:a16="http://schemas.microsoft.com/office/drawing/2014/main" id="{692ABB78-1FE6-890A-3C9C-836061B69723}"/>
            </a:ext>
          </a:extLst>
        </cdr:cNvPr>
        <cdr:cNvSpPr txBox="1"/>
      </cdr:nvSpPr>
      <cdr:spPr>
        <a:xfrm xmlns:a="http://schemas.openxmlformats.org/drawingml/2006/main">
          <a:off x="2137913" y="801105"/>
          <a:ext cx="629729" cy="205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5.39</a:t>
          </a:r>
          <a:r>
            <a:rPr lang="en-US" sz="1100" dirty="0"/>
            <a:t>%</a:t>
          </a:r>
        </a:p>
      </cdr:txBody>
    </cdr:sp>
  </cdr:relSizeAnchor>
  <cdr:relSizeAnchor xmlns:cdr="http://schemas.openxmlformats.org/drawingml/2006/chartDrawing">
    <cdr:from>
      <cdr:x>0.39035</cdr:x>
      <cdr:y>0.14342</cdr:y>
    </cdr:from>
    <cdr:to>
      <cdr:x>0.44642</cdr:x>
      <cdr:y>0.18531</cdr:y>
    </cdr:to>
    <cdr:sp macro="" textlink="">
      <cdr:nvSpPr>
        <cdr:cNvPr id="14" name="TextBox 13">
          <a:extLst xmlns:a="http://schemas.openxmlformats.org/drawingml/2006/main">
            <a:ext uri="{FF2B5EF4-FFF2-40B4-BE49-F238E27FC236}">
              <a16:creationId xmlns:a16="http://schemas.microsoft.com/office/drawing/2014/main" id="{65123DE0-91CE-D2AB-8959-AB31FDBD70F5}"/>
            </a:ext>
          </a:extLst>
        </cdr:cNvPr>
        <cdr:cNvSpPr txBox="1"/>
      </cdr:nvSpPr>
      <cdr:spPr>
        <a:xfrm xmlns:a="http://schemas.openxmlformats.org/drawingml/2006/main">
          <a:off x="4104736" y="677808"/>
          <a:ext cx="589646" cy="197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5.75</a:t>
          </a:r>
          <a:r>
            <a:rPr lang="en-US" sz="1100" dirty="0"/>
            <a:t>%</a:t>
          </a:r>
        </a:p>
      </cdr:txBody>
    </cdr:sp>
  </cdr:relSizeAnchor>
  <cdr:relSizeAnchor xmlns:cdr="http://schemas.openxmlformats.org/drawingml/2006/chartDrawing">
    <cdr:from>
      <cdr:x>0.57492</cdr:x>
      <cdr:y>0.15125</cdr:y>
    </cdr:from>
    <cdr:to>
      <cdr:x>0.63153</cdr:x>
      <cdr:y>0.19141</cdr:y>
    </cdr:to>
    <cdr:sp macro="" textlink="">
      <cdr:nvSpPr>
        <cdr:cNvPr id="15" name="TextBox 14">
          <a:extLst xmlns:a="http://schemas.openxmlformats.org/drawingml/2006/main">
            <a:ext uri="{FF2B5EF4-FFF2-40B4-BE49-F238E27FC236}">
              <a16:creationId xmlns:a16="http://schemas.microsoft.com/office/drawing/2014/main" id="{9C05DCBB-E00A-D381-B8DC-158894A54F12}"/>
            </a:ext>
          </a:extLst>
        </cdr:cNvPr>
        <cdr:cNvSpPr txBox="1"/>
      </cdr:nvSpPr>
      <cdr:spPr>
        <a:xfrm xmlns:a="http://schemas.openxmlformats.org/drawingml/2006/main">
          <a:off x="6045679" y="714841"/>
          <a:ext cx="595223" cy="189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5.57%</a:t>
          </a:r>
        </a:p>
      </cdr:txBody>
    </cdr:sp>
  </cdr:relSizeAnchor>
  <cdr:relSizeAnchor xmlns:cdr="http://schemas.openxmlformats.org/drawingml/2006/chartDrawing">
    <cdr:from>
      <cdr:x>0.76032</cdr:x>
      <cdr:y>0.10187</cdr:y>
    </cdr:from>
    <cdr:to>
      <cdr:x>0.81693</cdr:x>
      <cdr:y>0.14933</cdr:y>
    </cdr:to>
    <cdr:sp macro="" textlink="">
      <cdr:nvSpPr>
        <cdr:cNvPr id="16" name="TextBox 15">
          <a:extLst xmlns:a="http://schemas.openxmlformats.org/drawingml/2006/main">
            <a:ext uri="{FF2B5EF4-FFF2-40B4-BE49-F238E27FC236}">
              <a16:creationId xmlns:a16="http://schemas.microsoft.com/office/drawing/2014/main" id="{51B28057-9EE3-5B63-83FF-0BAE651E1579}"/>
            </a:ext>
          </a:extLst>
        </cdr:cNvPr>
        <cdr:cNvSpPr txBox="1"/>
      </cdr:nvSpPr>
      <cdr:spPr>
        <a:xfrm xmlns:a="http://schemas.openxmlformats.org/drawingml/2006/main">
          <a:off x="7995249" y="481456"/>
          <a:ext cx="595223" cy="224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6.12%</a:t>
          </a:r>
        </a:p>
      </cdr:txBody>
    </cdr:sp>
  </cdr:relSizeAnchor>
  <cdr:relSizeAnchor xmlns:cdr="http://schemas.openxmlformats.org/drawingml/2006/chartDrawing">
    <cdr:from>
      <cdr:x>0.94504</cdr:x>
      <cdr:y>0.10552</cdr:y>
    </cdr:from>
    <cdr:to>
      <cdr:x>1</cdr:x>
      <cdr:y>0.14933</cdr:y>
    </cdr:to>
    <cdr:sp macro="" textlink="">
      <cdr:nvSpPr>
        <cdr:cNvPr id="17" name="TextBox 16">
          <a:extLst xmlns:a="http://schemas.openxmlformats.org/drawingml/2006/main">
            <a:ext uri="{FF2B5EF4-FFF2-40B4-BE49-F238E27FC236}">
              <a16:creationId xmlns:a16="http://schemas.microsoft.com/office/drawing/2014/main" id="{5C7E1AA5-4B74-BDDD-1B9F-A56CA5A6015B}"/>
            </a:ext>
          </a:extLst>
        </cdr:cNvPr>
        <cdr:cNvSpPr txBox="1"/>
      </cdr:nvSpPr>
      <cdr:spPr>
        <a:xfrm xmlns:a="http://schemas.openxmlformats.org/drawingml/2006/main">
          <a:off x="9937631" y="498710"/>
          <a:ext cx="577969" cy="207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6.04%</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EEB51525-A177-60DC-921D-74D9127B0B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0228571" cy="5952381"/>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AF2C52A8-8710-175C-F83F-1664BB98717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0228571" cy="5952381"/>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5/26/2024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1549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42021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978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29770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18</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121942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5/26/2024</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5/26/2024</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2783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5/26/2024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70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5/26/2024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8368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5/26/2024</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255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5/26/2024</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875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5/26/2024</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951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5/26/2024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5715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5/26/2024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54507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5/26/2024</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309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5/26/2024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114972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5/26/2024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5/26/2024</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5/26/2024</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5/26/2024</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5/26/2024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5/26/2024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5/26/2024</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5/26/2024</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5/26/2024</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3798698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2.xml"/><Relationship Id="rId5" Type="http://schemas.openxmlformats.org/officeDocument/2006/relationships/chart" Target="../charts/chart24.xml"/><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27.xml"/><Relationship Id="rId4" Type="http://schemas.openxmlformats.org/officeDocument/2006/relationships/chart" Target="../charts/chart26.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November 16, 2023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866146"/>
            <a:ext cx="8305800" cy="944417"/>
          </a:xfrm>
        </p:spPr>
        <p:txBody>
          <a:bodyPr>
            <a:noAutofit/>
          </a:bodyPr>
          <a:lstStyle/>
          <a:p>
            <a:r>
              <a:rPr lang="en-US" b="1" dirty="0">
                <a:latin typeface="+mn-lt"/>
              </a:rPr>
              <a:t>Summary of Macro Risks to the Investment Pool</a:t>
            </a:r>
          </a:p>
        </p:txBody>
      </p:sp>
      <p:graphicFrame>
        <p:nvGraphicFramePr>
          <p:cNvPr id="23" name="Table 22"/>
          <p:cNvGraphicFramePr>
            <a:graphicFrameLocks noGrp="1"/>
          </p:cNvGraphicFramePr>
          <p:nvPr>
            <p:extLst>
              <p:ext uri="{D42A27DB-BD31-4B8C-83A1-F6EECF244321}">
                <p14:modId xmlns:p14="http://schemas.microsoft.com/office/powerpoint/2010/main" val="386252967"/>
              </p:ext>
            </p:extLst>
          </p:nvPr>
        </p:nvGraphicFramePr>
        <p:xfrm>
          <a:off x="2125651" y="2059359"/>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stable/low</a:t>
                      </a:r>
                    </a:p>
                    <a:p>
                      <a:r>
                        <a:rPr lang="en-US" sz="1600" b="0" baseline="0" dirty="0">
                          <a:latin typeface="+mn-lt"/>
                          <a:cs typeface="Times New Roman" pitchFamily="18" charset="0"/>
                        </a:rPr>
                        <a:t>Population continues to grow</a:t>
                      </a: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Continues to be strong, although slight decrease in first quarter</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a:t>
                      </a:r>
                      <a:r>
                        <a:rPr lang="en-US" sz="1600" dirty="0">
                          <a:latin typeface="+mn-lt"/>
                          <a:cs typeface="Times New Roman" pitchFamily="18" charset="0"/>
                        </a:rPr>
                        <a:t>Pool balance has</a:t>
                      </a:r>
                      <a:r>
                        <a:rPr lang="en-US" sz="1600" baseline="0" dirty="0">
                          <a:latin typeface="+mn-lt"/>
                          <a:cs typeface="Times New Roman" pitchFamily="18" charset="0"/>
                        </a:rPr>
                        <a:t> continued to grow in the past year due to a net influx of State operating funds.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 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has decreased to around 4.5%.</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3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Current Initiatives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11</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1106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sz="4000" b="1" dirty="0">
                <a:cs typeface="Times New Roman" pitchFamily="18" charset="0"/>
              </a:rPr>
              <a:t>Current Initiatives</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6" name="Rectangle 5"/>
          <p:cNvSpPr/>
          <p:nvPr/>
        </p:nvSpPr>
        <p:spPr>
          <a:xfrm>
            <a:off x="838200" y="1419226"/>
            <a:ext cx="10744200" cy="4819726"/>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New Investment Accounting system:</a:t>
            </a:r>
          </a:p>
          <a:p>
            <a:pPr marL="914411" lvl="1" indent="-457206"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Implementation complete. Started accounting for FY 23/24 on July 1</a:t>
            </a:r>
            <a:r>
              <a:rPr lang="en-US" sz="2000" baseline="30000" dirty="0">
                <a:solidFill>
                  <a:srgbClr val="15234A"/>
                </a:solidFill>
                <a:cs typeface="Times New Roman" pitchFamily="18" charset="0"/>
              </a:rPr>
              <a:t>st</a:t>
            </a:r>
            <a:r>
              <a:rPr lang="en-US" sz="2000" dirty="0">
                <a:solidFill>
                  <a:srgbClr val="15234A"/>
                </a:solidFill>
                <a:cs typeface="Times New Roman" pitchFamily="18" charset="0"/>
              </a:rPr>
              <a:t>.</a:t>
            </a:r>
          </a:p>
          <a:p>
            <a:pPr marL="457205" lvl="1"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Global Custody and Securities Lending contract will end on January 2024. </a:t>
            </a:r>
          </a:p>
          <a:p>
            <a:pPr marL="800110" lvl="1" indent="-457206"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Currently under solicitation.</a:t>
            </a:r>
          </a:p>
          <a:p>
            <a:pPr marL="342904" lvl="1"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Continue to invest and maximize use of technology:</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implementation of compliance tool in Clearwater</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integration of Clearwater and Bloomberg AIM</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Evaluating stress test and scenario analysis solutions.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29163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sz="4000" b="1" dirty="0">
                <a:cs typeface="Times New Roman" pitchFamily="18" charset="0"/>
              </a:rPr>
              <a:t>Current</a:t>
            </a:r>
            <a:r>
              <a:rPr lang="en-US" sz="4000" b="1" dirty="0">
                <a:solidFill>
                  <a:srgbClr val="FF0000"/>
                </a:solidFill>
                <a:cs typeface="Times New Roman" pitchFamily="18" charset="0"/>
              </a:rPr>
              <a:t> </a:t>
            </a:r>
            <a:r>
              <a:rPr lang="en-US" sz="4000" b="1" dirty="0">
                <a:cs typeface="Times New Roman" pitchFamily="18" charset="0"/>
              </a:rPr>
              <a:t>Initiatives (continued)</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marR="0" lvl="1" indent="-285587" algn="ctr" defTabSz="914411"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25" marR="0" lvl="1" indent="-285587" algn="ctr" defTabSz="914411"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295399"/>
            <a:ext cx="10744200" cy="4610438"/>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2400" dirty="0">
                <a:solidFill>
                  <a:srgbClr val="000000"/>
                </a:solidFill>
                <a:latin typeface="Times New Roman" pitchFamily="18" charset="0"/>
                <a:cs typeface="Times New Roman" pitchFamily="18" charset="0"/>
              </a:rPr>
              <a:t>Adding exposure to Asset Backed Securities in our Internally Managed accounts: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Funded Public Trust Advisors (Feb.) and Galliard (May and June) with $700 million each.</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Selected and signed contract with a third Firm – Sterling</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Funded Sterling with $500 million (Aug. and Sept.)</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latin typeface="Calibri" panose="020F0502020204030204"/>
                <a:cs typeface="Times New Roman" pitchFamily="18" charset="0"/>
              </a:rPr>
              <a:t>Ultra Short Duration and Short Duration accounts have now a combined exposure to the sector of $1.9 billion.</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latin typeface="Calibri" panose="020F0502020204030204"/>
              <a:cs typeface="Times New Roman" pitchFamily="18" charset="0"/>
            </a:endParaRP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000000"/>
                </a:solidFill>
                <a:latin typeface="Times New Roman" pitchFamily="18" charset="0"/>
                <a:cs typeface="Times New Roman" pitchFamily="18" charset="0"/>
              </a:rPr>
              <a:t>Short Term Investment Fund:</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Started managing the STIF account on Dec. 1, 2022</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Decided to continue to manage this portfolio internally.</a:t>
            </a:r>
          </a:p>
          <a:p>
            <a:pPr marL="0" marR="0" lvl="0" indent="0" algn="l" defTabSz="914411"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3" name="Content Placeholder 5">
            <a:extLst>
              <a:ext uri="{FF2B5EF4-FFF2-40B4-BE49-F238E27FC236}">
                <a16:creationId xmlns:a16="http://schemas.microsoft.com/office/drawing/2014/main" id="{6DB366FD-3998-E00A-B061-74393628F85B}"/>
              </a:ext>
            </a:extLst>
          </p:cNvPr>
          <p:cNvGraphicFramePr>
            <a:graphicFrameLocks/>
          </p:cNvGraphicFramePr>
          <p:nvPr>
            <p:extLst>
              <p:ext uri="{D42A27DB-BD31-4B8C-83A1-F6EECF244321}">
                <p14:modId xmlns:p14="http://schemas.microsoft.com/office/powerpoint/2010/main" val="3022621669"/>
              </p:ext>
            </p:extLst>
          </p:nvPr>
        </p:nvGraphicFramePr>
        <p:xfrm>
          <a:off x="7725066" y="4294375"/>
          <a:ext cx="3759197" cy="1188720"/>
        </p:xfrm>
        <a:graphic>
          <a:graphicData uri="http://schemas.openxmlformats.org/drawingml/2006/table">
            <a:tbl>
              <a:tblPr firstRow="1" bandRow="1">
                <a:tableStyleId>{5C22544A-7EE6-4342-B048-85BDC9FD1C3A}</a:tableStyleId>
              </a:tblPr>
              <a:tblGrid>
                <a:gridCol w="1226156">
                  <a:extLst>
                    <a:ext uri="{9D8B030D-6E8A-4147-A177-3AD203B41FA5}">
                      <a16:colId xmlns:a16="http://schemas.microsoft.com/office/drawing/2014/main" val="20000"/>
                    </a:ext>
                  </a:extLst>
                </a:gridCol>
                <a:gridCol w="1336883">
                  <a:extLst>
                    <a:ext uri="{9D8B030D-6E8A-4147-A177-3AD203B41FA5}">
                      <a16:colId xmlns:a16="http://schemas.microsoft.com/office/drawing/2014/main" val="20002"/>
                    </a:ext>
                  </a:extLst>
                </a:gridCol>
                <a:gridCol w="1196158">
                  <a:extLst>
                    <a:ext uri="{9D8B030D-6E8A-4147-A177-3AD203B41FA5}">
                      <a16:colId xmlns:a16="http://schemas.microsoft.com/office/drawing/2014/main" val="20003"/>
                    </a:ext>
                  </a:extLst>
                </a:gridCol>
              </a:tblGrid>
              <a:tr h="212385">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Jan 22 – Sep 22</a:t>
                      </a:r>
                    </a:p>
                  </a:txBody>
                  <a:tcPr/>
                </a:tc>
                <a:tc>
                  <a:txBody>
                    <a:bodyPr/>
                    <a:lstStyle/>
                    <a:p>
                      <a:pPr algn="ctr"/>
                      <a:r>
                        <a:rPr lang="en-US" sz="1200" dirty="0">
                          <a:solidFill>
                            <a:schemeClr val="bg1"/>
                          </a:solidFill>
                          <a:latin typeface="Times New Roman" pitchFamily="18" charset="0"/>
                          <a:cs typeface="Times New Roman" pitchFamily="18" charset="0"/>
                        </a:rPr>
                        <a:t>Jan 23- Sep 23</a:t>
                      </a:r>
                    </a:p>
                  </a:txBody>
                  <a:tcPr/>
                </a:tc>
                <a:extLst>
                  <a:ext uri="{0D108BD9-81ED-4DB2-BD59-A6C34878D82A}">
                    <a16:rowId xmlns:a16="http://schemas.microsoft.com/office/drawing/2014/main" val="10000"/>
                  </a:ext>
                </a:extLst>
              </a:tr>
              <a:tr h="230849">
                <a:tc>
                  <a:txBody>
                    <a:bodyPr/>
                    <a:lstStyle/>
                    <a:p>
                      <a:r>
                        <a:rPr lang="en-US" sz="1400" dirty="0">
                          <a:latin typeface="+mj-lt"/>
                          <a:cs typeface="Times New Roman" pitchFamily="18" charset="0"/>
                        </a:rPr>
                        <a:t>STIF</a:t>
                      </a:r>
                    </a:p>
                  </a:txBody>
                  <a:tcPr/>
                </a:tc>
                <a:tc>
                  <a:txBody>
                    <a:bodyPr/>
                    <a:lstStyle/>
                    <a:p>
                      <a:pPr algn="ctr"/>
                      <a:r>
                        <a:rPr lang="en-US" sz="1400" dirty="0">
                          <a:latin typeface="+mj-lt"/>
                          <a:cs typeface="Times New Roman" pitchFamily="18" charset="0"/>
                        </a:rPr>
                        <a:t>0.3968</a:t>
                      </a:r>
                    </a:p>
                  </a:txBody>
                  <a:tcPr/>
                </a:tc>
                <a:tc>
                  <a:txBody>
                    <a:bodyPr/>
                    <a:lstStyle/>
                    <a:p>
                      <a:pPr algn="ctr"/>
                      <a:r>
                        <a:rPr lang="en-US" sz="1400" dirty="0">
                          <a:latin typeface="+mj-lt"/>
                          <a:cs typeface="Times New Roman" pitchFamily="18" charset="0"/>
                        </a:rPr>
                        <a:t>4.0022</a:t>
                      </a:r>
                    </a:p>
                  </a:txBody>
                  <a:tcPr/>
                </a:tc>
                <a:extLst>
                  <a:ext uri="{0D108BD9-81ED-4DB2-BD59-A6C34878D82A}">
                    <a16:rowId xmlns:a16="http://schemas.microsoft.com/office/drawing/2014/main" val="10001"/>
                  </a:ext>
                </a:extLst>
              </a:tr>
              <a:tr h="255331">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0.6402</a:t>
                      </a:r>
                    </a:p>
                  </a:txBody>
                  <a:tcPr/>
                </a:tc>
                <a:tc>
                  <a:txBody>
                    <a:bodyPr/>
                    <a:lstStyle/>
                    <a:p>
                      <a:pPr algn="ctr"/>
                      <a:r>
                        <a:rPr lang="en-US" sz="1400" u="none" dirty="0">
                          <a:latin typeface="+mj-lt"/>
                          <a:cs typeface="Times New Roman" pitchFamily="18" charset="0"/>
                        </a:rPr>
                        <a:t>3.6800</a:t>
                      </a:r>
                    </a:p>
                  </a:txBody>
                  <a:tcPr/>
                </a:tc>
                <a:extLst>
                  <a:ext uri="{0D108BD9-81ED-4DB2-BD59-A6C34878D82A}">
                    <a16:rowId xmlns:a16="http://schemas.microsoft.com/office/drawing/2014/main" val="10002"/>
                  </a:ext>
                </a:extLst>
              </a:tr>
              <a:tr h="303581">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-0.2434</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0.3222</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011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14</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16216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1"/>
            <a:ext cx="8229600" cy="4038600"/>
          </a:xfrm>
          <a:prstGeom prst="rect">
            <a:avLst/>
          </a:prstGeom>
          <a:noFill/>
          <a:ln w="9525">
            <a:noFill/>
            <a:miter lim="800000"/>
            <a:headEnd/>
            <a:tailEnd/>
          </a:ln>
          <a:effectLst/>
        </p:spPr>
        <p:txBody>
          <a:bodyPr lIns="91385" tIns="45693" rIns="91385" bIns="45693"/>
          <a:lstStyle/>
          <a:p>
            <a:pPr marL="742525" lvl="1" indent="-285587" defTabSz="914411" fontAlgn="base">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defTabSz="914411" fontAlgn="base">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57009360"/>
              </p:ext>
            </p:extLst>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$2,551,338,687</a:t>
                      </a:r>
                    </a:p>
                  </a:txBody>
                  <a:tcPr/>
                </a:tc>
                <a:tc>
                  <a:txBody>
                    <a:bodyPr/>
                    <a:lstStyle/>
                    <a:p>
                      <a:pPr algn="r"/>
                      <a:r>
                        <a:rPr lang="en-US" sz="1600" dirty="0">
                          <a:latin typeface="+mn-lt"/>
                          <a:cs typeface="Arial" pitchFamily="34" charset="0"/>
                        </a:rPr>
                        <a:t>$2,604,835,366</a:t>
                      </a:r>
                    </a:p>
                  </a:txBody>
                  <a:tcPr/>
                </a:tc>
                <a:tc>
                  <a:txBody>
                    <a:bodyPr/>
                    <a:lstStyle/>
                    <a:p>
                      <a:pPr algn="r"/>
                      <a:r>
                        <a:rPr lang="en-US" sz="1600" dirty="0">
                          <a:latin typeface="+mn-lt"/>
                          <a:cs typeface="Arial" pitchFamily="34" charset="0"/>
                        </a:rPr>
                        <a:t>102.10%</a:t>
                      </a:r>
                    </a:p>
                  </a:txBody>
                  <a:tcPr/>
                </a:tc>
                <a:tc>
                  <a:txBody>
                    <a:bodyPr/>
                    <a:lstStyle/>
                    <a:p>
                      <a:pPr algn="r"/>
                      <a:r>
                        <a:rPr lang="en-US" sz="1600" dirty="0">
                          <a:latin typeface="+mn-lt"/>
                          <a:cs typeface="Arial" pitchFamily="34" charset="0"/>
                        </a:rPr>
                        <a:t>$2,605,139,827</a:t>
                      </a:r>
                    </a:p>
                  </a:txBody>
                  <a:tcPr/>
                </a:tc>
                <a:tc>
                  <a:txBody>
                    <a:bodyPr/>
                    <a:lstStyle/>
                    <a:p>
                      <a:pPr algn="ctr"/>
                      <a:r>
                        <a:rPr lang="en-US" sz="1600" dirty="0">
                          <a:latin typeface="+mn-lt"/>
                          <a:cs typeface="Arial" pitchFamily="34" charset="0"/>
                        </a:rPr>
                        <a:t>1.0001</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$5,449,907,981</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$5,577,229,345</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102.34%</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$8,001,246,668</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$8,182,064,712</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algn="ctr" defTabSz="914411" eaLnBrk="0" fontAlgn="base" hangingPunct="0">
              <a:spcBef>
                <a:spcPct val="0"/>
              </a:spcBef>
              <a:spcAft>
                <a:spcPct val="0"/>
              </a:spcAft>
              <a:defRPr/>
            </a:pPr>
            <a:r>
              <a:rPr lang="en-US" b="1" dirty="0">
                <a:solidFill>
                  <a:srgbClr val="15234A"/>
                </a:solidFill>
                <a:latin typeface="Calibri" panose="020F0502020204030204"/>
                <a:cs typeface="Times New Roman" pitchFamily="18" charset="0"/>
              </a:rPr>
              <a:t>as of September 30, 2023</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15</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144127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 </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8629035"/>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16</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50035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80BE86-6AC1-FDE3-D26C-2539EAC21532}"/>
              </a:ext>
            </a:extLst>
          </p:cNvPr>
          <p:cNvSpPr>
            <a:spLocks noGrp="1"/>
          </p:cNvSpPr>
          <p:nvPr>
            <p:ph type="title"/>
          </p:nvPr>
        </p:nvSpPr>
        <p:spPr>
          <a:xfrm>
            <a:off x="1828800" y="890588"/>
            <a:ext cx="8686800" cy="633412"/>
          </a:xfrm>
        </p:spPr>
        <p:txBody>
          <a:bodyPr rtlCol="0">
            <a:normAutofit fontScale="90000"/>
          </a:bodyPr>
          <a:lstStyle/>
          <a:p>
            <a:pPr eaLnBrk="1" fontAlgn="auto" hangingPunct="1">
              <a:spcAft>
                <a:spcPts val="0"/>
              </a:spcAft>
              <a:defRPr/>
            </a:pPr>
            <a:r>
              <a:rPr lang="en-US" sz="4000" b="1" dirty="0">
                <a:cs typeface="Times New Roman" pitchFamily="18" charset="0"/>
              </a:rPr>
              <a:t>Securities Lending - Cash Collateral Portfolio As of September 30, 2023</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EBAD56BD-729E-7167-559D-73DC73820C28}"/>
              </a:ext>
            </a:extLst>
          </p:cNvPr>
          <p:cNvSpPr txBox="1">
            <a:spLocks noChangeArrowheads="1"/>
          </p:cNvSpPr>
          <p:nvPr/>
        </p:nvSpPr>
        <p:spPr bwMode="auto">
          <a:xfrm>
            <a:off x="6472238" y="3276600"/>
            <a:ext cx="474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15234A"/>
                </a:solidFill>
                <a:latin typeface="Times New Roman" panose="02020603050405020304" pitchFamily="18" charset="0"/>
                <a:cs typeface="Times New Roman" panose="02020603050405020304" pitchFamily="18" charset="0"/>
              </a:rPr>
              <a:t>* Includes Repos that are collateralized by U.S. Govt. Securities</a:t>
            </a:r>
            <a:r>
              <a:rPr lang="en-US" altLang="en-US" sz="1200">
                <a:solidFill>
                  <a:srgbClr val="000000"/>
                </a:solidFill>
                <a:latin typeface="Times New Roman" panose="02020603050405020304" pitchFamily="18" charset="0"/>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B2974177-13AB-4F5A-F593-6492A87221EB}"/>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5130" name="Chart 22">
            <a:extLst>
              <a:ext uri="{FF2B5EF4-FFF2-40B4-BE49-F238E27FC236}">
                <a16:creationId xmlns:a16="http://schemas.microsoft.com/office/drawing/2014/main" id="{A8593B56-ED74-6C8F-0787-600B3753A731}"/>
              </a:ext>
            </a:extLst>
          </p:cNvPr>
          <p:cNvGraphicFramePr>
            <a:graphicFrameLocks/>
          </p:cNvGraphicFramePr>
          <p:nvPr/>
        </p:nvGraphicFramePr>
        <p:xfrm>
          <a:off x="1189038" y="3875088"/>
          <a:ext cx="4467225" cy="2459037"/>
        </p:xfrm>
        <a:graphic>
          <a:graphicData uri="http://schemas.openxmlformats.org/presentationml/2006/ole">
            <mc:AlternateContent xmlns:mc="http://schemas.openxmlformats.org/markup-compatibility/2006">
              <mc:Choice xmlns:v="urn:schemas-microsoft-com:vml" Requires="v">
                <p:oleObj name="Chart" r:id="rId2" imgW="4468755" imgH="2469094" progId="Excel.Chart.8">
                  <p:embed/>
                </p:oleObj>
              </mc:Choice>
              <mc:Fallback>
                <p:oleObj name="Chart" r:id="rId2" imgW="4468755" imgH="2469094" progId="Excel.Chart.8">
                  <p:embed/>
                  <p:pic>
                    <p:nvPicPr>
                      <p:cNvPr id="5130" name="Chart 22">
                        <a:extLst>
                          <a:ext uri="{FF2B5EF4-FFF2-40B4-BE49-F238E27FC236}">
                            <a16:creationId xmlns:a16="http://schemas.microsoft.com/office/drawing/2014/main" id="{A8593B56-ED74-6C8F-0787-600B3753A7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3875088"/>
                        <a:ext cx="4467225" cy="245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Chart 11">
            <a:extLst>
              <a:ext uri="{FF2B5EF4-FFF2-40B4-BE49-F238E27FC236}">
                <a16:creationId xmlns:a16="http://schemas.microsoft.com/office/drawing/2014/main" id="{CC7BEEAB-E932-2790-2D41-E97C9ADA4EE9}"/>
              </a:ext>
            </a:extLst>
          </p:cNvPr>
          <p:cNvGraphicFramePr>
            <a:graphicFrameLocks/>
          </p:cNvGraphicFramePr>
          <p:nvPr/>
        </p:nvGraphicFramePr>
        <p:xfrm>
          <a:off x="6421438" y="3973513"/>
          <a:ext cx="4843462" cy="2357437"/>
        </p:xfrm>
        <a:graphic>
          <a:graphicData uri="http://schemas.openxmlformats.org/presentationml/2006/ole">
            <mc:AlternateContent xmlns:mc="http://schemas.openxmlformats.org/markup-compatibility/2006">
              <mc:Choice xmlns:v="urn:schemas-microsoft-com:vml" Requires="v">
                <p:oleObj name="Chart" r:id="rId4" imgW="4846740" imgH="2365453" progId="Excel.Chart.8">
                  <p:embed/>
                </p:oleObj>
              </mc:Choice>
              <mc:Fallback>
                <p:oleObj name="Chart" r:id="rId4" imgW="4846740" imgH="2365453" progId="Excel.Chart.8">
                  <p:embed/>
                  <p:pic>
                    <p:nvPicPr>
                      <p:cNvPr id="5131" name="Chart 11">
                        <a:extLst>
                          <a:ext uri="{FF2B5EF4-FFF2-40B4-BE49-F238E27FC236}">
                            <a16:creationId xmlns:a16="http://schemas.microsoft.com/office/drawing/2014/main" id="{CC7BEEAB-E932-2790-2D41-E97C9ADA4EE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438" y="3973513"/>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52361B81-8654-FF20-BCEC-131C03315235}"/>
              </a:ext>
            </a:extLst>
          </p:cNvPr>
          <p:cNvGraphicFramePr>
            <a:graphicFrameLocks noGrp="1"/>
          </p:cNvGraphicFramePr>
          <p:nvPr/>
        </p:nvGraphicFramePr>
        <p:xfrm>
          <a:off x="6472238" y="3657600"/>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81DDFDA6-02F5-00BB-BA52-2E3BAC76712B}"/>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2EC665C3-3CF9-FA13-8710-8273174A6293}"/>
              </a:ext>
            </a:extLst>
          </p:cNvPr>
          <p:cNvSpPr txBox="1"/>
          <p:nvPr/>
        </p:nvSpPr>
        <p:spPr>
          <a:xfrm>
            <a:off x="1106488" y="1895475"/>
            <a:ext cx="4227512" cy="1439863"/>
          </a:xfrm>
          <a:prstGeom prst="rect">
            <a:avLst/>
          </a:prstGeom>
          <a:noFill/>
        </p:spPr>
        <p:txBody>
          <a:bodyPr>
            <a:spAutoFit/>
          </a:bodyPr>
          <a:lstStyle/>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Total Market Value	   $2,604.8 million</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NAV		   1.0001</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Yield (360 basis)	   5.363%</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WAM		   42 days</a:t>
            </a:r>
          </a:p>
        </p:txBody>
      </p:sp>
      <p:graphicFrame>
        <p:nvGraphicFramePr>
          <p:cNvPr id="2" name="Table 1">
            <a:extLst>
              <a:ext uri="{FF2B5EF4-FFF2-40B4-BE49-F238E27FC236}">
                <a16:creationId xmlns:a16="http://schemas.microsoft.com/office/drawing/2014/main" id="{F1604FC7-EED9-07F9-CB5A-7269DF64188C}"/>
              </a:ext>
            </a:extLst>
          </p:cNvPr>
          <p:cNvGraphicFramePr>
            <a:graphicFrameLocks noGrp="1"/>
          </p:cNvGraphicFramePr>
          <p:nvPr/>
        </p:nvGraphicFramePr>
        <p:xfrm>
          <a:off x="6248400" y="1508125"/>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89.16%</a:t>
                      </a:r>
                    </a:p>
                  </a:txBody>
                  <a:tcPr marL="91448" marR="91448" marT="45755" marB="45755"/>
                </a:tc>
                <a:tc>
                  <a:txBody>
                    <a:bodyPr/>
                    <a:lstStyle/>
                    <a:p>
                      <a:pPr algn="ctr"/>
                      <a:r>
                        <a:rPr lang="en-US" sz="1300" b="0" dirty="0">
                          <a:latin typeface="+mn-lt"/>
                          <a:cs typeface="Times New Roman" pitchFamily="18" charset="0"/>
                        </a:rPr>
                        <a:t>$2,322.5</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4.06%</a:t>
                      </a:r>
                    </a:p>
                  </a:txBody>
                  <a:tcPr marL="91448" marR="91448" marT="45755" marB="45755"/>
                </a:tc>
                <a:tc>
                  <a:txBody>
                    <a:bodyPr/>
                    <a:lstStyle/>
                    <a:p>
                      <a:pPr algn="ctr"/>
                      <a:r>
                        <a:rPr lang="en-US" sz="1300" b="0" u="none" dirty="0">
                          <a:latin typeface="+mn-lt"/>
                          <a:cs typeface="Times New Roman" pitchFamily="18" charset="0"/>
                        </a:rPr>
                        <a:t>$105.7</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6.78%</a:t>
                      </a:r>
                    </a:p>
                  </a:txBody>
                  <a:tcPr marL="91448" marR="91448" marT="45755" marB="45755"/>
                </a:tc>
                <a:tc>
                  <a:txBody>
                    <a:bodyPr/>
                    <a:lstStyle/>
                    <a:p>
                      <a:pPr algn="ctr"/>
                      <a:r>
                        <a:rPr lang="en-US" sz="1300" b="0" u="none" dirty="0">
                          <a:latin typeface="+mn-lt"/>
                          <a:cs typeface="Times New Roman" pitchFamily="18" charset="0"/>
                        </a:rPr>
                        <a:t>$176.6</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F5F7BD6D-A935-D32F-0721-4F7AAF1B5732}"/>
              </a:ext>
            </a:extLst>
          </p:cNvPr>
          <p:cNvSpPr>
            <a:spLocks noChangeArrowheads="1"/>
          </p:cNvSpPr>
          <p:nvPr/>
        </p:nvSpPr>
        <p:spPr bwMode="auto">
          <a:xfrm>
            <a:off x="544988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15234A"/>
                </a:solidFill>
              </a:rPr>
              <a:t> </a:t>
            </a:r>
          </a:p>
        </p:txBody>
      </p:sp>
      <p:graphicFrame>
        <p:nvGraphicFramePr>
          <p:cNvPr id="5172" name="Chart 12">
            <a:extLst>
              <a:ext uri="{FF2B5EF4-FFF2-40B4-BE49-F238E27FC236}">
                <a16:creationId xmlns:a16="http://schemas.microsoft.com/office/drawing/2014/main" id="{C909052B-2C2D-074A-D74D-9495024D6D20}"/>
              </a:ext>
            </a:extLst>
          </p:cNvPr>
          <p:cNvGraphicFramePr>
            <a:graphicFrameLocks/>
          </p:cNvGraphicFramePr>
          <p:nvPr/>
        </p:nvGraphicFramePr>
        <p:xfrm>
          <a:off x="6196013" y="3976688"/>
          <a:ext cx="4900612" cy="2246312"/>
        </p:xfrm>
        <a:graphic>
          <a:graphicData uri="http://schemas.openxmlformats.org/presentationml/2006/ole">
            <mc:AlternateContent xmlns:mc="http://schemas.openxmlformats.org/markup-compatibility/2006">
              <mc:Choice xmlns:v="urn:schemas-microsoft-com:vml" Requires="v">
                <p:oleObj name="Chart" r:id="rId6" imgW="4907705" imgH="2249619" progId="Excel.Chart.8">
                  <p:embed/>
                </p:oleObj>
              </mc:Choice>
              <mc:Fallback>
                <p:oleObj name="Chart" r:id="rId6" imgW="4907705" imgH="2249619" progId="Excel.Chart.8">
                  <p:embed/>
                  <p:pic>
                    <p:nvPicPr>
                      <p:cNvPr id="5172" name="Chart 12">
                        <a:extLst>
                          <a:ext uri="{FF2B5EF4-FFF2-40B4-BE49-F238E27FC236}">
                            <a16:creationId xmlns:a16="http://schemas.microsoft.com/office/drawing/2014/main" id="{C909052B-2C2D-074A-D74D-9495024D6D2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013" y="3976688"/>
                        <a:ext cx="4900612" cy="224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18</a:t>
            </a:fld>
            <a:endParaRPr lang="en-US"/>
          </a:p>
        </p:txBody>
      </p:sp>
    </p:spTree>
    <p:extLst>
      <p:ext uri="{BB962C8B-B14F-4D97-AF65-F5344CB8AC3E}">
        <p14:creationId xmlns:p14="http://schemas.microsoft.com/office/powerpoint/2010/main" val="194868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(Mar 2023 vs Sep 2023)</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19</a:t>
            </a:fld>
            <a:endParaRPr lang="en-US" dirty="0">
              <a:solidFill>
                <a:srgbClr val="15234A">
                  <a:tint val="75000"/>
                </a:srgbClr>
              </a:solidFill>
              <a:latin typeface="Calibri" panose="020F0502020204030204"/>
            </a:endParaRPr>
          </a:p>
        </p:txBody>
      </p:sp>
      <p:pic>
        <p:nvPicPr>
          <p:cNvPr id="12" name="Content Placeholder 11">
            <a:extLst>
              <a:ext uri="{FF2B5EF4-FFF2-40B4-BE49-F238E27FC236}">
                <a16:creationId xmlns:a16="http://schemas.microsoft.com/office/drawing/2014/main" id="{0C351956-04A8-7398-37A2-5F1C8F849B12}"/>
              </a:ext>
            </a:extLst>
          </p:cNvPr>
          <p:cNvPicPr>
            <a:picLocks noGrp="1" noChangeAspect="1"/>
          </p:cNvPicPr>
          <p:nvPr>
            <p:ph idx="1"/>
          </p:nvPr>
        </p:nvPicPr>
        <p:blipFill>
          <a:blip r:embed="rId2"/>
          <a:stretch>
            <a:fillRect/>
          </a:stretch>
        </p:blipFill>
        <p:spPr>
          <a:xfrm>
            <a:off x="674255" y="1305496"/>
            <a:ext cx="10684307" cy="4819259"/>
          </a:xfrm>
        </p:spPr>
      </p:pic>
    </p:spTree>
    <p:extLst>
      <p:ext uri="{BB962C8B-B14F-4D97-AF65-F5344CB8AC3E}">
        <p14:creationId xmlns:p14="http://schemas.microsoft.com/office/powerpoint/2010/main" val="188551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8779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8200" y="437517"/>
            <a:ext cx="10515600" cy="743585"/>
          </a:xfrm>
        </p:spPr>
        <p:txBody>
          <a:bodyPr/>
          <a:lstStyle/>
          <a:p>
            <a:r>
              <a:rPr lang="en-US" dirty="0"/>
              <a:t>U.S. Fixed Income Markets Returns</a:t>
            </a:r>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fld id="{939BA12D-66C8-4ADD-AE22-8C591D475314}" type="slidenum">
              <a:rPr lang="en-US" smtClean="0"/>
              <a:t>20</a:t>
            </a:fld>
            <a:endParaRPr lang="en-US" dirty="0"/>
          </a:p>
        </p:txBody>
      </p:sp>
      <p:pic>
        <p:nvPicPr>
          <p:cNvPr id="12" name="Picture 11">
            <a:extLst>
              <a:ext uri="{FF2B5EF4-FFF2-40B4-BE49-F238E27FC236}">
                <a16:creationId xmlns:a16="http://schemas.microsoft.com/office/drawing/2014/main" id="{B72E728E-B67A-FDEE-0E95-73C7DD496CBD}"/>
              </a:ext>
            </a:extLst>
          </p:cNvPr>
          <p:cNvPicPr>
            <a:picLocks noChangeAspect="1"/>
          </p:cNvPicPr>
          <p:nvPr/>
        </p:nvPicPr>
        <p:blipFill>
          <a:blip r:embed="rId2"/>
          <a:stretch>
            <a:fillRect/>
          </a:stretch>
        </p:blipFill>
        <p:spPr>
          <a:xfrm>
            <a:off x="637309" y="1181102"/>
            <a:ext cx="10945091" cy="5044207"/>
          </a:xfrm>
          <a:prstGeom prst="rect">
            <a:avLst/>
          </a:prstGeom>
        </p:spPr>
      </p:pic>
    </p:spTree>
    <p:extLst>
      <p:ext uri="{BB962C8B-B14F-4D97-AF65-F5344CB8AC3E}">
        <p14:creationId xmlns:p14="http://schemas.microsoft.com/office/powerpoint/2010/main" val="148813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21</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503972"/>
            <a:ext cx="10744200" cy="6370920"/>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Continued to lay the foundation for sustainable higher returns:</a:t>
            </a:r>
          </a:p>
          <a:p>
            <a:pPr lvl="1"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After maintaining a conservative allocation profile during 2021 and most of 2022 to protect against the rising interest rate environment, we started increasing allocation to the longer duration mandates to lock-in attractive long-term returns. </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Continued to allow external Managers to realize losses in excess of generated income (although reducing the allowance from $2 million to $1 million in July).</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Completed the allocation to ABS sector in the Internally managed accounts.</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3023752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22</a:t>
            </a:fld>
            <a:endParaRPr lang="en-US"/>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2693693432"/>
              </p:ext>
            </p:extLst>
          </p:nvPr>
        </p:nvGraphicFramePr>
        <p:xfrm>
          <a:off x="590551" y="1829435"/>
          <a:ext cx="11058524"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br>
              <a:rPr lang="en-US" b="1" dirty="0">
                <a:cs typeface="Times New Roman" pitchFamily="18" charset="0"/>
              </a:rPr>
            </a:br>
            <a:r>
              <a:rPr lang="en-US" sz="3200" b="1" dirty="0">
                <a:cs typeface="Times New Roman" pitchFamily="18" charset="0"/>
              </a:rPr>
              <a:t> (Pre-Covid / Sep. 22 / Mar. 23)</a:t>
            </a:r>
          </a:p>
        </p:txBody>
      </p:sp>
    </p:spTree>
    <p:extLst>
      <p:ext uri="{BB962C8B-B14F-4D97-AF65-F5344CB8AC3E}">
        <p14:creationId xmlns:p14="http://schemas.microsoft.com/office/powerpoint/2010/main" val="2395398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Reallocation of Assets</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23</a:t>
            </a:fld>
            <a:endParaRPr lang="en-US">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extLst>
              <p:ext uri="{D42A27DB-BD31-4B8C-83A1-F6EECF244321}">
                <p14:modId xmlns:p14="http://schemas.microsoft.com/office/powerpoint/2010/main" val="4285458624"/>
              </p:ext>
            </p:extLst>
          </p:nvPr>
        </p:nvGraphicFramePr>
        <p:xfrm>
          <a:off x="803564" y="1867902"/>
          <a:ext cx="10483271" cy="4152225"/>
        </p:xfrm>
        <a:graphic>
          <a:graphicData uri="http://schemas.openxmlformats.org/drawingml/2006/table">
            <a:tbl>
              <a:tblPr firstRow="1" bandRow="1">
                <a:tableStyleId>{5C22544A-7EE6-4342-B048-85BDC9FD1C3A}</a:tableStyleId>
              </a:tblPr>
              <a:tblGrid>
                <a:gridCol w="2636611">
                  <a:extLst>
                    <a:ext uri="{9D8B030D-6E8A-4147-A177-3AD203B41FA5}">
                      <a16:colId xmlns:a16="http://schemas.microsoft.com/office/drawing/2014/main" val="4097026133"/>
                    </a:ext>
                  </a:extLst>
                </a:gridCol>
                <a:gridCol w="2520743">
                  <a:extLst>
                    <a:ext uri="{9D8B030D-6E8A-4147-A177-3AD203B41FA5}">
                      <a16:colId xmlns:a16="http://schemas.microsoft.com/office/drawing/2014/main" val="1267022079"/>
                    </a:ext>
                  </a:extLst>
                </a:gridCol>
                <a:gridCol w="2879566">
                  <a:extLst>
                    <a:ext uri="{9D8B030D-6E8A-4147-A177-3AD203B41FA5}">
                      <a16:colId xmlns:a16="http://schemas.microsoft.com/office/drawing/2014/main" val="2086534277"/>
                    </a:ext>
                  </a:extLst>
                </a:gridCol>
                <a:gridCol w="2446351">
                  <a:extLst>
                    <a:ext uri="{9D8B030D-6E8A-4147-A177-3AD203B41FA5}">
                      <a16:colId xmlns:a16="http://schemas.microsoft.com/office/drawing/2014/main" val="4223617583"/>
                    </a:ext>
                  </a:extLst>
                </a:gridCol>
              </a:tblGrid>
              <a:tr h="526455">
                <a:tc>
                  <a:txBody>
                    <a:bodyPr/>
                    <a:lstStyle/>
                    <a:p>
                      <a:pPr algn="ctr"/>
                      <a:r>
                        <a:rPr lang="en-US" sz="1800" dirty="0"/>
                        <a:t>Portfolio</a:t>
                      </a:r>
                    </a:p>
                  </a:txBody>
                  <a:tcPr/>
                </a:tc>
                <a:tc>
                  <a:txBody>
                    <a:bodyPr/>
                    <a:lstStyle/>
                    <a:p>
                      <a:pPr algn="ctr"/>
                      <a:r>
                        <a:rPr lang="en-US" sz="1800" dirty="0"/>
                        <a:t>2021 &amp; 2022</a:t>
                      </a:r>
                    </a:p>
                  </a:txBody>
                  <a:tcPr/>
                </a:tc>
                <a:tc>
                  <a:txBody>
                    <a:bodyPr/>
                    <a:lstStyle/>
                    <a:p>
                      <a:pPr algn="ctr"/>
                      <a:r>
                        <a:rPr lang="en-US" sz="1800" b="1" kern="1200" dirty="0">
                          <a:solidFill>
                            <a:schemeClr val="lt1"/>
                          </a:solidFill>
                          <a:latin typeface="+mn-lt"/>
                          <a:ea typeface="+mn-ea"/>
                          <a:cs typeface="+mn-cs"/>
                        </a:rPr>
                        <a:t>2023 (through Sep 2023)</a:t>
                      </a:r>
                    </a:p>
                    <a:p>
                      <a:pPr marL="0" algn="ctr" defTabSz="914400" rtl="0" eaLnBrk="1" latinLnBrk="0" hangingPunct="1"/>
                      <a:endParaRPr lang="en-US" sz="1800" b="1" kern="1200" dirty="0">
                        <a:solidFill>
                          <a:schemeClr val="lt1"/>
                        </a:solidFill>
                        <a:latin typeface="+mn-lt"/>
                        <a:ea typeface="+mn-ea"/>
                        <a:cs typeface="+mn-cs"/>
                      </a:endParaRPr>
                    </a:p>
                  </a:txBody>
                  <a:tcPr/>
                </a:tc>
                <a:tc>
                  <a:txBody>
                    <a:bodyPr/>
                    <a:lstStyle/>
                    <a:p>
                      <a:pPr algn="ctr"/>
                      <a:r>
                        <a:rPr lang="en-US" sz="1800" b="1" kern="1200" dirty="0">
                          <a:solidFill>
                            <a:schemeClr val="lt1"/>
                          </a:solidFill>
                          <a:latin typeface="+mn-lt"/>
                          <a:ea typeface="+mn-ea"/>
                          <a:cs typeface="+mn-cs"/>
                        </a:rPr>
                        <a:t>Total</a:t>
                      </a:r>
                    </a:p>
                  </a:txBody>
                  <a:tcPr/>
                </a:tc>
                <a:extLst>
                  <a:ext uri="{0D108BD9-81ED-4DB2-BD59-A6C34878D82A}">
                    <a16:rowId xmlns:a16="http://schemas.microsoft.com/office/drawing/2014/main" val="1524269049"/>
                  </a:ext>
                </a:extLst>
              </a:tr>
              <a:tr h="702429">
                <a:tc>
                  <a:txBody>
                    <a:bodyPr/>
                    <a:lstStyle/>
                    <a:p>
                      <a:r>
                        <a:rPr lang="en-US" sz="1800" b="1" dirty="0"/>
                        <a:t>Ultra Short Duration</a:t>
                      </a:r>
                    </a:p>
                  </a:txBody>
                  <a:tcPr/>
                </a:tc>
                <a:tc>
                  <a:txBody>
                    <a:bodyPr/>
                    <a:lstStyle/>
                    <a:p>
                      <a:pPr algn="ctr"/>
                      <a:r>
                        <a:rPr lang="en-US" sz="1800" dirty="0"/>
                        <a:t>$8.35 billion</a:t>
                      </a:r>
                    </a:p>
                    <a:p>
                      <a:pPr algn="ctr"/>
                      <a:endParaRPr lang="en-US" sz="1800" dirty="0"/>
                    </a:p>
                  </a:txBody>
                  <a:tcPr/>
                </a:tc>
                <a:tc>
                  <a:txBody>
                    <a:bodyPr/>
                    <a:lstStyle/>
                    <a:p>
                      <a:pPr algn="ctr"/>
                      <a:r>
                        <a:rPr lang="en-US" sz="1800" dirty="0"/>
                        <a:t>$2.2 billion</a:t>
                      </a:r>
                    </a:p>
                  </a:txBody>
                  <a:tcPr/>
                </a:tc>
                <a:tc>
                  <a:txBody>
                    <a:bodyPr/>
                    <a:lstStyle/>
                    <a:p>
                      <a:pPr algn="ctr"/>
                      <a:r>
                        <a:rPr lang="en-US" sz="1800" dirty="0"/>
                        <a:t>$10.55 billion</a:t>
                      </a:r>
                    </a:p>
                  </a:txBody>
                  <a:tcPr/>
                </a:tc>
                <a:extLst>
                  <a:ext uri="{0D108BD9-81ED-4DB2-BD59-A6C34878D82A}">
                    <a16:rowId xmlns:a16="http://schemas.microsoft.com/office/drawing/2014/main" val="2494103289"/>
                  </a:ext>
                </a:extLst>
              </a:tr>
              <a:tr h="702429">
                <a:tc>
                  <a:txBody>
                    <a:bodyPr/>
                    <a:lstStyle/>
                    <a:p>
                      <a:r>
                        <a:rPr lang="en-US" sz="1800" b="1" dirty="0"/>
                        <a:t>Short Duration </a:t>
                      </a:r>
                    </a:p>
                  </a:txBody>
                  <a:tcPr/>
                </a:tc>
                <a:tc>
                  <a:txBody>
                    <a:bodyPr/>
                    <a:lstStyle/>
                    <a:p>
                      <a:pPr algn="ctr"/>
                      <a:r>
                        <a:rPr lang="en-US" sz="1800" dirty="0"/>
                        <a:t>$3.0 billion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$1.7 billion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$4.7 billion</a:t>
                      </a:r>
                    </a:p>
                  </a:txBody>
                  <a:tcPr/>
                </a:tc>
                <a:extLst>
                  <a:ext uri="{0D108BD9-81ED-4DB2-BD59-A6C34878D82A}">
                    <a16:rowId xmlns:a16="http://schemas.microsoft.com/office/drawing/2014/main" val="4031935197"/>
                  </a:ext>
                </a:extLst>
              </a:tr>
              <a:tr h="702429">
                <a:tc>
                  <a:txBody>
                    <a:bodyPr/>
                    <a:lstStyle/>
                    <a:p>
                      <a:r>
                        <a:rPr lang="en-US" sz="1800" b="1" dirty="0"/>
                        <a:t>Intermediate Duration</a:t>
                      </a:r>
                    </a:p>
                  </a:txBody>
                  <a:tcPr>
                    <a:lnB w="12700" cap="flat" cmpd="sng" algn="ctr">
                      <a:solidFill>
                        <a:schemeClr val="tx1"/>
                      </a:solidFill>
                      <a:prstDash val="solid"/>
                      <a:round/>
                      <a:headEnd type="none" w="med" len="med"/>
                      <a:tailEnd type="none" w="med" len="med"/>
                    </a:lnB>
                  </a:tcPr>
                </a:tc>
                <a:tc>
                  <a:txBody>
                    <a:bodyPr/>
                    <a:lstStyle/>
                    <a:p>
                      <a:pPr algn="ctr"/>
                      <a:r>
                        <a:rPr lang="en-US" sz="1800" dirty="0"/>
                        <a:t>$4.2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$7.2 billion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944850"/>
                  </a:ext>
                </a:extLst>
              </a:tr>
              <a:tr h="702429">
                <a:tc>
                  <a:txBody>
                    <a:bodyPr/>
                    <a:lstStyle/>
                    <a:p>
                      <a:r>
                        <a:rPr lang="en-US" sz="1800" b="1" dirty="0"/>
                        <a:t>Long Duration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$7.05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$4.505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$11.555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86267"/>
                  </a:ext>
                </a:extLst>
              </a:tr>
              <a:tr h="702429">
                <a:tc>
                  <a:txBody>
                    <a:bodyPr/>
                    <a:lstStyle/>
                    <a:p>
                      <a:pPr algn="r"/>
                      <a:r>
                        <a:rPr lang="en-US" sz="1800" dirty="0"/>
                        <a:t>Totals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$22.6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$11.405 billion</a:t>
                      </a:r>
                      <a:endParaRPr lang="en-US" sz="1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$34.005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23978"/>
                  </a:ext>
                </a:extLst>
              </a:tr>
            </a:tbl>
          </a:graphicData>
        </a:graphic>
      </p:graphicFrame>
      <p:sp>
        <p:nvSpPr>
          <p:cNvPr id="5" name="TextBox 4">
            <a:extLst>
              <a:ext uri="{FF2B5EF4-FFF2-40B4-BE49-F238E27FC236}">
                <a16:creationId xmlns:a16="http://schemas.microsoft.com/office/drawing/2014/main" id="{E4044409-F808-41E3-BEFD-204CED71B44D}"/>
              </a:ext>
            </a:extLst>
          </p:cNvPr>
          <p:cNvSpPr txBox="1"/>
          <p:nvPr/>
        </p:nvSpPr>
        <p:spPr>
          <a:xfrm>
            <a:off x="4283035" y="1295400"/>
            <a:ext cx="3625929" cy="461665"/>
          </a:xfrm>
          <a:prstGeom prst="rect">
            <a:avLst/>
          </a:prstGeom>
          <a:noFill/>
        </p:spPr>
        <p:txBody>
          <a:bodyPr wrap="none" rtlCol="0">
            <a:spAutoFit/>
          </a:bodyPr>
          <a:lstStyle/>
          <a:p>
            <a:pPr defTabSz="914411">
              <a:defRPr/>
            </a:pPr>
            <a:r>
              <a:rPr lang="en-US" sz="2400" b="1" dirty="0">
                <a:solidFill>
                  <a:srgbClr val="15234A"/>
                </a:solidFill>
                <a:latin typeface="Calibri" panose="020F0502020204030204"/>
              </a:rPr>
              <a:t>From Liquidity Portfolio to:</a:t>
            </a:r>
          </a:p>
        </p:txBody>
      </p:sp>
    </p:spTree>
    <p:extLst>
      <p:ext uri="{BB962C8B-B14F-4D97-AF65-F5344CB8AC3E}">
        <p14:creationId xmlns:p14="http://schemas.microsoft.com/office/powerpoint/2010/main" val="488137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September 30, 2023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9960460"/>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p:cNvSpPr/>
          <p:nvPr/>
        </p:nvSpPr>
        <p:spPr bwMode="auto">
          <a:xfrm>
            <a:off x="2238316" y="3927936"/>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30"/>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24</a:t>
            </a:fld>
            <a:endParaRPr lang="en-US"/>
          </a:p>
        </p:txBody>
      </p:sp>
    </p:spTree>
    <p:extLst>
      <p:ext uri="{BB962C8B-B14F-4D97-AF65-F5344CB8AC3E}">
        <p14:creationId xmlns:p14="http://schemas.microsoft.com/office/powerpoint/2010/main" val="122508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25</a:t>
            </a:fld>
            <a:endParaRPr lang="en-US">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4267173496"/>
              </p:ext>
            </p:extLst>
          </p:nvPr>
        </p:nvGraphicFramePr>
        <p:xfrm>
          <a:off x="590549" y="1677816"/>
          <a:ext cx="10548505"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defRPr/>
            </a:pPr>
            <a:r>
              <a:rPr lang="en-US" b="1" dirty="0">
                <a:latin typeface="Calibri" panose="020F0502020204030204"/>
                <a:cs typeface="Times New Roman" pitchFamily="18" charset="0"/>
              </a:rPr>
              <a:t>Distributed Income Detail </a:t>
            </a:r>
            <a:r>
              <a:rPr lang="en-US" sz="2400" b="1" dirty="0">
                <a:latin typeface="Calibri" panose="020F0502020204030204"/>
                <a:cs typeface="Times New Roman" pitchFamily="18" charset="0"/>
              </a:rPr>
              <a:t>(Past 12 months)</a:t>
            </a:r>
            <a:endParaRPr lang="en-US" sz="3200" b="1" dirty="0">
              <a:latin typeface="Calibri" panose="020F0502020204030204"/>
              <a:cs typeface="Times New Roman" pitchFamily="18" charset="0"/>
            </a:endParaRPr>
          </a:p>
        </p:txBody>
      </p:sp>
    </p:spTree>
    <p:extLst>
      <p:ext uri="{BB962C8B-B14F-4D97-AF65-F5344CB8AC3E}">
        <p14:creationId xmlns:p14="http://schemas.microsoft.com/office/powerpoint/2010/main" val="358350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2505" y="742793"/>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43992286"/>
              </p:ext>
            </p:extLst>
          </p:nvPr>
        </p:nvGraphicFramePr>
        <p:xfrm>
          <a:off x="1350629"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1836963"/>
              </p:ext>
            </p:extLst>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4608392"/>
              </p:ext>
            </p:extLst>
          </p:nvPr>
        </p:nvGraphicFramePr>
        <p:xfrm>
          <a:off x="2468052" y="5233388"/>
          <a:ext cx="8709536" cy="779025"/>
        </p:xfrm>
        <a:graphic>
          <a:graphicData uri="http://schemas.openxmlformats.org/drawingml/2006/table">
            <a:tbl>
              <a:tblPr bandRow="1">
                <a:tableStyleId>{F5AB1C69-6EDB-4FF4-983F-18BD219EF322}</a:tableStyleId>
              </a:tblPr>
              <a:tblGrid>
                <a:gridCol w="903798">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1461628173"/>
                    </a:ext>
                  </a:extLst>
                </a:gridCol>
                <a:gridCol w="819150">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904875">
                  <a:extLst>
                    <a:ext uri="{9D8B030D-6E8A-4147-A177-3AD203B41FA5}">
                      <a16:colId xmlns:a16="http://schemas.microsoft.com/office/drawing/2014/main" val="3971306066"/>
                    </a:ext>
                  </a:extLst>
                </a:gridCol>
                <a:gridCol w="895350">
                  <a:extLst>
                    <a:ext uri="{9D8B030D-6E8A-4147-A177-3AD203B41FA5}">
                      <a16:colId xmlns:a16="http://schemas.microsoft.com/office/drawing/2014/main" val="563879008"/>
                    </a:ext>
                  </a:extLst>
                </a:gridCol>
                <a:gridCol w="866775">
                  <a:extLst>
                    <a:ext uri="{9D8B030D-6E8A-4147-A177-3AD203B41FA5}">
                      <a16:colId xmlns:a16="http://schemas.microsoft.com/office/drawing/2014/main" val="809484436"/>
                    </a:ext>
                  </a:extLst>
                </a:gridCol>
                <a:gridCol w="804863">
                  <a:extLst>
                    <a:ext uri="{9D8B030D-6E8A-4147-A177-3AD203B41FA5}">
                      <a16:colId xmlns:a16="http://schemas.microsoft.com/office/drawing/2014/main" val="95615655"/>
                    </a:ext>
                  </a:extLst>
                </a:gridCol>
              </a:tblGrid>
              <a:tr h="434340">
                <a:tc>
                  <a:txBody>
                    <a:bodyPr/>
                    <a:lstStyle/>
                    <a:p>
                      <a:pPr algn="ctr"/>
                      <a:r>
                        <a:rPr lang="en-US" sz="1100" dirty="0">
                          <a:solidFill>
                            <a:schemeClr val="tx1"/>
                          </a:solidFill>
                          <a:latin typeface="+mn-lt"/>
                          <a:cs typeface="Arial" pitchFamily="34" charset="0"/>
                        </a:rPr>
                        <a:t>$22.3</a:t>
                      </a:r>
                    </a:p>
                  </a:txBody>
                  <a:tcPr/>
                </a:tc>
                <a:tc>
                  <a:txBody>
                    <a:bodyPr/>
                    <a:lstStyle/>
                    <a:p>
                      <a:pPr algn="ctr"/>
                      <a:r>
                        <a:rPr lang="en-US" sz="1100" dirty="0">
                          <a:solidFill>
                            <a:schemeClr val="tx1"/>
                          </a:solidFill>
                          <a:latin typeface="+mn-lt"/>
                          <a:cs typeface="Arial" pitchFamily="34" charset="0"/>
                        </a:rPr>
                        <a:t>$23.6 </a:t>
                      </a:r>
                    </a:p>
                  </a:txBody>
                  <a:tcPr/>
                </a:tc>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$65.1</a:t>
                      </a:r>
                    </a:p>
                  </a:txBody>
                  <a:tcPr/>
                </a:tc>
                <a:extLst>
                  <a:ext uri="{0D108BD9-81ED-4DB2-BD59-A6C34878D82A}">
                    <a16:rowId xmlns:a16="http://schemas.microsoft.com/office/drawing/2014/main" val="10000"/>
                  </a:ext>
                </a:extLst>
              </a:tr>
              <a:tr h="344685">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1.64%</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2.50%</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9E77D09-04C1-45FA-9EEC-80ABA4D630A7}"/>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26</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55157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defTabSz="914411"/>
            <a:fld id="{939BA12D-66C8-4ADD-AE22-8C591D475314}" type="slidenum">
              <a:rPr lang="en-US">
                <a:solidFill>
                  <a:srgbClr val="15234A">
                    <a:tint val="75000"/>
                  </a:srgbClr>
                </a:solidFill>
                <a:latin typeface="Calibri" panose="020F0502020204030204"/>
              </a:rPr>
              <a:pPr defTabSz="914411"/>
              <a:t>27</a:t>
            </a:fld>
            <a:endParaRPr lang="en-US">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1658725542"/>
              </p:ext>
            </p:extLst>
          </p:nvPr>
        </p:nvGraphicFramePr>
        <p:xfrm>
          <a:off x="923926" y="1829435"/>
          <a:ext cx="10325100"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r>
              <a:rPr lang="en-US" sz="3200" b="1" dirty="0">
                <a:solidFill>
                  <a:srgbClr val="15234A"/>
                </a:solidFill>
                <a:latin typeface="Calibri" panose="020F0502020204030204"/>
                <a:cs typeface="Times New Roman" pitchFamily="18" charset="0"/>
              </a:rPr>
              <a:t>Investment Pool Q2 &amp; Q3 2023 Total Returns vs Benchmarks (excl. Time Deposits)</a:t>
            </a:r>
          </a:p>
        </p:txBody>
      </p:sp>
    </p:spTree>
    <p:extLst>
      <p:ext uri="{BB962C8B-B14F-4D97-AF65-F5344CB8AC3E}">
        <p14:creationId xmlns:p14="http://schemas.microsoft.com/office/powerpoint/2010/main" val="301419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6"/>
            <a:ext cx="10515600" cy="1325563"/>
          </a:xfrm>
        </p:spPr>
        <p:txBody>
          <a:bodyPr>
            <a:normAutofit/>
          </a:bodyPr>
          <a:lstStyle/>
          <a:p>
            <a:pPr algn="ctr"/>
            <a:r>
              <a:rPr lang="en-US" b="1" dirty="0">
                <a:solidFill>
                  <a:schemeClr val="accent1"/>
                </a:solidFill>
              </a:rPr>
              <a:t>Economic Outlook</a:t>
            </a:r>
            <a:endParaRPr lang="en-US" dirty="0">
              <a:solidFill>
                <a:schemeClr val="accent1"/>
              </a:solidFill>
            </a:endParaRP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D5FD890-567C-DCB0-8087-DC8ECD21A4F5}"/>
              </a:ext>
            </a:extLst>
          </p:cNvPr>
          <p:cNvPicPr>
            <a:picLocks noChangeAspect="1"/>
          </p:cNvPicPr>
          <p:nvPr/>
        </p:nvPicPr>
        <p:blipFill>
          <a:blip r:embed="rId2"/>
          <a:stretch>
            <a:fillRect/>
          </a:stretch>
        </p:blipFill>
        <p:spPr>
          <a:xfrm>
            <a:off x="864705" y="1479081"/>
            <a:ext cx="5323698" cy="4291974"/>
          </a:xfrm>
          <a:prstGeom prst="rect">
            <a:avLst/>
          </a:prstGeom>
        </p:spPr>
      </p:pic>
      <p:sp>
        <p:nvSpPr>
          <p:cNvPr id="6" name="TextBox 5">
            <a:extLst>
              <a:ext uri="{FF2B5EF4-FFF2-40B4-BE49-F238E27FC236}">
                <a16:creationId xmlns:a16="http://schemas.microsoft.com/office/drawing/2014/main" id="{1303DE16-6B64-E94E-4FCE-07A0940FF0E8}"/>
              </a:ext>
            </a:extLst>
          </p:cNvPr>
          <p:cNvSpPr txBox="1"/>
          <p:nvPr/>
        </p:nvSpPr>
        <p:spPr>
          <a:xfrm>
            <a:off x="6567055" y="1570182"/>
            <a:ext cx="481325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U.S. 3Q 2023 Real GDP growth of 4.9% (annualized) surpassed analyst expectations of 4.5%, led by strong consumption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Demand for goods (4.8%) and services (3.6%) both expanded in 3Q, after a lull in 2Q.  </a:t>
            </a:r>
          </a:p>
        </p:txBody>
      </p:sp>
    </p:spTree>
    <p:extLst>
      <p:ext uri="{BB962C8B-B14F-4D97-AF65-F5344CB8AC3E}">
        <p14:creationId xmlns:p14="http://schemas.microsoft.com/office/powerpoint/2010/main" val="3067213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FBC3E2-B1FE-16D2-07B6-FF3C33CACDE5}"/>
              </a:ext>
            </a:extLst>
          </p:cNvPr>
          <p:cNvPicPr>
            <a:picLocks noChangeAspect="1"/>
          </p:cNvPicPr>
          <p:nvPr/>
        </p:nvPicPr>
        <p:blipFill>
          <a:blip r:embed="rId2"/>
          <a:stretch>
            <a:fillRect/>
          </a:stretch>
        </p:blipFill>
        <p:spPr>
          <a:xfrm>
            <a:off x="595332" y="1837517"/>
            <a:ext cx="11044976" cy="3009756"/>
          </a:xfrm>
          <a:prstGeom prst="rect">
            <a:avLst/>
          </a:prstGeom>
        </p:spPr>
      </p:pic>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Is This Sustainable?</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r>
              <a:rPr lang="en-US" sz="2400" dirty="0"/>
              <a:t>Personal Savings rates decline below pre-pandemic levels, as Debt Service rises.</a:t>
            </a:r>
            <a:br>
              <a:rPr lang="en-US" sz="2400" dirty="0"/>
            </a:br>
            <a:r>
              <a:rPr lang="en-US" sz="2400" dirty="0"/>
              <a:t>*Shaded areas represent U.S. Recessions*</a:t>
            </a:r>
          </a:p>
        </p:txBody>
      </p:sp>
    </p:spTree>
    <p:extLst>
      <p:ext uri="{BB962C8B-B14F-4D97-AF65-F5344CB8AC3E}">
        <p14:creationId xmlns:p14="http://schemas.microsoft.com/office/powerpoint/2010/main" val="219045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t>Florida Economy</a:t>
            </a:r>
          </a:p>
        </p:txBody>
      </p:sp>
      <p:sp>
        <p:nvSpPr>
          <p:cNvPr id="3" name="Content Placeholder 2"/>
          <p:cNvSpPr>
            <a:spLocks noGrp="1"/>
          </p:cNvSpPr>
          <p:nvPr>
            <p:ph idx="1"/>
          </p:nvPr>
        </p:nvSpPr>
        <p:spPr>
          <a:xfrm>
            <a:off x="762000" y="1473329"/>
            <a:ext cx="10515600" cy="4277927"/>
          </a:xfrm>
        </p:spPr>
        <p:txBody>
          <a:bodyPr>
            <a:noAutofit/>
          </a:bodyPr>
          <a:lstStyle/>
          <a:p>
            <a:r>
              <a:rPr lang="en-US" sz="1800" b="1" dirty="0"/>
              <a:t>July 2023 unemployment rate</a:t>
            </a:r>
            <a:r>
              <a:rPr lang="en-US" sz="1800" dirty="0"/>
              <a:t>:</a:t>
            </a:r>
          </a:p>
          <a:p>
            <a:pPr lvl="1"/>
            <a:r>
              <a:rPr lang="en-US" sz="1600" dirty="0"/>
              <a:t>U.S.  3.5%</a:t>
            </a:r>
          </a:p>
          <a:p>
            <a:pPr lvl="1"/>
            <a:r>
              <a:rPr lang="en-US" sz="1600" dirty="0"/>
              <a:t>FL:    2.7%</a:t>
            </a:r>
          </a:p>
          <a:p>
            <a:pPr marL="457200" lvl="1" indent="0">
              <a:buNone/>
            </a:pPr>
            <a:endParaRPr lang="en-US" sz="1800" dirty="0"/>
          </a:p>
          <a:p>
            <a:r>
              <a:rPr lang="en-US" sz="1800" b="1" dirty="0"/>
              <a:t>Consumer Perceptions </a:t>
            </a:r>
            <a:r>
              <a:rPr lang="en-US" sz="1800" dirty="0"/>
              <a:t>-- Over the past fourteen months, consumer sentiment has improved to 71.6 in July 2023 and 71.2 in August 2023, but still remains below its long-run average (85.1).</a:t>
            </a:r>
          </a:p>
          <a:p>
            <a:endParaRPr lang="en-US" sz="1800" dirty="0"/>
          </a:p>
          <a:p>
            <a:r>
              <a:rPr lang="en-US" sz="1800" b="1" dirty="0"/>
              <a:t>Population Growth -- </a:t>
            </a:r>
            <a:r>
              <a:rPr lang="en-US" sz="1800" dirty="0"/>
              <a:t>In the three years since the 2020 Census, Florida’s strong migration trends have continued. In the first two years alone, these gains increased population by over 700,000 net new residents—despite the losses in natural increase (more deaths than births). Between 2022 and 2030, growth is forecast to average 1.27% per year.</a:t>
            </a:r>
          </a:p>
          <a:p>
            <a:endParaRPr lang="en-US" sz="1800" dirty="0"/>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98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2B5E-D436-3C19-A654-F850DCC470FB}"/>
              </a:ext>
            </a:extLst>
          </p:cNvPr>
          <p:cNvSpPr>
            <a:spLocks noGrp="1"/>
          </p:cNvSpPr>
          <p:nvPr>
            <p:ph type="title"/>
          </p:nvPr>
        </p:nvSpPr>
        <p:spPr/>
        <p:txBody>
          <a:bodyPr/>
          <a:lstStyle/>
          <a:p>
            <a:r>
              <a:rPr lang="en-US" dirty="0"/>
              <a:t>Excess Savings Running Out</a:t>
            </a:r>
          </a:p>
        </p:txBody>
      </p:sp>
      <p:pic>
        <p:nvPicPr>
          <p:cNvPr id="6" name="Content Placeholder 5">
            <a:extLst>
              <a:ext uri="{FF2B5EF4-FFF2-40B4-BE49-F238E27FC236}">
                <a16:creationId xmlns:a16="http://schemas.microsoft.com/office/drawing/2014/main" id="{D245AC57-C4B6-768F-6840-691435934734}"/>
              </a:ext>
            </a:extLst>
          </p:cNvPr>
          <p:cNvPicPr>
            <a:picLocks noGrp="1" noChangeAspect="1"/>
          </p:cNvPicPr>
          <p:nvPr>
            <p:ph sz="half" idx="1"/>
          </p:nvPr>
        </p:nvPicPr>
        <p:blipFill>
          <a:blip r:embed="rId2"/>
          <a:stretch>
            <a:fillRect/>
          </a:stretch>
        </p:blipFill>
        <p:spPr>
          <a:xfrm>
            <a:off x="699655" y="1623222"/>
            <a:ext cx="5181600" cy="3463053"/>
          </a:xfrm>
          <a:prstGeom prst="rect">
            <a:avLst/>
          </a:prstGeom>
        </p:spPr>
      </p:pic>
      <p:pic>
        <p:nvPicPr>
          <p:cNvPr id="7" name="Content Placeholder 6">
            <a:extLst>
              <a:ext uri="{FF2B5EF4-FFF2-40B4-BE49-F238E27FC236}">
                <a16:creationId xmlns:a16="http://schemas.microsoft.com/office/drawing/2014/main" id="{49F866F5-BE66-EAEA-8A35-F226935FA880}"/>
              </a:ext>
            </a:extLst>
          </p:cNvPr>
          <p:cNvPicPr>
            <a:picLocks noGrp="1" noChangeAspect="1"/>
          </p:cNvPicPr>
          <p:nvPr>
            <p:ph sz="half" idx="2"/>
          </p:nvPr>
        </p:nvPicPr>
        <p:blipFill>
          <a:blip r:embed="rId3"/>
          <a:stretch>
            <a:fillRect/>
          </a:stretch>
        </p:blipFill>
        <p:spPr>
          <a:xfrm>
            <a:off x="6310745" y="1643918"/>
            <a:ext cx="5181600" cy="3442357"/>
          </a:xfrm>
          <a:prstGeom prst="rect">
            <a:avLst/>
          </a:prstGeom>
        </p:spPr>
      </p:pic>
      <p:sp>
        <p:nvSpPr>
          <p:cNvPr id="5" name="Slide Number Placeholder 4">
            <a:extLst>
              <a:ext uri="{FF2B5EF4-FFF2-40B4-BE49-F238E27FC236}">
                <a16:creationId xmlns:a16="http://schemas.microsoft.com/office/drawing/2014/main" id="{3F65CB64-64C2-E4E6-6EBD-5B68AFCC52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A352B0-3156-E914-EA8C-D0EBB9F56862}"/>
              </a:ext>
            </a:extLst>
          </p:cNvPr>
          <p:cNvSpPr txBox="1"/>
          <p:nvPr/>
        </p:nvSpPr>
        <p:spPr>
          <a:xfrm>
            <a:off x="923636" y="5172364"/>
            <a:ext cx="10224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With pandemic savings and stimulus money running out, consumers are turning back to credit cards to maintain their spending habits. </a:t>
            </a:r>
          </a:p>
        </p:txBody>
      </p:sp>
    </p:spTree>
    <p:extLst>
      <p:ext uri="{BB962C8B-B14F-4D97-AF65-F5344CB8AC3E}">
        <p14:creationId xmlns:p14="http://schemas.microsoft.com/office/powerpoint/2010/main" val="4190669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A2ED-937A-5276-244D-6817EFD140EE}"/>
              </a:ext>
            </a:extLst>
          </p:cNvPr>
          <p:cNvSpPr>
            <a:spLocks noGrp="1"/>
          </p:cNvSpPr>
          <p:nvPr>
            <p:ph type="title"/>
          </p:nvPr>
        </p:nvSpPr>
        <p:spPr/>
        <p:txBody>
          <a:bodyPr/>
          <a:lstStyle/>
          <a:p>
            <a:r>
              <a:rPr lang="en-US" dirty="0"/>
              <a:t>Labor</a:t>
            </a:r>
          </a:p>
        </p:txBody>
      </p:sp>
      <p:pic>
        <p:nvPicPr>
          <p:cNvPr id="6" name="Content Placeholder 5">
            <a:extLst>
              <a:ext uri="{FF2B5EF4-FFF2-40B4-BE49-F238E27FC236}">
                <a16:creationId xmlns:a16="http://schemas.microsoft.com/office/drawing/2014/main" id="{DF2C28C6-0603-E3C8-EF43-AE69DC527FA4}"/>
              </a:ext>
            </a:extLst>
          </p:cNvPr>
          <p:cNvPicPr>
            <a:picLocks noGrp="1" noChangeAspect="1"/>
          </p:cNvPicPr>
          <p:nvPr>
            <p:ph sz="half" idx="1"/>
          </p:nvPr>
        </p:nvPicPr>
        <p:blipFill>
          <a:blip r:embed="rId2"/>
          <a:stretch>
            <a:fillRect/>
          </a:stretch>
        </p:blipFill>
        <p:spPr>
          <a:xfrm>
            <a:off x="838200" y="1700952"/>
            <a:ext cx="5181600" cy="3456096"/>
          </a:xfrm>
          <a:prstGeom prst="rect">
            <a:avLst/>
          </a:prstGeom>
        </p:spPr>
      </p:pic>
      <p:pic>
        <p:nvPicPr>
          <p:cNvPr id="7" name="Content Placeholder 6">
            <a:extLst>
              <a:ext uri="{FF2B5EF4-FFF2-40B4-BE49-F238E27FC236}">
                <a16:creationId xmlns:a16="http://schemas.microsoft.com/office/drawing/2014/main" id="{63AB24BD-ABB8-3187-7D93-A3C6B799C144}"/>
              </a:ext>
            </a:extLst>
          </p:cNvPr>
          <p:cNvPicPr>
            <a:picLocks noGrp="1" noChangeAspect="1"/>
          </p:cNvPicPr>
          <p:nvPr>
            <p:ph sz="half" idx="2"/>
          </p:nvPr>
        </p:nvPicPr>
        <p:blipFill>
          <a:blip r:embed="rId3"/>
          <a:stretch>
            <a:fillRect/>
          </a:stretch>
        </p:blipFill>
        <p:spPr>
          <a:xfrm>
            <a:off x="6317672" y="1700952"/>
            <a:ext cx="5036125" cy="3450583"/>
          </a:xfrm>
          <a:prstGeom prst="rect">
            <a:avLst/>
          </a:prstGeom>
        </p:spPr>
      </p:pic>
      <p:sp>
        <p:nvSpPr>
          <p:cNvPr id="5" name="Slide Number Placeholder 4">
            <a:extLst>
              <a:ext uri="{FF2B5EF4-FFF2-40B4-BE49-F238E27FC236}">
                <a16:creationId xmlns:a16="http://schemas.microsoft.com/office/drawing/2014/main" id="{1A1F9051-17D7-D34E-5871-47FE3D9BA67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EEC7F46-6DF4-6028-02EE-20BF257DFD1C}"/>
              </a:ext>
            </a:extLst>
          </p:cNvPr>
          <p:cNvSpPr txBox="1"/>
          <p:nvPr/>
        </p:nvSpPr>
        <p:spPr>
          <a:xfrm>
            <a:off x="969818" y="5264727"/>
            <a:ext cx="102431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The previously red-hot labor market is returning to a more normal state. </a:t>
            </a:r>
          </a:p>
        </p:txBody>
      </p:sp>
    </p:spTree>
    <p:extLst>
      <p:ext uri="{BB962C8B-B14F-4D97-AF65-F5344CB8AC3E}">
        <p14:creationId xmlns:p14="http://schemas.microsoft.com/office/powerpoint/2010/main" val="2536557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138D-206E-5808-BC56-C2564E788573}"/>
              </a:ext>
            </a:extLst>
          </p:cNvPr>
          <p:cNvSpPr>
            <a:spLocks noGrp="1"/>
          </p:cNvSpPr>
          <p:nvPr>
            <p:ph type="title"/>
          </p:nvPr>
        </p:nvSpPr>
        <p:spPr/>
        <p:txBody>
          <a:bodyPr/>
          <a:lstStyle/>
          <a:p>
            <a:r>
              <a:rPr lang="en-US" dirty="0"/>
              <a:t>“Job Switchers” Losing Leverage</a:t>
            </a:r>
          </a:p>
        </p:txBody>
      </p:sp>
      <p:pic>
        <p:nvPicPr>
          <p:cNvPr id="6" name="Content Placeholder 5">
            <a:extLst>
              <a:ext uri="{FF2B5EF4-FFF2-40B4-BE49-F238E27FC236}">
                <a16:creationId xmlns:a16="http://schemas.microsoft.com/office/drawing/2014/main" id="{23DC53F2-9EFB-9403-5440-96DAED854D68}"/>
              </a:ext>
            </a:extLst>
          </p:cNvPr>
          <p:cNvPicPr>
            <a:picLocks noGrp="1" noChangeAspect="1"/>
          </p:cNvPicPr>
          <p:nvPr>
            <p:ph sz="half" idx="1"/>
          </p:nvPr>
        </p:nvPicPr>
        <p:blipFill>
          <a:blip r:embed="rId2"/>
          <a:stretch>
            <a:fillRect/>
          </a:stretch>
        </p:blipFill>
        <p:spPr>
          <a:xfrm>
            <a:off x="838198" y="1825625"/>
            <a:ext cx="5182712" cy="3556103"/>
          </a:xfrm>
          <a:prstGeom prst="rect">
            <a:avLst/>
          </a:prstGeom>
        </p:spPr>
      </p:pic>
      <p:pic>
        <p:nvPicPr>
          <p:cNvPr id="7" name="Content Placeholder 6">
            <a:extLst>
              <a:ext uri="{FF2B5EF4-FFF2-40B4-BE49-F238E27FC236}">
                <a16:creationId xmlns:a16="http://schemas.microsoft.com/office/drawing/2014/main" id="{AC7248C9-54AE-8EC9-E0AB-30BC0AB61013}"/>
              </a:ext>
            </a:extLst>
          </p:cNvPr>
          <p:cNvPicPr>
            <a:picLocks noGrp="1" noChangeAspect="1"/>
          </p:cNvPicPr>
          <p:nvPr>
            <p:ph sz="half" idx="2"/>
          </p:nvPr>
        </p:nvPicPr>
        <p:blipFill>
          <a:blip r:embed="rId3"/>
          <a:stretch>
            <a:fillRect/>
          </a:stretch>
        </p:blipFill>
        <p:spPr>
          <a:xfrm>
            <a:off x="6172198" y="1825625"/>
            <a:ext cx="5181600" cy="3556103"/>
          </a:xfrm>
          <a:prstGeom prst="rect">
            <a:avLst/>
          </a:prstGeom>
        </p:spPr>
      </p:pic>
      <p:sp>
        <p:nvSpPr>
          <p:cNvPr id="5" name="Slide Number Placeholder 4">
            <a:extLst>
              <a:ext uri="{FF2B5EF4-FFF2-40B4-BE49-F238E27FC236}">
                <a16:creationId xmlns:a16="http://schemas.microsoft.com/office/drawing/2014/main" id="{07454CE1-1BFD-F431-565A-31F5FA8C707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CE131E5-32F9-EE95-6BA2-693E5F9E47ED}"/>
              </a:ext>
            </a:extLst>
          </p:cNvPr>
          <p:cNvSpPr txBox="1"/>
          <p:nvPr/>
        </p:nvSpPr>
        <p:spPr>
          <a:xfrm>
            <a:off x="914400" y="5495636"/>
            <a:ext cx="103539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A less robust market for “job switchers” and holdouts may help to ease wage inflation.</a:t>
            </a:r>
          </a:p>
        </p:txBody>
      </p:sp>
    </p:spTree>
    <p:extLst>
      <p:ext uri="{BB962C8B-B14F-4D97-AF65-F5344CB8AC3E}">
        <p14:creationId xmlns:p14="http://schemas.microsoft.com/office/powerpoint/2010/main" val="1152118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E266-543C-5993-E8A5-5AE59139F36F}"/>
              </a:ext>
            </a:extLst>
          </p:cNvPr>
          <p:cNvSpPr>
            <a:spLocks noGrp="1"/>
          </p:cNvSpPr>
          <p:nvPr>
            <p:ph type="title"/>
          </p:nvPr>
        </p:nvSpPr>
        <p:spPr/>
        <p:txBody>
          <a:bodyPr/>
          <a:lstStyle/>
          <a:p>
            <a:r>
              <a:rPr lang="en-US" dirty="0"/>
              <a:t>ATL Fed GDPNow 4Q Forecast</a:t>
            </a:r>
          </a:p>
        </p:txBody>
      </p:sp>
      <p:pic>
        <p:nvPicPr>
          <p:cNvPr id="7" name="Content Placeholder 6">
            <a:extLst>
              <a:ext uri="{FF2B5EF4-FFF2-40B4-BE49-F238E27FC236}">
                <a16:creationId xmlns:a16="http://schemas.microsoft.com/office/drawing/2014/main" id="{09E70AB4-84A9-25A4-3819-4DCB66466830}"/>
              </a:ext>
            </a:extLst>
          </p:cNvPr>
          <p:cNvPicPr>
            <a:picLocks noGrp="1" noChangeAspect="1"/>
          </p:cNvPicPr>
          <p:nvPr>
            <p:ph sz="half" idx="1"/>
          </p:nvPr>
        </p:nvPicPr>
        <p:blipFill>
          <a:blip r:embed="rId2"/>
          <a:stretch>
            <a:fillRect/>
          </a:stretch>
        </p:blipFill>
        <p:spPr>
          <a:xfrm>
            <a:off x="838198" y="1825625"/>
            <a:ext cx="4834467" cy="3658516"/>
          </a:xfrm>
        </p:spPr>
      </p:pic>
      <p:pic>
        <p:nvPicPr>
          <p:cNvPr id="9" name="Content Placeholder 8">
            <a:extLst>
              <a:ext uri="{FF2B5EF4-FFF2-40B4-BE49-F238E27FC236}">
                <a16:creationId xmlns:a16="http://schemas.microsoft.com/office/drawing/2014/main" id="{D77D2246-9AC4-1FAE-862A-43C78E73C853}"/>
              </a:ext>
            </a:extLst>
          </p:cNvPr>
          <p:cNvPicPr>
            <a:picLocks noGrp="1" noChangeAspect="1"/>
          </p:cNvPicPr>
          <p:nvPr>
            <p:ph sz="half" idx="2"/>
          </p:nvPr>
        </p:nvPicPr>
        <p:blipFill>
          <a:blip r:embed="rId3"/>
          <a:stretch>
            <a:fillRect/>
          </a:stretch>
        </p:blipFill>
        <p:spPr>
          <a:xfrm>
            <a:off x="5922433" y="1825625"/>
            <a:ext cx="5181600" cy="1868920"/>
          </a:xfrm>
        </p:spPr>
      </p:pic>
      <p:sp>
        <p:nvSpPr>
          <p:cNvPr id="5" name="Slide Number Placeholder 4">
            <a:extLst>
              <a:ext uri="{FF2B5EF4-FFF2-40B4-BE49-F238E27FC236}">
                <a16:creationId xmlns:a16="http://schemas.microsoft.com/office/drawing/2014/main" id="{44066CF4-2BAE-6E60-04B5-F6E0C3A24A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33B57C8-A894-F75E-A97E-5AAA2F4BAE0E}"/>
              </a:ext>
            </a:extLst>
          </p:cNvPr>
          <p:cNvSpPr txBox="1"/>
          <p:nvPr/>
        </p:nvSpPr>
        <p:spPr>
          <a:xfrm>
            <a:off x="5922433" y="3879273"/>
            <a:ext cx="518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The model projects GDP growth above consensus expectations once again for 4Q 2023. Led by strong consumer spending around the holidays. </a:t>
            </a:r>
          </a:p>
        </p:txBody>
      </p:sp>
    </p:spTree>
    <p:extLst>
      <p:ext uri="{BB962C8B-B14F-4D97-AF65-F5344CB8AC3E}">
        <p14:creationId xmlns:p14="http://schemas.microsoft.com/office/powerpoint/2010/main" val="237415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1032163" y="685166"/>
            <a:ext cx="10515600" cy="1006763"/>
          </a:xfrm>
        </p:spPr>
        <p:txBody>
          <a:bodyPr>
            <a:noAutofit/>
          </a:bodyPr>
          <a:lstStyle/>
          <a:p>
            <a:r>
              <a:rPr lang="en-US" sz="4800" b="1" dirty="0"/>
              <a:t>Fixed Income Yields and Spreads</a:t>
            </a:r>
            <a:br>
              <a:rPr lang="en-US" sz="4800" b="1" dirty="0"/>
            </a:br>
            <a:r>
              <a:rPr lang="en-US" sz="1600" b="1" dirty="0"/>
              <a:t>December 2021 vs March 2023 vs September 2023</a:t>
            </a:r>
            <a:endParaRPr lang="en-US" sz="4800" dirty="0"/>
          </a:p>
        </p:txBody>
      </p:sp>
      <p:graphicFrame>
        <p:nvGraphicFramePr>
          <p:cNvPr id="4" name="Content Placeholder 4">
            <a:extLst>
              <a:ext uri="{FF2B5EF4-FFF2-40B4-BE49-F238E27FC236}">
                <a16:creationId xmlns:a16="http://schemas.microsoft.com/office/drawing/2014/main" id="{B0FFB5A9-9FAF-4F33-B67A-80D1873DD5E1}"/>
              </a:ext>
            </a:extLst>
          </p:cNvPr>
          <p:cNvGraphicFramePr>
            <a:graphicFrameLocks noGrp="1"/>
          </p:cNvGraphicFramePr>
          <p:nvPr>
            <p:ph idx="1"/>
          </p:nvPr>
        </p:nvGraphicFramePr>
        <p:xfrm>
          <a:off x="838200" y="1691929"/>
          <a:ext cx="10515600" cy="472612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181E06-7B0D-46FF-8E39-C6FB3DD12D64}"/>
              </a:ext>
            </a:extLst>
          </p:cNvPr>
          <p:cNvSpPr txBox="1"/>
          <p:nvPr/>
        </p:nvSpPr>
        <p:spPr>
          <a:xfrm>
            <a:off x="766772" y="3103417"/>
            <a:ext cx="400110" cy="123767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Calibri" panose="020F0502020204030204"/>
                <a:ea typeface="+mn-ea"/>
                <a:cs typeface="+mn-cs"/>
              </a:rPr>
              <a:t>Yield (%)</a:t>
            </a:r>
          </a:p>
        </p:txBody>
      </p:sp>
    </p:spTree>
    <p:extLst>
      <p:ext uri="{BB962C8B-B14F-4D97-AF65-F5344CB8AC3E}">
        <p14:creationId xmlns:p14="http://schemas.microsoft.com/office/powerpoint/2010/main" val="1785467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85140"/>
            <a:ext cx="10515600" cy="667385"/>
          </a:xfrm>
        </p:spPr>
        <p:txBody>
          <a:bodyPr>
            <a:normAutofit/>
          </a:bodyPr>
          <a:lstStyle/>
          <a:p>
            <a:r>
              <a:rPr lang="en-US" sz="4000" b="1" dirty="0">
                <a:solidFill>
                  <a:schemeClr val="tx1"/>
                </a:solidFill>
                <a:cs typeface="Times New Roman" pitchFamily="18" charset="0"/>
              </a:rPr>
              <a:t>Individual Mandate </a:t>
            </a:r>
            <a:r>
              <a:rPr lang="en-US" sz="4000" b="1" dirty="0">
                <a:cs typeface="Times New Roman" pitchFamily="18" charset="0"/>
              </a:rPr>
              <a:t>Key </a:t>
            </a:r>
            <a:r>
              <a:rPr lang="en-US" sz="4000" b="1" dirty="0">
                <a:solidFill>
                  <a:schemeClr val="tx1"/>
                </a:solidFill>
                <a:cs typeface="Times New Roman" pitchFamily="18" charset="0"/>
              </a:rPr>
              <a:t>Characteristics</a:t>
            </a:r>
            <a:endParaRPr lang="en-US" sz="4000" b="1" dirty="0"/>
          </a:p>
        </p:txBody>
      </p:sp>
      <p:graphicFrame>
        <p:nvGraphicFramePr>
          <p:cNvPr id="8" name="Content Placeholder 4"/>
          <p:cNvGraphicFramePr>
            <a:graphicFrameLocks/>
          </p:cNvGraphicFramePr>
          <p:nvPr>
            <p:extLst>
              <p:ext uri="{D42A27DB-BD31-4B8C-83A1-F6EECF244321}">
                <p14:modId xmlns:p14="http://schemas.microsoft.com/office/powerpoint/2010/main" val="1255423922"/>
              </p:ext>
            </p:extLst>
          </p:nvPr>
        </p:nvGraphicFramePr>
        <p:xfrm>
          <a:off x="1042074" y="1048837"/>
          <a:ext cx="10069752"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4">
            <a:extLst>
              <a:ext uri="{FF2B5EF4-FFF2-40B4-BE49-F238E27FC236}">
                <a16:creationId xmlns:a16="http://schemas.microsoft.com/office/drawing/2014/main" id="{579CDF6C-44F3-4E35-90C2-6F04F03D8436}"/>
              </a:ext>
            </a:extLst>
          </p:cNvPr>
          <p:cNvGraphicFramePr>
            <a:graphicFrameLocks/>
          </p:cNvGraphicFramePr>
          <p:nvPr>
            <p:extLst>
              <p:ext uri="{D42A27DB-BD31-4B8C-83A1-F6EECF244321}">
                <p14:modId xmlns:p14="http://schemas.microsoft.com/office/powerpoint/2010/main" val="1246080061"/>
              </p:ext>
            </p:extLst>
          </p:nvPr>
        </p:nvGraphicFramePr>
        <p:xfrm>
          <a:off x="1042074" y="3611351"/>
          <a:ext cx="10145952"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A509B36-5335-489B-8316-241FEE7CF1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261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36</a:t>
            </a:fld>
            <a:endParaRPr lang="en-US" dirty="0">
              <a:solidFill>
                <a:srgbClr val="15234A">
                  <a:tint val="75000"/>
                </a:srgbClr>
              </a:solidFill>
              <a:latin typeface="Calibri" panose="020F0502020204030204"/>
            </a:endParaRPr>
          </a:p>
        </p:txBody>
      </p:sp>
      <p:sp>
        <p:nvSpPr>
          <p:cNvPr id="8" name="Rectangle 7">
            <a:extLst>
              <a:ext uri="{FF2B5EF4-FFF2-40B4-BE49-F238E27FC236}">
                <a16:creationId xmlns:a16="http://schemas.microsoft.com/office/drawing/2014/main" id="{A267E8E1-8234-40D8-B59D-A85670096FD1}"/>
              </a:ext>
            </a:extLst>
          </p:cNvPr>
          <p:cNvSpPr/>
          <p:nvPr/>
        </p:nvSpPr>
        <p:spPr>
          <a:xfrm>
            <a:off x="838200" y="1406154"/>
            <a:ext cx="10744200" cy="4967459"/>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We are now better positioned for what is an expected decline in rates from these elevated levels over time.  We significantly reduced our exposure to the shortest duration portfolios:</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We believe the biggest risk is now credit risk, with the worse of interest rate risk behind us.  At the moment, we are not considering reallocating more assets to the higher risk portfolios.</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Maintain elevated exposure to the ABS sector in our Internally managed accounts. </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Will continue to evaluate the realized loss allowance for the external Managers and the need to further reduce it.</a:t>
            </a:r>
          </a:p>
          <a:p>
            <a:pPr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graphicFrame>
        <p:nvGraphicFramePr>
          <p:cNvPr id="5" name="Table 3">
            <a:extLst>
              <a:ext uri="{FF2B5EF4-FFF2-40B4-BE49-F238E27FC236}">
                <a16:creationId xmlns:a16="http://schemas.microsoft.com/office/drawing/2014/main" id="{E3F061A8-86CE-4CE8-BF82-05999573C526}"/>
              </a:ext>
            </a:extLst>
          </p:cNvPr>
          <p:cNvGraphicFramePr>
            <a:graphicFrameLocks noGrp="1"/>
          </p:cNvGraphicFramePr>
          <p:nvPr/>
        </p:nvGraphicFramePr>
        <p:xfrm>
          <a:off x="1246909" y="2701043"/>
          <a:ext cx="9679709" cy="609600"/>
        </p:xfrm>
        <a:graphic>
          <a:graphicData uri="http://schemas.openxmlformats.org/drawingml/2006/table">
            <a:tbl>
              <a:tblPr firstRow="1" bandRow="1">
                <a:tableStyleId>{5C22544A-7EE6-4342-B048-85BDC9FD1C3A}</a:tableStyleId>
              </a:tblPr>
              <a:tblGrid>
                <a:gridCol w="4413950">
                  <a:extLst>
                    <a:ext uri="{9D8B030D-6E8A-4147-A177-3AD203B41FA5}">
                      <a16:colId xmlns:a16="http://schemas.microsoft.com/office/drawing/2014/main" val="967878321"/>
                    </a:ext>
                  </a:extLst>
                </a:gridCol>
                <a:gridCol w="1371443">
                  <a:extLst>
                    <a:ext uri="{9D8B030D-6E8A-4147-A177-3AD203B41FA5}">
                      <a16:colId xmlns:a16="http://schemas.microsoft.com/office/drawing/2014/main" val="2469722985"/>
                    </a:ext>
                  </a:extLst>
                </a:gridCol>
                <a:gridCol w="1276530">
                  <a:extLst>
                    <a:ext uri="{9D8B030D-6E8A-4147-A177-3AD203B41FA5}">
                      <a16:colId xmlns:a16="http://schemas.microsoft.com/office/drawing/2014/main" val="417967159"/>
                    </a:ext>
                  </a:extLst>
                </a:gridCol>
                <a:gridCol w="1317509">
                  <a:extLst>
                    <a:ext uri="{9D8B030D-6E8A-4147-A177-3AD203B41FA5}">
                      <a16:colId xmlns:a16="http://schemas.microsoft.com/office/drawing/2014/main" val="159022528"/>
                    </a:ext>
                  </a:extLst>
                </a:gridCol>
                <a:gridCol w="1300277">
                  <a:extLst>
                    <a:ext uri="{9D8B030D-6E8A-4147-A177-3AD203B41FA5}">
                      <a16:colId xmlns:a16="http://schemas.microsoft.com/office/drawing/2014/main" val="1449205127"/>
                    </a:ext>
                  </a:extLst>
                </a:gridCol>
              </a:tblGrid>
              <a:tr h="274320">
                <a:tc>
                  <a:txBody>
                    <a:bodyPr/>
                    <a:lstStyle/>
                    <a:p>
                      <a:pPr algn="ctr"/>
                      <a:endParaRPr lang="en-US" sz="1200" dirty="0"/>
                    </a:p>
                  </a:txBody>
                  <a:tcPr/>
                </a:tc>
                <a:tc>
                  <a:txBody>
                    <a:bodyPr/>
                    <a:lstStyle/>
                    <a:p>
                      <a:pPr algn="ctr"/>
                      <a:r>
                        <a:rPr lang="en-US" sz="1200" dirty="0"/>
                        <a:t>Pre-Covid</a:t>
                      </a:r>
                    </a:p>
                  </a:txBody>
                  <a:tcPr/>
                </a:tc>
                <a:tc>
                  <a:txBody>
                    <a:bodyPr/>
                    <a:lstStyle/>
                    <a:p>
                      <a:pPr algn="ctr"/>
                      <a:r>
                        <a:rPr lang="en-US" sz="1200" dirty="0"/>
                        <a:t>Sep 2022</a:t>
                      </a:r>
                    </a:p>
                  </a:txBody>
                  <a:tcPr/>
                </a:tc>
                <a:tc>
                  <a:txBody>
                    <a:bodyPr/>
                    <a:lstStyle/>
                    <a:p>
                      <a:pPr algn="ctr"/>
                      <a:r>
                        <a:rPr lang="en-US" sz="1200" dirty="0"/>
                        <a:t>Mar 2023</a:t>
                      </a:r>
                    </a:p>
                  </a:txBody>
                  <a:tcPr/>
                </a:tc>
                <a:tc>
                  <a:txBody>
                    <a:bodyPr/>
                    <a:lstStyle/>
                    <a:p>
                      <a:pPr algn="ctr"/>
                      <a:r>
                        <a:rPr lang="en-US" sz="1200" dirty="0"/>
                        <a:t>Sep 2023</a:t>
                      </a:r>
                    </a:p>
                  </a:txBody>
                  <a:tcPr/>
                </a:tc>
                <a:extLst>
                  <a:ext uri="{0D108BD9-81ED-4DB2-BD59-A6C34878D82A}">
                    <a16:rowId xmlns:a16="http://schemas.microsoft.com/office/drawing/2014/main" val="2615934256"/>
                  </a:ext>
                </a:extLst>
              </a:tr>
              <a:tr h="335280">
                <a:tc>
                  <a:txBody>
                    <a:bodyPr/>
                    <a:lstStyle/>
                    <a:p>
                      <a:r>
                        <a:rPr lang="en-US" sz="1400" b="1" dirty="0"/>
                        <a:t>% of Pool in Liquidity and Ultra Short Duration Portfolios</a:t>
                      </a:r>
                    </a:p>
                  </a:txBody>
                  <a:tcPr/>
                </a:tc>
                <a:tc>
                  <a:txBody>
                    <a:bodyPr/>
                    <a:lstStyle/>
                    <a:p>
                      <a:pPr algn="ctr"/>
                      <a:r>
                        <a:rPr lang="en-US" sz="1600" dirty="0"/>
                        <a:t>35% - 40%</a:t>
                      </a:r>
                    </a:p>
                  </a:txBody>
                  <a:tcPr/>
                </a:tc>
                <a:tc>
                  <a:txBody>
                    <a:bodyPr/>
                    <a:lstStyle/>
                    <a:p>
                      <a:pPr algn="ctr"/>
                      <a:r>
                        <a:rPr lang="en-US" sz="1600" dirty="0"/>
                        <a:t>53%</a:t>
                      </a:r>
                    </a:p>
                  </a:txBody>
                  <a:tcPr/>
                </a:tc>
                <a:tc>
                  <a:txBody>
                    <a:bodyPr/>
                    <a:lstStyle/>
                    <a:p>
                      <a:pPr algn="ctr"/>
                      <a:r>
                        <a:rPr lang="en-US" sz="1600" dirty="0"/>
                        <a:t>45%</a:t>
                      </a:r>
                    </a:p>
                  </a:txBody>
                  <a:tcPr/>
                </a:tc>
                <a:tc>
                  <a:txBody>
                    <a:bodyPr/>
                    <a:lstStyle/>
                    <a:p>
                      <a:pPr algn="ctr"/>
                      <a:r>
                        <a:rPr lang="en-US" sz="1600" dirty="0"/>
                        <a:t>40%</a:t>
                      </a:r>
                    </a:p>
                  </a:txBody>
                  <a:tcPr/>
                </a:tc>
                <a:extLst>
                  <a:ext uri="{0D108BD9-81ED-4DB2-BD59-A6C34878D82A}">
                    <a16:rowId xmlns:a16="http://schemas.microsoft.com/office/drawing/2014/main" val="3003750227"/>
                  </a:ext>
                </a:extLst>
              </a:tr>
            </a:tbl>
          </a:graphicData>
        </a:graphic>
      </p:graphicFrame>
    </p:spTree>
    <p:extLst>
      <p:ext uri="{BB962C8B-B14F-4D97-AF65-F5344CB8AC3E}">
        <p14:creationId xmlns:p14="http://schemas.microsoft.com/office/powerpoint/2010/main" val="2906895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9" y="669445"/>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4494146"/>
              </p:ext>
            </p:extLst>
          </p:nvPr>
        </p:nvGraphicFramePr>
        <p:xfrm>
          <a:off x="828674" y="3958630"/>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180421126"/>
              </p:ext>
            </p:extLst>
          </p:nvPr>
        </p:nvGraphicFramePr>
        <p:xfrm>
          <a:off x="5754256" y="973910"/>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37</a:t>
            </a:fld>
            <a:endParaRPr lang="en-US">
              <a:solidFill>
                <a:srgbClr val="15234A">
                  <a:tint val="75000"/>
                </a:srgbClr>
              </a:solidFill>
              <a:latin typeface="Calibri" panose="020F0502020204030204"/>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extLst>
              <p:ext uri="{D42A27DB-BD31-4B8C-83A1-F6EECF244321}">
                <p14:modId xmlns:p14="http://schemas.microsoft.com/office/powerpoint/2010/main" val="4190551729"/>
              </p:ext>
            </p:extLst>
          </p:nvPr>
        </p:nvGraphicFramePr>
        <p:xfrm>
          <a:off x="581600" y="1141554"/>
          <a:ext cx="2438401" cy="2613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3B2A478-4933-4116-AAAD-662A289A321C}"/>
              </a:ext>
            </a:extLst>
          </p:cNvPr>
          <p:cNvGraphicFramePr/>
          <p:nvPr>
            <p:extLst>
              <p:ext uri="{D42A27DB-BD31-4B8C-83A1-F6EECF244321}">
                <p14:modId xmlns:p14="http://schemas.microsoft.com/office/powerpoint/2010/main" val="2241256161"/>
              </p:ext>
            </p:extLst>
          </p:nvPr>
        </p:nvGraphicFramePr>
        <p:xfrm>
          <a:off x="3123911" y="1141554"/>
          <a:ext cx="2422526" cy="2613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06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477663"/>
          </a:xfrm>
        </p:spPr>
        <p:txBody>
          <a:bodyPr>
            <a:noAutofit/>
          </a:bodyPr>
          <a:lstStyle/>
          <a:p>
            <a:pPr algn="ctr"/>
            <a:r>
              <a:rPr lang="en-US" sz="2400" b="1" dirty="0">
                <a:cs typeface="Times New Roman" pitchFamily="18" charset="0"/>
              </a:rPr>
              <a:t>BBB &amp; Lower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38</a:t>
            </a:fld>
            <a:endParaRPr lang="en-US">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2130053751"/>
              </p:ext>
            </p:extLst>
          </p:nvPr>
        </p:nvGraphicFramePr>
        <p:xfrm>
          <a:off x="1133476" y="1219886"/>
          <a:ext cx="3946660" cy="2206805"/>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592699">
                <a:tc>
                  <a:txBody>
                    <a:bodyPr/>
                    <a:lstStyle/>
                    <a:p>
                      <a:pPr algn="ctr"/>
                      <a:endParaRPr lang="en-US" sz="1200" dirty="0"/>
                    </a:p>
                  </a:txBody>
                  <a:tcPr/>
                </a:tc>
                <a:tc>
                  <a:txBody>
                    <a:bodyPr/>
                    <a:lstStyle/>
                    <a:p>
                      <a:pPr algn="ctr"/>
                      <a:r>
                        <a:rPr lang="en-US" sz="1200" dirty="0"/>
                        <a:t>Exposure</a:t>
                      </a:r>
                    </a:p>
                    <a:p>
                      <a:pPr algn="ctr"/>
                      <a:r>
                        <a:rPr lang="en-US" sz="1200" dirty="0"/>
                        <a:t>3/31/2023</a:t>
                      </a:r>
                    </a:p>
                  </a:txBody>
                  <a:tcPr/>
                </a:tc>
                <a:tc>
                  <a:txBody>
                    <a:bodyPr/>
                    <a:lstStyle/>
                    <a:p>
                      <a:pPr algn="ctr"/>
                      <a:r>
                        <a:rPr lang="en-US" sz="1200" dirty="0"/>
                        <a:t>Exposure</a:t>
                      </a:r>
                    </a:p>
                    <a:p>
                      <a:pPr algn="ctr"/>
                      <a:r>
                        <a:rPr lang="en-US" sz="1200" dirty="0"/>
                        <a:t>9/30/2023</a:t>
                      </a:r>
                    </a:p>
                    <a:p>
                      <a:pPr algn="ctr"/>
                      <a:endParaRPr lang="en-US" sz="1200" dirty="0"/>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409763">
                <a:tc>
                  <a:txBody>
                    <a:bodyPr/>
                    <a:lstStyle/>
                    <a:p>
                      <a:pPr algn="l"/>
                      <a:r>
                        <a:rPr lang="en-US" sz="1200" dirty="0"/>
                        <a:t>Ultra Short Duration</a:t>
                      </a:r>
                    </a:p>
                  </a:txBody>
                  <a:tcPr/>
                </a:tc>
                <a:tc>
                  <a:txBody>
                    <a:bodyPr/>
                    <a:lstStyle/>
                    <a:p>
                      <a:pPr algn="ctr"/>
                      <a:r>
                        <a:rPr lang="en-US" sz="1200" dirty="0"/>
                        <a:t>0.2%</a:t>
                      </a:r>
                    </a:p>
                  </a:txBody>
                  <a:tcPr/>
                </a:tc>
                <a:tc>
                  <a:txBody>
                    <a:bodyPr/>
                    <a:lstStyle/>
                    <a:p>
                      <a:pPr algn="ctr"/>
                      <a:r>
                        <a:rPr lang="en-US" sz="1200" dirty="0"/>
                        <a:t>0.2%</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56897">
                <a:tc>
                  <a:txBody>
                    <a:bodyPr/>
                    <a:lstStyle/>
                    <a:p>
                      <a:pPr algn="l"/>
                      <a:r>
                        <a:rPr lang="en-US" sz="1200" dirty="0"/>
                        <a:t>Short Duration </a:t>
                      </a:r>
                    </a:p>
                  </a:txBody>
                  <a:tcPr/>
                </a:tc>
                <a:tc>
                  <a:txBody>
                    <a:bodyPr/>
                    <a:lstStyle/>
                    <a:p>
                      <a:pPr algn="ctr"/>
                      <a:r>
                        <a:rPr lang="en-US" sz="1200" dirty="0"/>
                        <a:t>3.1%</a:t>
                      </a:r>
                    </a:p>
                  </a:txBody>
                  <a:tcPr/>
                </a:tc>
                <a:tc>
                  <a:txBody>
                    <a:bodyPr/>
                    <a:lstStyle/>
                    <a:p>
                      <a:pPr algn="ctr"/>
                      <a:r>
                        <a:rPr lang="en-US" sz="1200" dirty="0"/>
                        <a:t>2.2%</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408945">
                <a:tc>
                  <a:txBody>
                    <a:bodyPr/>
                    <a:lstStyle/>
                    <a:p>
                      <a:pPr algn="l"/>
                      <a:r>
                        <a:rPr lang="en-US" sz="1200" dirty="0"/>
                        <a:t>Intermediate Duration</a:t>
                      </a:r>
                    </a:p>
                  </a:txBody>
                  <a:tcPr/>
                </a:tc>
                <a:tc>
                  <a:txBody>
                    <a:bodyPr/>
                    <a:lstStyle/>
                    <a:p>
                      <a:pPr algn="ctr"/>
                      <a:r>
                        <a:rPr lang="en-US" sz="1200" dirty="0"/>
                        <a:t>9.0%</a:t>
                      </a:r>
                    </a:p>
                  </a:txBody>
                  <a:tcPr/>
                </a:tc>
                <a:tc>
                  <a:txBody>
                    <a:bodyPr/>
                    <a:lstStyle/>
                    <a:p>
                      <a:pPr algn="ctr"/>
                      <a:r>
                        <a:rPr lang="en-US" sz="1200" dirty="0"/>
                        <a:t>8.7%</a:t>
                      </a:r>
                    </a:p>
                  </a:txBody>
                  <a:tcPr/>
                </a:tc>
                <a:tc>
                  <a:txBody>
                    <a:bodyPr/>
                    <a:lstStyle/>
                    <a:p>
                      <a:pPr algn="ctr"/>
                      <a:r>
                        <a:rPr lang="en-US" sz="1200" dirty="0"/>
                        <a:t>10%</a:t>
                      </a:r>
                    </a:p>
                  </a:txBody>
                  <a:tcPr/>
                </a:tc>
                <a:extLst>
                  <a:ext uri="{0D108BD9-81ED-4DB2-BD59-A6C34878D82A}">
                    <a16:rowId xmlns:a16="http://schemas.microsoft.com/office/drawing/2014/main" val="965759265"/>
                  </a:ext>
                </a:extLst>
              </a:tr>
              <a:tr h="295428">
                <a:tc>
                  <a:txBody>
                    <a:bodyPr/>
                    <a:lstStyle/>
                    <a:p>
                      <a:pPr algn="l"/>
                      <a:r>
                        <a:rPr lang="en-US" sz="1200" dirty="0"/>
                        <a:t>Long Duration</a:t>
                      </a:r>
                    </a:p>
                  </a:txBody>
                  <a:tcPr/>
                </a:tc>
                <a:tc>
                  <a:txBody>
                    <a:bodyPr/>
                    <a:lstStyle/>
                    <a:p>
                      <a:pPr algn="ctr"/>
                      <a:r>
                        <a:rPr lang="en-US" sz="1200" dirty="0"/>
                        <a:t>13.1%</a:t>
                      </a:r>
                    </a:p>
                  </a:txBody>
                  <a:tcPr/>
                </a:tc>
                <a:tc>
                  <a:txBody>
                    <a:bodyPr/>
                    <a:lstStyle/>
                    <a:p>
                      <a:pPr algn="ctr"/>
                      <a:r>
                        <a:rPr lang="en-US" sz="1200" dirty="0"/>
                        <a:t>13.3%</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extLst>
              <p:ext uri="{D42A27DB-BD31-4B8C-83A1-F6EECF244321}">
                <p14:modId xmlns:p14="http://schemas.microsoft.com/office/powerpoint/2010/main" val="1903358704"/>
              </p:ext>
            </p:extLst>
          </p:nvPr>
        </p:nvGraphicFramePr>
        <p:xfrm>
          <a:off x="6096000" y="1016001"/>
          <a:ext cx="5229948" cy="2410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0">
            <a:extLst>
              <a:ext uri="{FF2B5EF4-FFF2-40B4-BE49-F238E27FC236}">
                <a16:creationId xmlns:a16="http://schemas.microsoft.com/office/drawing/2014/main" id="{8BE43191-603D-44F0-9096-4A558B79FDBB}"/>
              </a:ext>
            </a:extLst>
          </p:cNvPr>
          <p:cNvSpPr txBox="1">
            <a:spLocks/>
          </p:cNvSpPr>
          <p:nvPr/>
        </p:nvSpPr>
        <p:spPr>
          <a:xfrm>
            <a:off x="3714750" y="3542146"/>
            <a:ext cx="4762500" cy="685800"/>
          </a:xfrm>
          <a:prstGeom prst="rect">
            <a:avLst/>
          </a:prstGeom>
        </p:spPr>
        <p:txBody>
          <a:bodyPr vert="horz" lIns="91440" tIns="45720" rIns="91440" bIns="45720" rtlCol="0" anchor="ctr">
            <a:no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cs typeface="Times New Roman" pitchFamily="18" charset="0"/>
              </a:rPr>
              <a:t>Basket Clause</a:t>
            </a:r>
          </a:p>
        </p:txBody>
      </p:sp>
      <p:graphicFrame>
        <p:nvGraphicFramePr>
          <p:cNvPr id="12" name="Chart 11">
            <a:extLst>
              <a:ext uri="{FF2B5EF4-FFF2-40B4-BE49-F238E27FC236}">
                <a16:creationId xmlns:a16="http://schemas.microsoft.com/office/drawing/2014/main" id="{74F2B58B-2A5D-4F37-909E-02A66448044C}"/>
              </a:ext>
            </a:extLst>
          </p:cNvPr>
          <p:cNvGraphicFramePr/>
          <p:nvPr>
            <p:extLst>
              <p:ext uri="{D42A27DB-BD31-4B8C-83A1-F6EECF244321}">
                <p14:modId xmlns:p14="http://schemas.microsoft.com/office/powerpoint/2010/main" val="3734187460"/>
              </p:ext>
            </p:extLst>
          </p:nvPr>
        </p:nvGraphicFramePr>
        <p:xfrm>
          <a:off x="1133476" y="3833092"/>
          <a:ext cx="3946660" cy="2368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2AD2978C-D540-4FD3-8330-6D5DBF60AA2A}"/>
              </a:ext>
            </a:extLst>
          </p:cNvPr>
          <p:cNvGraphicFramePr/>
          <p:nvPr>
            <p:extLst>
              <p:ext uri="{D42A27DB-BD31-4B8C-83A1-F6EECF244321}">
                <p14:modId xmlns:p14="http://schemas.microsoft.com/office/powerpoint/2010/main" val="3897741810"/>
              </p:ext>
            </p:extLst>
          </p:nvPr>
        </p:nvGraphicFramePr>
        <p:xfrm>
          <a:off x="7195128" y="3879868"/>
          <a:ext cx="3775836" cy="236853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F1B9C0DD-8D1B-4F7A-BAA0-1EA16734EE45}"/>
              </a:ext>
            </a:extLst>
          </p:cNvPr>
          <p:cNvSpPr txBox="1"/>
          <p:nvPr/>
        </p:nvSpPr>
        <p:spPr>
          <a:xfrm>
            <a:off x="4842867" y="5638114"/>
            <a:ext cx="2506266" cy="430887"/>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basket clause items</a:t>
            </a:r>
          </a:p>
        </p:txBody>
      </p:sp>
    </p:spTree>
    <p:extLst>
      <p:ext uri="{BB962C8B-B14F-4D97-AF65-F5344CB8AC3E}">
        <p14:creationId xmlns:p14="http://schemas.microsoft.com/office/powerpoint/2010/main" val="1612075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Policy requirement:  A+ or better using S&amp;P rating matrix</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Arial" pitchFamily="34" charset="0"/>
                <a:cs typeface="Arial" pitchFamily="34" charset="0"/>
              </a:rPr>
              <a:t>  </a:t>
            </a:r>
            <a:r>
              <a:rPr lang="en-US" dirty="0">
                <a:solidFill>
                  <a:srgbClr val="000000"/>
                </a:solidFill>
                <a:latin typeface="Calibri" panose="020F0502020204030204"/>
                <a:cs typeface="Arial" pitchFamily="34" charset="0"/>
              </a:rPr>
              <a:t>S&amp;P Rating as of September 30, 2023 = AA-f</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Credit Score as of September 30, 2023 = 56.83  (</a:t>
            </a:r>
            <a:r>
              <a:rPr lang="en-US" dirty="0" err="1">
                <a:solidFill>
                  <a:srgbClr val="000000"/>
                </a:solidFill>
                <a:latin typeface="Calibri" panose="020F0502020204030204"/>
                <a:cs typeface="Arial" pitchFamily="34" charset="0"/>
              </a:rPr>
              <a:t>AAf</a:t>
            </a:r>
            <a:r>
              <a:rPr lang="en-US" dirty="0">
                <a:solidFill>
                  <a:srgbClr val="000000"/>
                </a:solidFill>
                <a:latin typeface="Calibri" panose="020F0502020204030204"/>
                <a:cs typeface="Arial" pitchFamily="34" charset="0"/>
              </a:rPr>
              <a:t>)  (vs. 55.89 Mar. 31, 2023)</a:t>
            </a:r>
          </a:p>
          <a:p>
            <a:pPr defTabSz="914411" eaLnBrk="0" fontAlgn="base" hangingPunct="0">
              <a:spcBef>
                <a:spcPct val="0"/>
              </a:spcBef>
              <a:spcAft>
                <a:spcPct val="0"/>
              </a:spcAft>
              <a:defRPr/>
            </a:pPr>
            <a:endParaRPr lang="en-US" dirty="0">
              <a:solidFill>
                <a:srgbClr val="000000"/>
              </a:solidFill>
              <a:latin typeface="Calibri" panose="020F0502020204030204"/>
              <a:cs typeface="Arial" pitchFamily="34" charset="0"/>
            </a:endParaRPr>
          </a:p>
        </p:txBody>
      </p:sp>
      <p:sp>
        <p:nvSpPr>
          <p:cNvPr id="10" name="TextBox 9"/>
          <p:cNvSpPr txBox="1"/>
          <p:nvPr/>
        </p:nvSpPr>
        <p:spPr>
          <a:xfrm>
            <a:off x="9263856" y="2539773"/>
            <a:ext cx="1864933" cy="369332"/>
          </a:xfrm>
          <a:prstGeom prst="rect">
            <a:avLst/>
          </a:prstGeom>
          <a:noFill/>
        </p:spPr>
        <p:txBody>
          <a:bodyPr wrap="none" rtlCol="0">
            <a:spAutoFit/>
          </a:bodyPr>
          <a:lstStyle/>
          <a:p>
            <a:pPr algn="ctr" defTabSz="914411" eaLnBrk="0" fontAlgn="base" hangingPunct="0">
              <a:spcBef>
                <a:spcPct val="0"/>
              </a:spcBef>
              <a:spcAft>
                <a:spcPct val="0"/>
              </a:spcAft>
              <a:defRPr/>
            </a:pPr>
            <a:r>
              <a:rPr lang="en-US" b="1" dirty="0">
                <a:solidFill>
                  <a:srgbClr val="000000"/>
                </a:solidFill>
                <a:latin typeface="Calibri" panose="020F0502020204030204"/>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39</a:t>
            </a:fld>
            <a:endParaRPr lang="en-US">
              <a:solidFill>
                <a:srgbClr val="15234A">
                  <a:tint val="75000"/>
                </a:srgbClr>
              </a:solidFill>
              <a:latin typeface="Calibri" panose="020F0502020204030204"/>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380067875"/>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9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t>FL Treasury Investment Pool Size</a:t>
            </a:r>
            <a:br>
              <a:rPr lang="en-US" dirty="0"/>
            </a:br>
            <a:r>
              <a:rPr lang="en-US" sz="3200" dirty="0"/>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329830095"/>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40</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845323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247288975"/>
              </p:ext>
            </p:extLst>
          </p:nvPr>
        </p:nvGraphicFramePr>
        <p:xfrm>
          <a:off x="822959" y="1583831"/>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2.56</a:t>
                      </a:r>
                    </a:p>
                  </a:txBody>
                  <a:tcPr/>
                </a:tc>
                <a:tc>
                  <a:txBody>
                    <a:bodyPr/>
                    <a:lstStyle/>
                    <a:p>
                      <a:pPr algn="ctr"/>
                      <a:r>
                        <a:rPr lang="en-US" sz="1400" dirty="0">
                          <a:latin typeface="+mj-lt"/>
                          <a:cs typeface="Times New Roman" pitchFamily="18" charset="0"/>
                        </a:rPr>
                        <a:t>4.60</a:t>
                      </a:r>
                    </a:p>
                  </a:txBody>
                  <a:tcPr/>
                </a:tc>
                <a:tc>
                  <a:txBody>
                    <a:bodyPr/>
                    <a:lstStyle/>
                    <a:p>
                      <a:pPr algn="ctr"/>
                      <a:r>
                        <a:rPr lang="en-US" sz="1400" dirty="0">
                          <a:latin typeface="+mj-lt"/>
                          <a:cs typeface="Times New Roman" pitchFamily="18" charset="0"/>
                        </a:rPr>
                        <a:t>1.64</a:t>
                      </a:r>
                    </a:p>
                  </a:txBody>
                  <a:tcPr/>
                </a:tc>
                <a:tc>
                  <a:txBody>
                    <a:bodyPr/>
                    <a:lstStyle/>
                    <a:p>
                      <a:pPr algn="ctr"/>
                      <a:r>
                        <a:rPr lang="en-US" sz="1400" dirty="0">
                          <a:latin typeface="+mj-lt"/>
                          <a:cs typeface="Times New Roman" pitchFamily="18" charset="0"/>
                        </a:rPr>
                        <a:t>1.66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2.56</a:t>
                      </a:r>
                    </a:p>
                  </a:txBody>
                  <a:tcPr/>
                </a:tc>
                <a:tc>
                  <a:txBody>
                    <a:bodyPr/>
                    <a:lstStyle/>
                    <a:p>
                      <a:pPr algn="ctr"/>
                      <a:r>
                        <a:rPr lang="en-US" sz="1400" u="none" dirty="0">
                          <a:latin typeface="+mj-lt"/>
                          <a:cs typeface="Times New Roman" pitchFamily="18" charset="0"/>
                        </a:rPr>
                        <a:t>4.59</a:t>
                      </a:r>
                    </a:p>
                  </a:txBody>
                  <a:tcPr/>
                </a:tc>
                <a:tc>
                  <a:txBody>
                    <a:bodyPr/>
                    <a:lstStyle/>
                    <a:p>
                      <a:pPr algn="ctr"/>
                      <a:r>
                        <a:rPr lang="en-US" sz="1400" u="none" dirty="0">
                          <a:latin typeface="+mj-lt"/>
                          <a:cs typeface="Times New Roman" pitchFamily="18" charset="0"/>
                        </a:rPr>
                        <a:t>1.75</a:t>
                      </a:r>
                    </a:p>
                  </a:txBody>
                  <a:tcPr/>
                </a:tc>
                <a:tc>
                  <a:txBody>
                    <a:bodyPr/>
                    <a:lstStyle/>
                    <a:p>
                      <a:pPr algn="ctr"/>
                      <a:r>
                        <a:rPr lang="en-US" sz="1400" u="none" dirty="0">
                          <a:latin typeface="+mj-lt"/>
                          <a:cs typeface="Times New Roman" pitchFamily="18" charset="0"/>
                        </a:rPr>
                        <a:t>1.71</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0.04</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0.01</a:t>
                      </a:r>
                    </a:p>
                  </a:txBody>
                  <a:tcPr/>
                </a:tc>
                <a:tc>
                  <a:txBody>
                    <a:bodyPr/>
                    <a:lstStyle/>
                    <a:p>
                      <a:pPr algn="ctr"/>
                      <a:r>
                        <a:rPr lang="en-US" sz="1400" b="1" dirty="0">
                          <a:solidFill>
                            <a:schemeClr val="tx1"/>
                          </a:solidFill>
                          <a:latin typeface="+mj-lt"/>
                          <a:cs typeface="Times New Roman" pitchFamily="18" charset="0"/>
                        </a:rPr>
                        <a:t>-0.11</a:t>
                      </a:r>
                    </a:p>
                  </a:txBody>
                  <a:tcPr/>
                </a:tc>
                <a:tc>
                  <a:txBody>
                    <a:bodyPr/>
                    <a:lstStyle/>
                    <a:p>
                      <a:pPr algn="ctr"/>
                      <a:r>
                        <a:rPr lang="en-US" sz="1400" b="1" dirty="0">
                          <a:solidFill>
                            <a:schemeClr val="tx1"/>
                          </a:solidFill>
                          <a:latin typeface="+mj-lt"/>
                          <a:cs typeface="Times New Roman" pitchFamily="18" charset="0"/>
                        </a:rPr>
                        <a:t>-0.05</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7263" y="1179449"/>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Liquidity Portfolio</a:t>
            </a:r>
          </a:p>
        </p:txBody>
      </p:sp>
      <p:sp>
        <p:nvSpPr>
          <p:cNvPr id="16" name="TextBox 15"/>
          <p:cNvSpPr txBox="1"/>
          <p:nvPr/>
        </p:nvSpPr>
        <p:spPr>
          <a:xfrm>
            <a:off x="2306554" y="3491021"/>
            <a:ext cx="32766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100" dirty="0">
                <a:solidFill>
                  <a:srgbClr val="000000"/>
                </a:solidFill>
                <a:latin typeface="Calibri" panose="020F0502020204030204"/>
                <a:cs typeface="Times New Roman" pitchFamily="18" charset="0"/>
              </a:rPr>
              <a:t>* not annualized</a:t>
            </a:r>
            <a:r>
              <a:rPr lang="en-US" sz="1100" dirty="0">
                <a:solidFill>
                  <a:srgbClr val="000000"/>
                </a:solidFill>
                <a:latin typeface="Times New Roman" pitchFamily="18" charset="0"/>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Portfolio</a:t>
            </a:r>
            <a:r>
              <a:rPr lang="en-US" sz="1400" b="1" dirty="0">
                <a:cs typeface="Times New Roman" pitchFamily="18" charset="0"/>
              </a:rPr>
              <a:t> (as of September 30, 2023)</a:t>
            </a:r>
            <a:endParaRPr lang="en-US" sz="3400" b="1" dirty="0">
              <a:cs typeface="Times New Roman" pitchFamily="18" charset="0"/>
            </a:endParaRPr>
          </a:p>
        </p:txBody>
      </p:sp>
      <p:sp>
        <p:nvSpPr>
          <p:cNvPr id="13" name="TextBox 12"/>
          <p:cNvSpPr txBox="1"/>
          <p:nvPr/>
        </p:nvSpPr>
        <p:spPr>
          <a:xfrm>
            <a:off x="620671" y="3484416"/>
            <a:ext cx="30480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000" dirty="0">
                <a:solidFill>
                  <a:srgbClr val="000000"/>
                </a:solidFill>
                <a:latin typeface="Calibri" panose="020F0502020204030204"/>
                <a:cs typeface="Times New Roman" pitchFamily="18" charset="0"/>
              </a:rPr>
              <a:t>Information</a:t>
            </a:r>
            <a:r>
              <a:rPr lang="en-US" sz="1100" dirty="0">
                <a:solidFill>
                  <a:srgbClr val="000000"/>
                </a:solidFill>
                <a:latin typeface="Calibri" panose="020F0502020204030204"/>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41</a:t>
            </a:fld>
            <a:endParaRPr lang="en-US">
              <a:solidFill>
                <a:srgbClr val="15234A">
                  <a:tint val="75000"/>
                </a:srgbClr>
              </a:solidFill>
              <a:latin typeface="Calibri" panose="020F0502020204030204"/>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546316025"/>
              </p:ext>
            </p:extLst>
          </p:nvPr>
        </p:nvGraphicFramePr>
        <p:xfrm>
          <a:off x="620671" y="4624158"/>
          <a:ext cx="4533220" cy="1316740"/>
        </p:xfrm>
        <a:graphic>
          <a:graphicData uri="http://schemas.openxmlformats.org/drawingml/2006/table">
            <a:tbl>
              <a:tblPr firstRow="1" bandRow="1">
                <a:tableStyleId>{5C22544A-7EE6-4342-B048-85BDC9FD1C3A}</a:tableStyleId>
              </a:tblPr>
              <a:tblGrid>
                <a:gridCol w="1196653">
                  <a:extLst>
                    <a:ext uri="{9D8B030D-6E8A-4147-A177-3AD203B41FA5}">
                      <a16:colId xmlns:a16="http://schemas.microsoft.com/office/drawing/2014/main" val="20000"/>
                    </a:ext>
                  </a:extLst>
                </a:gridCol>
                <a:gridCol w="694008">
                  <a:extLst>
                    <a:ext uri="{9D8B030D-6E8A-4147-A177-3AD203B41FA5}">
                      <a16:colId xmlns:a16="http://schemas.microsoft.com/office/drawing/2014/main" val="20002"/>
                    </a:ext>
                  </a:extLst>
                </a:gridCol>
                <a:gridCol w="883282">
                  <a:extLst>
                    <a:ext uri="{9D8B030D-6E8A-4147-A177-3AD203B41FA5}">
                      <a16:colId xmlns:a16="http://schemas.microsoft.com/office/drawing/2014/main" val="20003"/>
                    </a:ext>
                  </a:extLst>
                </a:gridCol>
                <a:gridCol w="974186">
                  <a:extLst>
                    <a:ext uri="{9D8B030D-6E8A-4147-A177-3AD203B41FA5}">
                      <a16:colId xmlns:a16="http://schemas.microsoft.com/office/drawing/2014/main" val="20004"/>
                    </a:ext>
                  </a:extLst>
                </a:gridCol>
                <a:gridCol w="785091">
                  <a:extLst>
                    <a:ext uri="{9D8B030D-6E8A-4147-A177-3AD203B41FA5}">
                      <a16:colId xmlns:a16="http://schemas.microsoft.com/office/drawing/2014/main" val="637564265"/>
                    </a:ext>
                  </a:extLst>
                </a:gridCol>
              </a:tblGrid>
              <a:tr h="45720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Yield </a:t>
                      </a:r>
                    </a:p>
                  </a:txBody>
                  <a:tcPr/>
                </a:tc>
                <a:tc>
                  <a:txBody>
                    <a:bodyPr/>
                    <a:lstStyle/>
                    <a:p>
                      <a:pPr algn="ctr"/>
                      <a:r>
                        <a:rPr lang="en-US" sz="1200" dirty="0">
                          <a:solidFill>
                            <a:schemeClr val="bg1"/>
                          </a:solidFill>
                          <a:latin typeface="Times New Roman" pitchFamily="18" charset="0"/>
                          <a:cs typeface="Times New Roman" pitchFamily="18" charset="0"/>
                        </a:rPr>
                        <a:t>0-3 month </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4-12 month</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Duration</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5.2%</a:t>
                      </a:r>
                    </a:p>
                  </a:txBody>
                  <a:tcPr/>
                </a:tc>
                <a:tc>
                  <a:txBody>
                    <a:bodyPr/>
                    <a:lstStyle/>
                    <a:p>
                      <a:pPr algn="ctr"/>
                      <a:r>
                        <a:rPr lang="en-US" sz="1400" dirty="0">
                          <a:latin typeface="+mj-lt"/>
                          <a:cs typeface="Times New Roman" pitchFamily="18" charset="0"/>
                        </a:rPr>
                        <a:t>61.5%</a:t>
                      </a:r>
                    </a:p>
                  </a:txBody>
                  <a:tcPr/>
                </a:tc>
                <a:tc>
                  <a:txBody>
                    <a:bodyPr/>
                    <a:lstStyle/>
                    <a:p>
                      <a:pPr algn="ctr"/>
                      <a:r>
                        <a:rPr lang="en-US" sz="1400" dirty="0">
                          <a:latin typeface="+mj-lt"/>
                          <a:cs typeface="Times New Roman" pitchFamily="18" charset="0"/>
                        </a:rPr>
                        <a:t>38.5%</a:t>
                      </a:r>
                    </a:p>
                  </a:txBody>
                  <a:tcPr/>
                </a:tc>
                <a:tc>
                  <a:txBody>
                    <a:bodyPr/>
                    <a:lstStyle/>
                    <a:p>
                      <a:pPr algn="ctr"/>
                      <a:r>
                        <a:rPr lang="en-US" sz="1400" dirty="0">
                          <a:latin typeface="+mj-lt"/>
                          <a:cs typeface="Times New Roman" pitchFamily="18" charset="0"/>
                        </a:rPr>
                        <a:t>0.21</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5.1%</a:t>
                      </a:r>
                    </a:p>
                  </a:txBody>
                  <a:tcPr/>
                </a:tc>
                <a:tc>
                  <a:txBody>
                    <a:bodyPr/>
                    <a:lstStyle/>
                    <a:p>
                      <a:pPr algn="ctr"/>
                      <a:r>
                        <a:rPr lang="en-US" sz="1400" u="none" dirty="0">
                          <a:latin typeface="+mj-lt"/>
                          <a:cs typeface="Times New Roman" pitchFamily="18" charset="0"/>
                        </a:rPr>
                        <a:t>100%</a:t>
                      </a:r>
                    </a:p>
                  </a:txBody>
                  <a:tcPr/>
                </a:tc>
                <a:tc>
                  <a:txBody>
                    <a:bodyPr/>
                    <a:lstStyle/>
                    <a:p>
                      <a:pPr algn="ctr"/>
                      <a:r>
                        <a:rPr lang="en-US" sz="1400" u="none" dirty="0">
                          <a:latin typeface="+mj-lt"/>
                          <a:cs typeface="Times New Roman" pitchFamily="18" charset="0"/>
                        </a:rPr>
                        <a:t>0%</a:t>
                      </a:r>
                    </a:p>
                  </a:txBody>
                  <a:tcPr/>
                </a:tc>
                <a:tc>
                  <a:txBody>
                    <a:bodyPr/>
                    <a:lstStyle/>
                    <a:p>
                      <a:pPr algn="ctr"/>
                      <a:r>
                        <a:rPr lang="en-US" sz="1400" u="none" dirty="0">
                          <a:latin typeface="+mj-lt"/>
                          <a:cs typeface="Times New Roman" pitchFamily="18" charset="0"/>
                        </a:rPr>
                        <a:t>0.15</a:t>
                      </a:r>
                    </a:p>
                  </a:txBody>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446023" y="1583831"/>
            <a:ext cx="6123708" cy="4868971"/>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Primary goal is to provide funds to cover disbursements and help the entire pool maximize income.  Performance versus benchmark is sometimes a secondary concern.</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Portfolio is starting to outperform as short-term rates have slow down pace of increase and portfolio maintains a slight yield advantage.</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Exposure to the 3 -12 month part of the yield curve added to performance as this part of the curve exhibited higher and more stable yields.  This exposure will greatly benefit performance if and when Federal Reserve initiates next rate-cut cycle.</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Taking advantage of some dislocations in T-bill market due to debt ceiling concerns.  Maximizing Commercial Paper and finding attractive rates in Repos.  Opportunistically taking advantage of Agency discount notes.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622269" y="4146816"/>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latin typeface="Calibri" panose="020F0502020204030204"/>
                <a:cs typeface="Times New Roman" pitchFamily="18" charset="0"/>
              </a:rPr>
              <a:t>Key Characteristics (</a:t>
            </a:r>
            <a:r>
              <a:rPr lang="en-US" sz="1200" b="1" dirty="0">
                <a:latin typeface="Calibri" panose="020F0502020204030204"/>
                <a:cs typeface="Times New Roman" pitchFamily="18" charset="0"/>
              </a:rPr>
              <a:t>as of 09/30/23</a:t>
            </a:r>
            <a:r>
              <a:rPr lang="en-US" sz="1600" b="1" dirty="0">
                <a:latin typeface="Calibri" panose="020F0502020204030204"/>
                <a:cs typeface="Times New Roman" pitchFamily="18" charset="0"/>
              </a:rPr>
              <a:t>)</a:t>
            </a:r>
          </a:p>
        </p:txBody>
      </p:sp>
    </p:spTree>
    <p:extLst>
      <p:ext uri="{BB962C8B-B14F-4D97-AF65-F5344CB8AC3E}">
        <p14:creationId xmlns:p14="http://schemas.microsoft.com/office/powerpoint/2010/main" val="339036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1290923503"/>
              </p:ext>
            </p:extLst>
          </p:nvPr>
        </p:nvGraphicFramePr>
        <p:xfrm>
          <a:off x="814635" y="1659312"/>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1.58</a:t>
                      </a:r>
                    </a:p>
                  </a:txBody>
                  <a:tcPr/>
                </a:tc>
                <a:tc>
                  <a:txBody>
                    <a:bodyPr/>
                    <a:lstStyle/>
                    <a:p>
                      <a:pPr algn="ctr"/>
                      <a:r>
                        <a:rPr lang="en-US" sz="1400" dirty="0">
                          <a:latin typeface="+mj-lt"/>
                          <a:cs typeface="Times New Roman" pitchFamily="18" charset="0"/>
                        </a:rPr>
                        <a:t>3.65</a:t>
                      </a:r>
                    </a:p>
                  </a:txBody>
                  <a:tcPr/>
                </a:tc>
                <a:tc>
                  <a:txBody>
                    <a:bodyPr/>
                    <a:lstStyle/>
                    <a:p>
                      <a:pPr algn="ctr"/>
                      <a:r>
                        <a:rPr lang="en-US" sz="1400" dirty="0">
                          <a:latin typeface="+mj-lt"/>
                          <a:cs typeface="Times New Roman" pitchFamily="18" charset="0"/>
                        </a:rPr>
                        <a:t>0.57</a:t>
                      </a:r>
                    </a:p>
                  </a:txBody>
                  <a:tcPr/>
                </a:tc>
                <a:tc>
                  <a:txBody>
                    <a:bodyPr/>
                    <a:lstStyle/>
                    <a:p>
                      <a:pPr algn="ctr"/>
                      <a:r>
                        <a:rPr lang="en-US" sz="1400" dirty="0">
                          <a:latin typeface="+mj-lt"/>
                          <a:cs typeface="Times New Roman" pitchFamily="18" charset="0"/>
                        </a:rPr>
                        <a:t>1.46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1.49</a:t>
                      </a:r>
                    </a:p>
                  </a:txBody>
                  <a:tcPr/>
                </a:tc>
                <a:tc>
                  <a:txBody>
                    <a:bodyPr/>
                    <a:lstStyle/>
                    <a:p>
                      <a:pPr algn="ctr"/>
                      <a:r>
                        <a:rPr lang="en-US" sz="1400" u="none" dirty="0">
                          <a:latin typeface="+mj-lt"/>
                          <a:cs typeface="Times New Roman" pitchFamily="18" charset="0"/>
                        </a:rPr>
                        <a:t>3.54</a:t>
                      </a:r>
                    </a:p>
                  </a:txBody>
                  <a:tcPr/>
                </a:tc>
                <a:tc>
                  <a:txBody>
                    <a:bodyPr/>
                    <a:lstStyle/>
                    <a:p>
                      <a:pPr algn="ctr"/>
                      <a:r>
                        <a:rPr lang="en-US" sz="1400" u="none" dirty="0">
                          <a:latin typeface="+mj-lt"/>
                          <a:cs typeface="Times New Roman" pitchFamily="18" charset="0"/>
                        </a:rPr>
                        <a:t>0.52</a:t>
                      </a:r>
                    </a:p>
                  </a:txBody>
                  <a:tcPr/>
                </a:tc>
                <a:tc>
                  <a:txBody>
                    <a:bodyPr/>
                    <a:lstStyle/>
                    <a:p>
                      <a:pPr algn="ctr"/>
                      <a:r>
                        <a:rPr lang="en-US" sz="1400" u="none" dirty="0">
                          <a:latin typeface="+mj-lt"/>
                          <a:cs typeface="Times New Roman" pitchFamily="18" charset="0"/>
                        </a:rPr>
                        <a:t>1.42</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0.09</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0.11</a:t>
                      </a:r>
                    </a:p>
                  </a:txBody>
                  <a:tcPr/>
                </a:tc>
                <a:tc>
                  <a:txBody>
                    <a:bodyPr/>
                    <a:lstStyle/>
                    <a:p>
                      <a:pPr algn="ctr"/>
                      <a:r>
                        <a:rPr lang="en-US" sz="1400" b="1" dirty="0">
                          <a:solidFill>
                            <a:schemeClr val="tx1"/>
                          </a:solidFill>
                          <a:latin typeface="+mj-lt"/>
                          <a:cs typeface="Times New Roman" pitchFamily="18" charset="0"/>
                        </a:rPr>
                        <a:t>0.05</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0779" y="1320758"/>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Ultra Short Portfolio</a:t>
            </a:r>
          </a:p>
        </p:txBody>
      </p:sp>
      <p:sp>
        <p:nvSpPr>
          <p:cNvPr id="16" name="TextBox 15"/>
          <p:cNvSpPr txBox="1"/>
          <p:nvPr/>
        </p:nvSpPr>
        <p:spPr>
          <a:xfrm>
            <a:off x="2475900" y="5925620"/>
            <a:ext cx="32766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100" dirty="0">
                <a:solidFill>
                  <a:srgbClr val="000000"/>
                </a:solidFill>
                <a:latin typeface="Calibri" panose="020F0502020204030204"/>
                <a:cs typeface="Times New Roman" pitchFamily="18" charset="0"/>
              </a:rPr>
              <a:t>* not annualized</a:t>
            </a:r>
            <a:r>
              <a:rPr lang="en-US" sz="1100" dirty="0">
                <a:solidFill>
                  <a:srgbClr val="000000"/>
                </a:solidFill>
                <a:latin typeface="Times New Roman" pitchFamily="18" charset="0"/>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Ultra-Short &amp; Short Duration Portfolios</a:t>
            </a:r>
            <a:r>
              <a:rPr lang="en-US" sz="1400" b="1" dirty="0">
                <a:cs typeface="Times New Roman" pitchFamily="18" charset="0"/>
              </a:rPr>
              <a:t> (as of September 30, 2023)</a:t>
            </a:r>
            <a:endParaRPr lang="en-US" sz="3400" b="1" dirty="0">
              <a:cs typeface="Times New Roman" pitchFamily="18" charset="0"/>
            </a:endParaRPr>
          </a:p>
        </p:txBody>
      </p:sp>
      <p:sp>
        <p:nvSpPr>
          <p:cNvPr id="13" name="TextBox 12"/>
          <p:cNvSpPr txBox="1"/>
          <p:nvPr/>
        </p:nvSpPr>
        <p:spPr>
          <a:xfrm>
            <a:off x="415791" y="5925620"/>
            <a:ext cx="30480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000" dirty="0">
                <a:solidFill>
                  <a:srgbClr val="000000"/>
                </a:solidFill>
                <a:latin typeface="Calibri" panose="020F0502020204030204"/>
                <a:cs typeface="Times New Roman" pitchFamily="18" charset="0"/>
              </a:rPr>
              <a:t>Information</a:t>
            </a:r>
            <a:r>
              <a:rPr lang="en-US" sz="1100" dirty="0">
                <a:solidFill>
                  <a:srgbClr val="000000"/>
                </a:solidFill>
                <a:latin typeface="Calibri" panose="020F0502020204030204"/>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42</a:t>
            </a:fld>
            <a:endParaRPr lang="en-US">
              <a:solidFill>
                <a:srgbClr val="15234A">
                  <a:tint val="75000"/>
                </a:srgbClr>
              </a:solidFill>
              <a:latin typeface="Calibri" panose="020F0502020204030204"/>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1256035963"/>
              </p:ext>
            </p:extLst>
          </p:nvPr>
        </p:nvGraphicFramePr>
        <p:xfrm>
          <a:off x="814635" y="4034884"/>
          <a:ext cx="3984665" cy="1755091"/>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75486">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0.52</a:t>
                      </a:r>
                    </a:p>
                  </a:txBody>
                  <a:tcPr/>
                </a:tc>
                <a:tc>
                  <a:txBody>
                    <a:bodyPr/>
                    <a:lstStyle/>
                    <a:p>
                      <a:pPr algn="ctr"/>
                      <a:r>
                        <a:rPr lang="en-US" sz="1400" dirty="0">
                          <a:latin typeface="+mj-lt"/>
                          <a:cs typeface="Times New Roman" pitchFamily="18" charset="0"/>
                        </a:rPr>
                        <a:t>2.90</a:t>
                      </a:r>
                    </a:p>
                  </a:txBody>
                  <a:tcPr/>
                </a:tc>
                <a:tc>
                  <a:txBody>
                    <a:bodyPr/>
                    <a:lstStyle/>
                    <a:p>
                      <a:pPr algn="ctr"/>
                      <a:r>
                        <a:rPr lang="en-US" sz="1400" dirty="0">
                          <a:latin typeface="+mj-lt"/>
                          <a:cs typeface="Times New Roman" pitchFamily="18" charset="0"/>
                        </a:rPr>
                        <a:t>-0.63</a:t>
                      </a:r>
                    </a:p>
                  </a:txBody>
                  <a:tcPr/>
                </a:tc>
                <a:tc>
                  <a:txBody>
                    <a:bodyPr/>
                    <a:lstStyle/>
                    <a:p>
                      <a:pPr algn="ctr"/>
                      <a:r>
                        <a:rPr lang="en-US" sz="1400" dirty="0">
                          <a:latin typeface="+mj-lt"/>
                          <a:cs typeface="Times New Roman" pitchFamily="18" charset="0"/>
                        </a:rPr>
                        <a:t>1.26</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0.30</a:t>
                      </a:r>
                    </a:p>
                  </a:txBody>
                  <a:tcPr/>
                </a:tc>
                <a:tc>
                  <a:txBody>
                    <a:bodyPr/>
                    <a:lstStyle/>
                    <a:p>
                      <a:pPr algn="ctr"/>
                      <a:r>
                        <a:rPr lang="en-US" sz="1400" u="none" dirty="0">
                          <a:latin typeface="+mj-lt"/>
                          <a:cs typeface="Times New Roman" pitchFamily="18" charset="0"/>
                        </a:rPr>
                        <a:t>2.66</a:t>
                      </a:r>
                    </a:p>
                  </a:txBody>
                  <a:tcPr/>
                </a:tc>
                <a:tc>
                  <a:txBody>
                    <a:bodyPr/>
                    <a:lstStyle/>
                    <a:p>
                      <a:pPr algn="ctr"/>
                      <a:r>
                        <a:rPr lang="en-US" sz="1400" u="none" dirty="0">
                          <a:latin typeface="+mj-lt"/>
                          <a:cs typeface="Times New Roman" pitchFamily="18" charset="0"/>
                        </a:rPr>
                        <a:t>-0.75</a:t>
                      </a:r>
                    </a:p>
                  </a:txBody>
                  <a:tcPr/>
                </a:tc>
                <a:tc>
                  <a:txBody>
                    <a:bodyPr/>
                    <a:lstStyle/>
                    <a:p>
                      <a:pPr algn="ctr"/>
                      <a:r>
                        <a:rPr lang="en-US" sz="1400" u="none" dirty="0">
                          <a:latin typeface="+mj-lt"/>
                          <a:cs typeface="Times New Roman" pitchFamily="18" charset="0"/>
                        </a:rPr>
                        <a:t>1.16</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0.22</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0.24</a:t>
                      </a:r>
                    </a:p>
                  </a:txBody>
                  <a:tcPr/>
                </a:tc>
                <a:tc>
                  <a:txBody>
                    <a:bodyPr/>
                    <a:lstStyle/>
                    <a:p>
                      <a:pPr algn="ctr"/>
                      <a:r>
                        <a:rPr lang="en-US" sz="1400" b="1" dirty="0">
                          <a:solidFill>
                            <a:schemeClr val="tx1"/>
                          </a:solidFill>
                          <a:latin typeface="+mj-lt"/>
                          <a:cs typeface="Times New Roman" pitchFamily="18" charset="0"/>
                        </a:rPr>
                        <a:t>0.12</a:t>
                      </a:r>
                    </a:p>
                  </a:txBody>
                  <a:tcPr/>
                </a:tc>
                <a:tc>
                  <a:txBody>
                    <a:bodyPr/>
                    <a:lstStyle/>
                    <a:p>
                      <a:pPr algn="ctr"/>
                      <a:r>
                        <a:rPr lang="en-US" sz="1400" b="1" dirty="0">
                          <a:solidFill>
                            <a:schemeClr val="tx1"/>
                          </a:solidFill>
                          <a:latin typeface="+mj-lt"/>
                          <a:cs typeface="Times New Roman" pitchFamily="18" charset="0"/>
                        </a:rPr>
                        <a:t>0.10</a:t>
                      </a:r>
                    </a:p>
                  </a:txBody>
                  <a:tcPr/>
                </a:tc>
                <a:extLst>
                  <a:ext uri="{0D108BD9-81ED-4DB2-BD59-A6C34878D82A}">
                    <a16:rowId xmlns:a16="http://schemas.microsoft.com/office/drawing/2014/main" val="10003"/>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338992" y="1680131"/>
            <a:ext cx="6123708" cy="4573505"/>
          </a:xfrm>
          <a:prstGeom prst="rect">
            <a:avLst/>
          </a:prstGeom>
        </p:spPr>
        <p:txBody>
          <a:bodyPr wrap="square" lIns="91385" tIns="45693" rIns="91385" bIns="45693">
            <a:spAutoFit/>
          </a:bodyPr>
          <a:lstStyle/>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Covered the short duration positioning as rates approach peak levels.  Looking to gradually extend duration to a slight overweight positioning.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Maintained a barbell structure in both portfolios to take advantage of the inverted yield curve.</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Maintaining a neutral to slightly underweight position in corporates bonds while waiting for a better re-entry point. New purchases done almost exclusively in the primary market to take advantage of reasonable new issue concession.</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After detracting slightly from performance during implementation period, ABS outperformed similar duration IG corporates and positively added to performance during the 2</a:t>
            </a:r>
            <a:r>
              <a:rPr lang="en-US" sz="1600" baseline="30000" dirty="0">
                <a:solidFill>
                  <a:srgbClr val="15234A"/>
                </a:solidFill>
                <a:latin typeface="Calibri" panose="020F0502020204030204"/>
                <a:cs typeface="Times New Roman" pitchFamily="18" charset="0"/>
              </a:rPr>
              <a:t>nd</a:t>
            </a:r>
            <a:r>
              <a:rPr lang="en-US" sz="1600" dirty="0">
                <a:solidFill>
                  <a:srgbClr val="15234A"/>
                </a:solidFill>
                <a:latin typeface="Calibri" panose="020F0502020204030204"/>
                <a:cs typeface="Times New Roman" pitchFamily="18" charset="0"/>
              </a:rPr>
              <a:t> and 3</a:t>
            </a:r>
            <a:r>
              <a:rPr lang="en-US" sz="1600" baseline="30000" dirty="0">
                <a:solidFill>
                  <a:srgbClr val="15234A"/>
                </a:solidFill>
                <a:latin typeface="Calibri" panose="020F0502020204030204"/>
                <a:cs typeface="Times New Roman" pitchFamily="18" charset="0"/>
              </a:rPr>
              <a:t>rd</a:t>
            </a:r>
            <a:r>
              <a:rPr lang="en-US" sz="1600" dirty="0">
                <a:solidFill>
                  <a:srgbClr val="15234A"/>
                </a:solidFill>
                <a:latin typeface="Calibri" panose="020F0502020204030204"/>
                <a:cs typeface="Times New Roman" pitchFamily="18" charset="0"/>
              </a:rPr>
              <a:t> quarter.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Maximized the use of “swing” trades to save on trading costs.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Benefiting from ability to rotate out of positions and distribute higher losses thanks to Liquidity account earnings.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440779" y="3674496"/>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latin typeface="Calibri" panose="020F0502020204030204"/>
                <a:cs typeface="Times New Roman" pitchFamily="18" charset="0"/>
              </a:rPr>
              <a:t>Short Duration Portfolio</a:t>
            </a:r>
          </a:p>
        </p:txBody>
      </p:sp>
    </p:spTree>
    <p:extLst>
      <p:ext uri="{BB962C8B-B14F-4D97-AF65-F5344CB8AC3E}">
        <p14:creationId xmlns:p14="http://schemas.microsoft.com/office/powerpoint/2010/main" val="2343700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0-BEEE-4647-BBE1-E9FD2DC0781C}"/>
              </a:ext>
            </a:extLst>
          </p:cNvPr>
          <p:cNvSpPr>
            <a:spLocks noGrp="1"/>
          </p:cNvSpPr>
          <p:nvPr>
            <p:ph type="title"/>
          </p:nvPr>
        </p:nvSpPr>
        <p:spPr/>
        <p:txBody>
          <a:bodyPr>
            <a:normAutofit/>
          </a:bodyPr>
          <a:lstStyle/>
          <a:p>
            <a:r>
              <a:rPr lang="en-US" sz="4000" b="1" dirty="0">
                <a:solidFill>
                  <a:schemeClr val="tx2"/>
                </a:solidFill>
              </a:rPr>
              <a:t>Intermediate Duration Portfolio Net of Fee </a:t>
            </a:r>
            <a:r>
              <a:rPr lang="en-US" sz="2000" b="1" dirty="0">
                <a:solidFill>
                  <a:schemeClr val="tx2"/>
                </a:solidFill>
              </a:rPr>
              <a:t>Performance as of September 30, 2023</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C844CB90-57FF-43D1-891C-F856D9B815A2}"/>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6731B62-93CA-43BE-A49C-6B79419EECBC}"/>
              </a:ext>
            </a:extLst>
          </p:cNvPr>
          <p:cNvSpPr/>
          <p:nvPr/>
        </p:nvSpPr>
        <p:spPr>
          <a:xfrm>
            <a:off x="1035050" y="529371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3" name="Table 2">
            <a:extLst>
              <a:ext uri="{FF2B5EF4-FFF2-40B4-BE49-F238E27FC236}">
                <a16:creationId xmlns:a16="http://schemas.microsoft.com/office/drawing/2014/main" id="{978D84DA-8D7C-41EC-25C5-B91C7EF3EF1D}"/>
              </a:ext>
            </a:extLst>
          </p:cNvPr>
          <p:cNvGraphicFramePr>
            <a:graphicFrameLocks noGrp="1"/>
          </p:cNvGraphicFramePr>
          <p:nvPr/>
        </p:nvGraphicFramePr>
        <p:xfrm>
          <a:off x="932851" y="2090993"/>
          <a:ext cx="10033000" cy="2869196"/>
        </p:xfrm>
        <a:graphic>
          <a:graphicData uri="http://schemas.openxmlformats.org/drawingml/2006/table">
            <a:tbl>
              <a:tblPr/>
              <a:tblGrid>
                <a:gridCol w="1427369">
                  <a:extLst>
                    <a:ext uri="{9D8B030D-6E8A-4147-A177-3AD203B41FA5}">
                      <a16:colId xmlns:a16="http://schemas.microsoft.com/office/drawing/2014/main" val="449428047"/>
                    </a:ext>
                  </a:extLst>
                </a:gridCol>
                <a:gridCol w="563938">
                  <a:extLst>
                    <a:ext uri="{9D8B030D-6E8A-4147-A177-3AD203B41FA5}">
                      <a16:colId xmlns:a16="http://schemas.microsoft.com/office/drawing/2014/main" val="3112249045"/>
                    </a:ext>
                  </a:extLst>
                </a:gridCol>
                <a:gridCol w="1175668">
                  <a:extLst>
                    <a:ext uri="{9D8B030D-6E8A-4147-A177-3AD203B41FA5}">
                      <a16:colId xmlns:a16="http://schemas.microsoft.com/office/drawing/2014/main" val="1613471577"/>
                    </a:ext>
                  </a:extLst>
                </a:gridCol>
                <a:gridCol w="535263">
                  <a:extLst>
                    <a:ext uri="{9D8B030D-6E8A-4147-A177-3AD203B41FA5}">
                      <a16:colId xmlns:a16="http://schemas.microsoft.com/office/drawing/2014/main" val="1582244098"/>
                    </a:ext>
                  </a:extLst>
                </a:gridCol>
                <a:gridCol w="563938">
                  <a:extLst>
                    <a:ext uri="{9D8B030D-6E8A-4147-A177-3AD203B41FA5}">
                      <a16:colId xmlns:a16="http://schemas.microsoft.com/office/drawing/2014/main" val="2453647356"/>
                    </a:ext>
                  </a:extLst>
                </a:gridCol>
                <a:gridCol w="229399">
                  <a:extLst>
                    <a:ext uri="{9D8B030D-6E8A-4147-A177-3AD203B41FA5}">
                      <a16:colId xmlns:a16="http://schemas.microsoft.com/office/drawing/2014/main" val="4043587188"/>
                    </a:ext>
                  </a:extLst>
                </a:gridCol>
                <a:gridCol w="522519">
                  <a:extLst>
                    <a:ext uri="{9D8B030D-6E8A-4147-A177-3AD203B41FA5}">
                      <a16:colId xmlns:a16="http://schemas.microsoft.com/office/drawing/2014/main" val="611178578"/>
                    </a:ext>
                  </a:extLst>
                </a:gridCol>
                <a:gridCol w="254887">
                  <a:extLst>
                    <a:ext uri="{9D8B030D-6E8A-4147-A177-3AD203B41FA5}">
                      <a16:colId xmlns:a16="http://schemas.microsoft.com/office/drawing/2014/main" val="2302868977"/>
                    </a:ext>
                  </a:extLst>
                </a:gridCol>
                <a:gridCol w="525705">
                  <a:extLst>
                    <a:ext uri="{9D8B030D-6E8A-4147-A177-3AD203B41FA5}">
                      <a16:colId xmlns:a16="http://schemas.microsoft.com/office/drawing/2014/main" val="3875862211"/>
                    </a:ext>
                  </a:extLst>
                </a:gridCol>
                <a:gridCol w="254887">
                  <a:extLst>
                    <a:ext uri="{9D8B030D-6E8A-4147-A177-3AD203B41FA5}">
                      <a16:colId xmlns:a16="http://schemas.microsoft.com/office/drawing/2014/main" val="2231868278"/>
                    </a:ext>
                  </a:extLst>
                </a:gridCol>
                <a:gridCol w="598985">
                  <a:extLst>
                    <a:ext uri="{9D8B030D-6E8A-4147-A177-3AD203B41FA5}">
                      <a16:colId xmlns:a16="http://schemas.microsoft.com/office/drawing/2014/main" val="2954640097"/>
                    </a:ext>
                  </a:extLst>
                </a:gridCol>
                <a:gridCol w="254887">
                  <a:extLst>
                    <a:ext uri="{9D8B030D-6E8A-4147-A177-3AD203B41FA5}">
                      <a16:colId xmlns:a16="http://schemas.microsoft.com/office/drawing/2014/main" val="3995478157"/>
                    </a:ext>
                  </a:extLst>
                </a:gridCol>
                <a:gridCol w="516147">
                  <a:extLst>
                    <a:ext uri="{9D8B030D-6E8A-4147-A177-3AD203B41FA5}">
                      <a16:colId xmlns:a16="http://schemas.microsoft.com/office/drawing/2014/main" val="3903526022"/>
                    </a:ext>
                  </a:extLst>
                </a:gridCol>
                <a:gridCol w="248515">
                  <a:extLst>
                    <a:ext uri="{9D8B030D-6E8A-4147-A177-3AD203B41FA5}">
                      <a16:colId xmlns:a16="http://schemas.microsoft.com/office/drawing/2014/main" val="743367938"/>
                    </a:ext>
                  </a:extLst>
                </a:gridCol>
                <a:gridCol w="516147">
                  <a:extLst>
                    <a:ext uri="{9D8B030D-6E8A-4147-A177-3AD203B41FA5}">
                      <a16:colId xmlns:a16="http://schemas.microsoft.com/office/drawing/2014/main" val="1932374575"/>
                    </a:ext>
                  </a:extLst>
                </a:gridCol>
                <a:gridCol w="248515">
                  <a:extLst>
                    <a:ext uri="{9D8B030D-6E8A-4147-A177-3AD203B41FA5}">
                      <a16:colId xmlns:a16="http://schemas.microsoft.com/office/drawing/2014/main" val="1854099952"/>
                    </a:ext>
                  </a:extLst>
                </a:gridCol>
                <a:gridCol w="516147">
                  <a:extLst>
                    <a:ext uri="{9D8B030D-6E8A-4147-A177-3AD203B41FA5}">
                      <a16:colId xmlns:a16="http://schemas.microsoft.com/office/drawing/2014/main" val="2668158391"/>
                    </a:ext>
                  </a:extLst>
                </a:gridCol>
                <a:gridCol w="324981">
                  <a:extLst>
                    <a:ext uri="{9D8B030D-6E8A-4147-A177-3AD203B41FA5}">
                      <a16:colId xmlns:a16="http://schemas.microsoft.com/office/drawing/2014/main" val="3098777169"/>
                    </a:ext>
                  </a:extLst>
                </a:gridCol>
                <a:gridCol w="506588">
                  <a:extLst>
                    <a:ext uri="{9D8B030D-6E8A-4147-A177-3AD203B41FA5}">
                      <a16:colId xmlns:a16="http://schemas.microsoft.com/office/drawing/2014/main" val="2095978845"/>
                    </a:ext>
                  </a:extLst>
                </a:gridCol>
                <a:gridCol w="248515">
                  <a:extLst>
                    <a:ext uri="{9D8B030D-6E8A-4147-A177-3AD203B41FA5}">
                      <a16:colId xmlns:a16="http://schemas.microsoft.com/office/drawing/2014/main" val="3377932807"/>
                    </a:ext>
                  </a:extLst>
                </a:gridCol>
              </a:tblGrid>
              <a:tr h="207467">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 of</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Mgr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000" b="1" i="0" u="none" strike="noStrike">
                          <a:effectLst/>
                          <a:latin typeface="Arial" panose="020B0604020202020204" pitchFamily="34" charset="0"/>
                        </a:rPr>
                        <a:t>Annualized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2620796"/>
                  </a:ext>
                </a:extLst>
              </a:tr>
              <a:tr h="299675">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Inv. Pool</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Market Value</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Rank*</a:t>
                      </a:r>
                    </a:p>
                  </a:txBody>
                  <a:tcPr marL="9525" marR="9525" marT="9525" marB="0" anchor="b">
                    <a:lnL>
                      <a:noFill/>
                    </a:lnL>
                    <a:lnR>
                      <a:noFill/>
                    </a:lnR>
                    <a:lnT>
                      <a:noFill/>
                    </a:lnT>
                    <a:lnB>
                      <a:noFill/>
                    </a:lnB>
                  </a:tcPr>
                </a:tc>
                <a:tc gridSpan="2">
                  <a:txBody>
                    <a:bodyPr/>
                    <a:lstStyle/>
                    <a:p>
                      <a:pPr algn="ctr" fontAlgn="b"/>
                      <a:r>
                        <a:rPr lang="en-US" sz="1000" b="1" i="0" u="none" strike="noStrike">
                          <a:effectLst/>
                          <a:latin typeface="Arial" panose="020B0604020202020204" pitchFamily="34" charset="0"/>
                        </a:rPr>
                        <a:t>1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6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33866383"/>
                  </a:ext>
                </a:extLst>
              </a:tr>
              <a:tr h="305822">
                <a:tc>
                  <a:txBody>
                    <a:bodyPr/>
                    <a:lstStyle/>
                    <a:p>
                      <a:pPr algn="l" fontAlgn="b"/>
                      <a:r>
                        <a:rPr lang="en-US" sz="1000" b="1" i="0" u="none" strike="noStrike">
                          <a:effectLst/>
                          <a:latin typeface="Arial" panose="020B0604020202020204" pitchFamily="34" charset="0"/>
                        </a:rPr>
                        <a:t>IR+M</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3.09%</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$1,897,571,626.32</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-1.696%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-1.676%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-2.263%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1.976%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-4.830%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-3.201%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0.868%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0.565%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9703515"/>
                  </a:ext>
                </a:extLst>
              </a:tr>
              <a:tr h="299675">
                <a:tc>
                  <a:txBody>
                    <a:bodyPr/>
                    <a:lstStyle/>
                    <a:p>
                      <a:pPr algn="l" fontAlgn="b"/>
                      <a:r>
                        <a:rPr lang="en-US" sz="1000" b="1" i="0" u="none" strike="noStrike">
                          <a:effectLst/>
                          <a:latin typeface="Arial" panose="020B0604020202020204" pitchFamily="34" charset="0"/>
                        </a:rPr>
                        <a:t>MetWest</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3.01%</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$1,850,297,306.04</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-1.934%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-2.097%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-2.683%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1.402%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-5.090%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-3.440%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0.684%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0.440%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9230578"/>
                  </a:ext>
                </a:extLst>
              </a:tr>
              <a:tr h="285844">
                <a:tc>
                  <a:txBody>
                    <a:bodyPr/>
                    <a:lstStyle/>
                    <a:p>
                      <a:pPr algn="l" fontAlgn="b"/>
                      <a:r>
                        <a:rPr lang="en-US" sz="1000" b="1" i="0" u="none" strike="noStrike">
                          <a:effectLst/>
                          <a:latin typeface="Arial" panose="020B0604020202020204" pitchFamily="34" charset="0"/>
                        </a:rPr>
                        <a:t>Galliard</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2.83%</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$1,738,034,445.18</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-1.733%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-1.691%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-2.205%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1.691%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-5.079%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-3.395%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0.715%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0.497%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5856555"/>
                  </a:ext>
                </a:extLst>
              </a:tr>
              <a:tr h="285844">
                <a:tc>
                  <a:txBody>
                    <a:bodyPr/>
                    <a:lstStyle/>
                    <a:p>
                      <a:pPr algn="l" fontAlgn="b"/>
                      <a:r>
                        <a:rPr lang="en-US" sz="1000" b="1" i="0" u="none" strike="noStrike">
                          <a:effectLst/>
                          <a:latin typeface="Arial" panose="020B0604020202020204" pitchFamily="34" charset="0"/>
                        </a:rPr>
                        <a:t>Sterling Capital</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2.78%</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$1,707,889,448.88</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-1.713%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-1.686%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1.940%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-4.666%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-2.994%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0.902%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0.639%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5928012"/>
                  </a:ext>
                </a:extLst>
              </a:tr>
              <a:tr h="285844">
                <a:tc>
                  <a:txBody>
                    <a:bodyPr/>
                    <a:lstStyle/>
                    <a:p>
                      <a:pPr algn="l" fontAlgn="b"/>
                      <a:r>
                        <a:rPr lang="en-US" sz="1000" b="1" i="0" u="none" strike="noStrike">
                          <a:effectLst/>
                          <a:latin typeface="Arial" panose="020B0604020202020204" pitchFamily="34" charset="0"/>
                        </a:rPr>
                        <a:t>Reams Asset Mgmt</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1.92%</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$1,182,319,919.83</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NR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-1.701%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-1.781%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-2.218%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6837115"/>
                  </a:ext>
                </a:extLst>
              </a:tr>
              <a:tr h="299675">
                <a:tc>
                  <a:txBody>
                    <a:bodyPr/>
                    <a:lstStyle/>
                    <a:p>
                      <a:pPr algn="l" fontAlgn="b"/>
                      <a:r>
                        <a:rPr lang="en-US" sz="1000" b="1" i="0" u="none" strike="noStrike">
                          <a:effectLst/>
                          <a:latin typeface="Arial" panose="020B0604020202020204" pitchFamily="34" charset="0"/>
                        </a:rPr>
                        <a:t>Wellington Mgmt Co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$1,180,022,391.15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NR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-1.751%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-1.825%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-2.403%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465035"/>
                  </a:ext>
                </a:extLst>
              </a:tr>
              <a:tr h="299675">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15.55%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$9,556,135,137.40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-1.759%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-1.793%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-2.302%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1.770%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-4.916%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-3.258%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0.792%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0.538%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1"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6763762"/>
                  </a:ext>
                </a:extLst>
              </a:tr>
              <a:tr h="299675">
                <a:tc>
                  <a:txBody>
                    <a:bodyPr/>
                    <a:lstStyle/>
                    <a:p>
                      <a:pPr algn="l" fontAlgn="b"/>
                      <a:r>
                        <a:rPr lang="en-US" sz="1000" b="1" i="0" u="none" strike="noStrike">
                          <a:solidFill>
                            <a:srgbClr val="0000FF"/>
                          </a:solidFill>
                          <a:effectLst/>
                          <a:latin typeface="Arial" panose="020B0604020202020204" pitchFamily="34" charset="0"/>
                        </a:rPr>
                        <a:t>Benchmark</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-1.762%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-1.887%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-2.622%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1.418%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-5.254%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-3.656%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0.414%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0.190%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64164157"/>
                  </a:ext>
                </a:extLst>
              </a:tr>
            </a:tbl>
          </a:graphicData>
        </a:graphic>
      </p:graphicFrame>
    </p:spTree>
    <p:extLst>
      <p:ext uri="{BB962C8B-B14F-4D97-AF65-F5344CB8AC3E}">
        <p14:creationId xmlns:p14="http://schemas.microsoft.com/office/powerpoint/2010/main" val="3138075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5FA9-1F38-4BE8-8E31-C40AE5283E81}"/>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 </a:t>
            </a:r>
            <a:br>
              <a:rPr lang="en-US" sz="3600" b="1" dirty="0">
                <a:solidFill>
                  <a:schemeClr val="tx2"/>
                </a:solidFill>
              </a:rPr>
            </a:br>
            <a:r>
              <a:rPr lang="en-US" sz="2000" b="1" dirty="0">
                <a:solidFill>
                  <a:schemeClr val="tx2"/>
                </a:solidFill>
              </a:rPr>
              <a:t>Performance as of September 30, 2023</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8E276E8-4AE7-4061-B723-A4B7D23CFF45}"/>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38F834-E704-4E9C-9827-EDF9471A9355}"/>
              </a:ext>
            </a:extLst>
          </p:cNvPr>
          <p:cNvSpPr/>
          <p:nvPr/>
        </p:nvSpPr>
        <p:spPr>
          <a:xfrm>
            <a:off x="527901" y="604258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3" name="Table 2">
            <a:extLst>
              <a:ext uri="{FF2B5EF4-FFF2-40B4-BE49-F238E27FC236}">
                <a16:creationId xmlns:a16="http://schemas.microsoft.com/office/drawing/2014/main" id="{F5B5C1E7-9F83-3DF3-D38D-112E75A89EF5}"/>
              </a:ext>
            </a:extLst>
          </p:cNvPr>
          <p:cNvGraphicFramePr>
            <a:graphicFrameLocks noGrp="1"/>
          </p:cNvGraphicFramePr>
          <p:nvPr/>
        </p:nvGraphicFramePr>
        <p:xfrm>
          <a:off x="674296" y="1617248"/>
          <a:ext cx="10679504" cy="3929541"/>
        </p:xfrm>
        <a:graphic>
          <a:graphicData uri="http://schemas.openxmlformats.org/drawingml/2006/table">
            <a:tbl>
              <a:tblPr/>
              <a:tblGrid>
                <a:gridCol w="1139418">
                  <a:extLst>
                    <a:ext uri="{9D8B030D-6E8A-4147-A177-3AD203B41FA5}">
                      <a16:colId xmlns:a16="http://schemas.microsoft.com/office/drawing/2014/main" val="1355502401"/>
                    </a:ext>
                  </a:extLst>
                </a:gridCol>
                <a:gridCol w="450172">
                  <a:extLst>
                    <a:ext uri="{9D8B030D-6E8A-4147-A177-3AD203B41FA5}">
                      <a16:colId xmlns:a16="http://schemas.microsoft.com/office/drawing/2014/main" val="1170351327"/>
                    </a:ext>
                  </a:extLst>
                </a:gridCol>
                <a:gridCol w="938493">
                  <a:extLst>
                    <a:ext uri="{9D8B030D-6E8A-4147-A177-3AD203B41FA5}">
                      <a16:colId xmlns:a16="http://schemas.microsoft.com/office/drawing/2014/main" val="1944191029"/>
                    </a:ext>
                  </a:extLst>
                </a:gridCol>
                <a:gridCol w="427282">
                  <a:extLst>
                    <a:ext uri="{9D8B030D-6E8A-4147-A177-3AD203B41FA5}">
                      <a16:colId xmlns:a16="http://schemas.microsoft.com/office/drawing/2014/main" val="2957992025"/>
                    </a:ext>
                  </a:extLst>
                </a:gridCol>
                <a:gridCol w="450172">
                  <a:extLst>
                    <a:ext uri="{9D8B030D-6E8A-4147-A177-3AD203B41FA5}">
                      <a16:colId xmlns:a16="http://schemas.microsoft.com/office/drawing/2014/main" val="3513930227"/>
                    </a:ext>
                  </a:extLst>
                </a:gridCol>
                <a:gridCol w="183120">
                  <a:extLst>
                    <a:ext uri="{9D8B030D-6E8A-4147-A177-3AD203B41FA5}">
                      <a16:colId xmlns:a16="http://schemas.microsoft.com/office/drawing/2014/main" val="740102966"/>
                    </a:ext>
                  </a:extLst>
                </a:gridCol>
                <a:gridCol w="417108">
                  <a:extLst>
                    <a:ext uri="{9D8B030D-6E8A-4147-A177-3AD203B41FA5}">
                      <a16:colId xmlns:a16="http://schemas.microsoft.com/office/drawing/2014/main" val="1872055420"/>
                    </a:ext>
                  </a:extLst>
                </a:gridCol>
                <a:gridCol w="203468">
                  <a:extLst>
                    <a:ext uri="{9D8B030D-6E8A-4147-A177-3AD203B41FA5}">
                      <a16:colId xmlns:a16="http://schemas.microsoft.com/office/drawing/2014/main" val="1115670509"/>
                    </a:ext>
                  </a:extLst>
                </a:gridCol>
                <a:gridCol w="419651">
                  <a:extLst>
                    <a:ext uri="{9D8B030D-6E8A-4147-A177-3AD203B41FA5}">
                      <a16:colId xmlns:a16="http://schemas.microsoft.com/office/drawing/2014/main" val="3575653463"/>
                    </a:ext>
                  </a:extLst>
                </a:gridCol>
                <a:gridCol w="203468">
                  <a:extLst>
                    <a:ext uri="{9D8B030D-6E8A-4147-A177-3AD203B41FA5}">
                      <a16:colId xmlns:a16="http://schemas.microsoft.com/office/drawing/2014/main" val="2296582600"/>
                    </a:ext>
                  </a:extLst>
                </a:gridCol>
                <a:gridCol w="478148">
                  <a:extLst>
                    <a:ext uri="{9D8B030D-6E8A-4147-A177-3AD203B41FA5}">
                      <a16:colId xmlns:a16="http://schemas.microsoft.com/office/drawing/2014/main" val="3392783194"/>
                    </a:ext>
                  </a:extLst>
                </a:gridCol>
                <a:gridCol w="203468">
                  <a:extLst>
                    <a:ext uri="{9D8B030D-6E8A-4147-A177-3AD203B41FA5}">
                      <a16:colId xmlns:a16="http://schemas.microsoft.com/office/drawing/2014/main" val="3103681134"/>
                    </a:ext>
                  </a:extLst>
                </a:gridCol>
                <a:gridCol w="412021">
                  <a:extLst>
                    <a:ext uri="{9D8B030D-6E8A-4147-A177-3AD203B41FA5}">
                      <a16:colId xmlns:a16="http://schemas.microsoft.com/office/drawing/2014/main" val="2205085657"/>
                    </a:ext>
                  </a:extLst>
                </a:gridCol>
                <a:gridCol w="198382">
                  <a:extLst>
                    <a:ext uri="{9D8B030D-6E8A-4147-A177-3AD203B41FA5}">
                      <a16:colId xmlns:a16="http://schemas.microsoft.com/office/drawing/2014/main" val="3755090199"/>
                    </a:ext>
                  </a:extLst>
                </a:gridCol>
                <a:gridCol w="412021">
                  <a:extLst>
                    <a:ext uri="{9D8B030D-6E8A-4147-A177-3AD203B41FA5}">
                      <a16:colId xmlns:a16="http://schemas.microsoft.com/office/drawing/2014/main" val="676507818"/>
                    </a:ext>
                  </a:extLst>
                </a:gridCol>
                <a:gridCol w="198382">
                  <a:extLst>
                    <a:ext uri="{9D8B030D-6E8A-4147-A177-3AD203B41FA5}">
                      <a16:colId xmlns:a16="http://schemas.microsoft.com/office/drawing/2014/main" val="2637106764"/>
                    </a:ext>
                  </a:extLst>
                </a:gridCol>
                <a:gridCol w="412021">
                  <a:extLst>
                    <a:ext uri="{9D8B030D-6E8A-4147-A177-3AD203B41FA5}">
                      <a16:colId xmlns:a16="http://schemas.microsoft.com/office/drawing/2014/main" val="2930420408"/>
                    </a:ext>
                  </a:extLst>
                </a:gridCol>
                <a:gridCol w="259421">
                  <a:extLst>
                    <a:ext uri="{9D8B030D-6E8A-4147-A177-3AD203B41FA5}">
                      <a16:colId xmlns:a16="http://schemas.microsoft.com/office/drawing/2014/main" val="2714352837"/>
                    </a:ext>
                  </a:extLst>
                </a:gridCol>
                <a:gridCol w="404391">
                  <a:extLst>
                    <a:ext uri="{9D8B030D-6E8A-4147-A177-3AD203B41FA5}">
                      <a16:colId xmlns:a16="http://schemas.microsoft.com/office/drawing/2014/main" val="322193263"/>
                    </a:ext>
                  </a:extLst>
                </a:gridCol>
                <a:gridCol w="198382">
                  <a:extLst>
                    <a:ext uri="{9D8B030D-6E8A-4147-A177-3AD203B41FA5}">
                      <a16:colId xmlns:a16="http://schemas.microsoft.com/office/drawing/2014/main" val="1170516718"/>
                    </a:ext>
                  </a:extLst>
                </a:gridCol>
                <a:gridCol w="412021">
                  <a:extLst>
                    <a:ext uri="{9D8B030D-6E8A-4147-A177-3AD203B41FA5}">
                      <a16:colId xmlns:a16="http://schemas.microsoft.com/office/drawing/2014/main" val="3752303218"/>
                    </a:ext>
                  </a:extLst>
                </a:gridCol>
                <a:gridCol w="198382">
                  <a:extLst>
                    <a:ext uri="{9D8B030D-6E8A-4147-A177-3AD203B41FA5}">
                      <a16:colId xmlns:a16="http://schemas.microsoft.com/office/drawing/2014/main" val="2132541975"/>
                    </a:ext>
                  </a:extLst>
                </a:gridCol>
                <a:gridCol w="488322">
                  <a:extLst>
                    <a:ext uri="{9D8B030D-6E8A-4147-A177-3AD203B41FA5}">
                      <a16:colId xmlns:a16="http://schemas.microsoft.com/office/drawing/2014/main" val="212993146"/>
                    </a:ext>
                  </a:extLst>
                </a:gridCol>
                <a:gridCol w="198382">
                  <a:extLst>
                    <a:ext uri="{9D8B030D-6E8A-4147-A177-3AD203B41FA5}">
                      <a16:colId xmlns:a16="http://schemas.microsoft.com/office/drawing/2014/main" val="2070841004"/>
                    </a:ext>
                  </a:extLst>
                </a:gridCol>
                <a:gridCol w="488322">
                  <a:extLst>
                    <a:ext uri="{9D8B030D-6E8A-4147-A177-3AD203B41FA5}">
                      <a16:colId xmlns:a16="http://schemas.microsoft.com/office/drawing/2014/main" val="2727198622"/>
                    </a:ext>
                  </a:extLst>
                </a:gridCol>
                <a:gridCol w="198382">
                  <a:extLst>
                    <a:ext uri="{9D8B030D-6E8A-4147-A177-3AD203B41FA5}">
                      <a16:colId xmlns:a16="http://schemas.microsoft.com/office/drawing/2014/main" val="1076529480"/>
                    </a:ext>
                  </a:extLst>
                </a:gridCol>
                <a:gridCol w="488322">
                  <a:extLst>
                    <a:ext uri="{9D8B030D-6E8A-4147-A177-3AD203B41FA5}">
                      <a16:colId xmlns:a16="http://schemas.microsoft.com/office/drawing/2014/main" val="4019532248"/>
                    </a:ext>
                  </a:extLst>
                </a:gridCol>
                <a:gridCol w="198382">
                  <a:extLst>
                    <a:ext uri="{9D8B030D-6E8A-4147-A177-3AD203B41FA5}">
                      <a16:colId xmlns:a16="http://schemas.microsoft.com/office/drawing/2014/main" val="4152335354"/>
                    </a:ext>
                  </a:extLst>
                </a:gridCol>
              </a:tblGrid>
              <a:tr h="256950">
                <a:tc>
                  <a:txBody>
                    <a:bodyPr/>
                    <a:lstStyle/>
                    <a:p>
                      <a:pPr algn="l" fontAlgn="b"/>
                      <a:endParaRPr lang="en-US" sz="800" b="1"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 of</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Market Value</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Mgr </a:t>
                      </a: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gridSpan="16">
                  <a:txBody>
                    <a:bodyPr/>
                    <a:lstStyle/>
                    <a:p>
                      <a:pPr algn="ctr" fontAlgn="b"/>
                      <a:r>
                        <a:rPr lang="en-US" sz="800" b="1" i="0" u="none" strike="noStrike">
                          <a:effectLst/>
                          <a:latin typeface="Arial" panose="020B0604020202020204" pitchFamily="34" charset="0"/>
                        </a:rPr>
                        <a:t>Annualized</a:t>
                      </a:r>
                    </a:p>
                  </a:txBody>
                  <a:tcPr marL="7476" marR="7476" marT="74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9704139"/>
                  </a:ext>
                </a:extLst>
              </a:tr>
              <a:tr h="256950">
                <a:tc>
                  <a:txBody>
                    <a:bodyPr/>
                    <a:lstStyle/>
                    <a:p>
                      <a:pPr algn="l" fontAlgn="b"/>
                      <a:endParaRPr lang="en-US" sz="800" b="1" i="0" u="none" strike="noStrike">
                        <a:effectLst/>
                        <a:latin typeface="Arial" panose="020B0604020202020204" pitchFamily="34" charset="0"/>
                      </a:endParaRP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Inv. Pool</a:t>
                      </a:r>
                    </a:p>
                  </a:txBody>
                  <a:tcPr marL="7476" marR="7476" marT="7476" marB="0" anchor="b">
                    <a:lnL>
                      <a:noFill/>
                    </a:lnL>
                    <a:lnR>
                      <a:noFill/>
                    </a:lnR>
                    <a:lnT>
                      <a:noFill/>
                    </a:lnT>
                    <a:lnB>
                      <a:noFill/>
                    </a:lnB>
                  </a:tcPr>
                </a:tc>
                <a:tc>
                  <a:txBody>
                    <a:bodyPr/>
                    <a:lstStyle/>
                    <a:p>
                      <a:pPr algn="ctr" fontAlgn="b"/>
                      <a:endParaRPr lang="en-US" sz="800" b="1" i="0" u="none" strike="noStrike" dirty="0">
                        <a:effectLst/>
                        <a:latin typeface="Arial" panose="020B0604020202020204" pitchFamily="34" charset="0"/>
                      </a:endParaRP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Rank*</a:t>
                      </a:r>
                    </a:p>
                  </a:txBody>
                  <a:tcPr marL="7476" marR="7476" marT="7476" marB="0" anchor="b">
                    <a:lnL>
                      <a:noFill/>
                    </a:lnL>
                    <a:lnR>
                      <a:noFill/>
                    </a:lnR>
                    <a:lnT>
                      <a:noFill/>
                    </a:lnT>
                    <a:lnB>
                      <a:noFill/>
                    </a:lnB>
                  </a:tcPr>
                </a:tc>
                <a:tc gridSpan="2">
                  <a:txBody>
                    <a:bodyPr/>
                    <a:lstStyle/>
                    <a:p>
                      <a:pPr algn="ctr" fontAlgn="b"/>
                      <a:r>
                        <a:rPr lang="en-US" sz="800" b="1" i="0" u="none" strike="noStrike">
                          <a:effectLst/>
                          <a:latin typeface="Arial" panose="020B0604020202020204" pitchFamily="34" charset="0"/>
                        </a:rPr>
                        <a:t>1 Month</a:t>
                      </a:r>
                    </a:p>
                  </a:txBody>
                  <a:tcPr marL="7476" marR="7476" marT="747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76" marR="7476" marT="747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76" marR="7476" marT="747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 Year</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 Year</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7930885"/>
                  </a:ext>
                </a:extLst>
              </a:tr>
              <a:tr h="256950">
                <a:tc>
                  <a:txBody>
                    <a:bodyPr/>
                    <a:lstStyle/>
                    <a:p>
                      <a:pPr algn="l" fontAlgn="b"/>
                      <a:r>
                        <a:rPr lang="en-US" sz="800" b="1" i="0" u="none" strike="noStrike">
                          <a:effectLst/>
                          <a:latin typeface="Arial" panose="020B0604020202020204" pitchFamily="34" charset="0"/>
                        </a:rPr>
                        <a:t>Galliard</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4.08%</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$2,504,672,481.41</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-2.569%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-3.069%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-3.793%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0.916%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-7.078%</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-4.996%</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0.669%</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0.340%</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1.612%</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24599844"/>
                  </a:ext>
                </a:extLst>
              </a:tr>
              <a:tr h="256950">
                <a:tc>
                  <a:txBody>
                    <a:bodyPr/>
                    <a:lstStyle/>
                    <a:p>
                      <a:pPr algn="l" fontAlgn="b"/>
                      <a:r>
                        <a:rPr lang="en-US" sz="800" b="1" i="0" u="none" strike="noStrike">
                          <a:effectLst/>
                          <a:latin typeface="Arial" panose="020B0604020202020204" pitchFamily="34" charset="0"/>
                        </a:rPr>
                        <a:t>All Spring (Wells)</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4.07%</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$2,501,992,471.79</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-2.565%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-3.099%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-3.659%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0.796%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-7.249%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-4.858%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0.441%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0.223%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1.383%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2.866%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3.167%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5661580"/>
                  </a:ext>
                </a:extLst>
              </a:tr>
              <a:tr h="256950">
                <a:tc>
                  <a:txBody>
                    <a:bodyPr/>
                    <a:lstStyle/>
                    <a:p>
                      <a:pPr algn="l" fontAlgn="b"/>
                      <a:r>
                        <a:rPr lang="en-US" sz="800" b="1" i="0" u="none" strike="noStrike">
                          <a:effectLst/>
                          <a:latin typeface="Arial" panose="020B0604020202020204" pitchFamily="34" charset="0"/>
                        </a:rPr>
                        <a:t>Fidelity</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3.91%</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$2,401,367,858.98</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-2.626%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-3.196%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-3.859%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0.542%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-7.016%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-4.977%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0.509%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0.262%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1.375%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3.055%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3.337%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4.060%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0630600"/>
                  </a:ext>
                </a:extLst>
              </a:tr>
              <a:tr h="256950">
                <a:tc>
                  <a:txBody>
                    <a:bodyPr/>
                    <a:lstStyle/>
                    <a:p>
                      <a:pPr algn="l" fontAlgn="b"/>
                      <a:r>
                        <a:rPr lang="en-US" sz="800" b="1" i="0" u="none" strike="noStrike">
                          <a:effectLst/>
                          <a:latin typeface="Arial" panose="020B0604020202020204" pitchFamily="34" charset="0"/>
                        </a:rPr>
                        <a:t>Sterling Capital</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3.61%</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$2,217,426,108.04</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-2.559%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-3.063%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-3.565%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0.843%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-6.848%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-4.560%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0.543%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0.405%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1.570%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3.120%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2574272"/>
                  </a:ext>
                </a:extLst>
              </a:tr>
              <a:tr h="256950">
                <a:tc>
                  <a:txBody>
                    <a:bodyPr/>
                    <a:lstStyle/>
                    <a:p>
                      <a:pPr algn="l" fontAlgn="b"/>
                      <a:r>
                        <a:rPr lang="en-US" sz="800" b="1" i="0" u="none" strike="noStrike">
                          <a:effectLst/>
                          <a:latin typeface="Arial" panose="020B0604020202020204" pitchFamily="34" charset="0"/>
                        </a:rPr>
                        <a:t>Manulife </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3.12%</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$1,916,649,144.73</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-2.753%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-3.374%</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-3.987%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0.436%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-7.180%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-5.012%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0.349%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0.215%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1.337%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3.133%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3.205%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3.919%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797972"/>
                  </a:ext>
                </a:extLst>
              </a:tr>
              <a:tr h="256950">
                <a:tc>
                  <a:txBody>
                    <a:bodyPr/>
                    <a:lstStyle/>
                    <a:p>
                      <a:pPr algn="l" fontAlgn="b"/>
                      <a:r>
                        <a:rPr lang="en-US" sz="800" b="1" i="0" u="none" strike="noStrike">
                          <a:effectLst/>
                          <a:latin typeface="Arial" panose="020B0604020202020204" pitchFamily="34" charset="0"/>
                        </a:rPr>
                        <a:t>Goldman Sachs</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2.97%</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$1,824,066,696.84</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-2.653%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-3.330%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-3.820%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0.992%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-7.043%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-5.004%</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0.501%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0.237%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1.314%</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2.889%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3.092%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3.839%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9532429"/>
                  </a:ext>
                </a:extLst>
              </a:tr>
              <a:tr h="256950">
                <a:tc>
                  <a:txBody>
                    <a:bodyPr/>
                    <a:lstStyle/>
                    <a:p>
                      <a:pPr algn="l" fontAlgn="b"/>
                      <a:r>
                        <a:rPr lang="en-US" sz="800" b="1" i="0" u="none" strike="noStrike">
                          <a:effectLst/>
                          <a:latin typeface="Arial" panose="020B0604020202020204" pitchFamily="34" charset="0"/>
                        </a:rPr>
                        <a:t>Western Asset</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2.65%</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$1,628,608,696.23</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-2.758%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-3.479%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-4.041%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0.667%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-7.132%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-4.894%</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0.250%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0.147%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1.397%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3.111%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3.068%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3.839%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72346556"/>
                  </a:ext>
                </a:extLst>
              </a:tr>
              <a:tr h="256950">
                <a:tc>
                  <a:txBody>
                    <a:bodyPr/>
                    <a:lstStyle/>
                    <a:p>
                      <a:pPr algn="l" fontAlgn="b"/>
                      <a:r>
                        <a:rPr lang="en-US" sz="800" b="1" i="0" u="none" strike="noStrike">
                          <a:effectLst/>
                          <a:latin typeface="Arial" panose="020B0604020202020204" pitchFamily="34" charset="0"/>
                        </a:rPr>
                        <a:t>Amundi </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2.37%</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$1,454,300,660.25</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-2.444%</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-2.771%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-3.500%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1.330%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-7.148%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-4.822%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0.415%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0.231%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1.493%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3.423%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3.373%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4.101%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2108162"/>
                  </a:ext>
                </a:extLst>
              </a:tr>
              <a:tr h="256950">
                <a:tc>
                  <a:txBody>
                    <a:bodyPr/>
                    <a:lstStyle/>
                    <a:p>
                      <a:pPr algn="l" fontAlgn="b"/>
                      <a:r>
                        <a:rPr lang="en-US" sz="800" b="1" i="0" u="none" strike="noStrike">
                          <a:effectLst/>
                          <a:latin typeface="Arial" panose="020B0604020202020204" pitchFamily="34" charset="0"/>
                        </a:rPr>
                        <a:t>PGIM</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2.20%</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$1,353,265,457.95</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-2.512%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-3.049%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-3.650%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-7.439%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-5.006%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0.245%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0.093%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1.343%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3.050%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0000765"/>
                  </a:ext>
                </a:extLst>
              </a:tr>
              <a:tr h="256950">
                <a:tc>
                  <a:txBody>
                    <a:bodyPr/>
                    <a:lstStyle/>
                    <a:p>
                      <a:pPr algn="l" fontAlgn="b"/>
                      <a:r>
                        <a:rPr lang="en-US" sz="800" b="1" i="0" u="none" strike="noStrike">
                          <a:effectLst/>
                          <a:latin typeface="Arial" panose="020B0604020202020204" pitchFamily="34" charset="0"/>
                        </a:rPr>
                        <a:t>Nuveen </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1.25%</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$768,645,579.46</a:t>
                      </a:r>
                    </a:p>
                  </a:txBody>
                  <a:tcPr marL="7476" marR="7476" marT="747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-2.518%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-3.093%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-3.946%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0.615%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-6.978%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-4.905%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0.286%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0.042%</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1.205%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3.009%</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3.061%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3.766%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3416217"/>
                  </a:ext>
                </a:extLst>
              </a:tr>
              <a:tr h="256950">
                <a:tc>
                  <a:txBody>
                    <a:bodyPr/>
                    <a:lstStyle/>
                    <a:p>
                      <a:pPr algn="l" fontAlgn="b"/>
                      <a:r>
                        <a:rPr lang="en-US" sz="800" b="1" i="0" u="none" strike="noStrike">
                          <a:effectLst/>
                          <a:latin typeface="Arial" panose="020B0604020202020204" pitchFamily="34" charset="0"/>
                        </a:rPr>
                        <a:t>Insight Investment</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1.09%</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$667,680,208.41</a:t>
                      </a:r>
                    </a:p>
                  </a:txBody>
                  <a:tcPr marL="7476" marR="7476" marT="74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-2.580%</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-3.166%</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-3.829%</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7</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0.969%</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4</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-7.194%</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-5.002%</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0.322%</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8</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0.071%</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1.271%</a:t>
                      </a: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10</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76" marR="7476" marT="747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461440"/>
                  </a:ext>
                </a:extLst>
              </a:tr>
              <a:tr h="332241">
                <a:tc>
                  <a:txBody>
                    <a:bodyPr/>
                    <a:lstStyle/>
                    <a:p>
                      <a:pPr algn="l" fontAlgn="b"/>
                      <a:r>
                        <a:rPr lang="en-US" sz="800" b="1" i="0" u="none" strike="noStrike">
                          <a:effectLst/>
                          <a:latin typeface="Arial" panose="020B0604020202020204" pitchFamily="34" charset="0"/>
                        </a:rPr>
                        <a:t>Total</a:t>
                      </a:r>
                    </a:p>
                  </a:txBody>
                  <a:tcPr marL="7476" marR="7476" marT="74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31.30%</a:t>
                      </a:r>
                    </a:p>
                  </a:txBody>
                  <a:tcPr marL="7476" marR="7476" marT="74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$19,238,675,364.09</a:t>
                      </a:r>
                    </a:p>
                  </a:txBody>
                  <a:tcPr marL="7476" marR="7476" marT="747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-2.602%</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-3.158%</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-3.776%</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0.809%</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-7.138%</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-4.917%</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0.422%</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0.213%</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1.379%</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3.024%</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3.068%</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3.779%</a:t>
                      </a:r>
                    </a:p>
                  </a:txBody>
                  <a:tcPr marL="7476" marR="7476" marT="747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67736892"/>
                  </a:ext>
                </a:extLst>
              </a:tr>
              <a:tr h="256950">
                <a:tc>
                  <a:txBody>
                    <a:bodyPr/>
                    <a:lstStyle/>
                    <a:p>
                      <a:pPr algn="l" fontAlgn="b"/>
                      <a:r>
                        <a:rPr lang="en-US" sz="800" b="1" i="0" u="none" strike="noStrike">
                          <a:solidFill>
                            <a:srgbClr val="0000FF"/>
                          </a:solidFill>
                          <a:effectLst/>
                          <a:latin typeface="Arial" panose="020B0604020202020204" pitchFamily="34" charset="0"/>
                        </a:rPr>
                        <a:t>Benchmark</a:t>
                      </a:r>
                    </a:p>
                  </a:txBody>
                  <a:tcPr marL="7476" marR="7476" marT="7476" marB="0" anchor="b">
                    <a:lnL>
                      <a:noFill/>
                    </a:lnL>
                    <a:lnR>
                      <a:noFill/>
                    </a:lnR>
                    <a:lnT>
                      <a:noFill/>
                    </a:lnT>
                    <a:lnB>
                      <a:noFill/>
                    </a:lnB>
                  </a:tcPr>
                </a:tc>
                <a:tc>
                  <a:txBody>
                    <a:bodyPr/>
                    <a:lstStyle/>
                    <a:p>
                      <a:pPr algn="l" fontAlgn="b"/>
                      <a:endParaRPr lang="en-US" sz="800" b="1" i="0" u="none" strike="noStrike">
                        <a:solidFill>
                          <a:srgbClr val="0000FF"/>
                        </a:solidFill>
                        <a:effectLst/>
                        <a:latin typeface="Arial" panose="020B0604020202020204" pitchFamily="34" charset="0"/>
                      </a:endParaRPr>
                    </a:p>
                  </a:txBody>
                  <a:tcPr marL="7476" marR="7476" marT="747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76" marR="7476" marT="747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-2.541%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-3.231%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-4.048%</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0.644%</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-7.290%</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-5.206%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0.103%</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-0.091%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1.127%</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2.535%</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2.846%</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3.591%</a:t>
                      </a:r>
                    </a:p>
                  </a:txBody>
                  <a:tcPr marL="7476" marR="7476" marT="74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76" marR="7476" marT="747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0080014"/>
                  </a:ext>
                </a:extLst>
              </a:tr>
            </a:tbl>
          </a:graphicData>
        </a:graphic>
      </p:graphicFrame>
    </p:spTree>
    <p:extLst>
      <p:ext uri="{BB962C8B-B14F-4D97-AF65-F5344CB8AC3E}">
        <p14:creationId xmlns:p14="http://schemas.microsoft.com/office/powerpoint/2010/main" val="1302252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166"/>
            <a:ext cx="10515600" cy="944852"/>
          </a:xfrm>
        </p:spPr>
        <p:txBody>
          <a:bodyPr/>
          <a:lstStyle/>
          <a:p>
            <a:pPr algn="ctr"/>
            <a:r>
              <a:rPr lang="en-US" b="1" dirty="0">
                <a:solidFill>
                  <a:schemeClr val="tx1"/>
                </a:solidFill>
              </a:rPr>
              <a:t>Fixed Income Characteristics </a:t>
            </a:r>
            <a:r>
              <a:rPr lang="en-US" sz="2400" b="1" dirty="0">
                <a:solidFill>
                  <a:schemeClr val="tx1"/>
                </a:solidFill>
              </a:rPr>
              <a:t>(as of Sept 30, 2023)</a:t>
            </a:r>
            <a:endParaRPr lang="en-US" b="1" dirty="0">
              <a:solidFill>
                <a:schemeClr val="tx1"/>
              </a:solidFill>
            </a:endParaRPr>
          </a:p>
        </p:txBody>
      </p:sp>
      <p:graphicFrame>
        <p:nvGraphicFramePr>
          <p:cNvPr id="8" name="Content Placeholder 7"/>
          <p:cNvGraphicFramePr>
            <a:graphicFrameLocks noGrp="1"/>
          </p:cNvGraphicFramePr>
          <p:nvPr>
            <p:ph sz="half" idx="1"/>
          </p:nvPr>
        </p:nvGraphicFramePr>
        <p:xfrm>
          <a:off x="1981200" y="1524001"/>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3.36%</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2.91%</a:t>
                      </a:r>
                    </a:p>
                  </a:txBody>
                  <a:tcPr marL="92295" marR="92295" anchor="ctr" horzOverflow="overflow"/>
                </a:tc>
                <a:extLst>
                  <a:ext uri="{0D108BD9-81ED-4DB2-BD59-A6C34878D82A}">
                    <a16:rowId xmlns:a16="http://schemas.microsoft.com/office/drawing/2014/main" val="10002"/>
                  </a:ext>
                </a:extLst>
              </a:tr>
              <a:tr h="786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5.65%</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5.36%</a:t>
                      </a:r>
                    </a:p>
                  </a:txBody>
                  <a:tcPr marL="92295" marR="92295" anchor="ctr" horzOverflow="overflow"/>
                </a:tc>
                <a:extLst>
                  <a:ext uri="{0D108BD9-81ED-4DB2-BD59-A6C34878D82A}">
                    <a16:rowId xmlns:a16="http://schemas.microsoft.com/office/drawing/2014/main" val="10003"/>
                  </a:ext>
                </a:extLst>
              </a:tr>
              <a:tr h="803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4.66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4.56 years</a:t>
                      </a:r>
                    </a:p>
                  </a:txBody>
                  <a:tcPr marL="92295" marR="92295" anchor="ctr" horzOverflow="overflow"/>
                </a:tc>
                <a:extLst>
                  <a:ext uri="{0D108BD9-81ED-4DB2-BD59-A6C34878D82A}">
                    <a16:rowId xmlns:a16="http://schemas.microsoft.com/office/drawing/2014/main" val="10004"/>
                  </a:ext>
                </a:extLst>
              </a:tr>
            </a:tbl>
          </a:graphicData>
        </a:graphic>
      </p:graphicFrame>
      <p:graphicFrame>
        <p:nvGraphicFramePr>
          <p:cNvPr id="9" name="Content Placeholder 8"/>
          <p:cNvGraphicFramePr>
            <a:graphicFrameLocks noGrp="1"/>
          </p:cNvGraphicFramePr>
          <p:nvPr>
            <p:ph sz="half" idx="2"/>
          </p:nvPr>
        </p:nvGraphicFramePr>
        <p:xfrm>
          <a:off x="6172200" y="1524000"/>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3.58%</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3.07%</a:t>
                      </a:r>
                    </a:p>
                  </a:txBody>
                  <a:tcPr marL="92295" marR="92295" anchor="ctr" horzOverflow="overflow"/>
                </a:tc>
                <a:extLst>
                  <a:ext uri="{0D108BD9-81ED-4DB2-BD59-A6C34878D82A}">
                    <a16:rowId xmlns:a16="http://schemas.microsoft.com/office/drawing/2014/main" val="10002"/>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5.65%</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5.39%</a:t>
                      </a:r>
                    </a:p>
                  </a:txBody>
                  <a:tcPr marL="92295" marR="92295" anchor="ctr" horzOverflow="overflow"/>
                </a:tc>
                <a:extLst>
                  <a:ext uri="{0D108BD9-81ED-4DB2-BD59-A6C34878D82A}">
                    <a16:rowId xmlns:a16="http://schemas.microsoft.com/office/drawing/2014/main" val="10003"/>
                  </a:ext>
                </a:extLst>
              </a:tr>
              <a:tr h="850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6.21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6.09 years</a:t>
                      </a:r>
                    </a:p>
                  </a:txBody>
                  <a:tcPr marL="92295" marR="92295" anchor="ctr" horzOverflow="overflow"/>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497334-606F-44E3-91D6-A5A3154000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103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928950"/>
          </a:xfrm>
        </p:spPr>
        <p:txBody>
          <a:bodyPr/>
          <a:lstStyle/>
          <a:p>
            <a:pPr algn="ctr"/>
            <a:r>
              <a:rPr lang="en-US" b="1" dirty="0">
                <a:solidFill>
                  <a:schemeClr val="tx1"/>
                </a:solidFill>
              </a:rPr>
              <a:t>Sector Allocation</a:t>
            </a:r>
          </a:p>
        </p:txBody>
      </p:sp>
      <p:graphicFrame>
        <p:nvGraphicFramePr>
          <p:cNvPr id="10" name="Object 6"/>
          <p:cNvGraphicFramePr>
            <a:graphicFrameLocks noGrp="1" noChangeAspect="1"/>
          </p:cNvGraphicFramePr>
          <p:nvPr>
            <p:ph sz="half" idx="1"/>
          </p:nvPr>
        </p:nvGraphicFramePr>
        <p:xfrm>
          <a:off x="1669773" y="1371599"/>
          <a:ext cx="8810045"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
          <p:cNvGraphicFramePr>
            <a:graphicFrameLocks noGrp="1" noChangeAspect="1"/>
          </p:cNvGraphicFramePr>
          <p:nvPr>
            <p:ph sz="half" idx="2"/>
          </p:nvPr>
        </p:nvGraphicFramePr>
        <p:xfrm>
          <a:off x="1669773" y="3745064"/>
          <a:ext cx="8810045"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D8A600BD-B857-49E6-BC15-E8BC6539A2F3}"/>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42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533400"/>
            <a:ext cx="8229600" cy="762000"/>
          </a:xfrm>
        </p:spPr>
        <p:txBody>
          <a:bodyPr>
            <a:normAutofit/>
          </a:bodyPr>
          <a:lstStyle/>
          <a:p>
            <a:pPr algn="ctr"/>
            <a:r>
              <a:rPr lang="en-US" b="1" dirty="0">
                <a:solidFill>
                  <a:schemeClr val="tx1"/>
                </a:solidFill>
              </a:rPr>
              <a:t>Credit Quality (Moody’s)</a:t>
            </a:r>
            <a:endParaRPr lang="en-US" b="1" dirty="0"/>
          </a:p>
        </p:txBody>
      </p:sp>
      <p:graphicFrame>
        <p:nvGraphicFramePr>
          <p:cNvPr id="14" name="Object 27"/>
          <p:cNvGraphicFramePr>
            <a:graphicFrameLocks noGrp="1" noChangeAspect="1"/>
          </p:cNvGraphicFramePr>
          <p:nvPr>
            <p:ph sz="half" idx="1"/>
          </p:nvPr>
        </p:nvGraphicFramePr>
        <p:xfrm>
          <a:off x="1981200" y="1295400"/>
          <a:ext cx="8382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27"/>
          <p:cNvGraphicFramePr>
            <a:graphicFrameLocks noGrp="1" noChangeAspect="1"/>
          </p:cNvGraphicFramePr>
          <p:nvPr>
            <p:ph sz="half" idx="2"/>
          </p:nvPr>
        </p:nvGraphicFramePr>
        <p:xfrm>
          <a:off x="1981200" y="3657601"/>
          <a:ext cx="8382000"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08C87D4F-773C-4961-A26B-B56484E35959}"/>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730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Intermediate Duration </a:t>
            </a:r>
            <a:r>
              <a:rPr lang="en-US" sz="2200" b="1" dirty="0"/>
              <a:t>(September 30, 2023)</a:t>
            </a:r>
            <a:endParaRPr lang="en-US" sz="22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37F63E22-B628-AF15-EF15-91A032556F5D}"/>
              </a:ext>
            </a:extLst>
          </p:cNvPr>
          <p:cNvGraphicFramePr>
            <a:graphicFrameLocks noGrp="1"/>
          </p:cNvGraphicFramePr>
          <p:nvPr/>
        </p:nvGraphicFramePr>
        <p:xfrm>
          <a:off x="1948613" y="1461452"/>
          <a:ext cx="7997645" cy="4447646"/>
        </p:xfrm>
        <a:graphic>
          <a:graphicData uri="http://schemas.openxmlformats.org/drawingml/2006/table">
            <a:tbl>
              <a:tblPr/>
              <a:tblGrid>
                <a:gridCol w="2279228">
                  <a:extLst>
                    <a:ext uri="{9D8B030D-6E8A-4147-A177-3AD203B41FA5}">
                      <a16:colId xmlns:a16="http://schemas.microsoft.com/office/drawing/2014/main" val="2035905543"/>
                    </a:ext>
                  </a:extLst>
                </a:gridCol>
                <a:gridCol w="637641">
                  <a:extLst>
                    <a:ext uri="{9D8B030D-6E8A-4147-A177-3AD203B41FA5}">
                      <a16:colId xmlns:a16="http://schemas.microsoft.com/office/drawing/2014/main" val="2448402117"/>
                    </a:ext>
                  </a:extLst>
                </a:gridCol>
                <a:gridCol w="637641">
                  <a:extLst>
                    <a:ext uri="{9D8B030D-6E8A-4147-A177-3AD203B41FA5}">
                      <a16:colId xmlns:a16="http://schemas.microsoft.com/office/drawing/2014/main" val="2906029162"/>
                    </a:ext>
                  </a:extLst>
                </a:gridCol>
                <a:gridCol w="630857">
                  <a:extLst>
                    <a:ext uri="{9D8B030D-6E8A-4147-A177-3AD203B41FA5}">
                      <a16:colId xmlns:a16="http://schemas.microsoft.com/office/drawing/2014/main" val="3356672884"/>
                    </a:ext>
                  </a:extLst>
                </a:gridCol>
                <a:gridCol w="630857">
                  <a:extLst>
                    <a:ext uri="{9D8B030D-6E8A-4147-A177-3AD203B41FA5}">
                      <a16:colId xmlns:a16="http://schemas.microsoft.com/office/drawing/2014/main" val="2481593800"/>
                    </a:ext>
                  </a:extLst>
                </a:gridCol>
                <a:gridCol w="630857">
                  <a:extLst>
                    <a:ext uri="{9D8B030D-6E8A-4147-A177-3AD203B41FA5}">
                      <a16:colId xmlns:a16="http://schemas.microsoft.com/office/drawing/2014/main" val="2705012350"/>
                    </a:ext>
                  </a:extLst>
                </a:gridCol>
                <a:gridCol w="637641">
                  <a:extLst>
                    <a:ext uri="{9D8B030D-6E8A-4147-A177-3AD203B41FA5}">
                      <a16:colId xmlns:a16="http://schemas.microsoft.com/office/drawing/2014/main" val="1327092349"/>
                    </a:ext>
                  </a:extLst>
                </a:gridCol>
                <a:gridCol w="637641">
                  <a:extLst>
                    <a:ext uri="{9D8B030D-6E8A-4147-A177-3AD203B41FA5}">
                      <a16:colId xmlns:a16="http://schemas.microsoft.com/office/drawing/2014/main" val="890776068"/>
                    </a:ext>
                  </a:extLst>
                </a:gridCol>
                <a:gridCol w="637641">
                  <a:extLst>
                    <a:ext uri="{9D8B030D-6E8A-4147-A177-3AD203B41FA5}">
                      <a16:colId xmlns:a16="http://schemas.microsoft.com/office/drawing/2014/main" val="2864631031"/>
                    </a:ext>
                  </a:extLst>
                </a:gridCol>
                <a:gridCol w="637641">
                  <a:extLst>
                    <a:ext uri="{9D8B030D-6E8A-4147-A177-3AD203B41FA5}">
                      <a16:colId xmlns:a16="http://schemas.microsoft.com/office/drawing/2014/main" val="1864346277"/>
                    </a:ext>
                  </a:extLst>
                </a:gridCol>
              </a:tblGrid>
              <a:tr h="215313">
                <a:tc>
                  <a:txBody>
                    <a:bodyPr/>
                    <a:lstStyle/>
                    <a:p>
                      <a:pPr algn="l" fontAlgn="b"/>
                      <a:r>
                        <a:rPr lang="en-US" sz="1100" b="1" i="0" u="none" strike="noStrike">
                          <a:solidFill>
                            <a:srgbClr val="000000"/>
                          </a:solidFill>
                          <a:effectLst/>
                          <a:latin typeface="Calibri" panose="020F0502020204030204" pitchFamily="34" charset="0"/>
                        </a:rPr>
                        <a:t>INTERMEDIATE DURATION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fr-FR" sz="1000" b="0" i="0" u="none" strike="noStrike">
                          <a:solidFill>
                            <a:srgbClr val="000000"/>
                          </a:solidFill>
                          <a:effectLst/>
                          <a:latin typeface="Arial" panose="020B0604020202020204" pitchFamily="34" charset="0"/>
                        </a:rPr>
                        <a:t>Danger Zone 6 - 8 Months</a:t>
                      </a:r>
                    </a:p>
                  </a:txBody>
                  <a:tcPr marL="9525" marR="9525" marT="9525" marB="0" anchor="b">
                    <a:lnL>
                      <a:noFill/>
                    </a:lnL>
                    <a:lnR>
                      <a:noFill/>
                    </a:lnR>
                    <a:lnT>
                      <a:noFill/>
                    </a:lnT>
                    <a:lnB>
                      <a:noFill/>
                    </a:lnB>
                    <a:solidFill>
                      <a:srgbClr val="E282C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86674623"/>
                  </a:ext>
                </a:extLst>
              </a:tr>
              <a:tr h="226078">
                <a:tc>
                  <a:txBody>
                    <a:bodyPr/>
                    <a:lstStyle/>
                    <a:p>
                      <a:pPr algn="l" fontAlgn="b"/>
                      <a:r>
                        <a:rPr lang="en-US" sz="1000" b="0" i="0" u="none" strike="noStrike">
                          <a:solidFill>
                            <a:srgbClr val="000000"/>
                          </a:solidFill>
                          <a:effectLst/>
                          <a:latin typeface="Arial" panose="020B0604020202020204" pitchFamily="34" charset="0"/>
                        </a:rPr>
                        <a:t>QUANTITATIVE FACTORS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US" sz="1000" b="0" i="0" u="none" strike="noStrike">
                          <a:solidFill>
                            <a:srgbClr val="000000"/>
                          </a:solidFill>
                          <a:effectLst/>
                          <a:latin typeface="Arial" panose="020B0604020202020204" pitchFamily="34" charset="0"/>
                        </a:rPr>
                        <a:t>Max Exceeded 9 Months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745379"/>
                  </a:ext>
                </a:extLst>
              </a:tr>
              <a:tr h="215313">
                <a:tc>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560080"/>
                  </a:ext>
                </a:extLst>
              </a:tr>
              <a:tr h="215313">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2979314"/>
                  </a:ext>
                </a:extLst>
              </a:tr>
              <a:tr h="33373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3473177"/>
                  </a:ext>
                </a:extLst>
              </a:tr>
              <a:tr h="912926">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6674623"/>
                  </a:ext>
                </a:extLst>
              </a:tr>
              <a:tr h="215313">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3299523"/>
                  </a:ext>
                </a:extLst>
              </a:tr>
              <a:tr h="328711">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0659186"/>
                  </a:ext>
                </a:extLst>
              </a:tr>
              <a:tr h="200241">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518724"/>
                  </a:ext>
                </a:extLst>
              </a:tr>
              <a:tr h="215313">
                <a:tc gridSpan="10">
                  <a:txBody>
                    <a:bodyPr/>
                    <a:lstStyle/>
                    <a:p>
                      <a:pPr algn="ctr" fontAlgn="b"/>
                      <a:r>
                        <a:rPr lang="en-US" sz="1000" b="0" i="0" u="none" strike="noStrike">
                          <a:solidFill>
                            <a:srgbClr val="000000"/>
                          </a:solidFill>
                          <a:effectLst/>
                          <a:latin typeface="Arial" panose="020B0604020202020204" pitchFamily="34" charset="0"/>
                        </a:rPr>
                        <a:t>(#3) Mgr's (1 &amp; 3 Year) Risk-Adjusted Ranking </a:t>
                      </a:r>
                      <a:r>
                        <a:rPr lang="en-US" sz="1000" b="1" i="0" u="none" strike="noStrike">
                          <a:solidFill>
                            <a:srgbClr val="000000"/>
                          </a:solidFill>
                          <a:effectLst/>
                          <a:latin typeface="Arial" panose="020B0604020202020204" pitchFamily="34" charset="0"/>
                        </a:rPr>
                        <a:t>LAST</a:t>
                      </a:r>
                      <a:r>
                        <a:rPr lang="en-US" sz="1000" b="0" i="0" u="none" strike="noStrike">
                          <a:solidFill>
                            <a:srgbClr val="000000"/>
                          </a:solidFill>
                          <a:effectLst/>
                          <a:latin typeface="Arial" panose="020B0604020202020204" pitchFamily="34" charset="0"/>
                        </a:rPr>
                        <a:t>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6552981"/>
                  </a:ext>
                </a:extLst>
              </a:tr>
              <a:tr h="33373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6133772"/>
                  </a:ext>
                </a:extLst>
              </a:tr>
              <a:tr h="286366">
                <a:tc>
                  <a:txBody>
                    <a:bodyPr/>
                    <a:lstStyle/>
                    <a:p>
                      <a:pPr algn="ctr" fontAlgn="b"/>
                      <a:r>
                        <a:rPr lang="en-US" sz="800" b="0" i="0" u="none" strike="noStrike">
                          <a:solidFill>
                            <a:srgbClr val="000000"/>
                          </a:solidFill>
                          <a:effectLst/>
                          <a:latin typeface="Arial" panose="020B0604020202020204" pitchFamily="34" charset="0"/>
                        </a:rPr>
                        <a:t>Aug, July, June, May, Mar, Feb,  Jan 23, Dec, Nov, Oct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Sept, April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1831593"/>
                  </a:ext>
                </a:extLst>
              </a:tr>
              <a:tr h="215313">
                <a:tc gridSpan="10">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 (Last)</a:t>
                      </a:r>
                      <a:r>
                        <a:rPr lang="en-US" sz="1000" b="0" i="0" u="none" strike="noStrike">
                          <a:solidFill>
                            <a:srgbClr val="000000"/>
                          </a:solidFill>
                          <a:effectLst/>
                          <a:latin typeface="Arial" panose="020B0604020202020204" pitchFamily="34" charset="0"/>
                        </a:rPr>
                        <a:t> of Mandate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0520158"/>
                  </a:ext>
                </a:extLst>
              </a:tr>
              <a:tr h="33373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6482846"/>
                  </a:ext>
                </a:extLst>
              </a:tr>
              <a:tr h="200241">
                <a:tc>
                  <a:txBody>
                    <a:bodyPr/>
                    <a:lstStyle/>
                    <a:p>
                      <a:pPr algn="ctr" fontAlgn="b"/>
                      <a:r>
                        <a:rPr lang="en-US" sz="1100" b="0" i="0" u="none" strike="noStrike">
                          <a:solidFill>
                            <a:srgbClr val="000000"/>
                          </a:solidFill>
                          <a:effectLst/>
                          <a:latin typeface="Calibri" panose="020F0502020204030204" pitchFamily="34" charset="0"/>
                        </a:rPr>
                        <a:t>April 23, Nov, Oct 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Sept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975109"/>
                  </a:ext>
                </a:extLst>
              </a:tr>
            </a:tbl>
          </a:graphicData>
        </a:graphic>
      </p:graphicFrame>
    </p:spTree>
    <p:extLst>
      <p:ext uri="{BB962C8B-B14F-4D97-AF65-F5344CB8AC3E}">
        <p14:creationId xmlns:p14="http://schemas.microsoft.com/office/powerpoint/2010/main" val="2728066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Long Duration </a:t>
            </a:r>
            <a:r>
              <a:rPr lang="en-US" sz="2700" b="1" dirty="0"/>
              <a:t>(September 30, 2023)</a:t>
            </a:r>
            <a:endParaRPr lang="en-US" sz="27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581E0DEC-5050-B85D-DB1A-2CD38E16B1DE}"/>
              </a:ext>
            </a:extLst>
          </p:cNvPr>
          <p:cNvGraphicFramePr>
            <a:graphicFrameLocks noGrp="1"/>
          </p:cNvGraphicFramePr>
          <p:nvPr/>
        </p:nvGraphicFramePr>
        <p:xfrm>
          <a:off x="1475117" y="1323183"/>
          <a:ext cx="8816194" cy="4801571"/>
        </p:xfrm>
        <a:graphic>
          <a:graphicData uri="http://schemas.openxmlformats.org/drawingml/2006/table">
            <a:tbl>
              <a:tblPr/>
              <a:tblGrid>
                <a:gridCol w="915202">
                  <a:extLst>
                    <a:ext uri="{9D8B030D-6E8A-4147-A177-3AD203B41FA5}">
                      <a16:colId xmlns:a16="http://schemas.microsoft.com/office/drawing/2014/main" val="563453001"/>
                    </a:ext>
                  </a:extLst>
                </a:gridCol>
                <a:gridCol w="752826">
                  <a:extLst>
                    <a:ext uri="{9D8B030D-6E8A-4147-A177-3AD203B41FA5}">
                      <a16:colId xmlns:a16="http://schemas.microsoft.com/office/drawing/2014/main" val="439228279"/>
                    </a:ext>
                  </a:extLst>
                </a:gridCol>
                <a:gridCol w="767589">
                  <a:extLst>
                    <a:ext uri="{9D8B030D-6E8A-4147-A177-3AD203B41FA5}">
                      <a16:colId xmlns:a16="http://schemas.microsoft.com/office/drawing/2014/main" val="2393007939"/>
                    </a:ext>
                  </a:extLst>
                </a:gridCol>
                <a:gridCol w="752826">
                  <a:extLst>
                    <a:ext uri="{9D8B030D-6E8A-4147-A177-3AD203B41FA5}">
                      <a16:colId xmlns:a16="http://schemas.microsoft.com/office/drawing/2014/main" val="1687182852"/>
                    </a:ext>
                  </a:extLst>
                </a:gridCol>
                <a:gridCol w="811873">
                  <a:extLst>
                    <a:ext uri="{9D8B030D-6E8A-4147-A177-3AD203B41FA5}">
                      <a16:colId xmlns:a16="http://schemas.microsoft.com/office/drawing/2014/main" val="4283380921"/>
                    </a:ext>
                  </a:extLst>
                </a:gridCol>
                <a:gridCol w="874608">
                  <a:extLst>
                    <a:ext uri="{9D8B030D-6E8A-4147-A177-3AD203B41FA5}">
                      <a16:colId xmlns:a16="http://schemas.microsoft.com/office/drawing/2014/main" val="3428208576"/>
                    </a:ext>
                  </a:extLst>
                </a:gridCol>
                <a:gridCol w="811873">
                  <a:extLst>
                    <a:ext uri="{9D8B030D-6E8A-4147-A177-3AD203B41FA5}">
                      <a16:colId xmlns:a16="http://schemas.microsoft.com/office/drawing/2014/main" val="608330952"/>
                    </a:ext>
                  </a:extLst>
                </a:gridCol>
                <a:gridCol w="797112">
                  <a:extLst>
                    <a:ext uri="{9D8B030D-6E8A-4147-A177-3AD203B41FA5}">
                      <a16:colId xmlns:a16="http://schemas.microsoft.com/office/drawing/2014/main" val="3321888828"/>
                    </a:ext>
                  </a:extLst>
                </a:gridCol>
                <a:gridCol w="752826">
                  <a:extLst>
                    <a:ext uri="{9D8B030D-6E8A-4147-A177-3AD203B41FA5}">
                      <a16:colId xmlns:a16="http://schemas.microsoft.com/office/drawing/2014/main" val="3195164146"/>
                    </a:ext>
                  </a:extLst>
                </a:gridCol>
                <a:gridCol w="826633">
                  <a:extLst>
                    <a:ext uri="{9D8B030D-6E8A-4147-A177-3AD203B41FA5}">
                      <a16:colId xmlns:a16="http://schemas.microsoft.com/office/drawing/2014/main" val="2716385443"/>
                    </a:ext>
                  </a:extLst>
                </a:gridCol>
                <a:gridCol w="752826">
                  <a:extLst>
                    <a:ext uri="{9D8B030D-6E8A-4147-A177-3AD203B41FA5}">
                      <a16:colId xmlns:a16="http://schemas.microsoft.com/office/drawing/2014/main" val="752644399"/>
                    </a:ext>
                  </a:extLst>
                </a:gridCol>
              </a:tblGrid>
              <a:tr h="322490">
                <a:tc gridSpan="2">
                  <a:txBody>
                    <a:bodyPr/>
                    <a:lstStyle/>
                    <a:p>
                      <a:pPr algn="l" fontAlgn="b"/>
                      <a:r>
                        <a:rPr lang="en-US" sz="1000" b="1" i="0" u="none" strike="noStrike">
                          <a:solidFill>
                            <a:srgbClr val="000000"/>
                          </a:solidFill>
                          <a:effectLst/>
                          <a:latin typeface="Calibri" panose="020F0502020204030204" pitchFamily="34" charset="0"/>
                        </a:rPr>
                        <a:t>LONG DURATION</a:t>
                      </a:r>
                    </a:p>
                  </a:txBody>
                  <a:tcPr marL="8548" marR="8548" marT="8548"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tc gridSpan="2">
                  <a:txBody>
                    <a:bodyPr/>
                    <a:lstStyle/>
                    <a:p>
                      <a:pPr algn="l" fontAlgn="b"/>
                      <a:r>
                        <a:rPr lang="fr-FR" sz="900" b="0" i="0" u="none" strike="noStrike">
                          <a:solidFill>
                            <a:srgbClr val="000000"/>
                          </a:solidFill>
                          <a:effectLst/>
                          <a:latin typeface="Arial" panose="020B0604020202020204" pitchFamily="34" charset="0"/>
                        </a:rPr>
                        <a:t>Danger Zone 6 - 8 Months</a:t>
                      </a:r>
                    </a:p>
                  </a:txBody>
                  <a:tcPr marL="8548" marR="8548" marT="8548"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a:noFill/>
                    </a:lnB>
                  </a:tcPr>
                </a:tc>
                <a:extLst>
                  <a:ext uri="{0D108BD9-81ED-4DB2-BD59-A6C34878D82A}">
                    <a16:rowId xmlns:a16="http://schemas.microsoft.com/office/drawing/2014/main" val="2584063703"/>
                  </a:ext>
                </a:extLst>
              </a:tr>
              <a:tr h="322490">
                <a:tc gridSpan="3">
                  <a:txBody>
                    <a:bodyPr/>
                    <a:lstStyle/>
                    <a:p>
                      <a:pPr algn="l" fontAlgn="b"/>
                      <a:r>
                        <a:rPr lang="en-US" sz="900" b="0" i="0" u="none" strike="noStrike">
                          <a:solidFill>
                            <a:srgbClr val="000000"/>
                          </a:solidFill>
                          <a:effectLst/>
                          <a:latin typeface="Arial" panose="020B0604020202020204" pitchFamily="34" charset="0"/>
                        </a:rPr>
                        <a:t>QUANTITATIVE FACTORS</a:t>
                      </a: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solidFill>
                            <a:srgbClr val="000000"/>
                          </a:solidFill>
                          <a:effectLst/>
                          <a:latin typeface="Arial" panose="020B0604020202020204" pitchFamily="34" charset="0"/>
                        </a:rPr>
                        <a:t>Max Exceeded for 9 Months</a:t>
                      </a: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548" marR="8548" marT="854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623343"/>
                  </a:ext>
                </a:extLst>
              </a:tr>
              <a:tr h="194901">
                <a:tc gridSpan="3">
                  <a:txBody>
                    <a:bodyPr/>
                    <a:lstStyle/>
                    <a:p>
                      <a:pPr algn="l" fontAlgn="b"/>
                      <a:r>
                        <a:rPr lang="en-US" sz="900" b="1" i="0" u="none" strike="noStrike">
                          <a:solidFill>
                            <a:srgbClr val="000000"/>
                          </a:solidFill>
                          <a:effectLst/>
                          <a:latin typeface="Arial" panose="020B0604020202020204" pitchFamily="34" charset="0"/>
                        </a:rPr>
                        <a:t>Any of the Following Conditions</a:t>
                      </a:r>
                    </a:p>
                  </a:txBody>
                  <a:tcPr marL="8548" marR="8548" marT="854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548" marR="8548" marT="854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65575"/>
                  </a:ext>
                </a:extLst>
              </a:tr>
              <a:tr h="194901">
                <a:tc gridSpan="11">
                  <a:txBody>
                    <a:bodyPr/>
                    <a:lstStyle/>
                    <a:p>
                      <a:pPr algn="ctr" fontAlgn="b"/>
                      <a:r>
                        <a:rPr lang="en-US" sz="900" b="0" i="0" u="none" strike="noStrike">
                          <a:solidFill>
                            <a:srgbClr val="000000"/>
                          </a:solidFill>
                          <a:effectLst/>
                          <a:latin typeface="Arial" panose="020B0604020202020204" pitchFamily="34" charset="0"/>
                        </a:rPr>
                        <a:t>(#1) Trailing 5-Year Annualized Net Performance Below Benchmark </a:t>
                      </a:r>
                      <a:r>
                        <a:rPr lang="en-US" sz="900" b="1" i="0" u="none" strike="noStrike">
                          <a:solidFill>
                            <a:srgbClr val="000000"/>
                          </a:solidFill>
                          <a:effectLst/>
                          <a:latin typeface="Arial" panose="020B0604020202020204" pitchFamily="34" charset="0"/>
                        </a:rPr>
                        <a:t>for 6 of 12 Months</a:t>
                      </a:r>
                      <a:endParaRPr lang="en-US" sz="900" b="0" i="0" u="none" strike="noStrike">
                        <a:solidFill>
                          <a:srgbClr val="000000"/>
                        </a:solidFill>
                        <a:effectLst/>
                        <a:latin typeface="Arial" panose="020B0604020202020204" pitchFamily="34" charset="0"/>
                      </a:endParaRPr>
                    </a:p>
                  </a:txBody>
                  <a:tcPr marL="8548" marR="8548" marT="85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940905"/>
                  </a:ext>
                </a:extLst>
              </a:tr>
              <a:tr h="302097">
                <a:tc>
                  <a:txBody>
                    <a:bodyPr/>
                    <a:lstStyle/>
                    <a:p>
                      <a:pPr algn="ctr" fontAlgn="b"/>
                      <a:r>
                        <a:rPr lang="en-US" sz="700" b="0" i="0" u="none" strike="noStrike">
                          <a:solidFill>
                            <a:srgbClr val="000000"/>
                          </a:solidFill>
                          <a:effectLst/>
                          <a:latin typeface="Arial" panose="020B0604020202020204" pitchFamily="34" charset="0"/>
                        </a:rPr>
                        <a:t>AmundiPioneer</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036370"/>
                  </a:ext>
                </a:extLst>
              </a:tr>
              <a:tr h="826381">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80483"/>
                  </a:ext>
                </a:extLst>
              </a:tr>
              <a:tr h="194901">
                <a:tc gridSpan="11">
                  <a:txBody>
                    <a:bodyPr/>
                    <a:lstStyle/>
                    <a:p>
                      <a:pPr algn="ctr" fontAlgn="b"/>
                      <a:r>
                        <a:rPr lang="en-US" sz="900" b="0" i="0" u="none" strike="noStrike">
                          <a:solidFill>
                            <a:srgbClr val="000000"/>
                          </a:solidFill>
                          <a:effectLst/>
                          <a:latin typeface="Arial" panose="020B0604020202020204" pitchFamily="34" charset="0"/>
                        </a:rPr>
                        <a:t>(#2) Trailing 3-Year Annualized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8548" marR="8548" marT="85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3628100"/>
                  </a:ext>
                </a:extLst>
              </a:tr>
              <a:tr h="297549">
                <a:tc>
                  <a:txBody>
                    <a:bodyPr/>
                    <a:lstStyle/>
                    <a:p>
                      <a:pPr algn="ctr" fontAlgn="b"/>
                      <a:r>
                        <a:rPr lang="en-US" sz="700" b="0" i="0" u="none" strike="noStrike">
                          <a:solidFill>
                            <a:srgbClr val="000000"/>
                          </a:solidFill>
                          <a:effectLst/>
                          <a:latin typeface="Arial" panose="020B0604020202020204" pitchFamily="34" charset="0"/>
                        </a:rPr>
                        <a:t>AmundiPioneer</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940872"/>
                  </a:ext>
                </a:extLst>
              </a:tr>
              <a:tr h="259218">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23, Nov, Oct 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145797"/>
                  </a:ext>
                </a:extLst>
              </a:tr>
              <a:tr h="194901">
                <a:tc gridSpan="11">
                  <a:txBody>
                    <a:bodyPr/>
                    <a:lstStyle/>
                    <a:p>
                      <a:pPr algn="ctr" fontAlgn="b"/>
                      <a:r>
                        <a:rPr lang="en-US" sz="900" b="0" i="0" u="none" strike="noStrike">
                          <a:solidFill>
                            <a:srgbClr val="000000"/>
                          </a:solidFill>
                          <a:effectLst/>
                          <a:latin typeface="Arial" panose="020B0604020202020204" pitchFamily="34" charset="0"/>
                        </a:rPr>
                        <a:t>(#3) Mgr's (1 &amp; 3 Year) Risk-Adjusted Ranking in </a:t>
                      </a:r>
                      <a:r>
                        <a:rPr lang="en-US" sz="900" b="1" i="0" u="none" strike="noStrike">
                          <a:solidFill>
                            <a:srgbClr val="000000"/>
                          </a:solidFill>
                          <a:effectLst/>
                          <a:latin typeface="Arial" panose="020B0604020202020204" pitchFamily="34" charset="0"/>
                        </a:rPr>
                        <a:t>Bottom Two </a:t>
                      </a:r>
                      <a:r>
                        <a:rPr lang="en-US" sz="900" b="0" i="0" u="none" strike="noStrike">
                          <a:solidFill>
                            <a:srgbClr val="000000"/>
                          </a:solidFill>
                          <a:effectLst/>
                          <a:latin typeface="Arial" panose="020B0604020202020204" pitchFamily="34" charset="0"/>
                        </a:rPr>
                        <a:t>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8548" marR="8548" marT="85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571686"/>
                  </a:ext>
                </a:extLst>
              </a:tr>
              <a:tr h="302097">
                <a:tc>
                  <a:txBody>
                    <a:bodyPr/>
                    <a:lstStyle/>
                    <a:p>
                      <a:pPr algn="ctr" fontAlgn="b"/>
                      <a:r>
                        <a:rPr lang="en-US" sz="700" b="0" i="0" u="none" strike="noStrike">
                          <a:solidFill>
                            <a:srgbClr val="000000"/>
                          </a:solidFill>
                          <a:effectLst/>
                          <a:latin typeface="Arial" panose="020B0604020202020204" pitchFamily="34" charset="0"/>
                        </a:rPr>
                        <a:t>AmundiPioneer</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75453"/>
                  </a:ext>
                </a:extLst>
              </a:tr>
              <a:tr h="383955">
                <a:tc>
                  <a:txBody>
                    <a:bodyPr/>
                    <a:lstStyle/>
                    <a:p>
                      <a:pPr algn="ctr" fontAlgn="b"/>
                      <a:r>
                        <a:rPr lang="en-US" sz="700" b="0" i="0" u="none" strike="noStrike">
                          <a:solidFill>
                            <a:srgbClr val="000000"/>
                          </a:solidFill>
                          <a:effectLst/>
                          <a:latin typeface="Arial" panose="020B0604020202020204" pitchFamily="34" charset="0"/>
                        </a:rPr>
                        <a:t>Oct 22</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July, June, April, Mar 23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Jan 23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July, June 23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Aug 23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Aug, Feb, Jan 23, Dec, Nov, Oct 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April, Mar, Jan 23, Dec 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68891"/>
                  </a:ext>
                </a:extLst>
              </a:tr>
              <a:tr h="194901">
                <a:tc gridSpan="11">
                  <a:txBody>
                    <a:bodyPr/>
                    <a:lstStyle/>
                    <a:p>
                      <a:pPr algn="ctr" fontAlgn="b"/>
                      <a:r>
                        <a:rPr lang="en-US" sz="900" b="0" i="0" u="none" strike="noStrike">
                          <a:solidFill>
                            <a:srgbClr val="000000"/>
                          </a:solidFill>
                          <a:effectLst/>
                          <a:latin typeface="Arial" panose="020B0604020202020204" pitchFamily="34" charset="0"/>
                        </a:rPr>
                        <a:t>(#4) Trailing 1-Year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&amp; </a:t>
                      </a:r>
                      <a:r>
                        <a:rPr lang="en-US" sz="900" b="1" i="0" u="none" strike="noStrike">
                          <a:solidFill>
                            <a:srgbClr val="000000"/>
                          </a:solidFill>
                          <a:effectLst/>
                          <a:latin typeface="Arial" panose="020B0604020202020204" pitchFamily="34" charset="0"/>
                        </a:rPr>
                        <a:t>Bottom Quartile</a:t>
                      </a: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Bottom 2</a:t>
                      </a:r>
                      <a:r>
                        <a:rPr lang="en-US" sz="900" b="0" i="0" u="none" strike="noStrike">
                          <a:solidFill>
                            <a:srgbClr val="000000"/>
                          </a:solidFill>
                          <a:effectLst/>
                          <a:latin typeface="Arial" panose="020B0604020202020204" pitchFamily="34" charset="0"/>
                        </a:rPr>
                        <a:t>) of Mandate for 9 out of 12 Months</a:t>
                      </a:r>
                    </a:p>
                  </a:txBody>
                  <a:tcPr marL="8548" marR="8548" marT="854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020274"/>
                  </a:ext>
                </a:extLst>
              </a:tr>
              <a:tr h="302097">
                <a:tc>
                  <a:txBody>
                    <a:bodyPr/>
                    <a:lstStyle/>
                    <a:p>
                      <a:pPr algn="ctr" fontAlgn="b"/>
                      <a:r>
                        <a:rPr lang="en-US" sz="700" b="0" i="0" u="none" strike="noStrike">
                          <a:solidFill>
                            <a:srgbClr val="000000"/>
                          </a:solidFill>
                          <a:effectLst/>
                          <a:latin typeface="Arial" panose="020B0604020202020204" pitchFamily="34" charset="0"/>
                        </a:rPr>
                        <a:t>AmundiPioneer</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642961"/>
                  </a:ext>
                </a:extLst>
              </a:tr>
              <a:tr h="508692">
                <a:tc>
                  <a:txBody>
                    <a:bodyPr/>
                    <a:lstStyle/>
                    <a:p>
                      <a:pPr algn="ctr" fontAlgn="b"/>
                      <a:r>
                        <a:rPr lang="en-US" sz="700" b="0" i="0" u="none" strike="noStrike">
                          <a:solidFill>
                            <a:srgbClr val="000000"/>
                          </a:solidFill>
                          <a:effectLst/>
                          <a:latin typeface="Arial" panose="020B0604020202020204" pitchFamily="34" charset="0"/>
                        </a:rPr>
                        <a:t>Oct 22</a:t>
                      </a:r>
                    </a:p>
                  </a:txBody>
                  <a:tcPr marL="8548" marR="8548" marT="854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July, June, April 23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July, June 23</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Feb, Jan 23, Dec, Nov, Oct 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April, Mar, Feb, Jan 23, Dec, Nov 22</a:t>
                      </a:r>
                    </a:p>
                  </a:txBody>
                  <a:tcPr marL="8548" marR="8548" marT="85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dirty="0">
                          <a:solidFill>
                            <a:srgbClr val="000000"/>
                          </a:solidFill>
                          <a:effectLst/>
                          <a:latin typeface="Arial" panose="020B0604020202020204" pitchFamily="34" charset="0"/>
                        </a:rPr>
                        <a:t> </a:t>
                      </a:r>
                    </a:p>
                  </a:txBody>
                  <a:tcPr marL="8548" marR="8548" marT="854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65465"/>
                  </a:ext>
                </a:extLst>
              </a:tr>
            </a:tbl>
          </a:graphicData>
        </a:graphic>
      </p:graphicFrame>
    </p:spTree>
    <p:extLst>
      <p:ext uri="{BB962C8B-B14F-4D97-AF65-F5344CB8AC3E}">
        <p14:creationId xmlns:p14="http://schemas.microsoft.com/office/powerpoint/2010/main" val="302747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r>
              <a:rPr lang="en-US" sz="2000" b="1" dirty="0"/>
              <a:t>(Including Federal Stimulus)</a:t>
            </a: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1756715078"/>
              </p:ext>
            </p:extLst>
          </p:nvPr>
        </p:nvGraphicFramePr>
        <p:xfrm>
          <a:off x="838200" y="1743961"/>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5</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49198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6</a:t>
            </a:fld>
            <a:endParaRPr lang="en-US" dirty="0">
              <a:solidFill>
                <a:srgbClr val="15234A">
                  <a:tint val="75000"/>
                </a:srgbClr>
              </a:solidFill>
              <a:latin typeface="Calibri" panose="020F0502020204030204"/>
            </a:endParaRPr>
          </a:p>
        </p:txBody>
      </p:sp>
      <p:graphicFrame>
        <p:nvGraphicFramePr>
          <p:cNvPr id="3" name="Chart 2">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3278123003"/>
              </p:ext>
            </p:extLst>
          </p:nvPr>
        </p:nvGraphicFramePr>
        <p:xfrm>
          <a:off x="828136" y="1348739"/>
          <a:ext cx="10481094" cy="4784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dirty="0">
                <a:solidFill>
                  <a:srgbClr val="15234A"/>
                </a:solidFill>
                <a:latin typeface="Calibri" panose="020F0502020204030204"/>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7</a:t>
            </a:fld>
            <a:endParaRPr lang="en-US" dirty="0">
              <a:solidFill>
                <a:srgbClr val="15234A">
                  <a:tint val="75000"/>
                </a:srgbClr>
              </a:solidFill>
              <a:latin typeface="Calibri" panose="020F0502020204030204"/>
            </a:endParaRPr>
          </a:p>
        </p:txBody>
      </p:sp>
      <p:graphicFrame>
        <p:nvGraphicFramePr>
          <p:cNvPr id="3" name="Chart 2">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3244086661"/>
              </p:ext>
            </p:extLst>
          </p:nvPr>
        </p:nvGraphicFramePr>
        <p:xfrm>
          <a:off x="729673" y="1348739"/>
          <a:ext cx="10418617" cy="45950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783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8</a:t>
            </a:fld>
            <a:endParaRPr lang="en-US" dirty="0">
              <a:solidFill>
                <a:srgbClr val="15234A">
                  <a:tint val="75000"/>
                </a:srgbClr>
              </a:solidFill>
              <a:latin typeface="Calibri" panose="020F0502020204030204"/>
            </a:endParaRPr>
          </a:p>
        </p:txBody>
      </p:sp>
      <p:graphicFrame>
        <p:nvGraphicFramePr>
          <p:cNvPr id="3" name="Chart 2">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493310606"/>
              </p:ext>
            </p:extLst>
          </p:nvPr>
        </p:nvGraphicFramePr>
        <p:xfrm>
          <a:off x="757383" y="1348740"/>
          <a:ext cx="10603344" cy="47010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Non-State Operating &amp; Bond Accounts </a:t>
            </a:r>
            <a:br>
              <a:rPr lang="en-US" b="1" dirty="0"/>
            </a:br>
            <a:r>
              <a:rPr lang="en-US" sz="2800" b="1" dirty="0"/>
              <a:t>by type</a:t>
            </a:r>
          </a:p>
        </p:txBody>
      </p:sp>
      <p:graphicFrame>
        <p:nvGraphicFramePr>
          <p:cNvPr id="5" name="Content Placeholder 4"/>
          <p:cNvGraphicFramePr>
            <a:graphicFrameLocks noGrp="1"/>
          </p:cNvGraphicFramePr>
          <p:nvPr>
            <p:ph idx="1"/>
          </p:nvPr>
        </p:nvGraphicFramePr>
        <p:xfrm>
          <a:off x="1288111" y="2257428"/>
          <a:ext cx="4245997" cy="3717141"/>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51623">
                  <a:extLst>
                    <a:ext uri="{9D8B030D-6E8A-4147-A177-3AD203B41FA5}">
                      <a16:colId xmlns:a16="http://schemas.microsoft.com/office/drawing/2014/main" val="20001"/>
                    </a:ext>
                  </a:extLst>
                </a:gridCol>
                <a:gridCol w="979041">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9/30/23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$2,046,175,479.52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3.25%</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$310,611,984.00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0.49%</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$208,437,535.89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0.33%</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a:t>
                      </a:r>
                      <a:r>
                        <a:rPr lang="en-US" sz="1200" b="1" i="0" u="none" strike="noStrike" baseline="0" dirty="0">
                          <a:solidFill>
                            <a:srgbClr val="000000"/>
                          </a:solidFill>
                          <a:latin typeface="+mn-lt"/>
                          <a:cs typeface="Arial" pitchFamily="34" charset="0"/>
                        </a:rPr>
                        <a:t> 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$95,989,924.48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0.15%</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$75,936,174.60</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0.12%</a:t>
                      </a:r>
                    </a:p>
                  </a:txBody>
                  <a:tcPr marL="9525" marR="9525" marT="9525" marB="0" anchor="b"/>
                </a:tc>
                <a:extLst>
                  <a:ext uri="{0D108BD9-81ED-4DB2-BD59-A6C34878D82A}">
                    <a16:rowId xmlns:a16="http://schemas.microsoft.com/office/drawing/2014/main" val="10005"/>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$48,472,931.40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0.08%</a:t>
                      </a:r>
                    </a:p>
                  </a:txBody>
                  <a:tcPr marL="9525" marR="9525" marT="9525" marB="0" anchor="b"/>
                </a:tc>
                <a:extLst>
                  <a:ext uri="{0D108BD9-81ED-4DB2-BD59-A6C34878D82A}">
                    <a16:rowId xmlns:a16="http://schemas.microsoft.com/office/drawing/2014/main" val="10006"/>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$24,233,659.07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$9,097,345.39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$4,115,019.24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$2,823,070,053.59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4.48%</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Garamond" pitchFamily="18" charset="0"/>
                <a:ea typeface="+mn-ea"/>
                <a:cs typeface="+mn-cs"/>
              </a:rPr>
              <a:t>*</a:t>
            </a:r>
            <a:r>
              <a:rPr kumimoji="0" lang="en-US" sz="900" b="0" i="1" u="none" strike="noStrike" kern="1200" cap="none" spc="0" normalizeH="0" baseline="0" noProof="0" dirty="0">
                <a:ln>
                  <a:noFill/>
                </a:ln>
                <a:solidFill>
                  <a:srgbClr val="000000"/>
                </a:solidFill>
                <a:effectLst/>
                <a:uLnTx/>
                <a:uFillTx/>
                <a:latin typeface="Verdana" pitchFamily="34" charset="0"/>
                <a:ea typeface="+mn-ea"/>
                <a:cs typeface="+mn-cs"/>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9" name="TextBox 8"/>
          <p:cNvSpPr txBox="1"/>
          <p:nvPr/>
        </p:nvSpPr>
        <p:spPr>
          <a:xfrm>
            <a:off x="7962900" y="1837210"/>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Bond</a:t>
            </a:r>
          </a:p>
        </p:txBody>
      </p:sp>
      <p:graphicFrame>
        <p:nvGraphicFramePr>
          <p:cNvPr id="10" name="Content Placeholder 4"/>
          <p:cNvGraphicFramePr>
            <a:graphicFrameLocks/>
          </p:cNvGraphicFramePr>
          <p:nvPr>
            <p:extLst>
              <p:ext uri="{D42A27DB-BD31-4B8C-83A1-F6EECF244321}">
                <p14:modId xmlns:p14="http://schemas.microsoft.com/office/powerpoint/2010/main" val="1302924784"/>
              </p:ext>
            </p:extLst>
          </p:nvPr>
        </p:nvGraphicFramePr>
        <p:xfrm>
          <a:off x="6615486" y="2257429"/>
          <a:ext cx="4341411" cy="3717141"/>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6138">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9/30/23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91982">
                <a:tc>
                  <a:txBody>
                    <a:bodyPr/>
                    <a:lstStyle/>
                    <a:p>
                      <a:pPr algn="l" fontAlgn="b"/>
                      <a:r>
                        <a:rPr lang="en-US" sz="1200" b="1" i="0" u="none" strike="noStrike" dirty="0">
                          <a:solidFill>
                            <a:srgbClr val="000000"/>
                          </a:solidFill>
                          <a:latin typeface="+mn-lt"/>
                          <a:cs typeface="Arial" pitchFamily="34" charset="0"/>
                        </a:rPr>
                        <a:t>Florida Housing Finance Corp.</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$1,479,947,868.56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2.35%</a:t>
                      </a:r>
                    </a:p>
                  </a:txBody>
                  <a:tcPr marL="9525" marR="9525" marT="9525" marB="0" anchor="b"/>
                </a:tc>
                <a:extLst>
                  <a:ext uri="{0D108BD9-81ED-4DB2-BD59-A6C34878D82A}">
                    <a16:rowId xmlns:a16="http://schemas.microsoft.com/office/drawing/2014/main" val="10001"/>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 $68,932,038.22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0.11%</a:t>
                      </a:r>
                    </a:p>
                  </a:txBody>
                  <a:tcPr marL="9525" marR="9525" marT="9525" marB="0" anchor="b"/>
                </a:tc>
                <a:extLst>
                  <a:ext uri="{0D108BD9-81ED-4DB2-BD59-A6C34878D82A}">
                    <a16:rowId xmlns:a16="http://schemas.microsoft.com/office/drawing/2014/main" val="10002"/>
                  </a:ext>
                </a:extLst>
              </a:tr>
              <a:tr h="3830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$41,388,161.39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0.07%</a:t>
                      </a:r>
                    </a:p>
                  </a:txBody>
                  <a:tcPr marL="9525" marR="9525" marT="9525" marB="0" anchor="b"/>
                </a:tc>
                <a:extLst>
                  <a:ext uri="{0D108BD9-81ED-4DB2-BD59-A6C34878D82A}">
                    <a16:rowId xmlns:a16="http://schemas.microsoft.com/office/drawing/2014/main" val="10003"/>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1" i="0" u="none" strike="noStrike" dirty="0">
                          <a:solidFill>
                            <a:srgbClr val="000000"/>
                          </a:solidFill>
                          <a:effectLst/>
                          <a:latin typeface="Calibri" panose="020F0502020204030204" pitchFamily="34" charset="0"/>
                        </a:rPr>
                        <a:t>$3,676,251.82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4"/>
                  </a:ext>
                </a:extLst>
              </a:tr>
              <a:tr h="2859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School Boards</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 $527.23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5"/>
                  </a:ext>
                </a:extLst>
              </a:tr>
              <a:tr h="335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30400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6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61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9198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$1,593,944,847.22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2.53%</a:t>
                      </a: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2185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31337</TotalTime>
  <Words>3730</Words>
  <Application>Microsoft Office PowerPoint</Application>
  <PresentationFormat>Widescreen</PresentationFormat>
  <Paragraphs>1280</Paragraphs>
  <Slides>50</Slides>
  <Notes>13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Garamond</vt:lpstr>
      <vt:lpstr>Times New Roman</vt:lpstr>
      <vt:lpstr>Verdana</vt:lpstr>
      <vt:lpstr>Wingdings</vt:lpstr>
      <vt:lpstr>Office Theme</vt:lpstr>
      <vt:lpstr>1_Office Theme</vt:lpstr>
      <vt:lpstr>Chart</vt:lpstr>
      <vt:lpstr>Treasury Investment Council    Meeting Date: November 16, 2023   </vt:lpstr>
      <vt:lpstr>Florida Economy &amp; Pool Balances</vt:lpstr>
      <vt:lpstr>Florida Economy</vt:lpstr>
      <vt:lpstr>FL Treasury Investment Pool Size (total mkt. value)</vt:lpstr>
      <vt:lpstr>State Net Receipts (Including Federal Stimulus)</vt:lpstr>
      <vt:lpstr>State Operating Accounts</vt:lpstr>
      <vt:lpstr>Non-State Operating Accounts*</vt:lpstr>
      <vt:lpstr>Bond Accounts</vt:lpstr>
      <vt:lpstr>Non-State Operating &amp; Bond Accounts  by type</vt:lpstr>
      <vt:lpstr>Summary of Macro Risks to the Investment Pool</vt:lpstr>
      <vt:lpstr>Current Initiatives</vt:lpstr>
      <vt:lpstr>Current Initiatives</vt:lpstr>
      <vt:lpstr>Current Initiatives (continued)</vt:lpstr>
      <vt:lpstr> Securities Lending Review</vt:lpstr>
      <vt:lpstr>SECURITIES LENDING OVERVIEW</vt:lpstr>
      <vt:lpstr>Securities Lending Income </vt:lpstr>
      <vt:lpstr>Securities Lending - Cash Collateral Portfolio As of September 30, 2023 </vt:lpstr>
      <vt:lpstr>Investment Pool Review</vt:lpstr>
      <vt:lpstr>Treasury Yield Curve change (Mar 2023 vs Sep 2023)</vt:lpstr>
      <vt:lpstr>U.S. Fixed Income Markets Returns</vt:lpstr>
      <vt:lpstr>Investment Strategy (Macro level)</vt:lpstr>
      <vt:lpstr>PowerPoint Presentation</vt:lpstr>
      <vt:lpstr>Reallocation of Assets</vt:lpstr>
      <vt:lpstr>Portfolio % vs. Allocation Ranges as of September 30, 2023</vt:lpstr>
      <vt:lpstr>PowerPoint Presentation</vt:lpstr>
      <vt:lpstr>Investment Pool  Distributed Income</vt:lpstr>
      <vt:lpstr>PowerPoint Presentation</vt:lpstr>
      <vt:lpstr>Economic Outlook</vt:lpstr>
      <vt:lpstr>Is This Sustainable?</vt:lpstr>
      <vt:lpstr>Excess Savings Running Out</vt:lpstr>
      <vt:lpstr>Labor</vt:lpstr>
      <vt:lpstr>“Job Switchers” Losing Leverage</vt:lpstr>
      <vt:lpstr>ATL Fed GDPNow 4Q Forecast</vt:lpstr>
      <vt:lpstr>Fixed Income Yields and Spreads December 2021 vs March 2023 vs September 2023</vt:lpstr>
      <vt:lpstr>Individual Mandate Key Characteristics</vt:lpstr>
      <vt:lpstr>Investment Strategy (Macro level)</vt:lpstr>
      <vt:lpstr>Total Pool Characteristics</vt:lpstr>
      <vt:lpstr>BBB &amp; Lower Exposure</vt:lpstr>
      <vt:lpstr>Pool Rating</vt:lpstr>
      <vt:lpstr>Individual Mandates Review</vt:lpstr>
      <vt:lpstr>Liquidity Portfolio (as of September 30, 2023)</vt:lpstr>
      <vt:lpstr>Ultra-Short &amp; Short Duration Portfolios (as of September 30, 2023)</vt:lpstr>
      <vt:lpstr>Intermediate Duration Portfolio Net of Fee Performance as of September 30, 2023</vt:lpstr>
      <vt:lpstr>Long Duration Portfolio Net of Fee  Performance as of September 30, 2023</vt:lpstr>
      <vt:lpstr>Fixed Income Characteristics (as of Sept 30, 2023)</vt:lpstr>
      <vt:lpstr>Sector Allocation</vt:lpstr>
      <vt:lpstr>Credit Quality (Moody’s)</vt:lpstr>
      <vt:lpstr>Watch List Worksheet – Intermediate Duration (September 30, 2023)</vt:lpstr>
      <vt:lpstr>Watch List Worksheet – Long Duration (September 30,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for a Title</dc:title>
  <dc:creator>Taylor, Terry</dc:creator>
  <cp:lastModifiedBy>Morgado, Pedro</cp:lastModifiedBy>
  <cp:revision>1061</cp:revision>
  <cp:lastPrinted>2023-11-14T21:41:10Z</cp:lastPrinted>
  <dcterms:created xsi:type="dcterms:W3CDTF">2017-12-18T19:50:46Z</dcterms:created>
  <dcterms:modified xsi:type="dcterms:W3CDTF">2024-05-26T22:17:48Z</dcterms:modified>
</cp:coreProperties>
</file>