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drawings/drawing1.xml" ContentType="application/vnd.openxmlformats-officedocument.drawingml.chartshapes+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9.xml" ContentType="application/vnd.openxmlformats-officedocument.drawingml.chart+xml"/>
  <Override PartName="/ppt/charts/chart20.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2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8.xml" ContentType="application/vnd.openxmlformats-officedocument.drawingml.chart+xml"/>
  <Override PartName="/ppt/drawings/drawing4.xml" ContentType="application/vnd.openxmlformats-officedocument.drawingml.chartshape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50"/>
  </p:notesMasterIdLst>
  <p:sldIdLst>
    <p:sldId id="263" r:id="rId3"/>
    <p:sldId id="301" r:id="rId4"/>
    <p:sldId id="822" r:id="rId5"/>
    <p:sldId id="753" r:id="rId6"/>
    <p:sldId id="785" r:id="rId7"/>
    <p:sldId id="786" r:id="rId8"/>
    <p:sldId id="787" r:id="rId9"/>
    <p:sldId id="788" r:id="rId10"/>
    <p:sldId id="815" r:id="rId11"/>
    <p:sldId id="369" r:id="rId12"/>
    <p:sldId id="775" r:id="rId13"/>
    <p:sldId id="765" r:id="rId14"/>
    <p:sldId id="767" r:id="rId15"/>
    <p:sldId id="809" r:id="rId16"/>
    <p:sldId id="352" r:id="rId17"/>
    <p:sldId id="811" r:id="rId18"/>
    <p:sldId id="272" r:id="rId19"/>
    <p:sldId id="418" r:id="rId20"/>
    <p:sldId id="419" r:id="rId21"/>
    <p:sldId id="808" r:id="rId22"/>
    <p:sldId id="277" r:id="rId23"/>
    <p:sldId id="771" r:id="rId24"/>
    <p:sldId id="770" r:id="rId25"/>
    <p:sldId id="807" r:id="rId26"/>
    <p:sldId id="779" r:id="rId27"/>
    <p:sldId id="789" r:id="rId28"/>
    <p:sldId id="754" r:id="rId29"/>
    <p:sldId id="284" r:id="rId30"/>
    <p:sldId id="781" r:id="rId31"/>
    <p:sldId id="790" r:id="rId32"/>
    <p:sldId id="281" r:id="rId33"/>
    <p:sldId id="469" r:id="rId34"/>
    <p:sldId id="796" r:id="rId35"/>
    <p:sldId id="794" r:id="rId36"/>
    <p:sldId id="813" r:id="rId37"/>
    <p:sldId id="799" r:id="rId38"/>
    <p:sldId id="800" r:id="rId39"/>
    <p:sldId id="821" r:id="rId40"/>
    <p:sldId id="342" r:id="rId41"/>
    <p:sldId id="288" r:id="rId42"/>
    <p:sldId id="797" r:id="rId43"/>
    <p:sldId id="348" r:id="rId44"/>
    <p:sldId id="817" r:id="rId45"/>
    <p:sldId id="818" r:id="rId46"/>
    <p:sldId id="819" r:id="rId47"/>
    <p:sldId id="820" r:id="rId48"/>
    <p:sldId id="260"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F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1" Type="http://schemas.openxmlformats.org/officeDocument/2006/relationships/oleObject" Target="file:///\\dfstlhhqfp2\trsshared\Investments\Pool%20Monitoring\Pool%20Monitoring%20-%20Liability%20or%20Claims%20Si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Total Assets (in millions)</c:v>
                </c:pt>
              </c:strCache>
            </c:strRef>
          </c:tx>
          <c:spPr>
            <a:ln w="28575" cap="rnd">
              <a:solidFill>
                <a:schemeClr val="accent1"/>
              </a:solidFill>
              <a:round/>
            </a:ln>
            <a:effectLst/>
          </c:spPr>
          <c:marker>
            <c:symbol val="none"/>
          </c:marker>
          <c:cat>
            <c:numRef>
              <c:f>Sheet1!$A$5:$A$137</c:f>
              <c:numCache>
                <c:formatCode>[$-409]mmm\-yy;@</c:formatCode>
                <c:ptCount val="133"/>
                <c:pt idx="0">
                  <c:v>40999</c:v>
                </c:pt>
                <c:pt idx="1">
                  <c:v>41029</c:v>
                </c:pt>
                <c:pt idx="2">
                  <c:v>41060</c:v>
                </c:pt>
                <c:pt idx="3">
                  <c:v>41090</c:v>
                </c:pt>
                <c:pt idx="4">
                  <c:v>41121</c:v>
                </c:pt>
                <c:pt idx="5">
                  <c:v>41152</c:v>
                </c:pt>
                <c:pt idx="6">
                  <c:v>41182</c:v>
                </c:pt>
                <c:pt idx="7">
                  <c:v>41213</c:v>
                </c:pt>
                <c:pt idx="8">
                  <c:v>41243</c:v>
                </c:pt>
                <c:pt idx="9">
                  <c:v>41274</c:v>
                </c:pt>
                <c:pt idx="10">
                  <c:v>41305</c:v>
                </c:pt>
                <c:pt idx="11">
                  <c:v>41333</c:v>
                </c:pt>
                <c:pt idx="12">
                  <c:v>41364</c:v>
                </c:pt>
                <c:pt idx="13">
                  <c:v>41394</c:v>
                </c:pt>
                <c:pt idx="14">
                  <c:v>41425</c:v>
                </c:pt>
                <c:pt idx="15">
                  <c:v>41455</c:v>
                </c:pt>
                <c:pt idx="16">
                  <c:v>41486</c:v>
                </c:pt>
                <c:pt idx="17">
                  <c:v>41517</c:v>
                </c:pt>
                <c:pt idx="18">
                  <c:v>41547</c:v>
                </c:pt>
                <c:pt idx="19">
                  <c:v>41578</c:v>
                </c:pt>
                <c:pt idx="20">
                  <c:v>41608</c:v>
                </c:pt>
                <c:pt idx="21">
                  <c:v>41639</c:v>
                </c:pt>
                <c:pt idx="22">
                  <c:v>41670</c:v>
                </c:pt>
                <c:pt idx="23">
                  <c:v>41698</c:v>
                </c:pt>
                <c:pt idx="24">
                  <c:v>41729</c:v>
                </c:pt>
                <c:pt idx="25">
                  <c:v>41759</c:v>
                </c:pt>
                <c:pt idx="26">
                  <c:v>41790</c:v>
                </c:pt>
                <c:pt idx="27">
                  <c:v>41820</c:v>
                </c:pt>
                <c:pt idx="28">
                  <c:v>41851</c:v>
                </c:pt>
                <c:pt idx="29">
                  <c:v>41882</c:v>
                </c:pt>
                <c:pt idx="30">
                  <c:v>41912</c:v>
                </c:pt>
                <c:pt idx="31">
                  <c:v>41943</c:v>
                </c:pt>
                <c:pt idx="32">
                  <c:v>41973</c:v>
                </c:pt>
                <c:pt idx="33">
                  <c:v>42004</c:v>
                </c:pt>
                <c:pt idx="34">
                  <c:v>42035</c:v>
                </c:pt>
                <c:pt idx="35">
                  <c:v>42063</c:v>
                </c:pt>
                <c:pt idx="36">
                  <c:v>42094</c:v>
                </c:pt>
                <c:pt idx="37">
                  <c:v>42124</c:v>
                </c:pt>
                <c:pt idx="38">
                  <c:v>42155</c:v>
                </c:pt>
                <c:pt idx="39">
                  <c:v>42185</c:v>
                </c:pt>
                <c:pt idx="40">
                  <c:v>42216</c:v>
                </c:pt>
                <c:pt idx="41">
                  <c:v>42247</c:v>
                </c:pt>
                <c:pt idx="42">
                  <c:v>42277</c:v>
                </c:pt>
                <c:pt idx="43">
                  <c:v>42308</c:v>
                </c:pt>
                <c:pt idx="44">
                  <c:v>42338</c:v>
                </c:pt>
                <c:pt idx="45">
                  <c:v>42369</c:v>
                </c:pt>
                <c:pt idx="46">
                  <c:v>42400</c:v>
                </c:pt>
                <c:pt idx="47">
                  <c:v>42429</c:v>
                </c:pt>
                <c:pt idx="48">
                  <c:v>42460</c:v>
                </c:pt>
                <c:pt idx="49">
                  <c:v>42490</c:v>
                </c:pt>
                <c:pt idx="50">
                  <c:v>42521</c:v>
                </c:pt>
                <c:pt idx="51">
                  <c:v>42551</c:v>
                </c:pt>
                <c:pt idx="52">
                  <c:v>42582</c:v>
                </c:pt>
                <c:pt idx="53">
                  <c:v>42613</c:v>
                </c:pt>
                <c:pt idx="54">
                  <c:v>42643</c:v>
                </c:pt>
                <c:pt idx="55">
                  <c:v>42674</c:v>
                </c:pt>
                <c:pt idx="56">
                  <c:v>42704</c:v>
                </c:pt>
                <c:pt idx="57">
                  <c:v>42735</c:v>
                </c:pt>
                <c:pt idx="58">
                  <c:v>42766</c:v>
                </c:pt>
                <c:pt idx="59">
                  <c:v>42794</c:v>
                </c:pt>
                <c:pt idx="60">
                  <c:v>42825</c:v>
                </c:pt>
                <c:pt idx="61">
                  <c:v>42855</c:v>
                </c:pt>
                <c:pt idx="62">
                  <c:v>42886</c:v>
                </c:pt>
                <c:pt idx="63">
                  <c:v>42916</c:v>
                </c:pt>
                <c:pt idx="64">
                  <c:v>42947</c:v>
                </c:pt>
                <c:pt idx="65">
                  <c:v>42978</c:v>
                </c:pt>
                <c:pt idx="66">
                  <c:v>43008</c:v>
                </c:pt>
                <c:pt idx="67">
                  <c:v>43039</c:v>
                </c:pt>
                <c:pt idx="68">
                  <c:v>43069</c:v>
                </c:pt>
                <c:pt idx="69">
                  <c:v>43100</c:v>
                </c:pt>
                <c:pt idx="70">
                  <c:v>43131</c:v>
                </c:pt>
                <c:pt idx="71">
                  <c:v>43159</c:v>
                </c:pt>
                <c:pt idx="72">
                  <c:v>43190</c:v>
                </c:pt>
                <c:pt idx="73">
                  <c:v>43220</c:v>
                </c:pt>
                <c:pt idx="74">
                  <c:v>43251</c:v>
                </c:pt>
                <c:pt idx="75">
                  <c:v>43281</c:v>
                </c:pt>
                <c:pt idx="76">
                  <c:v>43312</c:v>
                </c:pt>
                <c:pt idx="77">
                  <c:v>43343</c:v>
                </c:pt>
                <c:pt idx="78">
                  <c:v>43373</c:v>
                </c:pt>
                <c:pt idx="79">
                  <c:v>43404</c:v>
                </c:pt>
                <c:pt idx="80">
                  <c:v>43434</c:v>
                </c:pt>
                <c:pt idx="81">
                  <c:v>43465</c:v>
                </c:pt>
                <c:pt idx="82">
                  <c:v>43496</c:v>
                </c:pt>
                <c:pt idx="83">
                  <c:v>43524</c:v>
                </c:pt>
                <c:pt idx="84">
                  <c:v>43555</c:v>
                </c:pt>
                <c:pt idx="85">
                  <c:v>43585</c:v>
                </c:pt>
                <c:pt idx="86">
                  <c:v>43616</c:v>
                </c:pt>
                <c:pt idx="87">
                  <c:v>43646</c:v>
                </c:pt>
                <c:pt idx="88">
                  <c:v>43677</c:v>
                </c:pt>
                <c:pt idx="89">
                  <c:v>43708</c:v>
                </c:pt>
                <c:pt idx="90">
                  <c:v>43738</c:v>
                </c:pt>
                <c:pt idx="91">
                  <c:v>43769</c:v>
                </c:pt>
                <c:pt idx="92">
                  <c:v>43799</c:v>
                </c:pt>
                <c:pt idx="93">
                  <c:v>43830</c:v>
                </c:pt>
                <c:pt idx="94">
                  <c:v>43861</c:v>
                </c:pt>
                <c:pt idx="95">
                  <c:v>43890</c:v>
                </c:pt>
                <c:pt idx="96">
                  <c:v>43921</c:v>
                </c:pt>
                <c:pt idx="97">
                  <c:v>43951</c:v>
                </c:pt>
                <c:pt idx="98">
                  <c:v>43982</c:v>
                </c:pt>
                <c:pt idx="99">
                  <c:v>44012</c:v>
                </c:pt>
                <c:pt idx="100">
                  <c:v>44043</c:v>
                </c:pt>
                <c:pt idx="101">
                  <c:v>44074</c:v>
                </c:pt>
                <c:pt idx="102">
                  <c:v>44104</c:v>
                </c:pt>
                <c:pt idx="103">
                  <c:v>44135</c:v>
                </c:pt>
                <c:pt idx="104">
                  <c:v>44165</c:v>
                </c:pt>
                <c:pt idx="105">
                  <c:v>44196</c:v>
                </c:pt>
                <c:pt idx="106">
                  <c:v>44227</c:v>
                </c:pt>
                <c:pt idx="107">
                  <c:v>44255</c:v>
                </c:pt>
                <c:pt idx="108">
                  <c:v>44286</c:v>
                </c:pt>
                <c:pt idx="109">
                  <c:v>44316</c:v>
                </c:pt>
                <c:pt idx="110">
                  <c:v>44347</c:v>
                </c:pt>
                <c:pt idx="111">
                  <c:v>44377</c:v>
                </c:pt>
                <c:pt idx="112">
                  <c:v>44408</c:v>
                </c:pt>
                <c:pt idx="113">
                  <c:v>44439</c:v>
                </c:pt>
                <c:pt idx="114">
                  <c:v>44469</c:v>
                </c:pt>
                <c:pt idx="115">
                  <c:v>44500</c:v>
                </c:pt>
                <c:pt idx="116">
                  <c:v>44530</c:v>
                </c:pt>
                <c:pt idx="117">
                  <c:v>44561</c:v>
                </c:pt>
                <c:pt idx="118">
                  <c:v>44592</c:v>
                </c:pt>
                <c:pt idx="119">
                  <c:v>44620</c:v>
                </c:pt>
                <c:pt idx="120">
                  <c:v>44650</c:v>
                </c:pt>
                <c:pt idx="121">
                  <c:v>44680</c:v>
                </c:pt>
                <c:pt idx="122">
                  <c:v>44710</c:v>
                </c:pt>
                <c:pt idx="123">
                  <c:v>44740</c:v>
                </c:pt>
                <c:pt idx="124">
                  <c:v>44770</c:v>
                </c:pt>
                <c:pt idx="125">
                  <c:v>44800</c:v>
                </c:pt>
                <c:pt idx="126">
                  <c:v>44830</c:v>
                </c:pt>
                <c:pt idx="127">
                  <c:v>44835</c:v>
                </c:pt>
                <c:pt idx="128">
                  <c:v>44866</c:v>
                </c:pt>
                <c:pt idx="129">
                  <c:v>44896</c:v>
                </c:pt>
                <c:pt idx="130">
                  <c:v>44927</c:v>
                </c:pt>
                <c:pt idx="131">
                  <c:v>44958</c:v>
                </c:pt>
                <c:pt idx="132">
                  <c:v>44986</c:v>
                </c:pt>
              </c:numCache>
            </c:numRef>
          </c:cat>
          <c:val>
            <c:numRef>
              <c:f>Sheet1!$B$5:$B$137</c:f>
              <c:numCache>
                <c:formatCode>_("$"* #,##0_);_("$"* \(#,##0\);_("$"* "-"??_);_(@_)</c:formatCode>
                <c:ptCount val="133"/>
                <c:pt idx="0">
                  <c:v>19309.306267020002</c:v>
                </c:pt>
                <c:pt idx="1">
                  <c:v>21904.072617170001</c:v>
                </c:pt>
                <c:pt idx="2">
                  <c:v>18930.28438311</c:v>
                </c:pt>
                <c:pt idx="3">
                  <c:v>18913.459473110001</c:v>
                </c:pt>
                <c:pt idx="4">
                  <c:v>19370.929544199997</c:v>
                </c:pt>
                <c:pt idx="5">
                  <c:v>18905.609292190002</c:v>
                </c:pt>
                <c:pt idx="6">
                  <c:v>18945.97378665</c:v>
                </c:pt>
                <c:pt idx="7">
                  <c:v>19727.348606510001</c:v>
                </c:pt>
                <c:pt idx="8">
                  <c:v>18767.489055680006</c:v>
                </c:pt>
                <c:pt idx="9">
                  <c:v>19441.253692629998</c:v>
                </c:pt>
                <c:pt idx="10">
                  <c:v>20292.362409180001</c:v>
                </c:pt>
                <c:pt idx="11">
                  <c:v>19946.3796535</c:v>
                </c:pt>
                <c:pt idx="12">
                  <c:v>20996.342130300003</c:v>
                </c:pt>
                <c:pt idx="13">
                  <c:v>23487.251240019999</c:v>
                </c:pt>
                <c:pt idx="14">
                  <c:v>20465.084238619998</c:v>
                </c:pt>
                <c:pt idx="15">
                  <c:v>20299.802891439998</c:v>
                </c:pt>
                <c:pt idx="16">
                  <c:v>20313.575524309999</c:v>
                </c:pt>
                <c:pt idx="17">
                  <c:v>20367.358345829998</c:v>
                </c:pt>
                <c:pt idx="18">
                  <c:v>21185.006111360002</c:v>
                </c:pt>
                <c:pt idx="19">
                  <c:v>20110.250919950002</c:v>
                </c:pt>
                <c:pt idx="20">
                  <c:v>19388.492180059999</c:v>
                </c:pt>
                <c:pt idx="21">
                  <c:v>20408.616891599999</c:v>
                </c:pt>
                <c:pt idx="22">
                  <c:v>20825.476520160002</c:v>
                </c:pt>
                <c:pt idx="23">
                  <c:v>20890.172202909998</c:v>
                </c:pt>
                <c:pt idx="24">
                  <c:v>21269.234196460002</c:v>
                </c:pt>
                <c:pt idx="25">
                  <c:v>24573.740637120001</c:v>
                </c:pt>
                <c:pt idx="26">
                  <c:v>21530.685610480003</c:v>
                </c:pt>
                <c:pt idx="27">
                  <c:v>21624.093754949998</c:v>
                </c:pt>
                <c:pt idx="28">
                  <c:v>21345.572247769996</c:v>
                </c:pt>
                <c:pt idx="29">
                  <c:v>21536.006156440002</c:v>
                </c:pt>
                <c:pt idx="30">
                  <c:v>21419.125346459998</c:v>
                </c:pt>
                <c:pt idx="31">
                  <c:v>22048.367139560003</c:v>
                </c:pt>
                <c:pt idx="32">
                  <c:v>21166.664003090002</c:v>
                </c:pt>
                <c:pt idx="33">
                  <c:v>21549.438491749999</c:v>
                </c:pt>
                <c:pt idx="34">
                  <c:v>23195.513950520002</c:v>
                </c:pt>
                <c:pt idx="35">
                  <c:v>22738.500516760003</c:v>
                </c:pt>
                <c:pt idx="36">
                  <c:v>23513.643788819998</c:v>
                </c:pt>
                <c:pt idx="37">
                  <c:v>24784.092167969997</c:v>
                </c:pt>
                <c:pt idx="38">
                  <c:v>22579.346951619998</c:v>
                </c:pt>
                <c:pt idx="39">
                  <c:v>22086.207460410002</c:v>
                </c:pt>
                <c:pt idx="40">
                  <c:v>22551.541960800005</c:v>
                </c:pt>
                <c:pt idx="41">
                  <c:v>22481.142598800005</c:v>
                </c:pt>
                <c:pt idx="42">
                  <c:v>23228.231825549996</c:v>
                </c:pt>
                <c:pt idx="43">
                  <c:v>22604.13081033</c:v>
                </c:pt>
                <c:pt idx="44">
                  <c:v>22458.196236930002</c:v>
                </c:pt>
                <c:pt idx="45">
                  <c:v>22918.366473550002</c:v>
                </c:pt>
                <c:pt idx="46">
                  <c:v>24134.546252049997</c:v>
                </c:pt>
                <c:pt idx="47">
                  <c:v>24226.949966190001</c:v>
                </c:pt>
                <c:pt idx="48">
                  <c:v>24693.906666330004</c:v>
                </c:pt>
                <c:pt idx="49">
                  <c:v>25229.68909222</c:v>
                </c:pt>
                <c:pt idx="50">
                  <c:v>24029.07298072</c:v>
                </c:pt>
                <c:pt idx="51">
                  <c:v>24402.115237139998</c:v>
                </c:pt>
                <c:pt idx="52">
                  <c:v>24354.872345320004</c:v>
                </c:pt>
                <c:pt idx="53">
                  <c:v>24726.506139869998</c:v>
                </c:pt>
                <c:pt idx="54">
                  <c:v>25114.615039209999</c:v>
                </c:pt>
                <c:pt idx="55">
                  <c:v>25009.030610200003</c:v>
                </c:pt>
                <c:pt idx="56">
                  <c:v>23947.21911043</c:v>
                </c:pt>
                <c:pt idx="57">
                  <c:v>24244.288508939997</c:v>
                </c:pt>
                <c:pt idx="58">
                  <c:v>25274.27860184</c:v>
                </c:pt>
                <c:pt idx="59">
                  <c:v>25270.407034790001</c:v>
                </c:pt>
                <c:pt idx="60">
                  <c:v>25246.524539069997</c:v>
                </c:pt>
                <c:pt idx="61">
                  <c:v>25926.20742069</c:v>
                </c:pt>
                <c:pt idx="62">
                  <c:v>24389.876814650001</c:v>
                </c:pt>
                <c:pt idx="63">
                  <c:v>23328.107400650002</c:v>
                </c:pt>
                <c:pt idx="64">
                  <c:v>23511.440435569999</c:v>
                </c:pt>
                <c:pt idx="65">
                  <c:v>23072.022238800004</c:v>
                </c:pt>
                <c:pt idx="66">
                  <c:v>23413.307897450002</c:v>
                </c:pt>
                <c:pt idx="67">
                  <c:v>22777.686150850001</c:v>
                </c:pt>
                <c:pt idx="68">
                  <c:v>21907.494381640001</c:v>
                </c:pt>
                <c:pt idx="69">
                  <c:v>23335.167900110002</c:v>
                </c:pt>
                <c:pt idx="70">
                  <c:v>24105.70293775</c:v>
                </c:pt>
                <c:pt idx="71">
                  <c:v>23578.966243349998</c:v>
                </c:pt>
                <c:pt idx="72">
                  <c:v>23174.576318029998</c:v>
                </c:pt>
                <c:pt idx="73">
                  <c:v>24550.43275018</c:v>
                </c:pt>
                <c:pt idx="74">
                  <c:v>23029.27736923</c:v>
                </c:pt>
                <c:pt idx="75">
                  <c:v>23114.082136049998</c:v>
                </c:pt>
                <c:pt idx="76">
                  <c:v>23373.610315949998</c:v>
                </c:pt>
                <c:pt idx="77">
                  <c:v>22903.142133379999</c:v>
                </c:pt>
                <c:pt idx="78">
                  <c:v>23474.197592469998</c:v>
                </c:pt>
                <c:pt idx="79">
                  <c:v>23643.298678490002</c:v>
                </c:pt>
                <c:pt idx="80">
                  <c:v>22458.65464569</c:v>
                </c:pt>
                <c:pt idx="81">
                  <c:v>23636.35160391</c:v>
                </c:pt>
                <c:pt idx="82">
                  <c:v>24424.018539860001</c:v>
                </c:pt>
                <c:pt idx="83">
                  <c:v>23978.780421810003</c:v>
                </c:pt>
                <c:pt idx="84">
                  <c:v>24050.300442669999</c:v>
                </c:pt>
                <c:pt idx="85">
                  <c:v>25551.598881299997</c:v>
                </c:pt>
                <c:pt idx="86">
                  <c:v>24990.546008300003</c:v>
                </c:pt>
                <c:pt idx="87">
                  <c:v>25809.793160649999</c:v>
                </c:pt>
                <c:pt idx="88">
                  <c:v>25746.030220460001</c:v>
                </c:pt>
                <c:pt idx="89">
                  <c:v>25601.843941979998</c:v>
                </c:pt>
                <c:pt idx="90">
                  <c:v>25301.855954269995</c:v>
                </c:pt>
                <c:pt idx="91">
                  <c:v>24882.94311629</c:v>
                </c:pt>
                <c:pt idx="92">
                  <c:v>24679.338790229998</c:v>
                </c:pt>
                <c:pt idx="93">
                  <c:v>25626.262366419996</c:v>
                </c:pt>
                <c:pt idx="94">
                  <c:v>26821.087889609997</c:v>
                </c:pt>
                <c:pt idx="95">
                  <c:v>26343.288490619998</c:v>
                </c:pt>
                <c:pt idx="96">
                  <c:v>26694.765068790002</c:v>
                </c:pt>
                <c:pt idx="97">
                  <c:v>33230.541230180002</c:v>
                </c:pt>
                <c:pt idx="98">
                  <c:v>30954.969992310002</c:v>
                </c:pt>
                <c:pt idx="99">
                  <c:v>30706.168286640001</c:v>
                </c:pt>
                <c:pt idx="100">
                  <c:v>30852.012490159999</c:v>
                </c:pt>
                <c:pt idx="101">
                  <c:v>30624.296526310001</c:v>
                </c:pt>
                <c:pt idx="102">
                  <c:v>30636.945704850004</c:v>
                </c:pt>
                <c:pt idx="103">
                  <c:v>30893.639605449996</c:v>
                </c:pt>
                <c:pt idx="104">
                  <c:v>30504.123190630002</c:v>
                </c:pt>
                <c:pt idx="105">
                  <c:v>31184.497270069998</c:v>
                </c:pt>
                <c:pt idx="106">
                  <c:v>33387.615680869996</c:v>
                </c:pt>
                <c:pt idx="107">
                  <c:v>33044.649001910002</c:v>
                </c:pt>
                <c:pt idx="108">
                  <c:v>33972.754668709997</c:v>
                </c:pt>
                <c:pt idx="109">
                  <c:v>36841.12280592</c:v>
                </c:pt>
                <c:pt idx="110">
                  <c:v>40620.413575309998</c:v>
                </c:pt>
                <c:pt idx="111">
                  <c:v>42495.760821450007</c:v>
                </c:pt>
                <c:pt idx="112">
                  <c:v>43403.019158290001</c:v>
                </c:pt>
                <c:pt idx="113">
                  <c:v>44229.737515730005</c:v>
                </c:pt>
                <c:pt idx="114">
                  <c:v>44118.101252040004</c:v>
                </c:pt>
                <c:pt idx="115">
                  <c:v>44192.279818720002</c:v>
                </c:pt>
                <c:pt idx="116">
                  <c:v>44990.750583430003</c:v>
                </c:pt>
                <c:pt idx="117">
                  <c:v>47089.422090980006</c:v>
                </c:pt>
                <c:pt idx="118">
                  <c:v>48116.732664900002</c:v>
                </c:pt>
                <c:pt idx="119">
                  <c:v>49220.817624629999</c:v>
                </c:pt>
                <c:pt idx="120">
                  <c:v>49306.885226320002</c:v>
                </c:pt>
                <c:pt idx="121">
                  <c:v>51371.769477579997</c:v>
                </c:pt>
                <c:pt idx="122">
                  <c:v>56080.498932369999</c:v>
                </c:pt>
                <c:pt idx="123">
                  <c:v>57199.70803324999</c:v>
                </c:pt>
                <c:pt idx="124">
                  <c:v>58510.61815106</c:v>
                </c:pt>
                <c:pt idx="125">
                  <c:v>57851.044841969997</c:v>
                </c:pt>
                <c:pt idx="126">
                  <c:v>57948.555599029998</c:v>
                </c:pt>
                <c:pt idx="127">
                  <c:v>57140.657604599997</c:v>
                </c:pt>
                <c:pt idx="128">
                  <c:v>58121.464681620004</c:v>
                </c:pt>
                <c:pt idx="129">
                  <c:v>59615.774475149999</c:v>
                </c:pt>
                <c:pt idx="130">
                  <c:v>61478.442270130006</c:v>
                </c:pt>
                <c:pt idx="131">
                  <c:v>61223.039439029999</c:v>
                </c:pt>
                <c:pt idx="132">
                  <c:v>61860.562117490001</c:v>
                </c:pt>
              </c:numCache>
            </c:numRef>
          </c:val>
          <c:smooth val="0"/>
          <c:extLst>
            <c:ext xmlns:c16="http://schemas.microsoft.com/office/drawing/2014/chart" uri="{C3380CC4-5D6E-409C-BE32-E72D297353CC}">
              <c16:uniqueId val="{00000000-0C34-440C-A7C3-A8E4D17BA533}"/>
            </c:ext>
          </c:extLst>
        </c:ser>
        <c:dLbls>
          <c:showLegendKey val="0"/>
          <c:showVal val="0"/>
          <c:showCatName val="0"/>
          <c:showSerName val="0"/>
          <c:showPercent val="0"/>
          <c:showBubbleSize val="0"/>
        </c:dLbls>
        <c:smooth val="0"/>
        <c:axId val="1040455048"/>
        <c:axId val="1040460624"/>
      </c:lineChart>
      <c:dateAx>
        <c:axId val="10404550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0460624"/>
        <c:crosses val="autoZero"/>
        <c:auto val="1"/>
        <c:lblOffset val="100"/>
        <c:baseTimeUnit val="months"/>
      </c:dateAx>
      <c:valAx>
        <c:axId val="1040460624"/>
        <c:scaling>
          <c:orientation val="minMax"/>
          <c:min val="1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40455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847040"/>
        <c:axId val="169861120"/>
      </c:barChart>
      <c:catAx>
        <c:axId val="169847040"/>
        <c:scaling>
          <c:orientation val="minMax"/>
        </c:scaling>
        <c:delete val="0"/>
        <c:axPos val="b"/>
        <c:numFmt formatCode="[$-409]mmm\-yy;@" sourceLinked="0"/>
        <c:majorTickMark val="out"/>
        <c:minorTickMark val="none"/>
        <c:tickLblPos val="nextTo"/>
        <c:crossAx val="169861120"/>
        <c:crosses val="autoZero"/>
        <c:auto val="1"/>
        <c:lblAlgn val="ctr"/>
        <c:lblOffset val="100"/>
        <c:noMultiLvlLbl val="0"/>
      </c:catAx>
      <c:valAx>
        <c:axId val="16986112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84704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Balances'!$R$1</c:f>
              <c:strCache>
                <c:ptCount val="1"/>
                <c:pt idx="0">
                  <c:v> SPIA Non-State Bond Accounts $ </c:v>
                </c:pt>
              </c:strCache>
            </c:strRef>
          </c:tx>
          <c:spPr>
            <a:solidFill>
              <a:schemeClr val="accent1">
                <a:shade val="58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Balances'!$R$136:$R$196</c:f>
              <c:numCache>
                <c:formatCode>_("$"* #,##0.00_);_("$"* \(#,##0.00\);_("$"* "-"??_);_(@_)</c:formatCode>
                <c:ptCount val="61"/>
                <c:pt idx="0">
                  <c:v>130112912.34</c:v>
                </c:pt>
                <c:pt idx="1">
                  <c:v>123882666.8</c:v>
                </c:pt>
                <c:pt idx="2">
                  <c:v>93221484.850000009</c:v>
                </c:pt>
                <c:pt idx="3">
                  <c:v>86642755.350000009</c:v>
                </c:pt>
                <c:pt idx="4">
                  <c:v>76044946.109999999</c:v>
                </c:pt>
                <c:pt idx="5">
                  <c:v>71378436.969999999</c:v>
                </c:pt>
                <c:pt idx="6">
                  <c:v>66276857.620000005</c:v>
                </c:pt>
                <c:pt idx="7">
                  <c:v>103516972.19999999</c:v>
                </c:pt>
                <c:pt idx="8">
                  <c:v>104379635.58</c:v>
                </c:pt>
                <c:pt idx="9">
                  <c:v>102338909.2</c:v>
                </c:pt>
                <c:pt idx="10">
                  <c:v>84403394.060000002</c:v>
                </c:pt>
                <c:pt idx="11">
                  <c:v>87496025.980000004</c:v>
                </c:pt>
                <c:pt idx="12">
                  <c:v>88660557.790000007</c:v>
                </c:pt>
                <c:pt idx="13">
                  <c:v>86579304.189999998</c:v>
                </c:pt>
                <c:pt idx="14">
                  <c:v>80437441.629999995</c:v>
                </c:pt>
                <c:pt idx="15">
                  <c:v>67548257.530000001</c:v>
                </c:pt>
                <c:pt idx="16">
                  <c:v>58055325.010000005</c:v>
                </c:pt>
                <c:pt idx="17">
                  <c:v>74349057.109999999</c:v>
                </c:pt>
                <c:pt idx="18">
                  <c:v>77825359</c:v>
                </c:pt>
                <c:pt idx="19">
                  <c:v>167487186.59999999</c:v>
                </c:pt>
                <c:pt idx="20">
                  <c:v>239755588.96000001</c:v>
                </c:pt>
                <c:pt idx="21">
                  <c:v>224483602.09</c:v>
                </c:pt>
                <c:pt idx="22">
                  <c:v>213493253.71000001</c:v>
                </c:pt>
                <c:pt idx="23">
                  <c:v>214529756.06999999</c:v>
                </c:pt>
                <c:pt idx="24">
                  <c:v>213506470.63999999</c:v>
                </c:pt>
                <c:pt idx="25">
                  <c:v>208877653.26999998</c:v>
                </c:pt>
                <c:pt idx="26">
                  <c:v>203145860.36000001</c:v>
                </c:pt>
                <c:pt idx="27">
                  <c:v>182303119.08000001</c:v>
                </c:pt>
                <c:pt idx="28">
                  <c:v>173692211.03</c:v>
                </c:pt>
                <c:pt idx="29">
                  <c:v>153046316.36000001</c:v>
                </c:pt>
                <c:pt idx="30">
                  <c:v>146891886.64999998</c:v>
                </c:pt>
                <c:pt idx="31">
                  <c:v>145689788.12</c:v>
                </c:pt>
                <c:pt idx="32">
                  <c:v>139740827.63999999</c:v>
                </c:pt>
                <c:pt idx="33">
                  <c:v>204802835.46000001</c:v>
                </c:pt>
                <c:pt idx="34">
                  <c:v>193728063.47999999</c:v>
                </c:pt>
                <c:pt idx="35">
                  <c:v>187907483.35999998</c:v>
                </c:pt>
                <c:pt idx="36">
                  <c:v>183995474.03999999</c:v>
                </c:pt>
                <c:pt idx="37">
                  <c:v>167879868.29999998</c:v>
                </c:pt>
                <c:pt idx="38">
                  <c:v>153140191.97</c:v>
                </c:pt>
                <c:pt idx="39">
                  <c:v>361108720.76999998</c:v>
                </c:pt>
                <c:pt idx="40">
                  <c:v>333859678.22000003</c:v>
                </c:pt>
                <c:pt idx="41">
                  <c:v>330270321.24000001</c:v>
                </c:pt>
                <c:pt idx="42">
                  <c:v>317214604.31</c:v>
                </c:pt>
                <c:pt idx="43">
                  <c:v>323215363.00999999</c:v>
                </c:pt>
                <c:pt idx="44">
                  <c:v>319519219.45999998</c:v>
                </c:pt>
                <c:pt idx="45">
                  <c:v>300914262.81999999</c:v>
                </c:pt>
                <c:pt idx="46">
                  <c:v>284360771.07000005</c:v>
                </c:pt>
                <c:pt idx="47">
                  <c:v>288214416.28000003</c:v>
                </c:pt>
                <c:pt idx="48">
                  <c:v>280390368.86000001</c:v>
                </c:pt>
                <c:pt idx="49">
                  <c:v>265959419.39000002</c:v>
                </c:pt>
                <c:pt idx="50">
                  <c:v>252093408.05000001</c:v>
                </c:pt>
                <c:pt idx="51">
                  <c:v>236605836.46000001</c:v>
                </c:pt>
                <c:pt idx="52">
                  <c:v>221008432.45000002</c:v>
                </c:pt>
                <c:pt idx="53">
                  <c:v>209651047.22999999</c:v>
                </c:pt>
                <c:pt idx="54">
                  <c:v>211184350.66000003</c:v>
                </c:pt>
                <c:pt idx="55">
                  <c:v>200498109.97999999</c:v>
                </c:pt>
                <c:pt idx="56">
                  <c:v>198819072.25999999</c:v>
                </c:pt>
                <c:pt idx="57">
                  <c:v>187873550.38</c:v>
                </c:pt>
                <c:pt idx="58">
                  <c:v>183861645.88999999</c:v>
                </c:pt>
                <c:pt idx="59">
                  <c:v>167230200.00999999</c:v>
                </c:pt>
                <c:pt idx="60">
                  <c:v>168554340.58999997</c:v>
                </c:pt>
              </c:numCache>
            </c:numRef>
          </c:val>
          <c:extLst>
            <c:ext xmlns:c16="http://schemas.microsoft.com/office/drawing/2014/chart" uri="{C3380CC4-5D6E-409C-BE32-E72D297353CC}">
              <c16:uniqueId val="{00000000-2FE8-4CD9-84A6-F10FA5E25667}"/>
            </c:ext>
          </c:extLst>
        </c:ser>
        <c:ser>
          <c:idx val="1"/>
          <c:order val="1"/>
          <c:tx>
            <c:strRef>
              <c:f>'Monthly Balances'!$U$1</c:f>
              <c:strCache>
                <c:ptCount val="1"/>
                <c:pt idx="0">
                  <c:v> SPIA FHFC + Others $ </c:v>
                </c:pt>
              </c:strCache>
            </c:strRef>
          </c:tx>
          <c:spPr>
            <a:solidFill>
              <a:schemeClr val="accent1">
                <a:shade val="86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Balances'!$U$136:$U$196</c:f>
              <c:numCache>
                <c:formatCode>_("$"* #,##0.00_);_("$"* \(#,##0.00\);_("$"* "-"??_);_(@_)</c:formatCode>
                <c:ptCount val="61"/>
                <c:pt idx="0">
                  <c:v>945689797.84000003</c:v>
                </c:pt>
                <c:pt idx="1">
                  <c:v>958162712.47000003</c:v>
                </c:pt>
                <c:pt idx="2">
                  <c:v>939773051.22000003</c:v>
                </c:pt>
                <c:pt idx="3">
                  <c:v>866331315.35000002</c:v>
                </c:pt>
                <c:pt idx="4">
                  <c:v>848093680.75</c:v>
                </c:pt>
                <c:pt idx="5">
                  <c:v>946754468.75999999</c:v>
                </c:pt>
                <c:pt idx="6">
                  <c:v>932924778.67999995</c:v>
                </c:pt>
                <c:pt idx="7">
                  <c:v>938523479.24000001</c:v>
                </c:pt>
                <c:pt idx="8">
                  <c:v>904206065.19000006</c:v>
                </c:pt>
                <c:pt idx="9">
                  <c:v>1017492615.37</c:v>
                </c:pt>
                <c:pt idx="10">
                  <c:v>985755676.75999999</c:v>
                </c:pt>
                <c:pt idx="11">
                  <c:v>941708573.96000004</c:v>
                </c:pt>
                <c:pt idx="12">
                  <c:v>937194162.63999999</c:v>
                </c:pt>
                <c:pt idx="13">
                  <c:v>968858719.54999995</c:v>
                </c:pt>
                <c:pt idx="14">
                  <c:v>942936280.92999995</c:v>
                </c:pt>
                <c:pt idx="15">
                  <c:v>848462917.97000003</c:v>
                </c:pt>
                <c:pt idx="16">
                  <c:v>884586737.20000005</c:v>
                </c:pt>
                <c:pt idx="17">
                  <c:v>1076583815.77</c:v>
                </c:pt>
                <c:pt idx="18">
                  <c:v>1079723795.01</c:v>
                </c:pt>
                <c:pt idx="19">
                  <c:v>972801231.07000005</c:v>
                </c:pt>
                <c:pt idx="20">
                  <c:v>1007055189.09</c:v>
                </c:pt>
                <c:pt idx="21">
                  <c:v>970255272.90999997</c:v>
                </c:pt>
                <c:pt idx="22">
                  <c:v>978899251.33000004</c:v>
                </c:pt>
                <c:pt idx="23">
                  <c:v>978069987.75</c:v>
                </c:pt>
                <c:pt idx="24">
                  <c:v>954289707.89999998</c:v>
                </c:pt>
                <c:pt idx="25">
                  <c:v>938134457.78999996</c:v>
                </c:pt>
                <c:pt idx="26">
                  <c:v>927112318.17999995</c:v>
                </c:pt>
                <c:pt idx="27">
                  <c:v>870263690.96000004</c:v>
                </c:pt>
                <c:pt idx="28">
                  <c:v>1305291899.6199999</c:v>
                </c:pt>
                <c:pt idx="29">
                  <c:v>1271611791.01</c:v>
                </c:pt>
                <c:pt idx="30">
                  <c:v>1186542442.4400001</c:v>
                </c:pt>
                <c:pt idx="31">
                  <c:v>1295740383.0999999</c:v>
                </c:pt>
                <c:pt idx="32">
                  <c:v>1292901882.9400001</c:v>
                </c:pt>
                <c:pt idx="33">
                  <c:v>1135142363.51</c:v>
                </c:pt>
                <c:pt idx="34">
                  <c:v>1120137173.1400001</c:v>
                </c:pt>
                <c:pt idx="35">
                  <c:v>1102279414.6900001</c:v>
                </c:pt>
                <c:pt idx="36">
                  <c:v>1227719919.74</c:v>
                </c:pt>
                <c:pt idx="37">
                  <c:v>1222837442.8</c:v>
                </c:pt>
                <c:pt idx="38">
                  <c:v>1242359782.24</c:v>
                </c:pt>
                <c:pt idx="39">
                  <c:v>1158981462.8399999</c:v>
                </c:pt>
                <c:pt idx="40">
                  <c:v>1140525709.45</c:v>
                </c:pt>
                <c:pt idx="41">
                  <c:v>1314218115.9100001</c:v>
                </c:pt>
                <c:pt idx="42">
                  <c:v>1367649208.49</c:v>
                </c:pt>
                <c:pt idx="43">
                  <c:v>1186462648.3399999</c:v>
                </c:pt>
                <c:pt idx="44">
                  <c:v>1154369974.3599999</c:v>
                </c:pt>
                <c:pt idx="45">
                  <c:v>1105367845.0599999</c:v>
                </c:pt>
                <c:pt idx="46">
                  <c:v>1090079542.2</c:v>
                </c:pt>
                <c:pt idx="47">
                  <c:v>1078711137.05</c:v>
                </c:pt>
                <c:pt idx="48">
                  <c:v>1154665092.73</c:v>
                </c:pt>
                <c:pt idx="49">
                  <c:v>1125913909.46</c:v>
                </c:pt>
                <c:pt idx="50">
                  <c:v>1104540100.9200001</c:v>
                </c:pt>
                <c:pt idx="51">
                  <c:v>1129993395.52</c:v>
                </c:pt>
                <c:pt idx="52">
                  <c:v>1249619666.8800001</c:v>
                </c:pt>
                <c:pt idx="53">
                  <c:v>1269124756.5999999</c:v>
                </c:pt>
                <c:pt idx="54">
                  <c:v>1233431141.21</c:v>
                </c:pt>
                <c:pt idx="55">
                  <c:v>1301966518.8699999</c:v>
                </c:pt>
                <c:pt idx="56">
                  <c:v>1288538524.26</c:v>
                </c:pt>
                <c:pt idx="57">
                  <c:v>1371878203.4200001</c:v>
                </c:pt>
                <c:pt idx="58">
                  <c:v>1312256412.97</c:v>
                </c:pt>
                <c:pt idx="59">
                  <c:v>1262759246.8</c:v>
                </c:pt>
                <c:pt idx="60">
                  <c:v>1360846900.3399999</c:v>
                </c:pt>
              </c:numCache>
            </c:numRef>
          </c:val>
          <c:extLst>
            <c:ext xmlns:c16="http://schemas.microsoft.com/office/drawing/2014/chart" uri="{C3380CC4-5D6E-409C-BE32-E72D297353CC}">
              <c16:uniqueId val="{00000001-2FE8-4CD9-84A6-F10FA5E25667}"/>
            </c:ext>
          </c:extLst>
        </c:ser>
        <c:ser>
          <c:idx val="2"/>
          <c:order val="2"/>
          <c:tx>
            <c:strRef>
              <c:f>'Monthly Balances'!$X$1</c:f>
              <c:strCache>
                <c:ptCount val="1"/>
                <c:pt idx="0">
                  <c:v> SPIA SBA Bond Accounts $ </c:v>
                </c:pt>
              </c:strCache>
            </c:strRef>
          </c:tx>
          <c:spPr>
            <a:solidFill>
              <a:schemeClr val="accent1">
                <a:tint val="86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Balances'!$X$136:$X$196</c:f>
              <c:numCache>
                <c:formatCode>_("$"* #,##0.00_);_("$"* \(#,##0.00\);_("$"* "-"??_);_(@_)</c:formatCode>
                <c:ptCount val="61"/>
                <c:pt idx="0">
                  <c:v>723095427.90999997</c:v>
                </c:pt>
                <c:pt idx="1">
                  <c:v>741614046.73000002</c:v>
                </c:pt>
                <c:pt idx="2">
                  <c:v>445868756.42000002</c:v>
                </c:pt>
                <c:pt idx="3">
                  <c:v>0</c:v>
                </c:pt>
                <c:pt idx="4">
                  <c:v>0</c:v>
                </c:pt>
                <c:pt idx="5">
                  <c:v>0</c:v>
                </c:pt>
                <c:pt idx="6">
                  <c:v>0</c:v>
                </c:pt>
                <c:pt idx="7">
                  <c:v>0</c:v>
                </c:pt>
                <c:pt idx="8">
                  <c:v>0</c:v>
                </c:pt>
                <c:pt idx="9">
                  <c:v>0</c:v>
                </c:pt>
                <c:pt idx="10">
                  <c:v>0</c:v>
                </c:pt>
                <c:pt idx="11">
                  <c:v>0</c:v>
                </c:pt>
                <c:pt idx="12">
                  <c:v>0</c:v>
                </c:pt>
                <c:pt idx="13">
                  <c:v>0</c:v>
                </c:pt>
                <c:pt idx="14">
                  <c:v>23413810.460000001</c:v>
                </c:pt>
                <c:pt idx="15">
                  <c:v>0</c:v>
                </c:pt>
                <c:pt idx="16">
                  <c:v>0</c:v>
                </c:pt>
                <c:pt idx="17">
                  <c:v>0</c:v>
                </c:pt>
                <c:pt idx="18">
                  <c:v>50273000</c:v>
                </c:pt>
                <c:pt idx="19">
                  <c:v>50389696.289999999</c:v>
                </c:pt>
                <c:pt idx="20">
                  <c:v>50537679.18</c:v>
                </c:pt>
                <c:pt idx="21">
                  <c:v>0</c:v>
                </c:pt>
                <c:pt idx="22">
                  <c:v>0</c:v>
                </c:pt>
                <c:pt idx="23">
                  <c:v>0</c:v>
                </c:pt>
                <c:pt idx="24">
                  <c:v>424532264.89999998</c:v>
                </c:pt>
                <c:pt idx="25">
                  <c:v>636210070.84000003</c:v>
                </c:pt>
                <c:pt idx="26">
                  <c:v>210811802.41</c:v>
                </c:pt>
                <c:pt idx="27">
                  <c:v>0</c:v>
                </c:pt>
                <c:pt idx="28">
                  <c:v>0</c:v>
                </c:pt>
                <c:pt idx="29">
                  <c:v>0</c:v>
                </c:pt>
                <c:pt idx="30">
                  <c:v>0</c:v>
                </c:pt>
                <c:pt idx="31">
                  <c:v>403562350</c:v>
                </c:pt>
                <c:pt idx="32">
                  <c:v>394866467.12</c:v>
                </c:pt>
                <c:pt idx="33">
                  <c:v>395478433.79000002</c:v>
                </c:pt>
                <c:pt idx="34">
                  <c:v>396027229.80000001</c:v>
                </c:pt>
                <c:pt idx="35">
                  <c:v>396636635.27999997</c:v>
                </c:pt>
                <c:pt idx="36">
                  <c:v>900797983.88</c:v>
                </c:pt>
                <c:pt idx="37">
                  <c:v>1477957435.3399999</c:v>
                </c:pt>
                <c:pt idx="38">
                  <c:v>544289378.54999995</c:v>
                </c:pt>
                <c:pt idx="39">
                  <c:v>0</c:v>
                </c:pt>
                <c:pt idx="40">
                  <c:v>0</c:v>
                </c:pt>
                <c:pt idx="41">
                  <c:v>0</c:v>
                </c:pt>
                <c:pt idx="42">
                  <c:v>0</c:v>
                </c:pt>
                <c:pt idx="43">
                  <c:v>0</c:v>
                </c:pt>
                <c:pt idx="44">
                  <c:v>0</c:v>
                </c:pt>
                <c:pt idx="45">
                  <c:v>0</c:v>
                </c:pt>
                <c:pt idx="46">
                  <c:v>0</c:v>
                </c:pt>
                <c:pt idx="47">
                  <c:v>0</c:v>
                </c:pt>
                <c:pt idx="48">
                  <c:v>533822634.38</c:v>
                </c:pt>
                <c:pt idx="49">
                  <c:v>963754846.62</c:v>
                </c:pt>
                <c:pt idx="50">
                  <c:v>429873443.16000003</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2FE8-4CD9-84A6-F10FA5E25667}"/>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Balances'!$AB$1</c:f>
              <c:strCache>
                <c:ptCount val="1"/>
                <c:pt idx="0">
                  <c:v> TOTAL SPIA Bond Accounts % </c:v>
                </c:pt>
              </c:strCache>
            </c:strRef>
          </c:tx>
          <c:spPr>
            <a:ln w="28575" cap="rnd" cmpd="sng" algn="ctr">
              <a:solidFill>
                <a:srgbClr val="15234A"/>
              </a:solidFill>
              <a:prstDash val="solid"/>
              <a:round/>
            </a:ln>
            <a:effectLst/>
          </c:spPr>
          <c:marker>
            <c:symbol val="none"/>
          </c:marker>
          <c:val>
            <c:numRef>
              <c:f>'Monthly Balances'!$AB$136:$AB$196</c:f>
              <c:numCache>
                <c:formatCode>0.0%</c:formatCode>
                <c:ptCount val="61"/>
                <c:pt idx="0">
                  <c:v>7.7079886791388538E-2</c:v>
                </c:pt>
                <c:pt idx="1">
                  <c:v>7.4868873564417085E-2</c:v>
                </c:pt>
                <c:pt idx="2">
                  <c:v>6.4141175255772856E-2</c:v>
                </c:pt>
                <c:pt idx="3">
                  <c:v>4.0886195552981446E-2</c:v>
                </c:pt>
                <c:pt idx="4">
                  <c:v>3.958025303175499E-2</c:v>
                </c:pt>
                <c:pt idx="5">
                  <c:v>4.4227338552232681E-2</c:v>
                </c:pt>
                <c:pt idx="6">
                  <c:v>4.2458205402480631E-2</c:v>
                </c:pt>
                <c:pt idx="7">
                  <c:v>4.3702109911798258E-2</c:v>
                </c:pt>
                <c:pt idx="8">
                  <c:v>4.4644574310844766E-2</c:v>
                </c:pt>
                <c:pt idx="9">
                  <c:v>4.8594604397840524E-2</c:v>
                </c:pt>
                <c:pt idx="10">
                  <c:v>4.419182279638325E-2</c:v>
                </c:pt>
                <c:pt idx="11">
                  <c:v>4.3367824356908148E-2</c:v>
                </c:pt>
                <c:pt idx="12">
                  <c:v>4.3330092043663081E-2</c:v>
                </c:pt>
                <c:pt idx="13">
                  <c:v>4.2412549769666331E-2</c:v>
                </c:pt>
                <c:pt idx="14">
                  <c:v>4.2834428635874243E-2</c:v>
                </c:pt>
                <c:pt idx="15">
                  <c:v>3.6324058064788466E-2</c:v>
                </c:pt>
                <c:pt idx="16">
                  <c:v>3.7719851795215469E-2</c:v>
                </c:pt>
                <c:pt idx="17">
                  <c:v>4.6452386591765711E-2</c:v>
                </c:pt>
                <c:pt idx="18">
                  <c:v>4.9314859390830607E-2</c:v>
                </c:pt>
                <c:pt idx="19">
                  <c:v>4.9194593673118729E-2</c:v>
                </c:pt>
                <c:pt idx="20">
                  <c:v>5.4090149733926243E-2</c:v>
                </c:pt>
                <c:pt idx="21">
                  <c:v>4.8441925192108458E-2</c:v>
                </c:pt>
                <c:pt idx="22">
                  <c:v>4.5994636870555369E-2</c:v>
                </c:pt>
                <c:pt idx="23">
                  <c:v>4.7116934721266372E-2</c:v>
                </c:pt>
                <c:pt idx="24">
                  <c:v>6.1965291356586384E-2</c:v>
                </c:pt>
                <c:pt idx="25">
                  <c:v>5.5865524132377976E-2</c:v>
                </c:pt>
                <c:pt idx="26">
                  <c:v>4.4328655506677701E-2</c:v>
                </c:pt>
                <c:pt idx="27">
                  <c:v>3.537557618141695E-2</c:v>
                </c:pt>
                <c:pt idx="28">
                  <c:v>4.9905561548837109E-2</c:v>
                </c:pt>
                <c:pt idx="29">
                  <c:v>4.8094772407336936E-2</c:v>
                </c:pt>
                <c:pt idx="30">
                  <c:v>4.5142654829221675E-2</c:v>
                </c:pt>
                <c:pt idx="31">
                  <c:v>6.1483336697681815E-2</c:v>
                </c:pt>
                <c:pt idx="32">
                  <c:v>6.1746215004302316E-2</c:v>
                </c:pt>
                <c:pt idx="33">
                  <c:v>5.7498510429726438E-2</c:v>
                </c:pt>
                <c:pt idx="34">
                  <c:v>5.2517962129322623E-2</c:v>
                </c:pt>
                <c:pt idx="35">
                  <c:v>5.218493329727969E-2</c:v>
                </c:pt>
                <c:pt idx="36">
                  <c:v>6.9328175350520216E-2</c:v>
                </c:pt>
                <c:pt idx="37">
                  <c:v>8.0840780114935784E-2</c:v>
                </c:pt>
                <c:pt idx="38">
                  <c:v>4.8602719531644412E-2</c:v>
                </c:pt>
                <c:pt idx="39">
                  <c:v>3.6217008219742469E-2</c:v>
                </c:pt>
                <c:pt idx="40">
                  <c:v>3.4011525739625119E-2</c:v>
                </c:pt>
                <c:pt idx="41">
                  <c:v>3.6612067510310542E-2</c:v>
                </c:pt>
                <c:pt idx="42">
                  <c:v>3.7164073168190488E-2</c:v>
                </c:pt>
                <c:pt idx="43">
                  <c:v>3.2599035407332652E-2</c:v>
                </c:pt>
                <c:pt idx="44">
                  <c:v>3.1256411171134479E-2</c:v>
                </c:pt>
                <c:pt idx="45">
                  <c:v>2.8693341352639151E-2</c:v>
                </c:pt>
                <c:pt idx="46">
                  <c:v>2.8433777129686436E-2</c:v>
                </c:pt>
                <c:pt idx="47">
                  <c:v>2.7375520869936634E-2</c:v>
                </c:pt>
                <c:pt idx="48">
                  <c:v>3.8965521089925612E-2</c:v>
                </c:pt>
                <c:pt idx="49">
                  <c:v>4.4139081079924584E-2</c:v>
                </c:pt>
                <c:pt idx="50">
                  <c:v>3.1285938688412514E-2</c:v>
                </c:pt>
                <c:pt idx="51">
                  <c:v>2.2959576306222744E-2</c:v>
                </c:pt>
                <c:pt idx="52">
                  <c:v>2.4403586899614527E-2</c:v>
                </c:pt>
                <c:pt idx="53">
                  <c:v>2.4538600488270577E-2</c:v>
                </c:pt>
                <c:pt idx="54">
                  <c:v>2.3571726555338873E-2</c:v>
                </c:pt>
                <c:pt idx="55">
                  <c:v>2.4681032901858368E-2</c:v>
                </c:pt>
                <c:pt idx="56">
                  <c:v>2.4242543006096878E-2</c:v>
                </c:pt>
                <c:pt idx="57">
                  <c:v>2.5097519904572031E-2</c:v>
                </c:pt>
                <c:pt idx="58">
                  <c:v>2.3575412529051581E-2</c:v>
                </c:pt>
                <c:pt idx="59">
                  <c:v>2.2599986646534218E-2</c:v>
                </c:pt>
                <c:pt idx="60">
                  <c:v>2.4011605558812869E-2</c:v>
                </c:pt>
              </c:numCache>
            </c:numRef>
          </c:val>
          <c:smooth val="0"/>
          <c:extLst>
            <c:ext xmlns:c16="http://schemas.microsoft.com/office/drawing/2014/chart" uri="{C3380CC4-5D6E-409C-BE32-E72D297353CC}">
              <c16:uniqueId val="{00000003-2FE8-4CD9-84A6-F10FA5E25667}"/>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max val="600000000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Security Lending Annual Earnings</c:v>
                </c:pt>
              </c:strCache>
            </c:strRef>
          </c:tx>
          <c:spPr>
            <a:solidFill>
              <a:schemeClr val="accent5"/>
            </a:solidFill>
            <a:ln>
              <a:noFill/>
            </a:ln>
            <a:effectLst/>
          </c:spPr>
          <c:invertIfNegative val="0"/>
          <c:dLbls>
            <c:dLbl>
              <c:idx val="2"/>
              <c:layout>
                <c:manualLayout>
                  <c:x val="-1.6181229773463029E-3"/>
                  <c:y val="-3.0864197530864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A2-4507-AFF9-CAA820631F86}"/>
                </c:ext>
              </c:extLst>
            </c:dLbl>
            <c:dLbl>
              <c:idx val="5"/>
              <c:layout>
                <c:manualLayout>
                  <c:x val="3.6563071297989031E-3"/>
                  <c:y val="-3.4632034632034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1AD-454B-9BEF-8D6FE25BC831}"/>
                </c:ext>
              </c:extLst>
            </c:dLbl>
            <c:dLbl>
              <c:idx val="6"/>
              <c:layout>
                <c:manualLayout>
                  <c:x val="2.4375380865326022E-3"/>
                  <c:y val="-2.8860028860028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0E-4312-84C0-1A9709EDE847}"/>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2012/13</c:v>
                </c:pt>
                <c:pt idx="1">
                  <c:v>FY 2013/14 </c:v>
                </c:pt>
                <c:pt idx="2">
                  <c:v>FY 2014/15 </c:v>
                </c:pt>
                <c:pt idx="3">
                  <c:v>FY 2015/16 </c:v>
                </c:pt>
                <c:pt idx="4">
                  <c:v>FY 2016/17</c:v>
                </c:pt>
                <c:pt idx="5">
                  <c:v>FY 2017/18</c:v>
                </c:pt>
                <c:pt idx="6">
                  <c:v>FY 2018/19</c:v>
                </c:pt>
                <c:pt idx="7">
                  <c:v>FY 2019/20</c:v>
                </c:pt>
                <c:pt idx="8">
                  <c:v>FY 2020/21</c:v>
                </c:pt>
                <c:pt idx="9">
                  <c:v>FY 2021/22</c:v>
                </c:pt>
                <c:pt idx="10">
                  <c:v>FYTD 2022/23 (March)</c:v>
                </c:pt>
              </c:strCache>
            </c:strRef>
          </c:cat>
          <c:val>
            <c:numRef>
              <c:f>Sheet1!$B$2:$B$12</c:f>
              <c:numCache>
                <c:formatCode>"$"#,##0_);[Red]\("$"#,##0\)</c:formatCode>
                <c:ptCount val="11"/>
                <c:pt idx="0">
                  <c:v>1634356</c:v>
                </c:pt>
                <c:pt idx="1">
                  <c:v>1588475</c:v>
                </c:pt>
                <c:pt idx="2">
                  <c:v>1566106</c:v>
                </c:pt>
                <c:pt idx="3">
                  <c:v>3515825</c:v>
                </c:pt>
                <c:pt idx="4">
                  <c:v>3990837</c:v>
                </c:pt>
                <c:pt idx="5">
                  <c:v>3314578</c:v>
                </c:pt>
                <c:pt idx="6">
                  <c:v>3718429</c:v>
                </c:pt>
                <c:pt idx="7">
                  <c:v>3484494</c:v>
                </c:pt>
                <c:pt idx="8">
                  <c:v>2033510</c:v>
                </c:pt>
                <c:pt idx="9">
                  <c:v>4008105</c:v>
                </c:pt>
                <c:pt idx="10">
                  <c:v>9830570.8200000003</c:v>
                </c:pt>
              </c:numCache>
            </c:numRef>
          </c:val>
          <c:extLst>
            <c:ext xmlns:c16="http://schemas.microsoft.com/office/drawing/2014/chart" uri="{C3380CC4-5D6E-409C-BE32-E72D297353CC}">
              <c16:uniqueId val="{00000002-CD9D-40B7-AAB0-909CDE9B2544}"/>
            </c:ext>
          </c:extLst>
        </c:ser>
        <c:dLbls>
          <c:showLegendKey val="0"/>
          <c:showVal val="0"/>
          <c:showCatName val="0"/>
          <c:showSerName val="0"/>
          <c:showPercent val="0"/>
          <c:showBubbleSize val="0"/>
        </c:dLbls>
        <c:gapWidth val="150"/>
        <c:axId val="223548544"/>
        <c:axId val="223550080"/>
      </c:barChart>
      <c:catAx>
        <c:axId val="223548544"/>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50080"/>
        <c:crosses val="autoZero"/>
        <c:auto val="1"/>
        <c:lblAlgn val="ctr"/>
        <c:lblOffset val="100"/>
        <c:noMultiLvlLbl val="0"/>
      </c:catAx>
      <c:valAx>
        <c:axId val="223550080"/>
        <c:scaling>
          <c:orientation val="minMax"/>
        </c:scaling>
        <c:delete val="0"/>
        <c:axPos val="l"/>
        <c:majorGridlines>
          <c:spPr>
            <a:ln w="6350" cap="flat" cmpd="sng" algn="ctr">
              <a:solidFill>
                <a:schemeClr val="tx1"/>
              </a:solidFill>
              <a:prstDash val="solid"/>
              <a:round/>
            </a:ln>
            <a:effectLst/>
          </c:spPr>
        </c:majorGridlines>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Arial" pitchFamily="34" charset="0"/>
              </a:defRPr>
            </a:pPr>
            <a:endParaRPr lang="en-US"/>
          </a:p>
        </c:txPr>
        <c:crossAx val="223548544"/>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4.1295120091883929E-2"/>
          <c:w val="0.92764031341100817"/>
          <c:h val="0.83452134747149098"/>
        </c:manualLayout>
      </c:layout>
      <c:barChart>
        <c:barDir val="col"/>
        <c:grouping val="clustered"/>
        <c:varyColors val="0"/>
        <c:ser>
          <c:idx val="0"/>
          <c:order val="0"/>
          <c:tx>
            <c:strRef>
              <c:f>Sheet1!$B$1</c:f>
              <c:strCache>
                <c:ptCount val="1"/>
                <c:pt idx="0">
                  <c:v>3/31/2020 ($26.7 bln)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2.7823759180628711E-3"/>
                  <c:y val="6.75497314809087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222885713096E-3"/>
                  <c:y val="1.2958727688554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Liquidity</c:v>
                </c:pt>
                <c:pt idx="1">
                  <c:v>Ultra Short Duration</c:v>
                </c:pt>
                <c:pt idx="2">
                  <c:v>Short Duration</c:v>
                </c:pt>
                <c:pt idx="3">
                  <c:v>Int. Duration</c:v>
                </c:pt>
                <c:pt idx="4">
                  <c:v>Long Duration</c:v>
                </c:pt>
                <c:pt idx="5">
                  <c:v>Time Deposits</c:v>
                </c:pt>
              </c:strCache>
            </c:strRef>
          </c:cat>
          <c:val>
            <c:numRef>
              <c:f>Sheet1!$B$2:$B$7</c:f>
              <c:numCache>
                <c:formatCode>0.0%</c:formatCode>
                <c:ptCount val="6"/>
                <c:pt idx="0">
                  <c:v>0.1867</c:v>
                </c:pt>
                <c:pt idx="1">
                  <c:v>0.21129999999999999</c:v>
                </c:pt>
                <c:pt idx="2">
                  <c:v>0.1183</c:v>
                </c:pt>
                <c:pt idx="3">
                  <c:v>0.10879999999999999</c:v>
                </c:pt>
                <c:pt idx="4">
                  <c:v>0.35039999999999999</c:v>
                </c:pt>
                <c:pt idx="5">
                  <c:v>2.4500000000000001E-2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9/30/2022 ($57.91 bln)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 Duration</c:v>
                </c:pt>
                <c:pt idx="4">
                  <c:v>Long Duration</c:v>
                </c:pt>
                <c:pt idx="5">
                  <c:v>Time Deposits</c:v>
                </c:pt>
              </c:strCache>
            </c:strRef>
          </c:cat>
          <c:val>
            <c:numRef>
              <c:f>Sheet1!$C$2:$C$7</c:f>
              <c:numCache>
                <c:formatCode>0.0%</c:formatCode>
                <c:ptCount val="6"/>
                <c:pt idx="0">
                  <c:v>0.29189999999999999</c:v>
                </c:pt>
                <c:pt idx="1">
                  <c:v>0.23780000000000001</c:v>
                </c:pt>
                <c:pt idx="2">
                  <c:v>0.10249999999999999</c:v>
                </c:pt>
                <c:pt idx="3">
                  <c:v>0.112</c:v>
                </c:pt>
                <c:pt idx="4">
                  <c:v>0.254</c:v>
                </c:pt>
                <c:pt idx="5">
                  <c:v>1.8E-3</c:v>
                </c:pt>
              </c:numCache>
            </c:numRef>
          </c:val>
          <c:extLst>
            <c:ext xmlns:c16="http://schemas.microsoft.com/office/drawing/2014/chart" uri="{C3380CC4-5D6E-409C-BE32-E72D297353CC}">
              <c16:uniqueId val="{00000007-1909-4E65-883C-169641072163}"/>
            </c:ext>
          </c:extLst>
        </c:ser>
        <c:ser>
          <c:idx val="2"/>
          <c:order val="2"/>
          <c:tx>
            <c:strRef>
              <c:f>Sheet1!$D$1</c:f>
              <c:strCache>
                <c:ptCount val="1"/>
                <c:pt idx="0">
                  <c:v>3/31/2023 ($61.2 bln)</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Liquidity</c:v>
                </c:pt>
                <c:pt idx="1">
                  <c:v>Ultra Short Duration</c:v>
                </c:pt>
                <c:pt idx="2">
                  <c:v>Short Duration</c:v>
                </c:pt>
                <c:pt idx="3">
                  <c:v>Int. Duration</c:v>
                </c:pt>
                <c:pt idx="4">
                  <c:v>Long Duration</c:v>
                </c:pt>
                <c:pt idx="5">
                  <c:v>Time Deposits</c:v>
                </c:pt>
              </c:strCache>
            </c:strRef>
          </c:cat>
          <c:val>
            <c:numRef>
              <c:f>Sheet1!$D$2:$D$7</c:f>
              <c:numCache>
                <c:formatCode>0.0%</c:formatCode>
                <c:ptCount val="6"/>
                <c:pt idx="0">
                  <c:v>0.21740000000000001</c:v>
                </c:pt>
                <c:pt idx="1">
                  <c:v>0.23300000000000001</c:v>
                </c:pt>
                <c:pt idx="2">
                  <c:v>0.104</c:v>
                </c:pt>
                <c:pt idx="3">
                  <c:v>0.1419</c:v>
                </c:pt>
                <c:pt idx="4">
                  <c:v>0.29880000000000001</c:v>
                </c:pt>
                <c:pt idx="5">
                  <c:v>4.8999999999999998E-3</c:v>
                </c:pt>
              </c:numCache>
            </c:numRef>
          </c:val>
          <c:extLst>
            <c:ext xmlns:c16="http://schemas.microsoft.com/office/drawing/2014/chart" uri="{C3380CC4-5D6E-409C-BE32-E72D297353CC}">
              <c16:uniqueId val="{00000000-B881-4421-BE91-0F3685381B0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max val="0.5"/>
        </c:scaling>
        <c:delete val="0"/>
        <c:axPos val="l"/>
        <c:majorGridlines>
          <c:spPr>
            <a:ln w="6350" cap="flat" cmpd="sng" algn="ctr">
              <a:solidFill>
                <a:schemeClr val="accent1"/>
              </a:solidFill>
              <a:prstDash val="solid"/>
              <a:round/>
            </a:ln>
            <a:effectLst/>
          </c:spPr>
        </c:majorGridlines>
        <c:numFmt formatCode="0.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layout>
        <c:manualLayout>
          <c:xMode val="edge"/>
          <c:yMode val="edge"/>
          <c:x val="0.17075081629338598"/>
          <c:y val="0.12847403902124127"/>
          <c:w val="0.67436639826436151"/>
          <c:h val="7.396830593153397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8018059147627101E-2"/>
          <c:y val="1.4607073181896706E-2"/>
          <c:w val="0.98198198198197373"/>
          <c:h val="0.86964134326923814"/>
        </c:manualLayout>
      </c:layout>
      <c:stockChart>
        <c:ser>
          <c:idx val="0"/>
          <c:order val="0"/>
          <c:tx>
            <c:strRef>
              <c:f>Sheet1!$B$1</c:f>
              <c:strCache>
                <c:ptCount val="1"/>
                <c:pt idx="0">
                  <c:v>High</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Sheet1!$B$2:$B$6</c:f>
              <c:numCache>
                <c:formatCode>_("$"* #,##0_);_("$"* \(#,##0\);_("$"* "-"??_);_(@_)</c:formatCode>
                <c:ptCount val="5"/>
                <c:pt idx="0">
                  <c:v>5000000</c:v>
                </c:pt>
                <c:pt idx="1">
                  <c:v>5000000</c:v>
                </c:pt>
                <c:pt idx="2">
                  <c:v>5000000</c:v>
                </c:pt>
                <c:pt idx="3">
                  <c:v>5000000</c:v>
                </c:pt>
                <c:pt idx="4">
                  <c:v>5000000</c:v>
                </c:pt>
              </c:numCache>
            </c:numRef>
          </c:val>
          <c:smooth val="0"/>
          <c:extLst>
            <c:ext xmlns:c16="http://schemas.microsoft.com/office/drawing/2014/chart" uri="{C3380CC4-5D6E-409C-BE32-E72D297353CC}">
              <c16:uniqueId val="{00000000-E85B-4E56-A7FD-28D631868CC6}"/>
            </c:ext>
          </c:extLst>
        </c:ser>
        <c:ser>
          <c:idx val="1"/>
          <c:order val="1"/>
          <c:tx>
            <c:strRef>
              <c:f>Sheet1!$C$1</c:f>
              <c:strCache>
                <c:ptCount val="1"/>
                <c:pt idx="0">
                  <c:v>Low</c:v>
                </c:pt>
              </c:strCache>
            </c:strRef>
          </c:tx>
          <c:spPr>
            <a:ln w="66675">
              <a:noFill/>
            </a:ln>
          </c:spPr>
          <c:marker>
            <c:symbol val="none"/>
          </c:marker>
          <c:cat>
            <c:strRef>
              <c:f>Sheet1!$A$2:$A$6</c:f>
              <c:strCache>
                <c:ptCount val="5"/>
                <c:pt idx="0">
                  <c:v>Liquidity* &amp; Ultra-Short Duration</c:v>
                </c:pt>
                <c:pt idx="1">
                  <c:v>Short Duration Portfolio</c:v>
                </c:pt>
                <c:pt idx="2">
                  <c:v>Intermediate Duration Portfolio</c:v>
                </c:pt>
                <c:pt idx="3">
                  <c:v>Long Duration Portfolio</c:v>
                </c:pt>
                <c:pt idx="4">
                  <c:v>Time Deposits Program</c:v>
                </c:pt>
              </c:strCache>
            </c:strRef>
          </c:cat>
          <c:val>
            <c:numRef>
              <c:f>Sheet1!$C$2:$C$6</c:f>
              <c:numCache>
                <c:formatCode>"$"#,##0_);\("$"#,##0\)</c:formatCode>
                <c:ptCount val="5"/>
                <c:pt idx="0" formatCode="_(&quot;$&quot;* #,##0_);_(&quot;$&quot;* \(#,##0\);_(&quot;$&quot;* &quot;-&quot;??_);_(@_)">
                  <c:v>0</c:v>
                </c:pt>
                <c:pt idx="1">
                  <c:v>0</c:v>
                </c:pt>
                <c:pt idx="2">
                  <c:v>0</c:v>
                </c:pt>
                <c:pt idx="3" formatCode="_(&quot;$&quot;* #,##0_);_(&quot;$&quot;* \(#,##0\);_(&quot;$&quot;* &quot;-&quot;??_);_(@_)">
                  <c:v>0</c:v>
                </c:pt>
                <c:pt idx="4">
                  <c:v>0</c:v>
                </c:pt>
              </c:numCache>
            </c:numRef>
          </c:val>
          <c:smooth val="0"/>
          <c:extLst>
            <c:ext xmlns:c16="http://schemas.microsoft.com/office/drawing/2014/chart" uri="{C3380CC4-5D6E-409C-BE32-E72D297353CC}">
              <c16:uniqueId val="{00000001-E85B-4E56-A7FD-28D631868CC6}"/>
            </c:ext>
          </c:extLst>
        </c:ser>
        <c:dLbls>
          <c:showLegendKey val="0"/>
          <c:showVal val="0"/>
          <c:showCatName val="0"/>
          <c:showSerName val="0"/>
          <c:showPercent val="0"/>
          <c:showBubbleSize val="0"/>
        </c:dLbls>
        <c:hiLowLines/>
        <c:axId val="223459584"/>
        <c:axId val="223473664"/>
      </c:stockChart>
      <c:catAx>
        <c:axId val="223459584"/>
        <c:scaling>
          <c:orientation val="minMax"/>
        </c:scaling>
        <c:delete val="0"/>
        <c:axPos val="b"/>
        <c:numFmt formatCode="General" sourceLinked="1"/>
        <c:majorTickMark val="none"/>
        <c:minorTickMark val="none"/>
        <c:tickLblPos val="low"/>
        <c:crossAx val="223473664"/>
        <c:crosses val="autoZero"/>
        <c:auto val="1"/>
        <c:lblAlgn val="ctr"/>
        <c:lblOffset val="100"/>
        <c:noMultiLvlLbl val="0"/>
      </c:catAx>
      <c:valAx>
        <c:axId val="223473664"/>
        <c:scaling>
          <c:orientation val="minMax"/>
          <c:min val="0"/>
        </c:scaling>
        <c:delete val="1"/>
        <c:axPos val="l"/>
        <c:numFmt formatCode="_(&quot;$&quot;* #,##0_);_(&quot;$&quot;* \(#,##0\);_(&quot;$&quot;* &quot;-&quot;??_);_(@_)" sourceLinked="1"/>
        <c:majorTickMark val="none"/>
        <c:minorTickMark val="none"/>
        <c:tickLblPos val="none"/>
        <c:crossAx val="223459584"/>
        <c:crosses val="autoZero"/>
        <c:crossBetween val="between"/>
        <c:majorUnit val="500000000"/>
      </c:valAx>
    </c:plotArea>
    <c:plotVisOnly val="1"/>
    <c:dispBlanksAs val="gap"/>
    <c:showDLblsOverMax val="0"/>
  </c:chart>
  <c:txPr>
    <a:bodyPr/>
    <a:lstStyle/>
    <a:p>
      <a:pPr>
        <a:defRPr sz="1200" baseline="0">
          <a:latin typeface="Calibri" panose="020F050202020403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7603581229648024"/>
          <c:y val="8.2170224348688092E-2"/>
          <c:w val="0.80731213976557392"/>
          <c:h val="0.76736947449399884"/>
        </c:manualLayout>
      </c:layout>
      <c:barChart>
        <c:barDir val="col"/>
        <c:grouping val="clustered"/>
        <c:varyColors val="0"/>
        <c:ser>
          <c:idx val="0"/>
          <c:order val="0"/>
          <c:tx>
            <c:strRef>
              <c:f>Sheet1!$A$8</c:f>
              <c:strCache>
                <c:ptCount val="1"/>
                <c:pt idx="0">
                  <c:v>Jul-22</c:v>
                </c:pt>
              </c:strCache>
            </c:strRef>
          </c:tx>
          <c:spPr>
            <a:solidFill>
              <a:schemeClr val="accent5">
                <a:shade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Sheet1!$B$8:$D$8</c:f>
              <c:numCache>
                <c:formatCode>0</c:formatCode>
                <c:ptCount val="3"/>
                <c:pt idx="0">
                  <c:v>91.5</c:v>
                </c:pt>
                <c:pt idx="1">
                  <c:v>-24.5</c:v>
                </c:pt>
                <c:pt idx="2">
                  <c:v>67.8</c:v>
                </c:pt>
              </c:numCache>
            </c:numRef>
          </c:val>
          <c:extLst>
            <c:ext xmlns:c16="http://schemas.microsoft.com/office/drawing/2014/chart" uri="{C3380CC4-5D6E-409C-BE32-E72D297353CC}">
              <c16:uniqueId val="{00000008-9FF0-4AF1-93D1-ECA1F57D9E5F}"/>
            </c:ext>
          </c:extLst>
        </c:ser>
        <c:ser>
          <c:idx val="1"/>
          <c:order val="1"/>
          <c:tx>
            <c:strRef>
              <c:f>Sheet1!$A$9</c:f>
              <c:strCache>
                <c:ptCount val="1"/>
                <c:pt idx="0">
                  <c:v>Aug-22</c:v>
                </c:pt>
              </c:strCache>
            </c:strRef>
          </c:tx>
          <c:spPr>
            <a:solidFill>
              <a:schemeClr val="accent5">
                <a:shade val="58000"/>
              </a:schemeClr>
            </a:solidFill>
            <a:ln>
              <a:noFill/>
            </a:ln>
            <a:effectLst/>
          </c:spPr>
          <c:invertIfNegative val="0"/>
          <c:dLbls>
            <c:dLbl>
              <c:idx val="1"/>
              <c:layout>
                <c:manualLayout>
                  <c:x val="-8.4277345462698272E-3"/>
                  <c:y val="8.7589509121723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C-43DE-A73E-35CFCD21040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Sheet1!$B$9:$D$9</c:f>
              <c:numCache>
                <c:formatCode>0</c:formatCode>
                <c:ptCount val="3"/>
                <c:pt idx="0">
                  <c:v>100.3</c:v>
                </c:pt>
                <c:pt idx="1">
                  <c:v>-41.5</c:v>
                </c:pt>
                <c:pt idx="2">
                  <c:v>58.7</c:v>
                </c:pt>
              </c:numCache>
            </c:numRef>
          </c:val>
          <c:extLst>
            <c:ext xmlns:c16="http://schemas.microsoft.com/office/drawing/2014/chart" uri="{C3380CC4-5D6E-409C-BE32-E72D297353CC}">
              <c16:uniqueId val="{00000009-9FF0-4AF1-93D1-ECA1F57D9E5F}"/>
            </c:ext>
          </c:extLst>
        </c:ser>
        <c:ser>
          <c:idx val="2"/>
          <c:order val="2"/>
          <c:tx>
            <c:strRef>
              <c:f>Sheet1!$A$10</c:f>
              <c:strCache>
                <c:ptCount val="1"/>
                <c:pt idx="0">
                  <c:v>Sep-22</c:v>
                </c:pt>
              </c:strCache>
            </c:strRef>
          </c:tx>
          <c:spPr>
            <a:solidFill>
              <a:schemeClr val="accent5">
                <a:shade val="72000"/>
              </a:schemeClr>
            </a:solidFill>
            <a:ln>
              <a:noFill/>
            </a:ln>
            <a:effectLst/>
          </c:spPr>
          <c:invertIfNegative val="0"/>
          <c:dLbls>
            <c:dLbl>
              <c:idx val="1"/>
              <c:layout>
                <c:manualLayout>
                  <c:x val="0"/>
                  <c:y val="5.83953050183960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FF0-4AF1-93D1-ECA1F57D9E5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Sheet1!$B$10:$D$10</c:f>
              <c:numCache>
                <c:formatCode>0</c:formatCode>
                <c:ptCount val="3"/>
                <c:pt idx="0">
                  <c:v>108</c:v>
                </c:pt>
                <c:pt idx="1">
                  <c:v>-41</c:v>
                </c:pt>
                <c:pt idx="2">
                  <c:v>67</c:v>
                </c:pt>
              </c:numCache>
            </c:numRef>
          </c:val>
          <c:extLst>
            <c:ext xmlns:c16="http://schemas.microsoft.com/office/drawing/2014/chart" uri="{C3380CC4-5D6E-409C-BE32-E72D297353CC}">
              <c16:uniqueId val="{0000000A-9FF0-4AF1-93D1-ECA1F57D9E5F}"/>
            </c:ext>
          </c:extLst>
        </c:ser>
        <c:ser>
          <c:idx val="3"/>
          <c:order val="3"/>
          <c:tx>
            <c:strRef>
              <c:f>Sheet1!$A$11</c:f>
              <c:strCache>
                <c:ptCount val="1"/>
                <c:pt idx="0">
                  <c:v>Oct-22</c:v>
                </c:pt>
              </c:strCache>
            </c:strRef>
          </c:tx>
          <c:spPr>
            <a:solidFill>
              <a:schemeClr val="accent5">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Sheet1!$B$11:$D$11</c:f>
              <c:numCache>
                <c:formatCode>0</c:formatCode>
                <c:ptCount val="3"/>
                <c:pt idx="0">
                  <c:v>122.1</c:v>
                </c:pt>
                <c:pt idx="1">
                  <c:v>-56.5</c:v>
                </c:pt>
                <c:pt idx="2">
                  <c:v>66.7</c:v>
                </c:pt>
              </c:numCache>
            </c:numRef>
          </c:val>
          <c:extLst>
            <c:ext xmlns:c16="http://schemas.microsoft.com/office/drawing/2014/chart" uri="{C3380CC4-5D6E-409C-BE32-E72D297353CC}">
              <c16:uniqueId val="{0000000B-9FF0-4AF1-93D1-ECA1F57D9E5F}"/>
            </c:ext>
          </c:extLst>
        </c:ser>
        <c:ser>
          <c:idx val="4"/>
          <c:order val="4"/>
          <c:tx>
            <c:strRef>
              <c:f>Sheet1!$A$12</c:f>
              <c:strCache>
                <c:ptCount val="1"/>
                <c:pt idx="0">
                  <c:v>Nov-22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Sheet1!$B$12:$D$12</c:f>
              <c:numCache>
                <c:formatCode>0</c:formatCode>
                <c:ptCount val="3"/>
                <c:pt idx="0">
                  <c:v>127.9</c:v>
                </c:pt>
                <c:pt idx="1">
                  <c:v>-52.88</c:v>
                </c:pt>
                <c:pt idx="2">
                  <c:v>76.3</c:v>
                </c:pt>
              </c:numCache>
            </c:numRef>
          </c:val>
          <c:extLst>
            <c:ext xmlns:c16="http://schemas.microsoft.com/office/drawing/2014/chart" uri="{C3380CC4-5D6E-409C-BE32-E72D297353CC}">
              <c16:uniqueId val="{00000000-93C3-4A65-A4CB-91F4A2E3576A}"/>
            </c:ext>
          </c:extLst>
        </c:ser>
        <c:ser>
          <c:idx val="5"/>
          <c:order val="5"/>
          <c:tx>
            <c:strRef>
              <c:f>Sheet1!$A$13</c:f>
              <c:strCache>
                <c:ptCount val="1"/>
                <c:pt idx="0">
                  <c:v>Dec-22</c:v>
                </c:pt>
              </c:strCache>
            </c:strRef>
          </c:tx>
          <c:spPr>
            <a:solidFill>
              <a:schemeClr val="accent5">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Sheet1!$B$13:$D$13</c:f>
              <c:numCache>
                <c:formatCode>0</c:formatCode>
                <c:ptCount val="3"/>
                <c:pt idx="0">
                  <c:v>141.9</c:v>
                </c:pt>
                <c:pt idx="1">
                  <c:v>-53.3</c:v>
                </c:pt>
                <c:pt idx="2">
                  <c:v>89.8</c:v>
                </c:pt>
              </c:numCache>
            </c:numRef>
          </c:val>
          <c:extLst>
            <c:ext xmlns:c16="http://schemas.microsoft.com/office/drawing/2014/chart" uri="{C3380CC4-5D6E-409C-BE32-E72D297353CC}">
              <c16:uniqueId val="{00000000-39E3-402E-9DCD-94E98A9A5530}"/>
            </c:ext>
          </c:extLst>
        </c:ser>
        <c:ser>
          <c:idx val="6"/>
          <c:order val="6"/>
          <c:tx>
            <c:strRef>
              <c:f>Sheet1!$A$14</c:f>
              <c:strCache>
                <c:ptCount val="1"/>
                <c:pt idx="0">
                  <c:v>Jan-23</c:v>
                </c:pt>
              </c:strCache>
            </c:strRef>
          </c:tx>
          <c:spPr>
            <a:solidFill>
              <a:schemeClr val="accent5">
                <a:tint val="7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Sheet1!$B$14:$D$14</c:f>
              <c:numCache>
                <c:formatCode>0</c:formatCode>
                <c:ptCount val="3"/>
                <c:pt idx="0">
                  <c:v>155.6</c:v>
                </c:pt>
                <c:pt idx="1">
                  <c:v>-51.7</c:v>
                </c:pt>
                <c:pt idx="2">
                  <c:v>105.1</c:v>
                </c:pt>
              </c:numCache>
            </c:numRef>
          </c:val>
          <c:extLst>
            <c:ext xmlns:c16="http://schemas.microsoft.com/office/drawing/2014/chart" uri="{C3380CC4-5D6E-409C-BE32-E72D297353CC}">
              <c16:uniqueId val="{00000001-39E3-402E-9DCD-94E98A9A5530}"/>
            </c:ext>
          </c:extLst>
        </c:ser>
        <c:ser>
          <c:idx val="7"/>
          <c:order val="7"/>
          <c:tx>
            <c:strRef>
              <c:f>Sheet1!$A$15</c:f>
              <c:strCache>
                <c:ptCount val="1"/>
                <c:pt idx="0">
                  <c:v>Feb-23</c:v>
                </c:pt>
              </c:strCache>
            </c:strRef>
          </c:tx>
          <c:spPr>
            <a:solidFill>
              <a:schemeClr val="accent5">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Sheet1!$B$15:$D$15</c:f>
              <c:numCache>
                <c:formatCode>0</c:formatCode>
                <c:ptCount val="3"/>
                <c:pt idx="0">
                  <c:v>162.1</c:v>
                </c:pt>
                <c:pt idx="1">
                  <c:v>-75.7</c:v>
                </c:pt>
                <c:pt idx="2">
                  <c:v>87.6</c:v>
                </c:pt>
              </c:numCache>
            </c:numRef>
          </c:val>
          <c:extLst>
            <c:ext xmlns:c16="http://schemas.microsoft.com/office/drawing/2014/chart" uri="{C3380CC4-5D6E-409C-BE32-E72D297353CC}">
              <c16:uniqueId val="{00000007-8AE6-48D8-AEAA-723804EE8440}"/>
            </c:ext>
          </c:extLst>
        </c:ser>
        <c:ser>
          <c:idx val="8"/>
          <c:order val="8"/>
          <c:tx>
            <c:strRef>
              <c:f>Sheet1!$A$16</c:f>
              <c:strCache>
                <c:ptCount val="1"/>
                <c:pt idx="0">
                  <c:v>Mar-23</c:v>
                </c:pt>
              </c:strCache>
            </c:strRef>
          </c:tx>
          <c:spPr>
            <a:solidFill>
              <a:schemeClr val="accent5">
                <a:tint val="4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Sheet1!$B$1:$D$1</c:f>
              <c:strCache>
                <c:ptCount val="3"/>
                <c:pt idx="0">
                  <c:v>Income</c:v>
                </c:pt>
                <c:pt idx="1">
                  <c:v>Realized Gains / (Losses)</c:v>
                </c:pt>
                <c:pt idx="2">
                  <c:v>Total Earnings</c:v>
                </c:pt>
              </c:strCache>
            </c:strRef>
          </c:cat>
          <c:val>
            <c:numRef>
              <c:f>Sheet1!$B$16:$D$16</c:f>
              <c:numCache>
                <c:formatCode>0</c:formatCode>
                <c:ptCount val="3"/>
                <c:pt idx="0">
                  <c:v>168.7</c:v>
                </c:pt>
                <c:pt idx="1">
                  <c:v>-69.900000000000006</c:v>
                </c:pt>
                <c:pt idx="2">
                  <c:v>99.9</c:v>
                </c:pt>
              </c:numCache>
            </c:numRef>
          </c:val>
          <c:extLst>
            <c:ext xmlns:c16="http://schemas.microsoft.com/office/drawing/2014/chart" uri="{C3380CC4-5D6E-409C-BE32-E72D297353CC}">
              <c16:uniqueId val="{00000008-8AE6-48D8-AEAA-723804EE8440}"/>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quot;$&quot;#,##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solidFill>
            <a:schemeClr val="accent1"/>
          </a:solidFill>
        </a:ln>
        <a:effectLst>
          <a:outerShdw blurRad="50800" dist="50800" dir="5400000" sx="1000" sy="1000" algn="ctr" rotWithShape="0">
            <a:srgbClr val="000000">
              <a:alpha val="43137"/>
            </a:srgbClr>
          </a:outerShdw>
        </a:effectLst>
      </c:spPr>
    </c:plotArea>
    <c:legend>
      <c:legendPos val="b"/>
      <c:layout>
        <c:manualLayout>
          <c:xMode val="edge"/>
          <c:yMode val="edge"/>
          <c:x val="0.26191215681373164"/>
          <c:y val="0.89050276838023323"/>
          <c:w val="0.61121211015210208"/>
          <c:h val="5.986317645079032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538032260530541"/>
          <c:y val="0.11535170603674541"/>
          <c:w val="0.87491093953061694"/>
          <c:h val="0.79046310877806936"/>
        </c:manualLayout>
      </c:layout>
      <c:barChart>
        <c:barDir val="col"/>
        <c:grouping val="clustered"/>
        <c:varyColors val="0"/>
        <c:ser>
          <c:idx val="0"/>
          <c:order val="0"/>
          <c:tx>
            <c:strRef>
              <c:f>Sheet1!$B$1</c:f>
              <c:strCache>
                <c:ptCount val="1"/>
                <c:pt idx="0">
                  <c:v>Investment Pool Annual Earnings</c:v>
                </c:pt>
              </c:strCache>
            </c:strRef>
          </c:tx>
          <c:spPr>
            <a:solidFill>
              <a:schemeClr val="accent5"/>
            </a:solidFill>
            <a:ln>
              <a:noFill/>
            </a:ln>
            <a:effectLst/>
          </c:spPr>
          <c:invertIfNegative val="0"/>
          <c:dLbls>
            <c:dLbl>
              <c:idx val="0"/>
              <c:layout>
                <c:manualLayout>
                  <c:x val="1.0217328214442174E-3"/>
                  <c:y val="-1.057451151939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A1-4C09-8DC3-934D50E7E013}"/>
                </c:ext>
              </c:extLst>
            </c:dLbl>
            <c:dLbl>
              <c:idx val="1"/>
              <c:layout>
                <c:manualLayout>
                  <c:x val="-4.8543052264098056E-3"/>
                  <c:y val="6.5755322251385244E-3"/>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5.7962962962962952E-2"/>
                    </c:manualLayout>
                  </c15:layout>
                </c:ext>
                <c:ext xmlns:c16="http://schemas.microsoft.com/office/drawing/2014/chart" uri="{C3380CC4-5D6E-409C-BE32-E72D297353CC}">
                  <c16:uniqueId val="{00000001-06A1-4C09-8DC3-934D50E7E013}"/>
                </c:ext>
              </c:extLst>
            </c:dLbl>
            <c:dLbl>
              <c:idx val="2"/>
              <c:layout>
                <c:manualLayout>
                  <c:x val="3.2362459546925568E-3"/>
                  <c:y val="7.24637681159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A1-4C09-8DC3-934D50E7E013}"/>
                </c:ext>
              </c:extLst>
            </c:dLbl>
            <c:dLbl>
              <c:idx val="3"/>
              <c:layout>
                <c:manualLayout>
                  <c:x val="0"/>
                  <c:y val="-1.60761154855643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A1-4C09-8DC3-934D50E7E013}"/>
                </c:ext>
              </c:extLst>
            </c:dLbl>
            <c:dLbl>
              <c:idx val="4"/>
              <c:layout>
                <c:manualLayout>
                  <c:x val="-3.2363096603215862E-3"/>
                  <c:y val="-1.6097987751531058E-4"/>
                </c:manualLayout>
              </c:layout>
              <c:showLegendKey val="0"/>
              <c:showVal val="1"/>
              <c:showCatName val="0"/>
              <c:showSerName val="0"/>
              <c:showPercent val="0"/>
              <c:showBubbleSize val="0"/>
              <c:extLst>
                <c:ext xmlns:c15="http://schemas.microsoft.com/office/drawing/2012/chart" uri="{CE6537A1-D6FC-4f65-9D91-7224C49458BB}">
                  <c15:layout>
                    <c:manualLayout>
                      <c:w val="4.9320388349514556E-2"/>
                      <c:h val="6.3949275362318841E-2"/>
                    </c:manualLayout>
                  </c15:layout>
                </c:ext>
                <c:ext xmlns:c16="http://schemas.microsoft.com/office/drawing/2014/chart" uri="{C3380CC4-5D6E-409C-BE32-E72D297353CC}">
                  <c16:uniqueId val="{00000004-06A1-4C09-8DC3-934D50E7E013}"/>
                </c:ext>
              </c:extLst>
            </c:dLbl>
            <c:dLbl>
              <c:idx val="6"/>
              <c:layout>
                <c:manualLayout>
                  <c:x val="1.3492437860418074E-3"/>
                  <c:y val="3.7037037037037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2F-4B25-861B-A75593F35440}"/>
                </c:ext>
              </c:extLst>
            </c:dLbl>
            <c:dLbl>
              <c:idx val="7"/>
              <c:layout>
                <c:manualLayout>
                  <c:x val="-1.2775432541441876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F6-475C-A002-4B83194EF4DC}"/>
                </c:ext>
              </c:extLst>
            </c:dLbl>
            <c:numFmt formatCode="&quot;$&quot;#,##0"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FY 2013/14 </c:v>
                </c:pt>
                <c:pt idx="1">
                  <c:v>FY 2014/15 </c:v>
                </c:pt>
                <c:pt idx="2">
                  <c:v>FY 2015/16</c:v>
                </c:pt>
                <c:pt idx="3">
                  <c:v>FY 2016/17</c:v>
                </c:pt>
                <c:pt idx="4">
                  <c:v>FY 2017/18</c:v>
                </c:pt>
                <c:pt idx="5">
                  <c:v>FY 2018/19</c:v>
                </c:pt>
                <c:pt idx="6">
                  <c:v>FY 2019/20</c:v>
                </c:pt>
                <c:pt idx="7">
                  <c:v>FY 2020/21</c:v>
                </c:pt>
                <c:pt idx="8">
                  <c:v>FY 2021/22</c:v>
                </c:pt>
                <c:pt idx="9">
                  <c:v>FYTD 22/23 March </c:v>
                </c:pt>
              </c:strCache>
            </c:strRef>
          </c:cat>
          <c:val>
            <c:numRef>
              <c:f>Sheet1!$B$2:$B$11</c:f>
              <c:numCache>
                <c:formatCode>"$"#,##0.00_);[Red]\("$"#,##0.00\)</c:formatCode>
                <c:ptCount val="10"/>
                <c:pt idx="0">
                  <c:v>229.5</c:v>
                </c:pt>
                <c:pt idx="1">
                  <c:v>351.9</c:v>
                </c:pt>
                <c:pt idx="2">
                  <c:v>363.68</c:v>
                </c:pt>
                <c:pt idx="3">
                  <c:v>389.1</c:v>
                </c:pt>
                <c:pt idx="4">
                  <c:v>417.8</c:v>
                </c:pt>
                <c:pt idx="5">
                  <c:v>592.70000000000005</c:v>
                </c:pt>
                <c:pt idx="6">
                  <c:v>866.9</c:v>
                </c:pt>
                <c:pt idx="7">
                  <c:v>554</c:v>
                </c:pt>
                <c:pt idx="8">
                  <c:v>412.99</c:v>
                </c:pt>
                <c:pt idx="9">
                  <c:v>718.87</c:v>
                </c:pt>
              </c:numCache>
            </c:numRef>
          </c:val>
          <c:extLst>
            <c:ext xmlns:c16="http://schemas.microsoft.com/office/drawing/2014/chart" uri="{C3380CC4-5D6E-409C-BE32-E72D297353CC}">
              <c16:uniqueId val="{00000005-06A1-4C09-8DC3-934D50E7E013}"/>
            </c:ext>
          </c:extLst>
        </c:ser>
        <c:dLbls>
          <c:showLegendKey val="0"/>
          <c:showVal val="0"/>
          <c:showCatName val="0"/>
          <c:showSerName val="0"/>
          <c:showPercent val="0"/>
          <c:showBubbleSize val="0"/>
        </c:dLbls>
        <c:gapWidth val="150"/>
        <c:axId val="134944640"/>
        <c:axId val="134946176"/>
      </c:barChart>
      <c:catAx>
        <c:axId val="13494464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6176"/>
        <c:crosses val="autoZero"/>
        <c:auto val="1"/>
        <c:lblAlgn val="ctr"/>
        <c:lblOffset val="100"/>
        <c:noMultiLvlLbl val="0"/>
      </c:catAx>
      <c:valAx>
        <c:axId val="134946176"/>
        <c:scaling>
          <c:orientation val="minMax"/>
          <c:max val="1000"/>
          <c:min val="0"/>
        </c:scaling>
        <c:delete val="0"/>
        <c:axPos val="l"/>
        <c:majorGridlines>
          <c:spPr>
            <a:ln w="6350" cap="flat" cmpd="sng" algn="ctr">
              <a:solidFill>
                <a:schemeClr val="tx1"/>
              </a:solidFill>
              <a:prstDash val="solid"/>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r>
                  <a:rPr lang="en-US" sz="1200" dirty="0">
                    <a:latin typeface="+mn-lt"/>
                    <a:cs typeface="Arial" pitchFamily="34" charset="0"/>
                  </a:rPr>
                  <a:t>Millions</a:t>
                </a:r>
              </a:p>
            </c:rich>
          </c:tx>
          <c:layout>
            <c:manualLayout>
              <c:xMode val="edge"/>
              <c:yMode val="edge"/>
              <c:x val="8.0906148867314048E-3"/>
              <c:y val="0.3744961771082995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itchFamily="34" charset="0"/>
                  <a:ea typeface="+mn-ea"/>
                  <a:cs typeface="Arial" pitchFamily="34" charset="0"/>
                </a:defRPr>
              </a:pPr>
              <a:endParaRPr lang="en-US"/>
            </a:p>
          </c:txPr>
        </c:title>
        <c:numFmt formatCode="&quot;$&quot;#,##0_);[Red]\(&quot;$&quot;#,##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solidFill>
                <a:latin typeface="Arial" pitchFamily="34" charset="0"/>
                <a:ea typeface="+mn-ea"/>
                <a:cs typeface="Arial" pitchFamily="34" charset="0"/>
              </a:defRPr>
            </a:pPr>
            <a:endParaRPr lang="en-US"/>
          </a:p>
        </c:txPr>
        <c:crossAx val="134944640"/>
        <c:crosses val="autoZero"/>
        <c:crossBetween val="between"/>
      </c:valAx>
      <c:spPr>
        <a:noFill/>
        <a:ln w="12700">
          <a:solidFill>
            <a:srgbClr val="000000"/>
          </a:solid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r>
              <a:rPr lang="en-US"/>
              <a:t>Period Return</a:t>
            </a:r>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Return</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D-48B4-950B-743C49DE5FE1}"/>
                </c:ext>
              </c:extLst>
            </c:dLbl>
            <c:dLbl>
              <c:idx val="1"/>
              <c:layout>
                <c:manualLayout>
                  <c:x val="-2.2445973356338121E-3"/>
                  <c:y val="7.75306276093342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D-48B4-950B-743C49DE5FE1}"/>
                </c:ext>
              </c:extLst>
            </c:dLbl>
            <c:dLbl>
              <c:idx val="2"/>
              <c:layout>
                <c:manualLayout>
                  <c:x val="-7.1467032050821699E-3"/>
                  <c:y val="6.75481113233491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B6-4929-88D2-AB32B4A77588}"/>
                </c:ext>
              </c:extLst>
            </c:dLbl>
            <c:dLbl>
              <c:idx val="3"/>
              <c:layout>
                <c:manualLayout>
                  <c:x val="5.4945054945054984E-3"/>
                  <c:y val="-6.75326056609543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ED-48B4-950B-743C49DE5FE1}"/>
                </c:ext>
              </c:extLst>
            </c:dLbl>
            <c:dLbl>
              <c:idx val="4"/>
              <c:layout>
                <c:manualLayout>
                  <c:x val="3.6630036630036652E-3"/>
                  <c:y val="-1.0129890849143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CED-48B4-950B-743C49DE5FE1}"/>
                </c:ext>
              </c:extLst>
            </c:dLbl>
            <c:dLbl>
              <c:idx val="5"/>
              <c:layout>
                <c:manualLayout>
                  <c:x val="-1.0401772252562696E-16"/>
                  <c:y val="-9.482270518476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7D-4227-A8CB-0682875CE33F}"/>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3.0452E-2</c:v>
                </c:pt>
                <c:pt idx="1">
                  <c:v>1.9865000000000001E-2</c:v>
                </c:pt>
                <c:pt idx="2">
                  <c:v>2.0382999999999998E-2</c:v>
                </c:pt>
                <c:pt idx="3">
                  <c:v>2.3614E-2</c:v>
                </c:pt>
                <c:pt idx="4">
                  <c:v>4.1682999999999998E-2</c:v>
                </c:pt>
                <c:pt idx="5">
                  <c:v>4.7648000000000003E-2</c:v>
                </c:pt>
              </c:numCache>
            </c:numRef>
          </c:val>
          <c:extLst>
            <c:ext xmlns:c16="http://schemas.microsoft.com/office/drawing/2014/chart" uri="{C3380CC4-5D6E-409C-BE32-E72D297353CC}">
              <c16:uniqueId val="{00000004-1CED-48B4-950B-743C49DE5FE1}"/>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251958818800786E-2"/>
          <c:y val="0.10844701806733847"/>
          <c:w val="0.92764031341100817"/>
          <c:h val="0.76736947449399884"/>
        </c:manualLayout>
      </c:layout>
      <c:barChart>
        <c:barDir val="col"/>
        <c:grouping val="clustered"/>
        <c:varyColors val="0"/>
        <c:ser>
          <c:idx val="0"/>
          <c:order val="0"/>
          <c:tx>
            <c:strRef>
              <c:f>Sheet1!$B$1</c:f>
              <c:strCache>
                <c:ptCount val="1"/>
                <c:pt idx="0">
                  <c:v>Mandate</c:v>
                </c:pt>
              </c:strCache>
            </c:strRef>
          </c:tx>
          <c:spPr>
            <a:solidFill>
              <a:schemeClr val="accent5"/>
            </a:solidFill>
            <a:ln>
              <a:noFill/>
            </a:ln>
            <a:effectLst/>
            <a:scene3d>
              <a:camera prst="orthographicFront"/>
              <a:lightRig rig="threePt" dir="t"/>
            </a:scene3d>
            <a:sp3d>
              <a:bevelT w="12700"/>
              <a:bevelB w="12700"/>
            </a:sp3d>
          </c:spPr>
          <c:invertIfNegative val="0"/>
          <c:dLbls>
            <c:dLbl>
              <c:idx val="0"/>
              <c:layout>
                <c:manualLayout>
                  <c:x val="-2.4238568631101912E-3"/>
                  <c:y val="-4.45766265764896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09-4E65-883C-169641072163}"/>
                </c:ext>
              </c:extLst>
            </c:dLbl>
            <c:dLbl>
              <c:idx val="1"/>
              <c:layout>
                <c:manualLayout>
                  <c:x val="5.9228241383619965E-4"/>
                  <c:y val="-1.48239990982711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09-4E65-883C-169641072163}"/>
                </c:ext>
              </c:extLst>
            </c:dLbl>
            <c:dLbl>
              <c:idx val="2"/>
              <c:layout>
                <c:manualLayout>
                  <c:x val="1.552333633572511E-3"/>
                  <c:y val="-4.92363390251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09-4E65-883C-169641072163}"/>
                </c:ext>
              </c:extLst>
            </c:dLbl>
            <c:dLbl>
              <c:idx val="3"/>
              <c:layout>
                <c:manualLayout>
                  <c:x val="-3.0161392769463649E-3"/>
                  <c:y val="-2.13542670356001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09-4E65-883C-169641072163}"/>
                </c:ext>
              </c:extLst>
            </c:dLbl>
            <c:dLbl>
              <c:idx val="4"/>
              <c:layout>
                <c:manualLayout>
                  <c:x val="-2.0107311309333566E-3"/>
                  <c:y val="-7.4789026528816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09-4E65-883C-169641072163}"/>
                </c:ext>
              </c:extLst>
            </c:dLbl>
            <c:dLbl>
              <c:idx val="5"/>
              <c:layout>
                <c:manualLayout>
                  <c:x val="1.0401772252562696E-16"/>
                  <c:y val="4.12395873859661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09-4E65-883C-169641072163}"/>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Sheet1!$B$2:$B$7</c:f>
              <c:numCache>
                <c:formatCode>0.00%</c:formatCode>
                <c:ptCount val="6"/>
                <c:pt idx="0">
                  <c:v>3.0452E-2</c:v>
                </c:pt>
                <c:pt idx="1">
                  <c:v>1.9865000000000001E-2</c:v>
                </c:pt>
                <c:pt idx="2">
                  <c:v>2.0382999999999998E-2</c:v>
                </c:pt>
                <c:pt idx="3">
                  <c:v>2.3614E-2</c:v>
                </c:pt>
                <c:pt idx="4">
                  <c:v>4.1682999999999998E-2</c:v>
                </c:pt>
                <c:pt idx="5">
                  <c:v>4.7648000000000003E-2</c:v>
                </c:pt>
              </c:numCache>
            </c:numRef>
          </c:val>
          <c:extLst>
            <c:ext xmlns:c16="http://schemas.microsoft.com/office/drawing/2014/chart" uri="{C3380CC4-5D6E-409C-BE32-E72D297353CC}">
              <c16:uniqueId val="{00000006-1909-4E65-883C-169641072163}"/>
            </c:ext>
          </c:extLst>
        </c:ser>
        <c:ser>
          <c:idx val="1"/>
          <c:order val="1"/>
          <c:tx>
            <c:strRef>
              <c:f>Sheet1!$C$1</c:f>
              <c:strCache>
                <c:ptCount val="1"/>
                <c:pt idx="0">
                  <c:v>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Total Pool</c:v>
                </c:pt>
                <c:pt idx="1">
                  <c:v>Liquidity</c:v>
                </c:pt>
                <c:pt idx="2">
                  <c:v>Ultra Short Duration</c:v>
                </c:pt>
                <c:pt idx="3">
                  <c:v>Short Duration</c:v>
                </c:pt>
                <c:pt idx="4">
                  <c:v>Int. Duration</c:v>
                </c:pt>
                <c:pt idx="5">
                  <c:v>Long Duration</c:v>
                </c:pt>
              </c:strCache>
            </c:strRef>
          </c:cat>
          <c:val>
            <c:numRef>
              <c:f>Sheet1!$C$2:$C$7</c:f>
              <c:numCache>
                <c:formatCode>0.00%</c:formatCode>
                <c:ptCount val="6"/>
                <c:pt idx="0">
                  <c:v>3.0797999999999999E-2</c:v>
                </c:pt>
                <c:pt idx="1">
                  <c:v>1.985E-2</c:v>
                </c:pt>
                <c:pt idx="2">
                  <c:v>2.0275000000000001E-2</c:v>
                </c:pt>
                <c:pt idx="3">
                  <c:v>2.3536999999999999E-2</c:v>
                </c:pt>
                <c:pt idx="4">
                  <c:v>4.1488999999999998E-2</c:v>
                </c:pt>
                <c:pt idx="5">
                  <c:v>4.8905999999999998E-2</c:v>
                </c:pt>
              </c:numCache>
            </c:numRef>
          </c:val>
          <c:extLst>
            <c:ext xmlns:c16="http://schemas.microsoft.com/office/drawing/2014/chart" uri="{C3380CC4-5D6E-409C-BE32-E72D297353CC}">
              <c16:uniqueId val="{00000007-1909-4E65-883C-169641072163}"/>
            </c:ext>
          </c:extLst>
        </c:ser>
        <c:dLbls>
          <c:showLegendKey val="0"/>
          <c:showVal val="0"/>
          <c:showCatName val="0"/>
          <c:showSerName val="0"/>
          <c:showPercent val="0"/>
          <c:showBubbleSize val="0"/>
        </c:dLbls>
        <c:gapWidth val="75"/>
        <c:overlap val="-25"/>
        <c:axId val="226346496"/>
        <c:axId val="226348032"/>
      </c:barChart>
      <c:catAx>
        <c:axId val="226346496"/>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8032"/>
        <c:crosses val="autoZero"/>
        <c:auto val="1"/>
        <c:lblAlgn val="ctr"/>
        <c:lblOffset val="100"/>
        <c:noMultiLvlLbl val="0"/>
      </c:catAx>
      <c:valAx>
        <c:axId val="226348032"/>
        <c:scaling>
          <c:orientation val="minMax"/>
        </c:scaling>
        <c:delete val="0"/>
        <c:axPos val="l"/>
        <c:majorGridlines>
          <c:spPr>
            <a:ln w="6350" cap="flat" cmpd="sng" algn="ctr">
              <a:solidFill>
                <a:schemeClr val="accent1"/>
              </a:solidFill>
              <a:prstDash val="solid"/>
              <a:round/>
            </a:ln>
            <a:effectLst/>
          </c:spPr>
        </c:majorGridlines>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crossAx val="226346496"/>
        <c:crosses val="autoZero"/>
        <c:crossBetween val="between"/>
      </c:valAx>
      <c:spPr>
        <a:noFill/>
        <a:ln>
          <a:noFill/>
        </a:ln>
        <a:effectLst>
          <a:outerShdw blurRad="50800" dist="50800" dir="5400000" sx="1000" sy="1000" algn="ctr" rotWithShape="0">
            <a:srgbClr val="000000">
              <a:alpha val="43137"/>
            </a:srgbClr>
          </a:outerShdw>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b="1" i="0" baseline="0">
          <a:latin typeface="Calibri" panose="020F050202020403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3505743847236488E-2"/>
          <c:y val="9.0109158362862374E-2"/>
          <c:w val="0.92649424030329564"/>
          <c:h val="0.80165161204887347"/>
        </c:manualLayout>
      </c:layout>
      <c:barChart>
        <c:barDir val="col"/>
        <c:grouping val="clustered"/>
        <c:varyColors val="0"/>
        <c:ser>
          <c:idx val="0"/>
          <c:order val="0"/>
          <c:tx>
            <c:strRef>
              <c:f>Sheet1!$B$1</c:f>
              <c:strCache>
                <c:ptCount val="1"/>
                <c:pt idx="0">
                  <c:v>Portfolio</c:v>
                </c:pt>
              </c:strCache>
            </c:strRef>
          </c:tx>
          <c:spPr>
            <a:solidFill>
              <a:srgbClr val="9CCFFE"/>
            </a:solidFill>
          </c:spPr>
          <c:invertIfNegative val="0"/>
          <c:dLbls>
            <c:dLbl>
              <c:idx val="0"/>
              <c:layout>
                <c:manualLayout>
                  <c:x val="1.3418159686558705E-4"/>
                  <c:y val="5.4643933798121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42-44D2-912D-C8D69DC5FB7C}"/>
                </c:ext>
              </c:extLst>
            </c:dLbl>
            <c:dLbl>
              <c:idx val="2"/>
              <c:layout>
                <c:manualLayout>
                  <c:x val="-1.0064095248963445E-3"/>
                  <c:y val="3.1504969803028009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42-44D2-912D-C8D69DC5FB7C}"/>
                </c:ext>
              </c:extLst>
            </c:dLbl>
            <c:dLbl>
              <c:idx val="3"/>
              <c:layout>
                <c:manualLayout>
                  <c:x val="8.7213283122218415E-4"/>
                  <c:y val="-2.19762469481032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2-44D2-912D-C8D69DC5FB7C}"/>
                </c:ext>
              </c:extLst>
            </c:dLbl>
            <c:dLbl>
              <c:idx val="4"/>
              <c:layout>
                <c:manualLayout>
                  <c:x val="-1.7444558560615591E-3"/>
                  <c:y val="8.26098924192402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42-44D2-912D-C8D69DC5FB7C}"/>
                </c:ext>
              </c:extLst>
            </c:dLbl>
            <c:dLbl>
              <c:idx val="5"/>
              <c:layout>
                <c:manualLayout>
                  <c:x val="6.7100308113641994E-4"/>
                  <c:y val="1.1051227598918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Sheet1!$B$2:$B$7</c:f>
              <c:numCache>
                <c:formatCode>0.00%</c:formatCode>
                <c:ptCount val="6"/>
                <c:pt idx="0">
                  <c:v>1.5143E-2</c:v>
                </c:pt>
                <c:pt idx="1">
                  <c:v>1.3350000000000001E-2</c:v>
                </c:pt>
                <c:pt idx="2">
                  <c:v>1.3214999999999999E-2</c:v>
                </c:pt>
                <c:pt idx="3">
                  <c:v>1.2873000000000001E-2</c:v>
                </c:pt>
                <c:pt idx="4">
                  <c:v>1.3327E-2</c:v>
                </c:pt>
                <c:pt idx="5">
                  <c:v>1.2008E-2</c:v>
                </c:pt>
              </c:numCache>
            </c:numRef>
          </c:val>
          <c:extLst>
            <c:ext xmlns:c16="http://schemas.microsoft.com/office/drawing/2014/chart" uri="{C3380CC4-5D6E-409C-BE32-E72D297353CC}">
              <c16:uniqueId val="{00000005-BA42-44D2-912D-C8D69DC5FB7C}"/>
            </c:ext>
          </c:extLst>
        </c:ser>
        <c:ser>
          <c:idx val="1"/>
          <c:order val="1"/>
          <c:tx>
            <c:strRef>
              <c:f>Sheet1!$C$1</c:f>
              <c:strCache>
                <c:ptCount val="1"/>
                <c:pt idx="0">
                  <c:v>Benchmark</c:v>
                </c:pt>
              </c:strCache>
            </c:strRef>
          </c:tx>
          <c:invertIfNegative val="0"/>
          <c:dLbls>
            <c:dLbl>
              <c:idx val="0"/>
              <c:layout>
                <c:manualLayout>
                  <c:x val="1.5432310091673103E-3"/>
                  <c:y val="7.91791942874744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42-44D2-912D-C8D69DC5FB7C}"/>
                </c:ext>
              </c:extLst>
            </c:dLbl>
            <c:dLbl>
              <c:idx val="2"/>
              <c:layout>
                <c:manualLayout>
                  <c:x val="-1.5432098765432098E-3"/>
                  <c:y val="8.081320343431647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42-44D2-912D-C8D69DC5FB7C}"/>
                </c:ext>
              </c:extLst>
            </c:dLbl>
            <c:dLbl>
              <c:idx val="3"/>
              <c:layout>
                <c:manualLayout>
                  <c:x val="7.7160599490281104E-3"/>
                  <c:y val="1.4561512276224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42-44D2-912D-C8D69DC5FB7C}"/>
                </c:ext>
              </c:extLst>
            </c:dLbl>
            <c:dLbl>
              <c:idx val="4"/>
              <c:layout>
                <c:manualLayout>
                  <c:x val="-4.0254479059691613E-4"/>
                  <c:y val="8.488682110380887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42-44D2-912D-C8D69DC5FB7C}"/>
                </c:ext>
              </c:extLst>
            </c:dLbl>
            <c:dLbl>
              <c:idx val="5"/>
              <c:layout>
                <c:manualLayout>
                  <c:x val="3.3550154056829855E-4"/>
                  <c:y val="2.78600002024983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A6-4E10-A45C-8E20E6DA7E07}"/>
                </c:ext>
              </c:extLst>
            </c:dLbl>
            <c:spPr>
              <a:noFill/>
              <a:ln>
                <a:noFill/>
              </a:ln>
              <a:effectLst/>
            </c:spPr>
            <c:txPr>
              <a:bodyPr/>
              <a:lstStyle/>
              <a:p>
                <a:pPr>
                  <a:defRPr sz="1000" b="1">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Investment Pool</c:v>
                </c:pt>
                <c:pt idx="1">
                  <c:v>Liquidity </c:v>
                </c:pt>
                <c:pt idx="2">
                  <c:v>Ultra-Short Duration</c:v>
                </c:pt>
                <c:pt idx="3">
                  <c:v>Short Duration</c:v>
                </c:pt>
                <c:pt idx="4">
                  <c:v>Intermediate Duration</c:v>
                </c:pt>
                <c:pt idx="5">
                  <c:v>Long Duration</c:v>
                </c:pt>
              </c:strCache>
            </c:strRef>
          </c:cat>
          <c:val>
            <c:numRef>
              <c:f>Sheet1!$C$2:$C$7</c:f>
              <c:numCache>
                <c:formatCode>0.00%</c:formatCode>
                <c:ptCount val="6"/>
                <c:pt idx="0">
                  <c:v>1.3939999999999999E-2</c:v>
                </c:pt>
                <c:pt idx="1">
                  <c:v>1.38E-2</c:v>
                </c:pt>
                <c:pt idx="2">
                  <c:v>1.2781000000000001E-2</c:v>
                </c:pt>
                <c:pt idx="3">
                  <c:v>1.2182E-2</c:v>
                </c:pt>
                <c:pt idx="4">
                  <c:v>9.9369999999999997E-3</c:v>
                </c:pt>
                <c:pt idx="5">
                  <c:v>9.0530000000000003E-3</c:v>
                </c:pt>
              </c:numCache>
            </c:numRef>
          </c:val>
          <c:extLst>
            <c:ext xmlns:c16="http://schemas.microsoft.com/office/drawing/2014/chart" uri="{C3380CC4-5D6E-409C-BE32-E72D297353CC}">
              <c16:uniqueId val="{0000000B-BA42-44D2-912D-C8D69DC5FB7C}"/>
            </c:ext>
          </c:extLst>
        </c:ser>
        <c:dLbls>
          <c:showLegendKey val="0"/>
          <c:showVal val="1"/>
          <c:showCatName val="0"/>
          <c:showSerName val="0"/>
          <c:showPercent val="0"/>
          <c:showBubbleSize val="0"/>
        </c:dLbls>
        <c:gapWidth val="150"/>
        <c:axId val="110833664"/>
        <c:axId val="110835584"/>
      </c:barChart>
      <c:catAx>
        <c:axId val="110833664"/>
        <c:scaling>
          <c:orientation val="minMax"/>
        </c:scaling>
        <c:delete val="0"/>
        <c:axPos val="b"/>
        <c:numFmt formatCode="@" sourceLinked="0"/>
        <c:majorTickMark val="out"/>
        <c:minorTickMark val="none"/>
        <c:tickLblPos val="nextTo"/>
        <c:txPr>
          <a:bodyPr/>
          <a:lstStyle/>
          <a:p>
            <a:pPr>
              <a:defRPr sz="1200">
                <a:latin typeface="+mj-lt"/>
              </a:defRPr>
            </a:pPr>
            <a:endParaRPr lang="en-US"/>
          </a:p>
        </c:txPr>
        <c:crossAx val="110835584"/>
        <c:crosses val="autoZero"/>
        <c:auto val="1"/>
        <c:lblAlgn val="ctr"/>
        <c:lblOffset val="0"/>
        <c:noMultiLvlLbl val="0"/>
      </c:catAx>
      <c:valAx>
        <c:axId val="110835584"/>
        <c:scaling>
          <c:orientation val="minMax"/>
          <c:max val="2.0000000000000004E-2"/>
        </c:scaling>
        <c:delete val="0"/>
        <c:axPos val="l"/>
        <c:majorGridlines/>
        <c:numFmt formatCode="0.0%" sourceLinked="0"/>
        <c:majorTickMark val="out"/>
        <c:minorTickMark val="none"/>
        <c:tickLblPos val="nextTo"/>
        <c:txPr>
          <a:bodyPr/>
          <a:lstStyle/>
          <a:p>
            <a:pPr>
              <a:defRPr>
                <a:latin typeface="+mj-lt"/>
              </a:defRPr>
            </a:pPr>
            <a:endParaRPr lang="en-US"/>
          </a:p>
        </c:txPr>
        <c:crossAx val="110833664"/>
        <c:crosses val="autoZero"/>
        <c:crossBetween val="between"/>
      </c:valAx>
    </c:plotArea>
    <c:legend>
      <c:legendPos val="b"/>
      <c:layout>
        <c:manualLayout>
          <c:xMode val="edge"/>
          <c:yMode val="edge"/>
          <c:x val="0.36034558180227788"/>
          <c:y val="0.94889630321633522"/>
          <c:w val="0.27622229512978203"/>
          <c:h val="5.1103696783664762E-2"/>
        </c:manualLayout>
      </c:layout>
      <c:overlay val="0"/>
      <c:txPr>
        <a:bodyPr/>
        <a:lstStyle/>
        <a:p>
          <a:pPr>
            <a:defRPr sz="1400">
              <a:latin typeface="+mj-lt"/>
            </a:defRPr>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0571722013008"/>
          <c:y val="2.3815071815060977E-2"/>
          <c:w val="0.84190925862528054"/>
          <c:h val="0.85354297568954285"/>
        </c:manualLayout>
      </c:layout>
      <c:barChart>
        <c:barDir val="col"/>
        <c:grouping val="clustered"/>
        <c:varyColors val="0"/>
        <c:ser>
          <c:idx val="0"/>
          <c:order val="0"/>
          <c:tx>
            <c:strRef>
              <c:f>Sheet1!$B$1</c:f>
              <c:strCache>
                <c:ptCount val="1"/>
                <c:pt idx="0">
                  <c:v>Receipts</c:v>
                </c:pt>
              </c:strCache>
            </c:strRef>
          </c:tx>
          <c:spPr>
            <a:solidFill>
              <a:schemeClr val="accent1"/>
            </a:solidFill>
            <a:ln>
              <a:noFill/>
            </a:ln>
            <a:effectLst/>
          </c:spPr>
          <c:invertIfNegative val="0"/>
          <c:cat>
            <c:numRef>
              <c:f>Sheet1!$A$14:$A$56</c:f>
              <c:numCache>
                <c:formatCode>[$-409]mmm\-yy;@</c:formatCode>
                <c:ptCount val="43"/>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numCache>
            </c:numRef>
          </c:cat>
          <c:val>
            <c:numRef>
              <c:f>Sheet1!$B$14:$B$56</c:f>
              <c:numCache>
                <c:formatCode>_("$"* #,##0.00_);_("$"* \(#,##0.00\);_("$"* "-"??_);_(@_)</c:formatCode>
                <c:ptCount val="43"/>
                <c:pt idx="0">
                  <c:v>11305911616.76</c:v>
                </c:pt>
                <c:pt idx="1">
                  <c:v>10374676122.99</c:v>
                </c:pt>
                <c:pt idx="2">
                  <c:v>9520441953.2099991</c:v>
                </c:pt>
                <c:pt idx="3">
                  <c:v>11520697843.23</c:v>
                </c:pt>
                <c:pt idx="4">
                  <c:v>13509828711.24</c:v>
                </c:pt>
                <c:pt idx="5">
                  <c:v>11119115551.92</c:v>
                </c:pt>
                <c:pt idx="6">
                  <c:v>12443701455.360001</c:v>
                </c:pt>
                <c:pt idx="7">
                  <c:v>13480077856.32</c:v>
                </c:pt>
                <c:pt idx="8">
                  <c:v>18097785215.880001</c:v>
                </c:pt>
                <c:pt idx="9">
                  <c:v>14935836765.02</c:v>
                </c:pt>
                <c:pt idx="10">
                  <c:v>12017151704.389999</c:v>
                </c:pt>
                <c:pt idx="11">
                  <c:v>11334800457.58</c:v>
                </c:pt>
                <c:pt idx="12">
                  <c:v>11010285868.809999</c:v>
                </c:pt>
                <c:pt idx="13">
                  <c:v>10807546507.280001</c:v>
                </c:pt>
                <c:pt idx="14">
                  <c:v>11187419918.92</c:v>
                </c:pt>
                <c:pt idx="15">
                  <c:v>12321204637.620001</c:v>
                </c:pt>
                <c:pt idx="16">
                  <c:v>13457178475.950001</c:v>
                </c:pt>
                <c:pt idx="17">
                  <c:v>11232766989.67</c:v>
                </c:pt>
                <c:pt idx="18">
                  <c:v>11788391140.92</c:v>
                </c:pt>
                <c:pt idx="19">
                  <c:v>13298815435.83</c:v>
                </c:pt>
                <c:pt idx="20">
                  <c:v>16459379280.530001</c:v>
                </c:pt>
                <c:pt idx="21">
                  <c:v>16172837620.18</c:v>
                </c:pt>
                <c:pt idx="22">
                  <c:v>11971385739.219999</c:v>
                </c:pt>
                <c:pt idx="23">
                  <c:v>11906509158.139999</c:v>
                </c:pt>
                <c:pt idx="24">
                  <c:v>12187692357.6</c:v>
                </c:pt>
                <c:pt idx="25">
                  <c:v>11104363631.040001</c:v>
                </c:pt>
                <c:pt idx="26">
                  <c:v>11186100980.290001</c:v>
                </c:pt>
                <c:pt idx="27">
                  <c:v>13539829749.32</c:v>
                </c:pt>
                <c:pt idx="28">
                  <c:v>12219126913.879999</c:v>
                </c:pt>
                <c:pt idx="29">
                  <c:v>12324525670.190001</c:v>
                </c:pt>
                <c:pt idx="30">
                  <c:v>15401267740.76</c:v>
                </c:pt>
              </c:numCache>
            </c:numRef>
          </c:val>
          <c:extLst>
            <c:ext xmlns:c16="http://schemas.microsoft.com/office/drawing/2014/chart" uri="{C3380CC4-5D6E-409C-BE32-E72D297353CC}">
              <c16:uniqueId val="{00000000-72CE-4AAB-B06B-3C0B0ACD1504}"/>
            </c:ext>
          </c:extLst>
        </c:ser>
        <c:ser>
          <c:idx val="1"/>
          <c:order val="1"/>
          <c:tx>
            <c:strRef>
              <c:f>Sheet1!$C$1</c:f>
              <c:strCache>
                <c:ptCount val="1"/>
                <c:pt idx="0">
                  <c:v>Disbursements</c:v>
                </c:pt>
              </c:strCache>
            </c:strRef>
          </c:tx>
          <c:spPr>
            <a:solidFill>
              <a:schemeClr val="accent2"/>
            </a:solidFill>
            <a:ln>
              <a:noFill/>
            </a:ln>
            <a:effectLst/>
          </c:spPr>
          <c:invertIfNegative val="0"/>
          <c:cat>
            <c:numRef>
              <c:f>Sheet1!$A$14:$A$56</c:f>
              <c:numCache>
                <c:formatCode>[$-409]mmm\-yy;@</c:formatCode>
                <c:ptCount val="43"/>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numCache>
            </c:numRef>
          </c:cat>
          <c:val>
            <c:numRef>
              <c:f>Sheet1!$C$14:$C$56</c:f>
              <c:numCache>
                <c:formatCode>_("$"* #,##0.00_);_("$"* \(#,##0.00\);_("$"* "-"??_);_(@_)</c:formatCode>
                <c:ptCount val="43"/>
                <c:pt idx="0">
                  <c:v>11627183014.879999</c:v>
                </c:pt>
                <c:pt idx="1">
                  <c:v>10646598130.82</c:v>
                </c:pt>
                <c:pt idx="2">
                  <c:v>9992763070.1000004</c:v>
                </c:pt>
                <c:pt idx="3">
                  <c:v>11294934956.59</c:v>
                </c:pt>
                <c:pt idx="4">
                  <c:v>11661528862.370001</c:v>
                </c:pt>
                <c:pt idx="5">
                  <c:v>11228816106.75</c:v>
                </c:pt>
                <c:pt idx="6">
                  <c:v>12012352998.059999</c:v>
                </c:pt>
                <c:pt idx="7">
                  <c:v>11883315752.440001</c:v>
                </c:pt>
                <c:pt idx="8">
                  <c:v>12174725661.41</c:v>
                </c:pt>
                <c:pt idx="9">
                  <c:v>12803880700.459999</c:v>
                </c:pt>
                <c:pt idx="10">
                  <c:v>10878311491.34</c:v>
                </c:pt>
                <c:pt idx="11">
                  <c:v>10166047784.67</c:v>
                </c:pt>
                <c:pt idx="12">
                  <c:v>10297598574.1</c:v>
                </c:pt>
                <c:pt idx="13">
                  <c:v>9589489595.0100002</c:v>
                </c:pt>
                <c:pt idx="14">
                  <c:v>10019291246.620001</c:v>
                </c:pt>
                <c:pt idx="15">
                  <c:v>10418688071.23</c:v>
                </c:pt>
                <c:pt idx="16">
                  <c:v>11744116649.790001</c:v>
                </c:pt>
                <c:pt idx="17">
                  <c:v>9821558887.25</c:v>
                </c:pt>
                <c:pt idx="18">
                  <c:v>11621126538.52</c:v>
                </c:pt>
                <c:pt idx="19">
                  <c:v>10743137870.65</c:v>
                </c:pt>
                <c:pt idx="20">
                  <c:v>11719686663.469999</c:v>
                </c:pt>
                <c:pt idx="21">
                  <c:v>13066580081.780001</c:v>
                </c:pt>
                <c:pt idx="22">
                  <c:v>11179985217.07</c:v>
                </c:pt>
                <c:pt idx="23">
                  <c:v>11840226655.540001</c:v>
                </c:pt>
                <c:pt idx="24">
                  <c:v>11539121443.540001</c:v>
                </c:pt>
                <c:pt idx="25">
                  <c:v>11436876426.690001</c:v>
                </c:pt>
                <c:pt idx="26">
                  <c:v>10444245417.66</c:v>
                </c:pt>
                <c:pt idx="27">
                  <c:v>12601102699.74</c:v>
                </c:pt>
                <c:pt idx="28">
                  <c:v>10765582954.719999</c:v>
                </c:pt>
                <c:pt idx="29">
                  <c:v>12220412951.27</c:v>
                </c:pt>
                <c:pt idx="30">
                  <c:v>15062237591.700001</c:v>
                </c:pt>
              </c:numCache>
            </c:numRef>
          </c:val>
          <c:extLst>
            <c:ext xmlns:c16="http://schemas.microsoft.com/office/drawing/2014/chart" uri="{C3380CC4-5D6E-409C-BE32-E72D297353CC}">
              <c16:uniqueId val="{00000001-72CE-4AAB-B06B-3C0B0ACD1504}"/>
            </c:ext>
          </c:extLst>
        </c:ser>
        <c:ser>
          <c:idx val="2"/>
          <c:order val="2"/>
          <c:tx>
            <c:strRef>
              <c:f>Sheet1!$D$1</c:f>
              <c:strCache>
                <c:ptCount val="1"/>
                <c:pt idx="0">
                  <c:v>Net Receipts</c:v>
                </c:pt>
              </c:strCache>
            </c:strRef>
          </c:tx>
          <c:spPr>
            <a:solidFill>
              <a:schemeClr val="accent3"/>
            </a:solidFill>
            <a:ln>
              <a:noFill/>
            </a:ln>
            <a:effectLst/>
          </c:spPr>
          <c:invertIfNegative val="0"/>
          <c:cat>
            <c:numRef>
              <c:f>Sheet1!$A$14:$A$56</c:f>
              <c:numCache>
                <c:formatCode>[$-409]mmm\-yy;@</c:formatCode>
                <c:ptCount val="43"/>
                <c:pt idx="0">
                  <c:v>44104</c:v>
                </c:pt>
                <c:pt idx="1">
                  <c:v>44135</c:v>
                </c:pt>
                <c:pt idx="2">
                  <c:v>44165</c:v>
                </c:pt>
                <c:pt idx="3">
                  <c:v>44196</c:v>
                </c:pt>
                <c:pt idx="4">
                  <c:v>44227</c:v>
                </c:pt>
                <c:pt idx="5">
                  <c:v>44255</c:v>
                </c:pt>
                <c:pt idx="6">
                  <c:v>44286</c:v>
                </c:pt>
                <c:pt idx="7">
                  <c:v>44316</c:v>
                </c:pt>
                <c:pt idx="8">
                  <c:v>44347</c:v>
                </c:pt>
                <c:pt idx="9">
                  <c:v>44377</c:v>
                </c:pt>
                <c:pt idx="10">
                  <c:v>44408</c:v>
                </c:pt>
                <c:pt idx="11">
                  <c:v>44439</c:v>
                </c:pt>
                <c:pt idx="12">
                  <c:v>44469</c:v>
                </c:pt>
                <c:pt idx="13">
                  <c:v>44500</c:v>
                </c:pt>
                <c:pt idx="14">
                  <c:v>44530</c:v>
                </c:pt>
                <c:pt idx="15">
                  <c:v>44561</c:v>
                </c:pt>
                <c:pt idx="16">
                  <c:v>44562</c:v>
                </c:pt>
                <c:pt idx="17">
                  <c:v>44593</c:v>
                </c:pt>
                <c:pt idx="18">
                  <c:v>44621</c:v>
                </c:pt>
                <c:pt idx="19">
                  <c:v>44652</c:v>
                </c:pt>
                <c:pt idx="20">
                  <c:v>44682</c:v>
                </c:pt>
                <c:pt idx="21">
                  <c:v>44713</c:v>
                </c:pt>
                <c:pt idx="22">
                  <c:v>44743</c:v>
                </c:pt>
                <c:pt idx="23">
                  <c:v>44774</c:v>
                </c:pt>
                <c:pt idx="24">
                  <c:v>44805</c:v>
                </c:pt>
                <c:pt idx="25">
                  <c:v>44835</c:v>
                </c:pt>
                <c:pt idx="26">
                  <c:v>44866</c:v>
                </c:pt>
                <c:pt idx="27">
                  <c:v>44896</c:v>
                </c:pt>
                <c:pt idx="28">
                  <c:v>44927</c:v>
                </c:pt>
                <c:pt idx="29">
                  <c:v>44958</c:v>
                </c:pt>
                <c:pt idx="30">
                  <c:v>44986</c:v>
                </c:pt>
              </c:numCache>
            </c:numRef>
          </c:cat>
          <c:val>
            <c:numRef>
              <c:f>Sheet1!$D$14:$D$56</c:f>
              <c:numCache>
                <c:formatCode>_("$"* #,##0.00_);_("$"* \(#,##0.00\);_("$"* "-"??_);_(@_)</c:formatCode>
                <c:ptCount val="43"/>
                <c:pt idx="0">
                  <c:v>-321271398.11999893</c:v>
                </c:pt>
                <c:pt idx="1">
                  <c:v>-271922007.82999992</c:v>
                </c:pt>
                <c:pt idx="2">
                  <c:v>-472321116.8900013</c:v>
                </c:pt>
                <c:pt idx="3">
                  <c:v>225762886.63999939</c:v>
                </c:pt>
                <c:pt idx="4">
                  <c:v>1848299848.8699989</c:v>
                </c:pt>
                <c:pt idx="5">
                  <c:v>-109700554.82999992</c:v>
                </c:pt>
                <c:pt idx="6">
                  <c:v>431348457.30000114</c:v>
                </c:pt>
                <c:pt idx="7">
                  <c:v>1596762103.8799992</c:v>
                </c:pt>
                <c:pt idx="8">
                  <c:v>5923059554.4700012</c:v>
                </c:pt>
                <c:pt idx="9">
                  <c:v>2131956064.5600014</c:v>
                </c:pt>
                <c:pt idx="10">
                  <c:v>1138840213.0499992</c:v>
                </c:pt>
                <c:pt idx="11">
                  <c:v>1168752672.9099998</c:v>
                </c:pt>
                <c:pt idx="12">
                  <c:v>712687294.70999908</c:v>
                </c:pt>
                <c:pt idx="13">
                  <c:v>1218056912.2700005</c:v>
                </c:pt>
                <c:pt idx="14">
                  <c:v>1168128672.2999992</c:v>
                </c:pt>
                <c:pt idx="15">
                  <c:v>1902516566.3900013</c:v>
                </c:pt>
                <c:pt idx="16">
                  <c:v>1713061826.1599998</c:v>
                </c:pt>
                <c:pt idx="17">
                  <c:v>1411208102.4200001</c:v>
                </c:pt>
                <c:pt idx="18">
                  <c:v>167264602.39999962</c:v>
                </c:pt>
                <c:pt idx="19">
                  <c:v>2555677565.1800003</c:v>
                </c:pt>
                <c:pt idx="20">
                  <c:v>4739692617.0600014</c:v>
                </c:pt>
                <c:pt idx="21">
                  <c:v>3106257538.3999996</c:v>
                </c:pt>
                <c:pt idx="22">
                  <c:v>791400522.14999962</c:v>
                </c:pt>
                <c:pt idx="23">
                  <c:v>66282502.599998474</c:v>
                </c:pt>
                <c:pt idx="24">
                  <c:v>648570914.05999947</c:v>
                </c:pt>
                <c:pt idx="25">
                  <c:v>-332512795.64999962</c:v>
                </c:pt>
                <c:pt idx="26">
                  <c:v>741855562.63000107</c:v>
                </c:pt>
                <c:pt idx="27">
                  <c:v>938727049.57999992</c:v>
                </c:pt>
                <c:pt idx="28">
                  <c:v>1453543959.1599998</c:v>
                </c:pt>
                <c:pt idx="29">
                  <c:v>104112718.92000008</c:v>
                </c:pt>
                <c:pt idx="30">
                  <c:v>339030149.05999947</c:v>
                </c:pt>
              </c:numCache>
            </c:numRef>
          </c:val>
          <c:extLst>
            <c:ext xmlns:c16="http://schemas.microsoft.com/office/drawing/2014/chart" uri="{C3380CC4-5D6E-409C-BE32-E72D297353CC}">
              <c16:uniqueId val="{00000002-72CE-4AAB-B06B-3C0B0ACD1504}"/>
            </c:ext>
          </c:extLst>
        </c:ser>
        <c:dLbls>
          <c:showLegendKey val="0"/>
          <c:showVal val="0"/>
          <c:showCatName val="0"/>
          <c:showSerName val="0"/>
          <c:showPercent val="0"/>
          <c:showBubbleSize val="0"/>
        </c:dLbls>
        <c:gapWidth val="219"/>
        <c:overlap val="-27"/>
        <c:axId val="545277664"/>
        <c:axId val="545280616"/>
      </c:barChart>
      <c:dateAx>
        <c:axId val="54527766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80616"/>
        <c:crosses val="autoZero"/>
        <c:auto val="1"/>
        <c:lblOffset val="100"/>
        <c:baseTimeUnit val="months"/>
      </c:dateAx>
      <c:valAx>
        <c:axId val="54528061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2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505743847236488E-2"/>
          <c:y val="4.7302013353265643E-2"/>
          <c:w val="0.92649424030329564"/>
          <c:h val="0.8016516120488677"/>
        </c:manualLayout>
      </c:layout>
      <c:barChart>
        <c:barDir val="col"/>
        <c:grouping val="stacked"/>
        <c:varyColors val="0"/>
        <c:ser>
          <c:idx val="0"/>
          <c:order val="0"/>
          <c:tx>
            <c:strRef>
              <c:f>Sheet1!$D$1</c:f>
              <c:strCache>
                <c:ptCount val="1"/>
                <c:pt idx="0">
                  <c:v>Treasury Rates</c:v>
                </c:pt>
              </c:strCache>
            </c:strRef>
          </c:tx>
          <c:spPr>
            <a:solidFill>
              <a:schemeClr val="tx1">
                <a:lumMod val="50000"/>
                <a:lumOff val="50000"/>
              </a:schemeClr>
            </a:solidFill>
            <a:ln>
              <a:noFill/>
            </a:ln>
            <a:effectLst/>
          </c:spPr>
          <c:invertIfNegative val="0"/>
          <c:dLbls>
            <c:dLbl>
              <c:idx val="0"/>
              <c:layout>
                <c:manualLayout>
                  <c:x val="-3.3550154056829855E-4"/>
                  <c:y val="-7.158617871828407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F9-4D03-902F-F2B555996162}"/>
                </c:ext>
              </c:extLst>
            </c:dLbl>
            <c:dLbl>
              <c:idx val="1"/>
              <c:layout>
                <c:manualLayout>
                  <c:x val="1.8787325497355866E-3"/>
                  <c:y val="2.80309346175570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F9-4D03-902F-F2B555996162}"/>
                </c:ext>
              </c:extLst>
            </c:dLbl>
            <c:dLbl>
              <c:idx val="2"/>
              <c:layout>
                <c:manualLayout>
                  <c:x val="-1.5433261059758835E-3"/>
                  <c:y val="1.07352923214063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9-4D03-902F-F2B555996162}"/>
                </c:ext>
              </c:extLst>
            </c:dLbl>
            <c:dLbl>
              <c:idx val="3"/>
              <c:layout>
                <c:manualLayout>
                  <c:x val="-5.36726387462481E-4"/>
                  <c:y val="1.816949380184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F9-4D03-902F-F2B555996162}"/>
                </c:ext>
              </c:extLst>
            </c:dLbl>
            <c:dLbl>
              <c:idx val="4"/>
              <c:layout>
                <c:manualLayout>
                  <c:x val="-1.0064095248963445E-3"/>
                  <c:y val="-4.23423215456182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3/31/2023</c:v>
                  </c:pt>
                  <c:pt idx="2">
                    <c:v>12/31/2021</c:v>
                  </c:pt>
                  <c:pt idx="3">
                    <c:v>3/31/2023</c:v>
                  </c:pt>
                  <c:pt idx="4">
                    <c:v>12/31/2021</c:v>
                  </c:pt>
                  <c:pt idx="5">
                    <c:v>3/31/2023</c:v>
                  </c:pt>
                  <c:pt idx="6">
                    <c:v>12/31/2021</c:v>
                  </c:pt>
                  <c:pt idx="7">
                    <c:v>3/31/2023</c:v>
                  </c:pt>
                  <c:pt idx="8">
                    <c:v>12/31/2021</c:v>
                  </c:pt>
                  <c:pt idx="9">
                    <c:v>3/31/2023</c:v>
                  </c:pt>
                </c:lvl>
                <c:lvl>
                  <c:pt idx="0">
                    <c:v>US AGG</c:v>
                  </c:pt>
                  <c:pt idx="2">
                    <c:v>ABS</c:v>
                  </c:pt>
                  <c:pt idx="4">
                    <c:v>US MBS</c:v>
                  </c:pt>
                  <c:pt idx="6">
                    <c:v>CMBS</c:v>
                  </c:pt>
                  <c:pt idx="8">
                    <c:v>US Corp IG</c:v>
                  </c:pt>
                </c:lvl>
              </c:multiLvlStrCache>
            </c:multiLvlStrRef>
          </c:cat>
          <c:val>
            <c:numRef>
              <c:f>Sheet1!$D$2:$D$11</c:f>
              <c:numCache>
                <c:formatCode>0.000</c:formatCode>
                <c:ptCount val="10"/>
                <c:pt idx="0">
                  <c:v>1.389</c:v>
                </c:pt>
                <c:pt idx="1">
                  <c:v>3.83</c:v>
                </c:pt>
                <c:pt idx="2">
                  <c:v>0.749</c:v>
                </c:pt>
                <c:pt idx="3">
                  <c:v>4.0890000000000004</c:v>
                </c:pt>
                <c:pt idx="4">
                  <c:v>1.667</c:v>
                </c:pt>
                <c:pt idx="5">
                  <c:v>3.883</c:v>
                </c:pt>
                <c:pt idx="6">
                  <c:v>1.2010000000000001</c:v>
                </c:pt>
                <c:pt idx="7">
                  <c:v>3.7749999999999999</c:v>
                </c:pt>
                <c:pt idx="8">
                  <c:v>1.4059999999999999</c:v>
                </c:pt>
                <c:pt idx="9">
                  <c:v>3.7879999999999998</c:v>
                </c:pt>
              </c:numCache>
            </c:numRef>
          </c:val>
          <c:extLst>
            <c:ext xmlns:c16="http://schemas.microsoft.com/office/drawing/2014/chart" uri="{C3380CC4-5D6E-409C-BE32-E72D297353CC}">
              <c16:uniqueId val="{00000005-8CF9-4D03-902F-F2B555996162}"/>
            </c:ext>
          </c:extLst>
        </c:ser>
        <c:ser>
          <c:idx val="1"/>
          <c:order val="1"/>
          <c:tx>
            <c:strRef>
              <c:f>Sheet1!$E$1</c:f>
              <c:strCache>
                <c:ptCount val="1"/>
                <c:pt idx="0">
                  <c:v>OAS</c:v>
                </c:pt>
              </c:strCache>
            </c:strRef>
          </c:tx>
          <c:spPr>
            <a:solidFill>
              <a:srgbClr val="FFC000"/>
            </a:solidFill>
            <a:ln>
              <a:noFill/>
            </a:ln>
            <a:effectLst/>
          </c:spPr>
          <c:invertIfNegative val="0"/>
          <c:dLbls>
            <c:dLbl>
              <c:idx val="0"/>
              <c:layout>
                <c:manualLayout>
                  <c:x val="2.0129141466012179E-3"/>
                  <c:y val="-2.95922904749946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CF9-4D03-902F-F2B555996162}"/>
                </c:ext>
              </c:extLst>
            </c:dLbl>
            <c:dLbl>
              <c:idx val="1"/>
              <c:layout>
                <c:manualLayout>
                  <c:x val="1.3418159686558705E-4"/>
                  <c:y val="-2.43643985460122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CF9-4D03-902F-F2B555996162}"/>
                </c:ext>
              </c:extLst>
            </c:dLbl>
            <c:dLbl>
              <c:idx val="3"/>
              <c:layout>
                <c:manualLayout>
                  <c:x val="3.2876868652287586E-3"/>
                  <c:y val="9.2852777480479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F9-4D03-902F-F2B555996162}"/>
                </c:ext>
              </c:extLst>
            </c:dLbl>
            <c:dLbl>
              <c:idx val="4"/>
              <c:layout>
                <c:manualLayout>
                  <c:x val="-8.856580457753038E-17"/>
                  <c:y val="2.01183738254080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CF9-4D03-902F-F2B55599616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Sheet1!$B$2:$C$11</c:f>
              <c:multiLvlStrCache>
                <c:ptCount val="10"/>
                <c:lvl>
                  <c:pt idx="0">
                    <c:v>12/31/2021</c:v>
                  </c:pt>
                  <c:pt idx="1">
                    <c:v>3/31/2023</c:v>
                  </c:pt>
                  <c:pt idx="2">
                    <c:v>12/31/2021</c:v>
                  </c:pt>
                  <c:pt idx="3">
                    <c:v>3/31/2023</c:v>
                  </c:pt>
                  <c:pt idx="4">
                    <c:v>12/31/2021</c:v>
                  </c:pt>
                  <c:pt idx="5">
                    <c:v>3/31/2023</c:v>
                  </c:pt>
                  <c:pt idx="6">
                    <c:v>12/31/2021</c:v>
                  </c:pt>
                  <c:pt idx="7">
                    <c:v>3/31/2023</c:v>
                  </c:pt>
                  <c:pt idx="8">
                    <c:v>12/31/2021</c:v>
                  </c:pt>
                  <c:pt idx="9">
                    <c:v>3/31/2023</c:v>
                  </c:pt>
                </c:lvl>
                <c:lvl>
                  <c:pt idx="0">
                    <c:v>US AGG</c:v>
                  </c:pt>
                  <c:pt idx="2">
                    <c:v>ABS</c:v>
                  </c:pt>
                  <c:pt idx="4">
                    <c:v>US MBS</c:v>
                  </c:pt>
                  <c:pt idx="6">
                    <c:v>CMBS</c:v>
                  </c:pt>
                  <c:pt idx="8">
                    <c:v>US Corp IG</c:v>
                  </c:pt>
                </c:lvl>
              </c:multiLvlStrCache>
            </c:multiLvlStrRef>
          </c:cat>
          <c:val>
            <c:numRef>
              <c:f>Sheet1!$E$2:$E$11</c:f>
              <c:numCache>
                <c:formatCode>0.000</c:formatCode>
                <c:ptCount val="10"/>
                <c:pt idx="0">
                  <c:v>0.36099999999999999</c:v>
                </c:pt>
                <c:pt idx="1">
                  <c:v>0.56899999999999995</c:v>
                </c:pt>
                <c:pt idx="2">
                  <c:v>0.38100000000000001</c:v>
                </c:pt>
                <c:pt idx="3">
                  <c:v>0.85099999999999998</c:v>
                </c:pt>
                <c:pt idx="4">
                  <c:v>0.313</c:v>
                </c:pt>
                <c:pt idx="5">
                  <c:v>0.627</c:v>
                </c:pt>
                <c:pt idx="6">
                  <c:v>0.67900000000000005</c:v>
                </c:pt>
                <c:pt idx="7">
                  <c:v>1.425</c:v>
                </c:pt>
                <c:pt idx="8">
                  <c:v>0.92400000000000004</c:v>
                </c:pt>
                <c:pt idx="9">
                  <c:v>1.3819999999999999</c:v>
                </c:pt>
              </c:numCache>
            </c:numRef>
          </c:val>
          <c:extLst>
            <c:ext xmlns:c16="http://schemas.microsoft.com/office/drawing/2014/chart" uri="{C3380CC4-5D6E-409C-BE32-E72D297353CC}">
              <c16:uniqueId val="{0000000B-8CF9-4D03-902F-F2B555996162}"/>
            </c:ext>
          </c:extLst>
        </c:ser>
        <c:dLbls>
          <c:showLegendKey val="0"/>
          <c:showVal val="1"/>
          <c:showCatName val="0"/>
          <c:showSerName val="0"/>
          <c:showPercent val="0"/>
          <c:showBubbleSize val="0"/>
        </c:dLbls>
        <c:gapWidth val="150"/>
        <c:overlap val="100"/>
        <c:axId val="110949888"/>
        <c:axId val="111226880"/>
      </c:barChart>
      <c:catAx>
        <c:axId val="110949888"/>
        <c:scaling>
          <c:orientation val="minMax"/>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crossAx val="111226880"/>
        <c:crossesAt val="0"/>
        <c:auto val="1"/>
        <c:lblAlgn val="ctr"/>
        <c:lblOffset val="0"/>
        <c:noMultiLvlLbl val="0"/>
      </c:catAx>
      <c:valAx>
        <c:axId val="111226880"/>
        <c:scaling>
          <c:orientation val="minMax"/>
          <c:max val="7"/>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crossAx val="110949888"/>
        <c:crosses val="autoZero"/>
        <c:crossBetween val="between"/>
      </c:valAx>
      <c:spPr>
        <a:noFill/>
        <a:ln>
          <a:noFill/>
        </a:ln>
        <a:effectLst/>
      </c:spPr>
    </c:plotArea>
    <c:legend>
      <c:legendPos val="b"/>
      <c:layout>
        <c:manualLayout>
          <c:xMode val="edge"/>
          <c:yMode val="edge"/>
          <c:x val="0.40326191563011143"/>
          <c:y val="6.8769255916301245E-2"/>
          <c:w val="0.17515006276389364"/>
          <c:h val="5.799986475952301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r>
              <a:rPr lang="en-US"/>
              <a:t>Sector Allocation</a:t>
            </a:r>
          </a:p>
        </c:rich>
      </c:tx>
      <c:overlay val="0"/>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7.718380311156757E-2"/>
          <c:y val="0.1267094017094017"/>
          <c:w val="0.89624614857925256"/>
          <c:h val="0.61513930950938822"/>
        </c:manualLayout>
      </c:layout>
      <c:barChart>
        <c:barDir val="col"/>
        <c:grouping val="clustered"/>
        <c:varyColors val="0"/>
        <c:ser>
          <c:idx val="0"/>
          <c:order val="0"/>
          <c:tx>
            <c:strRef>
              <c:f>Sheet1!$B$1</c:f>
              <c:strCache>
                <c:ptCount val="1"/>
                <c:pt idx="0">
                  <c:v>3/31/2022</c:v>
                </c:pt>
              </c:strCache>
            </c:strRef>
          </c:tx>
          <c:spPr>
            <a:solidFill>
              <a:schemeClr val="accent5">
                <a:shade val="65000"/>
              </a:schemeClr>
            </a:solidFill>
            <a:ln>
              <a:noFill/>
            </a:ln>
            <a:effectLst/>
          </c:spPr>
          <c:invertIfNegative val="0"/>
          <c:dLbls>
            <c:dLbl>
              <c:idx val="0"/>
              <c:layout>
                <c:manualLayout>
                  <c:x val="-4.0263988740537904E-4"/>
                  <c:y val="-8.547008547008549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0F-49D6-AE50-615F731BD5D1}"/>
                </c:ext>
              </c:extLst>
            </c:dLbl>
            <c:dLbl>
              <c:idx val="1"/>
              <c:layout>
                <c:manualLayout>
                  <c:x val="-9.259259259259406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0F-49D6-AE50-615F731BD5D1}"/>
                </c:ext>
              </c:extLst>
            </c:dLbl>
            <c:dLbl>
              <c:idx val="2"/>
              <c:layout>
                <c:manualLayout>
                  <c:x val="-1.0619458040717842E-2"/>
                  <c:y val="1.2820512820512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0F-49D6-AE50-615F731BD5D1}"/>
                </c:ext>
              </c:extLst>
            </c:dLbl>
            <c:dLbl>
              <c:idx val="4"/>
              <c:layout>
                <c:manualLayout>
                  <c:x val="-9.259259259259378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0F-49D6-AE50-615F731BD5D1}"/>
                </c:ext>
              </c:extLst>
            </c:dLbl>
            <c:dLbl>
              <c:idx val="5"/>
              <c:layout>
                <c:manualLayout>
                  <c:x val="-2.1929824561405117E-3"/>
                  <c:y val="-7.8346673280123027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0C-4551-9718-58144225DD8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Sheet1!$B$2:$B$8</c:f>
              <c:numCache>
                <c:formatCode>General</c:formatCode>
                <c:ptCount val="7"/>
                <c:pt idx="0">
                  <c:v>0.75219999999999987</c:v>
                </c:pt>
                <c:pt idx="1">
                  <c:v>0.14699999999999999</c:v>
                </c:pt>
                <c:pt idx="2">
                  <c:v>3.1E-2</c:v>
                </c:pt>
                <c:pt idx="3">
                  <c:v>2.1300000000000003E-2</c:v>
                </c:pt>
                <c:pt idx="4">
                  <c:v>1.5699999999999999E-2</c:v>
                </c:pt>
                <c:pt idx="5">
                  <c:v>1.01E-2</c:v>
                </c:pt>
                <c:pt idx="6">
                  <c:v>2.2700000000000001E-2</c:v>
                </c:pt>
              </c:numCache>
            </c:numRef>
          </c:val>
          <c:extLst>
            <c:ext xmlns:c16="http://schemas.microsoft.com/office/drawing/2014/chart" uri="{C3380CC4-5D6E-409C-BE32-E72D297353CC}">
              <c16:uniqueId val="{00000004-3D0F-49D6-AE50-615F731BD5D1}"/>
            </c:ext>
          </c:extLst>
        </c:ser>
        <c:ser>
          <c:idx val="1"/>
          <c:order val="1"/>
          <c:tx>
            <c:strRef>
              <c:f>Sheet1!$C$1</c:f>
              <c:strCache>
                <c:ptCount val="1"/>
                <c:pt idx="0">
                  <c:v>9/30/2022</c:v>
                </c:pt>
              </c:strCache>
            </c:strRef>
          </c:tx>
          <c:spPr>
            <a:solidFill>
              <a:schemeClr val="accent5"/>
            </a:solidFill>
            <a:ln>
              <a:noFill/>
            </a:ln>
            <a:effectLst/>
          </c:spPr>
          <c:invertIfNegative val="0"/>
          <c:dLbls>
            <c:dLbl>
              <c:idx val="0"/>
              <c:layout>
                <c:manualLayout>
                  <c:x val="1.4281659097767085E-3"/>
                  <c:y val="1.61937652530275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0F-49D6-AE50-615F731BD5D1}"/>
                </c:ext>
              </c:extLst>
            </c:dLbl>
            <c:dLbl>
              <c:idx val="1"/>
              <c:layout>
                <c:manualLayout>
                  <c:x val="-3.5035823224799601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0F-49D6-AE50-615F731BD5D1}"/>
                </c:ext>
              </c:extLst>
            </c:dLbl>
            <c:dLbl>
              <c:idx val="2"/>
              <c:layout>
                <c:manualLayout>
                  <c:x val="5.0046109101218954E-4"/>
                  <c:y val="1.282051282051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0F-49D6-AE50-615F731BD5D1}"/>
                </c:ext>
              </c:extLst>
            </c:dLbl>
            <c:dLbl>
              <c:idx val="3"/>
              <c:layout>
                <c:manualLayout>
                  <c:x val="6.6734056891537205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0F-49D6-AE50-615F731BD5D1}"/>
                </c:ext>
              </c:extLst>
            </c:dLbl>
            <c:dLbl>
              <c:idx val="4"/>
              <c:layout>
                <c:manualLayout>
                  <c:x val="1.084450592324608E-3"/>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0F-49D6-AE50-615F731BD5D1}"/>
                </c:ext>
              </c:extLst>
            </c:dLbl>
            <c:dLbl>
              <c:idx val="5"/>
              <c:layout>
                <c:manualLayout>
                  <c:x val="4.5517336648708386E-3"/>
                  <c:y val="4.2731677771048636E-3"/>
                </c:manualLayout>
              </c:layout>
              <c:showLegendKey val="0"/>
              <c:showVal val="1"/>
              <c:showCatName val="0"/>
              <c:showSerName val="0"/>
              <c:showPercent val="0"/>
              <c:showBubbleSize val="0"/>
              <c:extLst>
                <c:ext xmlns:c15="http://schemas.microsoft.com/office/drawing/2012/chart" uri="{CE6537A1-D6FC-4f65-9D91-7224C49458BB}">
                  <c15:layout>
                    <c:manualLayout>
                      <c:w val="4.4917633651056776E-2"/>
                      <c:h val="7.1645467393498891E-2"/>
                    </c:manualLayout>
                  </c15:layout>
                </c:ext>
                <c:ext xmlns:c16="http://schemas.microsoft.com/office/drawing/2014/chart" uri="{C3380CC4-5D6E-409C-BE32-E72D297353CC}">
                  <c16:uniqueId val="{0000000A-3D0F-49D6-AE50-615F731BD5D1}"/>
                </c:ext>
              </c:extLst>
            </c:dLbl>
            <c:dLbl>
              <c:idx val="6"/>
              <c:layout>
                <c:manualLayout>
                  <c:x val="3.2315386252394127E-3"/>
                  <c:y val="-7.83466732801230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0F-49D6-AE50-615F731BD5D1}"/>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Sheet1!$C$2:$C$8</c:f>
              <c:numCache>
                <c:formatCode>General</c:formatCode>
                <c:ptCount val="7"/>
                <c:pt idx="0">
                  <c:v>0.78239999999999998</c:v>
                </c:pt>
                <c:pt idx="1">
                  <c:v>0.1303</c:v>
                </c:pt>
                <c:pt idx="2">
                  <c:v>2.5700000000000001E-2</c:v>
                </c:pt>
                <c:pt idx="3">
                  <c:v>2.1399999999999999E-2</c:v>
                </c:pt>
                <c:pt idx="4">
                  <c:v>1.3600000000000001E-2</c:v>
                </c:pt>
                <c:pt idx="5">
                  <c:v>9.1000000000000004E-3</c:v>
                </c:pt>
                <c:pt idx="6">
                  <c:v>1.7499999999999998E-2</c:v>
                </c:pt>
              </c:numCache>
            </c:numRef>
          </c:val>
          <c:extLst>
            <c:ext xmlns:c16="http://schemas.microsoft.com/office/drawing/2014/chart" uri="{C3380CC4-5D6E-409C-BE32-E72D297353CC}">
              <c16:uniqueId val="{0000000C-3D0F-49D6-AE50-615F731BD5D1}"/>
            </c:ext>
          </c:extLst>
        </c:ser>
        <c:ser>
          <c:idx val="2"/>
          <c:order val="2"/>
          <c:tx>
            <c:strRef>
              <c:f>Sheet1!$D$1</c:f>
              <c:strCache>
                <c:ptCount val="1"/>
                <c:pt idx="0">
                  <c:v>3/31/2023</c:v>
                </c:pt>
              </c:strCache>
            </c:strRef>
          </c:tx>
          <c:spPr>
            <a:solidFill>
              <a:schemeClr val="accent5">
                <a:tint val="65000"/>
              </a:schemeClr>
            </a:solidFill>
            <a:ln>
              <a:noFill/>
            </a:ln>
            <a:effectLst/>
          </c:spPr>
          <c:invertIfNegative val="0"/>
          <c:dLbls>
            <c:dLbl>
              <c:idx val="0"/>
              <c:layout>
                <c:manualLayout>
                  <c:x val="6.8597909015973794E-3"/>
                  <c:y val="-2.1442247424033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5A-4595-B828-28AC4815DA46}"/>
                </c:ext>
              </c:extLst>
            </c:dLbl>
            <c:dLbl>
              <c:idx val="1"/>
              <c:layout>
                <c:manualLayout>
                  <c:x val="9.0090090090090089E-3"/>
                  <c:y val="-4.2735042735043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5A-4595-B828-28AC4815DA46}"/>
                </c:ext>
              </c:extLst>
            </c:dLbl>
            <c:dLbl>
              <c:idx val="2"/>
              <c:layout>
                <c:manualLayout>
                  <c:x val="1.1261261261261261E-2"/>
                  <c:y val="1.2820512820512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5A-4595-B828-28AC4815DA46}"/>
                </c:ext>
              </c:extLst>
            </c:dLbl>
            <c:dLbl>
              <c:idx val="3"/>
              <c:layout>
                <c:manualLayout>
                  <c:x val="6.756756756756757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5A-4595-B828-28AC4815DA46}"/>
                </c:ext>
              </c:extLst>
            </c:dLbl>
            <c:dLbl>
              <c:idx val="4"/>
              <c:layout>
                <c:manualLayout>
                  <c:x val="1.1261261261261179E-2"/>
                  <c:y val="4.27350427350427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5A-4595-B828-28AC4815DA46}"/>
                </c:ext>
              </c:extLst>
            </c:dLbl>
            <c:dLbl>
              <c:idx val="5"/>
              <c:layout>
                <c:manualLayout>
                  <c:x val="1.8018018018017851E-2"/>
                  <c:y val="-1.5669334656024605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75A-4595-B828-28AC4815DA46}"/>
                </c:ext>
              </c:extLst>
            </c:dLbl>
            <c:dLbl>
              <c:idx val="6"/>
              <c:layout>
                <c:manualLayout>
                  <c:x val="4.0869703986747405E-3"/>
                  <c:y val="-9.35672514619891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5A-4595-B828-28AC4815DA4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Sheet1!$A$2:$A$8</c:f>
              <c:strCache>
                <c:ptCount val="7"/>
                <c:pt idx="0">
                  <c:v>Liquid U.S. Govt. Securities</c:v>
                </c:pt>
                <c:pt idx="1">
                  <c:v>Corporate</c:v>
                </c:pt>
                <c:pt idx="2">
                  <c:v>CMBS</c:v>
                </c:pt>
                <c:pt idx="3">
                  <c:v>ABS</c:v>
                </c:pt>
                <c:pt idx="4">
                  <c:v>Foreign/Muni</c:v>
                </c:pt>
                <c:pt idx="5">
                  <c:v>Agency CMO</c:v>
                </c:pt>
                <c:pt idx="6">
                  <c:v>Other</c:v>
                </c:pt>
              </c:strCache>
            </c:strRef>
          </c:cat>
          <c:val>
            <c:numRef>
              <c:f>Sheet1!$D$2:$D$8</c:f>
              <c:numCache>
                <c:formatCode>General</c:formatCode>
                <c:ptCount val="7"/>
                <c:pt idx="0">
                  <c:v>0.74479999999999991</c:v>
                </c:pt>
                <c:pt idx="1">
                  <c:v>0.16190000000000002</c:v>
                </c:pt>
                <c:pt idx="2">
                  <c:v>2.4899999999999999E-2</c:v>
                </c:pt>
                <c:pt idx="3">
                  <c:v>3.5400000000000001E-2</c:v>
                </c:pt>
                <c:pt idx="4">
                  <c:v>1.4200000000000001E-2</c:v>
                </c:pt>
                <c:pt idx="5">
                  <c:v>9.5999999999999992E-3</c:v>
                </c:pt>
                <c:pt idx="6">
                  <c:v>9.1999999999999998E-3</c:v>
                </c:pt>
              </c:numCache>
            </c:numRef>
          </c:val>
          <c:extLst>
            <c:ext xmlns:c16="http://schemas.microsoft.com/office/drawing/2014/chart" uri="{C3380CC4-5D6E-409C-BE32-E72D297353CC}">
              <c16:uniqueId val="{00000000-075A-4595-B828-28AC4815DA46}"/>
            </c:ext>
          </c:extLst>
        </c:ser>
        <c:dLbls>
          <c:showLegendKey val="0"/>
          <c:showVal val="0"/>
          <c:showCatName val="0"/>
          <c:showSerName val="0"/>
          <c:showPercent val="0"/>
          <c:showBubbleSize val="0"/>
        </c:dLbls>
        <c:gapWidth val="150"/>
        <c:axId val="231498880"/>
        <c:axId val="231500416"/>
      </c:barChart>
      <c:catAx>
        <c:axId val="231498880"/>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mn-cs"/>
              </a:defRPr>
            </a:pPr>
            <a:endParaRPr lang="en-US"/>
          </a:p>
        </c:txPr>
        <c:crossAx val="231500416"/>
        <c:crosses val="autoZero"/>
        <c:auto val="1"/>
        <c:lblAlgn val="ctr"/>
        <c:lblOffset val="100"/>
        <c:noMultiLvlLbl val="0"/>
      </c:catAx>
      <c:valAx>
        <c:axId val="231500416"/>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crossAx val="231498880"/>
        <c:crosses val="autoZero"/>
        <c:crossBetween val="between"/>
      </c:valAx>
      <c:spPr>
        <a:noFill/>
        <a:ln>
          <a:noFill/>
        </a:ln>
        <a:effectLst/>
      </c:spPr>
    </c:plotArea>
    <c:legend>
      <c:legendPos val="b"/>
      <c:layout>
        <c:manualLayout>
          <c:xMode val="edge"/>
          <c:yMode val="edge"/>
          <c:x val="0.52289410492015354"/>
          <c:y val="0.25285039370078738"/>
          <c:w val="0.20987533087946267"/>
          <c:h val="7.8947920983561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baseline="0">
          <a:latin typeface="Calibri" panose="020F050202020403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r>
              <a:rPr lang="en-US" sz="1200" dirty="0"/>
              <a:t>Quality</a:t>
            </a:r>
            <a:r>
              <a:rPr lang="en-US" sz="1200" baseline="0" dirty="0"/>
              <a:t> Distribution</a:t>
            </a:r>
            <a:endParaRPr lang="en-US" sz="1200" dirty="0"/>
          </a:p>
        </c:rich>
      </c:tx>
      <c:overlay val="1"/>
      <c:spPr>
        <a:noFill/>
        <a:ln>
          <a:noFill/>
        </a:ln>
        <a:effectLst/>
      </c:spPr>
      <c:txPr>
        <a:bodyPr rot="0" spcFirstLastPara="1" vertOverflow="ellipsis" vert="horz" wrap="square" anchor="ctr" anchorCtr="1"/>
        <a:lstStyle/>
        <a:p>
          <a:pPr>
            <a:defRPr sz="1080" b="1" i="0" u="none" strike="noStrike" kern="120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3/31/2022</c:v>
                </c:pt>
              </c:strCache>
            </c:strRef>
          </c:tx>
          <c:spPr>
            <a:solidFill>
              <a:schemeClr val="accent5">
                <a:shade val="65000"/>
              </a:schemeClr>
            </a:solidFill>
            <a:ln>
              <a:noFill/>
            </a:ln>
            <a:effectLst/>
          </c:spPr>
          <c:invertIfNegative val="0"/>
          <c:dLbls>
            <c:dLbl>
              <c:idx val="0"/>
              <c:layout>
                <c:manualLayout>
                  <c:x val="-1.2345679012345678E-2"/>
                  <c:y val="3.8759689922480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87-43BC-B677-F3EA4021DC23}"/>
                </c:ext>
              </c:extLst>
            </c:dLbl>
            <c:dLbl>
              <c:idx val="3"/>
              <c:layout>
                <c:manualLayout>
                  <c:x val="-2.160493827160493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4C-4776-87FC-486F6A14D9F8}"/>
                </c:ext>
              </c:extLst>
            </c:dLbl>
            <c:dLbl>
              <c:idx val="4"/>
              <c:layout>
                <c:manualLayout>
                  <c:x val="-1.6328957951131318E-2"/>
                  <c:y val="8.07581601510622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87-43BC-B677-F3EA4021DC23}"/>
                </c:ext>
              </c:extLst>
            </c:dLbl>
            <c:dLbl>
              <c:idx val="5"/>
              <c:layout>
                <c:manualLayout>
                  <c:x val="0"/>
                  <c:y val="8.54700854700862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Sheet1!$B$2:$B$7</c:f>
              <c:numCache>
                <c:formatCode>General</c:formatCode>
                <c:ptCount val="6"/>
                <c:pt idx="0">
                  <c:v>0.76559999999999995</c:v>
                </c:pt>
                <c:pt idx="1">
                  <c:v>5.6899999999999999E-2</c:v>
                </c:pt>
                <c:pt idx="2">
                  <c:v>2.07E-2</c:v>
                </c:pt>
                <c:pt idx="3">
                  <c:v>8.3900000000000002E-2</c:v>
                </c:pt>
                <c:pt idx="4">
                  <c:v>5.4300000000000001E-2</c:v>
                </c:pt>
                <c:pt idx="5">
                  <c:v>1.8600000000000002E-2</c:v>
                </c:pt>
              </c:numCache>
            </c:numRef>
          </c:val>
          <c:extLst>
            <c:ext xmlns:c16="http://schemas.microsoft.com/office/drawing/2014/chart" uri="{C3380CC4-5D6E-409C-BE32-E72D297353CC}">
              <c16:uniqueId val="{00000002-C94C-4776-87FC-486F6A14D9F8}"/>
            </c:ext>
          </c:extLst>
        </c:ser>
        <c:ser>
          <c:idx val="1"/>
          <c:order val="1"/>
          <c:tx>
            <c:strRef>
              <c:f>Sheet1!$C$1</c:f>
              <c:strCache>
                <c:ptCount val="1"/>
                <c:pt idx="0">
                  <c:v>9/30/2022</c:v>
                </c:pt>
              </c:strCache>
            </c:strRef>
          </c:tx>
          <c:spPr>
            <a:solidFill>
              <a:schemeClr val="accent5"/>
            </a:solidFill>
            <a:ln>
              <a:noFill/>
            </a:ln>
            <a:effectLst/>
          </c:spPr>
          <c:invertIfNegative val="0"/>
          <c:dLbls>
            <c:dLbl>
              <c:idx val="0"/>
              <c:layout>
                <c:manualLayout>
                  <c:x val="-5.4921816033160261E-3"/>
                  <c:y val="8.1495793739843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4C-4776-87FC-486F6A14D9F8}"/>
                </c:ext>
              </c:extLst>
            </c:dLbl>
            <c:dLbl>
              <c:idx val="1"/>
              <c:layout>
                <c:manualLayout>
                  <c:x val="9.2592592592592032E-3"/>
                  <c:y val="-4.67100042727217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4C-4776-87FC-486F6A14D9F8}"/>
                </c:ext>
              </c:extLst>
            </c:dLbl>
            <c:dLbl>
              <c:idx val="2"/>
              <c:layout>
                <c:manualLayout>
                  <c:x val="1.2345748251841216E-2"/>
                  <c:y val="-3.87607374173858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4C-4776-87FC-486F6A14D9F8}"/>
                </c:ext>
              </c:extLst>
            </c:dLbl>
            <c:dLbl>
              <c:idx val="3"/>
              <c:layout>
                <c:manualLayout>
                  <c:x val="-1.1316741696017772E-16"/>
                  <c:y val="1.19269974974058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4C-4776-87FC-486F6A14D9F8}"/>
                </c:ext>
              </c:extLst>
            </c:dLbl>
            <c:dLbl>
              <c:idx val="4"/>
              <c:layout>
                <c:manualLayout>
                  <c:x val="-1.3190123899922898E-2"/>
                  <c:y val="2.0101469130829164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2719143003376665E-2"/>
                      <c:h val="8.3847318749596583E-2"/>
                    </c:manualLayout>
                  </c15:layout>
                </c:ext>
                <c:ext xmlns:c16="http://schemas.microsoft.com/office/drawing/2014/chart" uri="{C3380CC4-5D6E-409C-BE32-E72D297353CC}">
                  <c16:uniqueId val="{00000007-C94C-4776-87FC-486F6A14D9F8}"/>
                </c:ext>
              </c:extLst>
            </c:dLbl>
            <c:dLbl>
              <c:idx val="5"/>
              <c:layout>
                <c:manualLayout>
                  <c:x val="3.0864197530863064E-3"/>
                  <c:y val="8.5469694195202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4C-4776-87FC-486F6A14D9F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Sheet1!$C$2:$C$7</c:f>
              <c:numCache>
                <c:formatCode>General</c:formatCode>
                <c:ptCount val="6"/>
                <c:pt idx="0">
                  <c:v>0.79610000000000003</c:v>
                </c:pt>
                <c:pt idx="1">
                  <c:v>5.0500000000000003E-2</c:v>
                </c:pt>
                <c:pt idx="2">
                  <c:v>1.5800000000000002E-2</c:v>
                </c:pt>
                <c:pt idx="3">
                  <c:v>7.9000000000000001E-2</c:v>
                </c:pt>
                <c:pt idx="4">
                  <c:v>4.4899999999999995E-2</c:v>
                </c:pt>
                <c:pt idx="5">
                  <c:v>1.37E-2</c:v>
                </c:pt>
              </c:numCache>
            </c:numRef>
          </c:val>
          <c:extLst>
            <c:ext xmlns:c16="http://schemas.microsoft.com/office/drawing/2014/chart" uri="{C3380CC4-5D6E-409C-BE32-E72D297353CC}">
              <c16:uniqueId val="{00000009-C94C-4776-87FC-486F6A14D9F8}"/>
            </c:ext>
          </c:extLst>
        </c:ser>
        <c:ser>
          <c:idx val="2"/>
          <c:order val="2"/>
          <c:tx>
            <c:strRef>
              <c:f>Sheet1!$D$1</c:f>
              <c:strCache>
                <c:ptCount val="1"/>
                <c:pt idx="0">
                  <c:v>3/31/20222</c:v>
                </c:pt>
              </c:strCache>
            </c:strRef>
          </c:tx>
          <c:spPr>
            <a:solidFill>
              <a:schemeClr val="accent5">
                <a:tint val="65000"/>
              </a:schemeClr>
            </a:solidFill>
            <a:ln>
              <a:noFill/>
            </a:ln>
            <a:effectLst/>
          </c:spPr>
          <c:invertIfNegative val="0"/>
          <c:dLbls>
            <c:dLbl>
              <c:idx val="0"/>
              <c:layout>
                <c:manualLayout>
                  <c:x val="9.9398971124524272E-3"/>
                  <c:y val="7.58999527215021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87-43BC-B677-F3EA4021DC23}"/>
                </c:ext>
              </c:extLst>
            </c:dLbl>
            <c:dLbl>
              <c:idx val="1"/>
              <c:layout>
                <c:manualLayout>
                  <c:x val="1.5432098765432098E-2"/>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87-43BC-B677-F3EA4021DC23}"/>
                </c:ext>
              </c:extLst>
            </c:dLbl>
            <c:dLbl>
              <c:idx val="2"/>
              <c:layout>
                <c:manualLayout>
                  <c:x val="1.23980933104676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87-43BC-B677-F3EA4021DC23}"/>
                </c:ext>
              </c:extLst>
            </c:dLbl>
            <c:dLbl>
              <c:idx val="3"/>
              <c:layout>
                <c:manualLayout>
                  <c:x val="1.5432098765431985E-2"/>
                  <c:y val="1.421172212988278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87-43BC-B677-F3EA4021DC23}"/>
                </c:ext>
              </c:extLst>
            </c:dLbl>
            <c:dLbl>
              <c:idx val="4"/>
              <c:layout>
                <c:manualLayout>
                  <c:x val="3.138834051208423E-3"/>
                  <c:y val="4.03790800755311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87-43BC-B677-F3EA4021DC23}"/>
                </c:ext>
              </c:extLst>
            </c:dLbl>
            <c:dLbl>
              <c:idx val="5"/>
              <c:layout>
                <c:manualLayout>
                  <c:x val="9.259259259259146E-3"/>
                  <c:y val="3.8759689922480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87-43BC-B677-F3EA4021DC2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U.S. Gov. &amp; Cash</c:v>
                </c:pt>
                <c:pt idx="1">
                  <c:v>AAA</c:v>
                </c:pt>
                <c:pt idx="2">
                  <c:v>AA</c:v>
                </c:pt>
                <c:pt idx="3">
                  <c:v>A</c:v>
                </c:pt>
                <c:pt idx="4">
                  <c:v>BBB &amp; lower</c:v>
                </c:pt>
                <c:pt idx="5">
                  <c:v>STIF &amp; Time Deposits</c:v>
                </c:pt>
              </c:strCache>
            </c:strRef>
          </c:cat>
          <c:val>
            <c:numRef>
              <c:f>Sheet1!$D$2:$D$7</c:f>
              <c:numCache>
                <c:formatCode>General</c:formatCode>
                <c:ptCount val="6"/>
                <c:pt idx="0" formatCode="0.0000">
                  <c:v>0.76119999999999999</c:v>
                </c:pt>
                <c:pt idx="1">
                  <c:v>6.1699999999999998E-2</c:v>
                </c:pt>
                <c:pt idx="2">
                  <c:v>2.24E-2</c:v>
                </c:pt>
                <c:pt idx="3">
                  <c:v>9.4299999999999995E-2</c:v>
                </c:pt>
                <c:pt idx="4">
                  <c:v>5.5500000000000001E-2</c:v>
                </c:pt>
                <c:pt idx="5">
                  <c:v>4.8999999999999998E-3</c:v>
                </c:pt>
              </c:numCache>
            </c:numRef>
          </c:val>
          <c:extLst>
            <c:ext xmlns:c16="http://schemas.microsoft.com/office/drawing/2014/chart" uri="{C3380CC4-5D6E-409C-BE32-E72D297353CC}">
              <c16:uniqueId val="{00000000-5A87-43BC-B677-F3EA4021DC23}"/>
            </c:ext>
          </c:extLst>
        </c:ser>
        <c:dLbls>
          <c:showLegendKey val="0"/>
          <c:showVal val="0"/>
          <c:showCatName val="0"/>
          <c:showSerName val="0"/>
          <c:showPercent val="0"/>
          <c:showBubbleSize val="0"/>
        </c:dLbls>
        <c:gapWidth val="150"/>
        <c:axId val="231709696"/>
        <c:axId val="231715584"/>
      </c:barChart>
      <c:catAx>
        <c:axId val="231709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31715584"/>
        <c:crosses val="autoZero"/>
        <c:auto val="1"/>
        <c:lblAlgn val="ctr"/>
        <c:lblOffset val="100"/>
        <c:noMultiLvlLbl val="0"/>
      </c:catAx>
      <c:valAx>
        <c:axId val="231715584"/>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1709696"/>
        <c:crosses val="autoZero"/>
        <c:crossBetween val="between"/>
      </c:valAx>
      <c:spPr>
        <a:noFill/>
        <a:ln>
          <a:noFill/>
        </a:ln>
        <a:effectLst/>
      </c:spPr>
    </c:plotArea>
    <c:legend>
      <c:legendPos val="t"/>
      <c:layout>
        <c:manualLayout>
          <c:xMode val="edge"/>
          <c:yMode val="edge"/>
          <c:x val="0.38926157528802696"/>
          <c:y val="0.31647469646536797"/>
          <c:w val="0.57517546417808885"/>
          <c:h val="6.540743453579930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9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baseline="0" dirty="0">
                <a:solidFill>
                  <a:schemeClr val="tx2"/>
                </a:solidFill>
              </a:rPr>
              <a:t>Duration</a:t>
            </a:r>
            <a:endParaRPr lang="en-US" sz="1400" b="1"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Sheet1!$B$2</c:f>
              <c:numCache>
                <c:formatCode>_(* #,##0.00_);_(* \(#,##0.00\);_(* "-"??_);_(@_)</c:formatCode>
                <c:ptCount val="1"/>
                <c:pt idx="0">
                  <c:v>2.81</c:v>
                </c:pt>
              </c:numCache>
            </c:numRef>
          </c:val>
          <c:extLst>
            <c:ext xmlns:c16="http://schemas.microsoft.com/office/drawing/2014/chart" uri="{C3380CC4-5D6E-409C-BE32-E72D297353CC}">
              <c16:uniqueId val="{00000000-D0EF-476A-8C93-E0A2C3767CD2}"/>
            </c:ext>
          </c:extLst>
        </c:ser>
        <c:ser>
          <c:idx val="1"/>
          <c:order val="1"/>
          <c:tx>
            <c:strRef>
              <c:f>Sheet1!$A$3</c:f>
              <c:strCache>
                <c:ptCount val="1"/>
                <c:pt idx="0">
                  <c:v>9/30/22</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Sheet1!$B$3</c:f>
              <c:numCache>
                <c:formatCode>_(* #,##0.00_);_(* \(#,##0.00\);_(* "-"??_);_(@_)</c:formatCode>
                <c:ptCount val="1"/>
                <c:pt idx="0">
                  <c:v>2.67</c:v>
                </c:pt>
              </c:numCache>
            </c:numRef>
          </c:val>
          <c:extLst>
            <c:ext xmlns:c16="http://schemas.microsoft.com/office/drawing/2014/chart" uri="{C3380CC4-5D6E-409C-BE32-E72D297353CC}">
              <c16:uniqueId val="{00000001-D0EF-476A-8C93-E0A2C3767CD2}"/>
            </c:ext>
          </c:extLst>
        </c:ser>
        <c:ser>
          <c:idx val="2"/>
          <c:order val="2"/>
          <c:tx>
            <c:strRef>
              <c:f>Sheet1!$A$4</c:f>
              <c:strCache>
                <c:ptCount val="1"/>
                <c:pt idx="0">
                  <c:v>3/31/23</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Years </c:v>
                </c:pt>
              </c:strCache>
            </c:strRef>
          </c:cat>
          <c:val>
            <c:numRef>
              <c:f>Sheet1!$B$4</c:f>
              <c:numCache>
                <c:formatCode>_(* #,##0.00_);_(* \(#,##0.00\);_(* "-"??_);_(@_)</c:formatCode>
                <c:ptCount val="1"/>
                <c:pt idx="0">
                  <c:v>3.04</c:v>
                </c:pt>
              </c:numCache>
            </c:numRef>
          </c:val>
          <c:extLst>
            <c:ext xmlns:c16="http://schemas.microsoft.com/office/drawing/2014/chart" uri="{C3380CC4-5D6E-409C-BE32-E72D297353CC}">
              <c16:uniqueId val="{00000002-D0EF-476A-8C93-E0A2C3767CD2}"/>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Years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0_);_(* \(#,##0.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solidFill>
                  <a:schemeClr val="tx2"/>
                </a:solidFill>
              </a:rPr>
              <a:t>Yield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Sheet1!$B$2</c:f>
              <c:numCache>
                <c:formatCode>0.00%</c:formatCode>
                <c:ptCount val="1"/>
                <c:pt idx="0">
                  <c:v>1.8700000000000001E-2</c:v>
                </c:pt>
              </c:numCache>
            </c:numRef>
          </c:val>
          <c:extLst>
            <c:ext xmlns:c16="http://schemas.microsoft.com/office/drawing/2014/chart" uri="{C3380CC4-5D6E-409C-BE32-E72D297353CC}">
              <c16:uniqueId val="{00000000-2606-4CBE-BAC4-668A4ED5F2CF}"/>
            </c:ext>
          </c:extLst>
        </c:ser>
        <c:ser>
          <c:idx val="1"/>
          <c:order val="1"/>
          <c:tx>
            <c:strRef>
              <c:f>Sheet1!$A$3</c:f>
              <c:strCache>
                <c:ptCount val="1"/>
                <c:pt idx="0">
                  <c:v>9/30/22</c:v>
                </c:pt>
              </c:strCache>
            </c:strRef>
          </c:tx>
          <c:spPr>
            <a:solidFill>
              <a:srgbClr val="9CCFF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Sheet1!$B$3</c:f>
              <c:numCache>
                <c:formatCode>0.00%</c:formatCode>
                <c:ptCount val="1"/>
                <c:pt idx="0">
                  <c:v>4.24E-2</c:v>
                </c:pt>
              </c:numCache>
            </c:numRef>
          </c:val>
          <c:extLst>
            <c:ext xmlns:c16="http://schemas.microsoft.com/office/drawing/2014/chart" uri="{C3380CC4-5D6E-409C-BE32-E72D297353CC}">
              <c16:uniqueId val="{00000001-2606-4CBE-BAC4-668A4ED5F2CF}"/>
            </c:ext>
          </c:extLst>
        </c:ser>
        <c:ser>
          <c:idx val="2"/>
          <c:order val="2"/>
          <c:tx>
            <c:strRef>
              <c:f>Sheet1!$A$4</c:f>
              <c:strCache>
                <c:ptCount val="1"/>
                <c:pt idx="0">
                  <c:v>3/31/23</c:v>
                </c:pt>
              </c:strCache>
            </c:strRef>
          </c:tx>
          <c:spPr>
            <a:solidFill>
              <a:schemeClr val="accent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Yield to Maturity</c:v>
                </c:pt>
              </c:strCache>
            </c:strRef>
          </c:cat>
          <c:val>
            <c:numRef>
              <c:f>Sheet1!$B$4</c:f>
              <c:numCache>
                <c:formatCode>0.00%</c:formatCode>
                <c:ptCount val="1"/>
                <c:pt idx="0">
                  <c:v>4.6399999999999997E-2</c:v>
                </c:pt>
              </c:numCache>
            </c:numRef>
          </c:val>
          <c:extLst>
            <c:ext xmlns:c16="http://schemas.microsoft.com/office/drawing/2014/chart" uri="{C3380CC4-5D6E-409C-BE32-E72D297353CC}">
              <c16:uniqueId val="{00000002-2606-4CBE-BAC4-668A4ED5F2C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3/31/22</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c:formatCode>
                <c:ptCount val="1"/>
                <c:pt idx="0">
                  <c:v>5.4300000000000001E-2</c:v>
                </c:pt>
              </c:numCache>
            </c:numRef>
          </c:val>
          <c:extLst>
            <c:ext xmlns:c16="http://schemas.microsoft.com/office/drawing/2014/chart" uri="{C3380CC4-5D6E-409C-BE32-E72D297353CC}">
              <c16:uniqueId val="{00000000-6656-4F45-B6FD-EE0D0A500B81}"/>
            </c:ext>
          </c:extLst>
        </c:ser>
        <c:ser>
          <c:idx val="1"/>
          <c:order val="1"/>
          <c:tx>
            <c:strRef>
              <c:f>Sheet1!$A$3</c:f>
              <c:strCache>
                <c:ptCount val="1"/>
                <c:pt idx="0">
                  <c:v>9/30/22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c:formatCode>
                <c:ptCount val="1"/>
                <c:pt idx="0">
                  <c:v>4.4900000000000002E-2</c:v>
                </c:pt>
              </c:numCache>
            </c:numRef>
          </c:val>
          <c:extLst>
            <c:ext xmlns:c16="http://schemas.microsoft.com/office/drawing/2014/chart" uri="{C3380CC4-5D6E-409C-BE32-E72D297353CC}">
              <c16:uniqueId val="{00000001-6656-4F45-B6FD-EE0D0A500B81}"/>
            </c:ext>
          </c:extLst>
        </c:ser>
        <c:ser>
          <c:idx val="2"/>
          <c:order val="2"/>
          <c:tx>
            <c:strRef>
              <c:f>Sheet1!$A$4</c:f>
              <c:strCache>
                <c:ptCount val="1"/>
                <c:pt idx="0">
                  <c:v>3/31/22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c:formatCode>
                <c:ptCount val="1"/>
                <c:pt idx="0">
                  <c:v>5.5500000000000008E-2</c:v>
                </c:pt>
              </c:numCache>
            </c:numRef>
          </c:val>
          <c:extLst>
            <c:ext xmlns:c16="http://schemas.microsoft.com/office/drawing/2014/chart" uri="{C3380CC4-5D6E-409C-BE32-E72D297353CC}">
              <c16:uniqueId val="{00000000-27DB-4AAE-8AFB-2C0875DDADE6}"/>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max val="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 of Investment Pool</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Total</a:t>
            </a:r>
            <a:r>
              <a:rPr lang="en-US" baseline="0" dirty="0">
                <a:solidFill>
                  <a:schemeClr val="tx2"/>
                </a:solidFill>
              </a:rPr>
              <a:t> Mkt Value</a:t>
            </a:r>
            <a:endParaRPr lang="en-US" dirty="0">
              <a:solidFill>
                <a:schemeClr val="tx2"/>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3/31/22</c:v>
                </c:pt>
              </c:strCache>
            </c:strRef>
          </c:tx>
          <c:spPr>
            <a:solidFill>
              <a:schemeClr val="tx1">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Sheet1!$B$2</c:f>
              <c:numCache>
                <c:formatCode>_(* #,##0_);_(* \(#,##0\);_(* "-"??_);_(@_)</c:formatCode>
                <c:ptCount val="1"/>
                <c:pt idx="0">
                  <c:v>40</c:v>
                </c:pt>
              </c:numCache>
            </c:numRef>
          </c:val>
          <c:extLst>
            <c:ext xmlns:c16="http://schemas.microsoft.com/office/drawing/2014/chart" uri="{C3380CC4-5D6E-409C-BE32-E72D297353CC}">
              <c16:uniqueId val="{00000000-8CF5-41F8-9223-FF0ABB3D5F7F}"/>
            </c:ext>
          </c:extLst>
        </c:ser>
        <c:ser>
          <c:idx val="1"/>
          <c:order val="1"/>
          <c:tx>
            <c:strRef>
              <c:f>Sheet1!$A$3</c:f>
              <c:strCache>
                <c:ptCount val="1"/>
                <c:pt idx="0">
                  <c:v>9/30/22</c:v>
                </c:pt>
              </c:strCache>
            </c:strRef>
          </c:tx>
          <c:spPr>
            <a:solidFill>
              <a:schemeClr val="accent1">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Sheet1!$B$3</c:f>
              <c:numCache>
                <c:formatCode>_(* #,##0_);_(* \(#,##0\);_(* "-"??_);_(@_)</c:formatCode>
                <c:ptCount val="1"/>
                <c:pt idx="0">
                  <c:v>29</c:v>
                </c:pt>
              </c:numCache>
            </c:numRef>
          </c:val>
          <c:extLst>
            <c:ext xmlns:c16="http://schemas.microsoft.com/office/drawing/2014/chart" uri="{C3380CC4-5D6E-409C-BE32-E72D297353CC}">
              <c16:uniqueId val="{00000001-8CF5-41F8-9223-FF0ABB3D5F7F}"/>
            </c:ext>
          </c:extLst>
        </c:ser>
        <c:ser>
          <c:idx val="2"/>
          <c:order val="2"/>
          <c:tx>
            <c:strRef>
              <c:f>Sheet1!$A$4</c:f>
              <c:strCache>
                <c:ptCount val="1"/>
                <c:pt idx="0">
                  <c:v>3/31/23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 millions </c:v>
                </c:pt>
              </c:strCache>
            </c:strRef>
          </c:cat>
          <c:val>
            <c:numRef>
              <c:f>Sheet1!$B$4</c:f>
              <c:numCache>
                <c:formatCode>_(* #,##0_);_(* \(#,##0\);_(* "-"??_);_(@_)</c:formatCode>
                <c:ptCount val="1"/>
                <c:pt idx="0">
                  <c:v>28</c:v>
                </c:pt>
              </c:numCache>
            </c:numRef>
          </c:val>
          <c:extLst>
            <c:ext xmlns:c16="http://schemas.microsoft.com/office/drawing/2014/chart" uri="{C3380CC4-5D6E-409C-BE32-E72D297353CC}">
              <c16:uniqueId val="{00000002-8CF5-41F8-9223-FF0ABB3D5F7F}"/>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r>
                  <a:rPr lang="en-US" dirty="0">
                    <a:solidFill>
                      <a:schemeClr val="tx2"/>
                    </a:solidFill>
                  </a:rPr>
                  <a:t>In Millions of USD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2"/>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0207303434896723"/>
          <c:y val="0.86619558006737862"/>
          <c:w val="0.73705728103123758"/>
          <c:h val="0.1057567804024496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2"/>
                </a:solidFill>
              </a:rPr>
              <a:t>% of Total Pool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3/31/22</c:v>
                </c:pt>
              </c:strCache>
            </c:strRef>
          </c:tx>
          <c:spPr>
            <a:solidFill>
              <a:schemeClr val="tx2">
                <a:lumMod val="25000"/>
                <a:lumOff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Sheet1!$B$2</c:f>
              <c:numCache>
                <c:formatCode>0.00%</c:formatCode>
                <c:ptCount val="1"/>
                <c:pt idx="0">
                  <c:v>8.0000000000000004E-4</c:v>
                </c:pt>
              </c:numCache>
            </c:numRef>
          </c:val>
          <c:extLst>
            <c:ext xmlns:c16="http://schemas.microsoft.com/office/drawing/2014/chart" uri="{C3380CC4-5D6E-409C-BE32-E72D297353CC}">
              <c16:uniqueId val="{00000000-91B1-445E-82C6-B27441414FEE}"/>
            </c:ext>
          </c:extLst>
        </c:ser>
        <c:ser>
          <c:idx val="1"/>
          <c:order val="1"/>
          <c:tx>
            <c:strRef>
              <c:f>Sheet1!$A$3</c:f>
              <c:strCache>
                <c:ptCount val="1"/>
                <c:pt idx="0">
                  <c:v>9/30/22</c:v>
                </c:pt>
              </c:strCache>
            </c:strRef>
          </c:tx>
          <c:spPr>
            <a:solidFill>
              <a:schemeClr val="tx2">
                <a:lumMod val="90000"/>
                <a:lumOff val="1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Sheet1!$B$3</c:f>
              <c:numCache>
                <c:formatCode>0.00%</c:formatCode>
                <c:ptCount val="1"/>
                <c:pt idx="0">
                  <c:v>5.0000000000000001E-4</c:v>
                </c:pt>
              </c:numCache>
            </c:numRef>
          </c:val>
          <c:extLst>
            <c:ext xmlns:c16="http://schemas.microsoft.com/office/drawing/2014/chart" uri="{C3380CC4-5D6E-409C-BE32-E72D297353CC}">
              <c16:uniqueId val="{00000001-91B1-445E-82C6-B27441414FEE}"/>
            </c:ext>
          </c:extLst>
        </c:ser>
        <c:ser>
          <c:idx val="2"/>
          <c:order val="2"/>
          <c:tx>
            <c:strRef>
              <c:f>Sheet1!$A$4</c:f>
              <c:strCache>
                <c:ptCount val="1"/>
                <c:pt idx="0">
                  <c:v>3/31/23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 of Pool</c:v>
                </c:pt>
              </c:strCache>
            </c:strRef>
          </c:cat>
          <c:val>
            <c:numRef>
              <c:f>Sheet1!$B$4</c:f>
              <c:numCache>
                <c:formatCode>0.00%</c:formatCode>
                <c:ptCount val="1"/>
                <c:pt idx="0">
                  <c:v>5.0000000000000001E-4</c:v>
                </c:pt>
              </c:numCache>
            </c:numRef>
          </c:val>
          <c:extLst>
            <c:ext xmlns:c16="http://schemas.microsoft.com/office/drawing/2014/chart" uri="{C3380CC4-5D6E-409C-BE32-E72D297353CC}">
              <c16:uniqueId val="{00000002-91B1-445E-82C6-B27441414FEE}"/>
            </c:ext>
          </c:extLst>
        </c:ser>
        <c:dLbls>
          <c:showLegendKey val="0"/>
          <c:showVal val="0"/>
          <c:showCatName val="0"/>
          <c:showSerName val="0"/>
          <c:showPercent val="0"/>
          <c:showBubbleSize val="0"/>
        </c:dLbls>
        <c:gapWidth val="219"/>
        <c:overlap val="-27"/>
        <c:axId val="1116620144"/>
        <c:axId val="1116616536"/>
      </c:barChart>
      <c:catAx>
        <c:axId val="1116620144"/>
        <c:scaling>
          <c:orientation val="minMax"/>
        </c:scaling>
        <c:delete val="1"/>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crossAx val="1116616536"/>
        <c:crosses val="autoZero"/>
        <c:auto val="1"/>
        <c:lblAlgn val="ctr"/>
        <c:lblOffset val="100"/>
        <c:noMultiLvlLbl val="1"/>
      </c:catAx>
      <c:valAx>
        <c:axId val="11166165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620144"/>
        <c:crosses val="autoZero"/>
        <c:crossBetween val="between"/>
      </c:valAx>
      <c:spPr>
        <a:noFill/>
        <a:ln>
          <a:noFill/>
        </a:ln>
        <a:effectLst/>
      </c:spPr>
    </c:plotArea>
    <c:legend>
      <c:legendPos val="b"/>
      <c:layout>
        <c:manualLayout>
          <c:xMode val="edge"/>
          <c:yMode val="edge"/>
          <c:x val="0.28432323537111898"/>
          <c:y val="0.87913402544427166"/>
          <c:w val="0.55533326825198903"/>
          <c:h val="8.689569854723573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Credit</a:t>
            </a:r>
            <a:r>
              <a:rPr lang="en-US" baseline="0" dirty="0"/>
              <a:t> Score</a:t>
            </a:r>
            <a:endParaRPr lang="en-US" dirty="0"/>
          </a:p>
        </c:rich>
      </c:tx>
      <c:layout>
        <c:manualLayout>
          <c:xMode val="edge"/>
          <c:yMode val="edge"/>
          <c:x val="0.42238261707176156"/>
          <c:y val="2.7879752651085367E-2"/>
        </c:manualLayout>
      </c:layout>
      <c:overlay val="0"/>
    </c:title>
    <c:autoTitleDeleted val="0"/>
    <c:plotArea>
      <c:layout>
        <c:manualLayout>
          <c:layoutTarget val="inner"/>
          <c:xMode val="edge"/>
          <c:yMode val="edge"/>
          <c:x val="5.2724637681159425E-2"/>
          <c:y val="4.4111914289402351E-2"/>
          <c:w val="0.93850472893474535"/>
          <c:h val="0.83659395034637063"/>
        </c:manualLayout>
      </c:layout>
      <c:lineChart>
        <c:grouping val="standard"/>
        <c:varyColors val="0"/>
        <c:ser>
          <c:idx val="0"/>
          <c:order val="0"/>
          <c:spPr>
            <a:ln>
              <a:solidFill>
                <a:schemeClr val="accent1">
                  <a:lumMod val="50000"/>
                </a:schemeClr>
              </a:solidFill>
            </a:ln>
          </c:spPr>
          <c:marker>
            <c:symbol val="none"/>
          </c:marker>
          <c:cat>
            <c:numRef>
              <c:f>Sheet1!$A$9:$A$69</c:f>
              <c:numCache>
                <c:formatCode>mmm\-yy</c:formatCode>
                <c:ptCount val="61"/>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numCache>
            </c:numRef>
          </c:cat>
          <c:val>
            <c:numRef>
              <c:f>Sheet1!$B$9:$B$69</c:f>
              <c:numCache>
                <c:formatCode>General</c:formatCode>
                <c:ptCount val="61"/>
                <c:pt idx="0">
                  <c:v>56.17</c:v>
                </c:pt>
                <c:pt idx="1">
                  <c:v>53.39</c:v>
                </c:pt>
                <c:pt idx="2">
                  <c:v>55.11</c:v>
                </c:pt>
                <c:pt idx="3">
                  <c:v>54.51</c:v>
                </c:pt>
                <c:pt idx="4">
                  <c:v>53.65</c:v>
                </c:pt>
                <c:pt idx="5">
                  <c:v>58.25</c:v>
                </c:pt>
                <c:pt idx="6">
                  <c:v>54.52</c:v>
                </c:pt>
                <c:pt idx="7">
                  <c:v>50.42</c:v>
                </c:pt>
                <c:pt idx="8">
                  <c:v>53.83</c:v>
                </c:pt>
                <c:pt idx="9">
                  <c:v>55.16</c:v>
                </c:pt>
                <c:pt idx="10">
                  <c:v>54.75</c:v>
                </c:pt>
                <c:pt idx="11">
                  <c:v>56.69</c:v>
                </c:pt>
                <c:pt idx="12">
                  <c:v>58.4</c:v>
                </c:pt>
                <c:pt idx="13">
                  <c:v>54.96</c:v>
                </c:pt>
                <c:pt idx="14">
                  <c:v>53.88</c:v>
                </c:pt>
                <c:pt idx="15">
                  <c:v>55.04</c:v>
                </c:pt>
                <c:pt idx="16">
                  <c:v>54.56</c:v>
                </c:pt>
                <c:pt idx="17">
                  <c:v>57.68</c:v>
                </c:pt>
                <c:pt idx="18">
                  <c:v>58.47</c:v>
                </c:pt>
                <c:pt idx="19">
                  <c:v>57.28</c:v>
                </c:pt>
                <c:pt idx="20">
                  <c:v>58</c:v>
                </c:pt>
                <c:pt idx="21">
                  <c:v>56.39</c:v>
                </c:pt>
                <c:pt idx="22">
                  <c:v>54.13</c:v>
                </c:pt>
                <c:pt idx="23">
                  <c:v>55.03</c:v>
                </c:pt>
                <c:pt idx="24">
                  <c:v>56.82</c:v>
                </c:pt>
                <c:pt idx="25">
                  <c:v>48.63</c:v>
                </c:pt>
                <c:pt idx="26">
                  <c:v>53.61</c:v>
                </c:pt>
                <c:pt idx="27">
                  <c:v>54.95</c:v>
                </c:pt>
                <c:pt idx="28">
                  <c:v>54.68</c:v>
                </c:pt>
                <c:pt idx="29">
                  <c:v>54.39</c:v>
                </c:pt>
                <c:pt idx="30">
                  <c:v>53.83</c:v>
                </c:pt>
                <c:pt idx="31">
                  <c:v>54.03</c:v>
                </c:pt>
                <c:pt idx="32">
                  <c:v>55.29</c:v>
                </c:pt>
                <c:pt idx="33">
                  <c:v>55.16</c:v>
                </c:pt>
                <c:pt idx="34">
                  <c:v>52.94</c:v>
                </c:pt>
                <c:pt idx="35">
                  <c:v>51.31</c:v>
                </c:pt>
                <c:pt idx="36">
                  <c:v>51.63</c:v>
                </c:pt>
                <c:pt idx="37">
                  <c:v>45.18</c:v>
                </c:pt>
                <c:pt idx="38">
                  <c:v>42.67</c:v>
                </c:pt>
                <c:pt idx="39">
                  <c:v>46.12</c:v>
                </c:pt>
                <c:pt idx="40">
                  <c:v>49.36</c:v>
                </c:pt>
                <c:pt idx="41">
                  <c:v>48.6</c:v>
                </c:pt>
                <c:pt idx="42">
                  <c:v>49.87</c:v>
                </c:pt>
                <c:pt idx="43">
                  <c:v>52.15</c:v>
                </c:pt>
                <c:pt idx="44">
                  <c:v>56.79</c:v>
                </c:pt>
                <c:pt idx="45">
                  <c:v>54.76</c:v>
                </c:pt>
                <c:pt idx="46">
                  <c:v>50.99</c:v>
                </c:pt>
                <c:pt idx="47">
                  <c:v>53.74</c:v>
                </c:pt>
                <c:pt idx="48">
                  <c:v>51.31</c:v>
                </c:pt>
                <c:pt idx="49">
                  <c:v>51.76</c:v>
                </c:pt>
                <c:pt idx="50">
                  <c:v>46.93</c:v>
                </c:pt>
                <c:pt idx="51">
                  <c:v>47.96</c:v>
                </c:pt>
                <c:pt idx="52">
                  <c:v>50.66</c:v>
                </c:pt>
                <c:pt idx="53">
                  <c:v>49.09</c:v>
                </c:pt>
                <c:pt idx="54">
                  <c:v>50.41</c:v>
                </c:pt>
                <c:pt idx="55">
                  <c:v>50.19</c:v>
                </c:pt>
                <c:pt idx="56">
                  <c:v>50.02</c:v>
                </c:pt>
                <c:pt idx="57">
                  <c:v>46.53</c:v>
                </c:pt>
                <c:pt idx="58">
                  <c:v>56.6</c:v>
                </c:pt>
                <c:pt idx="59">
                  <c:v>56.53</c:v>
                </c:pt>
                <c:pt idx="60">
                  <c:v>55.89</c:v>
                </c:pt>
              </c:numCache>
            </c:numRef>
          </c:val>
          <c:smooth val="0"/>
          <c:extLst>
            <c:ext xmlns:c16="http://schemas.microsoft.com/office/drawing/2014/chart" uri="{C3380CC4-5D6E-409C-BE32-E72D297353CC}">
              <c16:uniqueId val="{00000000-0F9E-4BD2-A0CF-F230F3338EC1}"/>
            </c:ext>
          </c:extLst>
        </c:ser>
        <c:ser>
          <c:idx val="1"/>
          <c:order val="1"/>
          <c:spPr>
            <a:ln>
              <a:solidFill>
                <a:srgbClr val="FF0000"/>
              </a:solidFill>
            </a:ln>
          </c:spPr>
          <c:marker>
            <c:symbol val="none"/>
          </c:marker>
          <c:cat>
            <c:numRef>
              <c:f>Sheet1!$A$9:$A$69</c:f>
              <c:numCache>
                <c:formatCode>mmm\-yy</c:formatCode>
                <c:ptCount val="61"/>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numCache>
            </c:numRef>
          </c:cat>
          <c:val>
            <c:numRef>
              <c:f>Sheet1!$C$9:$C$69</c:f>
              <c:numCache>
                <c:formatCode>General</c:formatCode>
                <c:ptCount val="61"/>
                <c:pt idx="0">
                  <c:v>58.49</c:v>
                </c:pt>
                <c:pt idx="1">
                  <c:v>58.49</c:v>
                </c:pt>
                <c:pt idx="2">
                  <c:v>58.49</c:v>
                </c:pt>
                <c:pt idx="3">
                  <c:v>58.49</c:v>
                </c:pt>
                <c:pt idx="4">
                  <c:v>58.49</c:v>
                </c:pt>
                <c:pt idx="5">
                  <c:v>58.49</c:v>
                </c:pt>
                <c:pt idx="6">
                  <c:v>58.49</c:v>
                </c:pt>
                <c:pt idx="7">
                  <c:v>58.49</c:v>
                </c:pt>
                <c:pt idx="8">
                  <c:v>58.49</c:v>
                </c:pt>
                <c:pt idx="9">
                  <c:v>58.49</c:v>
                </c:pt>
                <c:pt idx="10">
                  <c:v>58.49</c:v>
                </c:pt>
                <c:pt idx="11">
                  <c:v>58.49</c:v>
                </c:pt>
                <c:pt idx="12">
                  <c:v>58.49</c:v>
                </c:pt>
                <c:pt idx="13">
                  <c:v>58.49</c:v>
                </c:pt>
                <c:pt idx="14">
                  <c:v>58.49</c:v>
                </c:pt>
                <c:pt idx="15">
                  <c:v>58.49</c:v>
                </c:pt>
                <c:pt idx="16">
                  <c:v>58.49</c:v>
                </c:pt>
                <c:pt idx="17">
                  <c:v>58.49</c:v>
                </c:pt>
                <c:pt idx="18">
                  <c:v>58.49</c:v>
                </c:pt>
                <c:pt idx="19">
                  <c:v>58.49</c:v>
                </c:pt>
                <c:pt idx="20">
                  <c:v>58.49</c:v>
                </c:pt>
                <c:pt idx="21">
                  <c:v>58.49</c:v>
                </c:pt>
                <c:pt idx="22">
                  <c:v>58.49</c:v>
                </c:pt>
                <c:pt idx="23">
                  <c:v>58.49</c:v>
                </c:pt>
                <c:pt idx="24">
                  <c:v>58.49</c:v>
                </c:pt>
                <c:pt idx="25">
                  <c:v>58.49</c:v>
                </c:pt>
                <c:pt idx="26">
                  <c:v>58.49</c:v>
                </c:pt>
                <c:pt idx="27">
                  <c:v>58.49</c:v>
                </c:pt>
                <c:pt idx="28">
                  <c:v>58.49</c:v>
                </c:pt>
                <c:pt idx="29">
                  <c:v>58.49</c:v>
                </c:pt>
                <c:pt idx="30">
                  <c:v>58.49</c:v>
                </c:pt>
                <c:pt idx="31">
                  <c:v>58.49</c:v>
                </c:pt>
                <c:pt idx="32">
                  <c:v>58.49</c:v>
                </c:pt>
                <c:pt idx="33">
                  <c:v>58.49</c:v>
                </c:pt>
                <c:pt idx="34">
                  <c:v>58.49</c:v>
                </c:pt>
                <c:pt idx="35">
                  <c:v>58.49</c:v>
                </c:pt>
                <c:pt idx="36">
                  <c:v>58.49</c:v>
                </c:pt>
                <c:pt idx="37">
                  <c:v>58.49</c:v>
                </c:pt>
                <c:pt idx="38">
                  <c:v>58.49</c:v>
                </c:pt>
                <c:pt idx="39">
                  <c:v>58.49</c:v>
                </c:pt>
                <c:pt idx="40">
                  <c:v>58.49</c:v>
                </c:pt>
                <c:pt idx="41">
                  <c:v>58.49</c:v>
                </c:pt>
                <c:pt idx="42">
                  <c:v>58.49</c:v>
                </c:pt>
                <c:pt idx="43">
                  <c:v>58.49</c:v>
                </c:pt>
                <c:pt idx="44">
                  <c:v>58.49</c:v>
                </c:pt>
                <c:pt idx="45">
                  <c:v>58.49</c:v>
                </c:pt>
                <c:pt idx="46">
                  <c:v>58.49</c:v>
                </c:pt>
                <c:pt idx="47">
                  <c:v>58.49</c:v>
                </c:pt>
                <c:pt idx="48">
                  <c:v>58.49</c:v>
                </c:pt>
                <c:pt idx="49">
                  <c:v>58.49</c:v>
                </c:pt>
                <c:pt idx="50">
                  <c:v>58.49</c:v>
                </c:pt>
                <c:pt idx="51">
                  <c:v>58.49</c:v>
                </c:pt>
                <c:pt idx="52">
                  <c:v>58.49</c:v>
                </c:pt>
                <c:pt idx="53">
                  <c:v>58.49</c:v>
                </c:pt>
                <c:pt idx="54">
                  <c:v>58.49</c:v>
                </c:pt>
                <c:pt idx="55">
                  <c:v>58.49</c:v>
                </c:pt>
                <c:pt idx="56">
                  <c:v>58.49</c:v>
                </c:pt>
                <c:pt idx="57">
                  <c:v>58.49</c:v>
                </c:pt>
                <c:pt idx="58">
                  <c:v>58.49</c:v>
                </c:pt>
                <c:pt idx="59">
                  <c:v>58.49</c:v>
                </c:pt>
                <c:pt idx="60">
                  <c:v>58.49</c:v>
                </c:pt>
              </c:numCache>
            </c:numRef>
          </c:val>
          <c:smooth val="0"/>
          <c:extLst>
            <c:ext xmlns:c16="http://schemas.microsoft.com/office/drawing/2014/chart" uri="{C3380CC4-5D6E-409C-BE32-E72D297353CC}">
              <c16:uniqueId val="{00000000-362C-46E7-9863-BA3D7A6B75C9}"/>
            </c:ext>
          </c:extLst>
        </c:ser>
        <c:ser>
          <c:idx val="2"/>
          <c:order val="2"/>
          <c:spPr>
            <a:ln>
              <a:solidFill>
                <a:srgbClr val="FF0000"/>
              </a:solidFill>
            </a:ln>
          </c:spPr>
          <c:marker>
            <c:symbol val="none"/>
          </c:marker>
          <c:cat>
            <c:numRef>
              <c:f>Sheet1!$A$9:$A$69</c:f>
              <c:numCache>
                <c:formatCode>mmm\-yy</c:formatCode>
                <c:ptCount val="61"/>
                <c:pt idx="0">
                  <c:v>43160</c:v>
                </c:pt>
                <c:pt idx="1">
                  <c:v>43191</c:v>
                </c:pt>
                <c:pt idx="2">
                  <c:v>43221</c:v>
                </c:pt>
                <c:pt idx="3">
                  <c:v>43252</c:v>
                </c:pt>
                <c:pt idx="4">
                  <c:v>43282</c:v>
                </c:pt>
                <c:pt idx="5">
                  <c:v>43313</c:v>
                </c:pt>
                <c:pt idx="6">
                  <c:v>43344</c:v>
                </c:pt>
                <c:pt idx="7">
                  <c:v>43374</c:v>
                </c:pt>
                <c:pt idx="8">
                  <c:v>43405</c:v>
                </c:pt>
                <c:pt idx="9">
                  <c:v>43435</c:v>
                </c:pt>
                <c:pt idx="10">
                  <c:v>43466</c:v>
                </c:pt>
                <c:pt idx="11">
                  <c:v>43497</c:v>
                </c:pt>
                <c:pt idx="12">
                  <c:v>43525</c:v>
                </c:pt>
                <c:pt idx="13">
                  <c:v>43556</c:v>
                </c:pt>
                <c:pt idx="14">
                  <c:v>43586</c:v>
                </c:pt>
                <c:pt idx="15">
                  <c:v>43617</c:v>
                </c:pt>
                <c:pt idx="16">
                  <c:v>43647</c:v>
                </c:pt>
                <c:pt idx="17">
                  <c:v>43678</c:v>
                </c:pt>
                <c:pt idx="18">
                  <c:v>43709</c:v>
                </c:pt>
                <c:pt idx="19">
                  <c:v>43739</c:v>
                </c:pt>
                <c:pt idx="20">
                  <c:v>43770</c:v>
                </c:pt>
                <c:pt idx="21">
                  <c:v>43800</c:v>
                </c:pt>
                <c:pt idx="22">
                  <c:v>43831</c:v>
                </c:pt>
                <c:pt idx="23">
                  <c:v>43862</c:v>
                </c:pt>
                <c:pt idx="24">
                  <c:v>43891</c:v>
                </c:pt>
                <c:pt idx="25">
                  <c:v>43922</c:v>
                </c:pt>
                <c:pt idx="26">
                  <c:v>43952</c:v>
                </c:pt>
                <c:pt idx="27">
                  <c:v>43983</c:v>
                </c:pt>
                <c:pt idx="28">
                  <c:v>44013</c:v>
                </c:pt>
                <c:pt idx="29">
                  <c:v>44044</c:v>
                </c:pt>
                <c:pt idx="30">
                  <c:v>44075</c:v>
                </c:pt>
                <c:pt idx="31">
                  <c:v>44105</c:v>
                </c:pt>
                <c:pt idx="32">
                  <c:v>44136</c:v>
                </c:pt>
                <c:pt idx="33">
                  <c:v>44166</c:v>
                </c:pt>
                <c:pt idx="34">
                  <c:v>44197</c:v>
                </c:pt>
                <c:pt idx="35">
                  <c:v>44228</c:v>
                </c:pt>
                <c:pt idx="36">
                  <c:v>44256</c:v>
                </c:pt>
                <c:pt idx="37">
                  <c:v>44287</c:v>
                </c:pt>
                <c:pt idx="38">
                  <c:v>44317</c:v>
                </c:pt>
                <c:pt idx="39">
                  <c:v>44348</c:v>
                </c:pt>
                <c:pt idx="40">
                  <c:v>44378</c:v>
                </c:pt>
                <c:pt idx="41">
                  <c:v>44409</c:v>
                </c:pt>
                <c:pt idx="42">
                  <c:v>44440</c:v>
                </c:pt>
                <c:pt idx="43">
                  <c:v>44470</c:v>
                </c:pt>
                <c:pt idx="44">
                  <c:v>44501</c:v>
                </c:pt>
                <c:pt idx="45">
                  <c:v>44531</c:v>
                </c:pt>
                <c:pt idx="46">
                  <c:v>44562</c:v>
                </c:pt>
                <c:pt idx="47">
                  <c:v>44593</c:v>
                </c:pt>
                <c:pt idx="48">
                  <c:v>44621</c:v>
                </c:pt>
                <c:pt idx="49">
                  <c:v>44652</c:v>
                </c:pt>
                <c:pt idx="50">
                  <c:v>44682</c:v>
                </c:pt>
                <c:pt idx="51">
                  <c:v>44713</c:v>
                </c:pt>
                <c:pt idx="52">
                  <c:v>44743</c:v>
                </c:pt>
                <c:pt idx="53">
                  <c:v>44774</c:v>
                </c:pt>
                <c:pt idx="54">
                  <c:v>44805</c:v>
                </c:pt>
                <c:pt idx="55">
                  <c:v>44835</c:v>
                </c:pt>
                <c:pt idx="56">
                  <c:v>44866</c:v>
                </c:pt>
                <c:pt idx="57">
                  <c:v>44896</c:v>
                </c:pt>
                <c:pt idx="58">
                  <c:v>44927</c:v>
                </c:pt>
                <c:pt idx="59">
                  <c:v>44958</c:v>
                </c:pt>
                <c:pt idx="60">
                  <c:v>44986</c:v>
                </c:pt>
              </c:numCache>
            </c:numRef>
          </c:cat>
          <c:val>
            <c:numRef>
              <c:f>Sheet1!$D$9:$D$69</c:f>
              <c:numCache>
                <c:formatCode>General</c:formatCode>
                <c:ptCount val="61"/>
                <c:pt idx="0">
                  <c:v>91.49</c:v>
                </c:pt>
                <c:pt idx="1">
                  <c:v>91.49</c:v>
                </c:pt>
                <c:pt idx="2">
                  <c:v>91.49</c:v>
                </c:pt>
                <c:pt idx="3">
                  <c:v>91.49</c:v>
                </c:pt>
                <c:pt idx="4">
                  <c:v>91.49</c:v>
                </c:pt>
                <c:pt idx="5">
                  <c:v>91.49</c:v>
                </c:pt>
                <c:pt idx="6">
                  <c:v>91.49</c:v>
                </c:pt>
                <c:pt idx="7">
                  <c:v>91.49</c:v>
                </c:pt>
                <c:pt idx="8">
                  <c:v>91.49</c:v>
                </c:pt>
                <c:pt idx="9">
                  <c:v>91.49</c:v>
                </c:pt>
                <c:pt idx="10">
                  <c:v>91.49</c:v>
                </c:pt>
                <c:pt idx="11">
                  <c:v>91.49</c:v>
                </c:pt>
                <c:pt idx="12">
                  <c:v>91.49</c:v>
                </c:pt>
                <c:pt idx="13">
                  <c:v>91.49</c:v>
                </c:pt>
                <c:pt idx="14">
                  <c:v>91.49</c:v>
                </c:pt>
                <c:pt idx="15">
                  <c:v>91.49</c:v>
                </c:pt>
                <c:pt idx="16">
                  <c:v>91.49</c:v>
                </c:pt>
                <c:pt idx="17">
                  <c:v>91.49</c:v>
                </c:pt>
                <c:pt idx="18">
                  <c:v>91.49</c:v>
                </c:pt>
                <c:pt idx="19">
                  <c:v>91.49</c:v>
                </c:pt>
                <c:pt idx="20">
                  <c:v>91.49</c:v>
                </c:pt>
                <c:pt idx="21">
                  <c:v>91.49</c:v>
                </c:pt>
                <c:pt idx="22">
                  <c:v>91.49</c:v>
                </c:pt>
                <c:pt idx="23">
                  <c:v>91.49</c:v>
                </c:pt>
                <c:pt idx="24">
                  <c:v>91.49</c:v>
                </c:pt>
                <c:pt idx="25">
                  <c:v>91.49</c:v>
                </c:pt>
                <c:pt idx="26">
                  <c:v>91.49</c:v>
                </c:pt>
                <c:pt idx="27">
                  <c:v>91.49</c:v>
                </c:pt>
                <c:pt idx="28">
                  <c:v>91.49</c:v>
                </c:pt>
                <c:pt idx="29">
                  <c:v>91.49</c:v>
                </c:pt>
                <c:pt idx="30">
                  <c:v>91.49</c:v>
                </c:pt>
                <c:pt idx="31">
                  <c:v>91.49</c:v>
                </c:pt>
                <c:pt idx="32">
                  <c:v>91.49</c:v>
                </c:pt>
                <c:pt idx="33">
                  <c:v>91.49</c:v>
                </c:pt>
                <c:pt idx="34">
                  <c:v>91.49</c:v>
                </c:pt>
                <c:pt idx="35">
                  <c:v>91.49</c:v>
                </c:pt>
                <c:pt idx="36">
                  <c:v>91.49</c:v>
                </c:pt>
                <c:pt idx="37">
                  <c:v>91.49</c:v>
                </c:pt>
                <c:pt idx="38">
                  <c:v>91.49</c:v>
                </c:pt>
                <c:pt idx="39">
                  <c:v>91.49</c:v>
                </c:pt>
                <c:pt idx="40">
                  <c:v>91.49</c:v>
                </c:pt>
                <c:pt idx="41">
                  <c:v>91.49</c:v>
                </c:pt>
                <c:pt idx="42">
                  <c:v>91.49</c:v>
                </c:pt>
                <c:pt idx="43">
                  <c:v>91.49</c:v>
                </c:pt>
                <c:pt idx="44">
                  <c:v>91.49</c:v>
                </c:pt>
                <c:pt idx="45">
                  <c:v>91.49</c:v>
                </c:pt>
                <c:pt idx="46">
                  <c:v>91.49</c:v>
                </c:pt>
                <c:pt idx="47">
                  <c:v>91.49</c:v>
                </c:pt>
                <c:pt idx="48">
                  <c:v>91.49</c:v>
                </c:pt>
                <c:pt idx="49">
                  <c:v>91.49</c:v>
                </c:pt>
                <c:pt idx="50">
                  <c:v>91.49</c:v>
                </c:pt>
                <c:pt idx="51">
                  <c:v>91.49</c:v>
                </c:pt>
                <c:pt idx="52">
                  <c:v>91.49</c:v>
                </c:pt>
                <c:pt idx="53">
                  <c:v>91.49</c:v>
                </c:pt>
                <c:pt idx="54">
                  <c:v>91.49</c:v>
                </c:pt>
                <c:pt idx="55">
                  <c:v>91.49</c:v>
                </c:pt>
                <c:pt idx="56">
                  <c:v>91.49</c:v>
                </c:pt>
                <c:pt idx="57">
                  <c:v>91.49</c:v>
                </c:pt>
                <c:pt idx="58">
                  <c:v>91.49</c:v>
                </c:pt>
                <c:pt idx="59">
                  <c:v>91.49</c:v>
                </c:pt>
                <c:pt idx="60">
                  <c:v>91.49</c:v>
                </c:pt>
              </c:numCache>
            </c:numRef>
          </c:val>
          <c:smooth val="0"/>
          <c:extLst>
            <c:ext xmlns:c16="http://schemas.microsoft.com/office/drawing/2014/chart" uri="{C3380CC4-5D6E-409C-BE32-E72D297353CC}">
              <c16:uniqueId val="{00000001-362C-46E7-9863-BA3D7A6B75C9}"/>
            </c:ext>
          </c:extLst>
        </c:ser>
        <c:dLbls>
          <c:showLegendKey val="0"/>
          <c:showVal val="0"/>
          <c:showCatName val="0"/>
          <c:showSerName val="0"/>
          <c:showPercent val="0"/>
          <c:showBubbleSize val="0"/>
        </c:dLbls>
        <c:smooth val="0"/>
        <c:axId val="235275392"/>
        <c:axId val="235276928"/>
      </c:lineChart>
      <c:dateAx>
        <c:axId val="235275392"/>
        <c:scaling>
          <c:orientation val="minMax"/>
        </c:scaling>
        <c:delete val="0"/>
        <c:axPos val="b"/>
        <c:numFmt formatCode="mmm\-yy" sourceLinked="1"/>
        <c:majorTickMark val="out"/>
        <c:minorTickMark val="none"/>
        <c:tickLblPos val="nextTo"/>
        <c:txPr>
          <a:bodyPr/>
          <a:lstStyle/>
          <a:p>
            <a:pPr>
              <a:defRPr sz="1050" b="1"/>
            </a:pPr>
            <a:endParaRPr lang="en-US"/>
          </a:p>
        </c:txPr>
        <c:crossAx val="235276928"/>
        <c:crosses val="autoZero"/>
        <c:auto val="1"/>
        <c:lblOffset val="100"/>
        <c:baseTimeUnit val="months"/>
        <c:majorUnit val="3"/>
        <c:majorTimeUnit val="months"/>
      </c:dateAx>
      <c:valAx>
        <c:axId val="235276928"/>
        <c:scaling>
          <c:orientation val="minMax"/>
          <c:max val="120"/>
          <c:min val="30"/>
        </c:scaling>
        <c:delete val="0"/>
        <c:axPos val="l"/>
        <c:majorGridlines>
          <c:spPr>
            <a:ln w="6350">
              <a:solidFill>
                <a:srgbClr val="000000"/>
              </a:solidFill>
            </a:ln>
          </c:spPr>
        </c:majorGridlines>
        <c:numFmt formatCode="General" sourceLinked="1"/>
        <c:majorTickMark val="out"/>
        <c:minorTickMark val="none"/>
        <c:tickLblPos val="nextTo"/>
        <c:txPr>
          <a:bodyPr/>
          <a:lstStyle/>
          <a:p>
            <a:pPr>
              <a:defRPr sz="1100" b="1">
                <a:latin typeface="Arial" pitchFamily="34" charset="0"/>
                <a:cs typeface="Arial" pitchFamily="34" charset="0"/>
              </a:defRPr>
            </a:pPr>
            <a:endParaRPr lang="en-US"/>
          </a:p>
        </c:txPr>
        <c:crossAx val="235275392"/>
        <c:crosses val="autoZero"/>
        <c:crossBetween val="between"/>
      </c:valAx>
      <c:spPr>
        <a:ln w="6350">
          <a:solidFill>
            <a:srgbClr val="0000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479168"/>
        <c:axId val="169493248"/>
      </c:barChart>
      <c:catAx>
        <c:axId val="169479168"/>
        <c:scaling>
          <c:orientation val="minMax"/>
        </c:scaling>
        <c:delete val="0"/>
        <c:axPos val="b"/>
        <c:numFmt formatCode="[$-409]mmm\-yy;@" sourceLinked="0"/>
        <c:majorTickMark val="out"/>
        <c:minorTickMark val="none"/>
        <c:tickLblPos val="nextTo"/>
        <c:crossAx val="169493248"/>
        <c:crosses val="autoZero"/>
        <c:auto val="1"/>
        <c:lblAlgn val="ctr"/>
        <c:lblOffset val="100"/>
        <c:noMultiLvlLbl val="0"/>
      </c:catAx>
      <c:valAx>
        <c:axId val="169493248"/>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4791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03744"/>
        <c:axId val="169509632"/>
      </c:barChart>
      <c:catAx>
        <c:axId val="169503744"/>
        <c:scaling>
          <c:orientation val="minMax"/>
        </c:scaling>
        <c:delete val="0"/>
        <c:axPos val="b"/>
        <c:numFmt formatCode="[$-409]mmm\-yy;@" sourceLinked="0"/>
        <c:majorTickMark val="out"/>
        <c:minorTickMark val="none"/>
        <c:tickLblPos val="nextTo"/>
        <c:crossAx val="169509632"/>
        <c:crosses val="autoZero"/>
        <c:auto val="1"/>
        <c:lblAlgn val="ctr"/>
        <c:lblOffset val="100"/>
        <c:noMultiLvlLbl val="0"/>
      </c:catAx>
      <c:valAx>
        <c:axId val="1695096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0374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Balances'!$C$1</c:f>
              <c:strCache>
                <c:ptCount val="1"/>
                <c:pt idx="0">
                  <c:v> Trust Funds $ </c:v>
                </c:pt>
              </c:strCache>
            </c:strRef>
          </c:tx>
          <c:spPr>
            <a:solidFill>
              <a:schemeClr val="accent1">
                <a:shade val="58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Balances'!$C$136:$C$196</c:f>
              <c:numCache>
                <c:formatCode>_("$"* #,##0.00_);_("$"* \(#,##0.00\);_("$"* "-"??_);_(@_)</c:formatCode>
                <c:ptCount val="61"/>
                <c:pt idx="0">
                  <c:v>13153577966.74</c:v>
                </c:pt>
                <c:pt idx="1">
                  <c:v>13195729517.02</c:v>
                </c:pt>
                <c:pt idx="2">
                  <c:v>12275541063.459999</c:v>
                </c:pt>
                <c:pt idx="3">
                  <c:v>12434149564.369999</c:v>
                </c:pt>
                <c:pt idx="4">
                  <c:v>12731871168.440001</c:v>
                </c:pt>
                <c:pt idx="5">
                  <c:v>12529250470.880001</c:v>
                </c:pt>
                <c:pt idx="6">
                  <c:v>13078608138.17</c:v>
                </c:pt>
                <c:pt idx="7">
                  <c:v>13700664293.98</c:v>
                </c:pt>
                <c:pt idx="8">
                  <c:v>12575988722.92</c:v>
                </c:pt>
                <c:pt idx="9">
                  <c:v>13031977180.76</c:v>
                </c:pt>
                <c:pt idx="10">
                  <c:v>13691493966.070002</c:v>
                </c:pt>
                <c:pt idx="11">
                  <c:v>13438600188.279999</c:v>
                </c:pt>
                <c:pt idx="12">
                  <c:v>13853312681.650002</c:v>
                </c:pt>
                <c:pt idx="13">
                  <c:v>14142489733.710001</c:v>
                </c:pt>
                <c:pt idx="14">
                  <c:v>13489457499.85</c:v>
                </c:pt>
                <c:pt idx="15">
                  <c:v>13457717952.910002</c:v>
                </c:pt>
                <c:pt idx="16">
                  <c:v>13442660466.009998</c:v>
                </c:pt>
                <c:pt idx="17">
                  <c:v>13067675698.300001</c:v>
                </c:pt>
                <c:pt idx="18">
                  <c:v>12922392849.509998</c:v>
                </c:pt>
                <c:pt idx="19">
                  <c:v>12961687739.58</c:v>
                </c:pt>
                <c:pt idx="20">
                  <c:v>12645658091.09</c:v>
                </c:pt>
                <c:pt idx="21">
                  <c:v>13500665369.770002</c:v>
                </c:pt>
                <c:pt idx="22">
                  <c:v>14028141525.380001</c:v>
                </c:pt>
                <c:pt idx="23">
                  <c:v>13499626169.669998</c:v>
                </c:pt>
                <c:pt idx="24">
                  <c:v>14056171426.780001</c:v>
                </c:pt>
                <c:pt idx="25">
                  <c:v>14669253700.670002</c:v>
                </c:pt>
                <c:pt idx="26">
                  <c:v>13469540309.619999</c:v>
                </c:pt>
                <c:pt idx="27">
                  <c:v>13222359058.170002</c:v>
                </c:pt>
                <c:pt idx="28">
                  <c:v>13428145685.200001</c:v>
                </c:pt>
                <c:pt idx="29">
                  <c:v>13523182358.02</c:v>
                </c:pt>
                <c:pt idx="30">
                  <c:v>13694178421.41</c:v>
                </c:pt>
                <c:pt idx="31">
                  <c:v>14146056926.129999</c:v>
                </c:pt>
                <c:pt idx="32">
                  <c:v>13920705971.970001</c:v>
                </c:pt>
                <c:pt idx="33">
                  <c:v>14719712922.83</c:v>
                </c:pt>
                <c:pt idx="34">
                  <c:v>15507474527.24</c:v>
                </c:pt>
                <c:pt idx="35">
                  <c:v>15432037019.809999</c:v>
                </c:pt>
                <c:pt idx="36">
                  <c:v>16136685485.550001</c:v>
                </c:pt>
                <c:pt idx="37">
                  <c:v>16310135484.93</c:v>
                </c:pt>
                <c:pt idx="38">
                  <c:v>15793744355.09</c:v>
                </c:pt>
                <c:pt idx="39">
                  <c:v>16572724296.51</c:v>
                </c:pt>
                <c:pt idx="40">
                  <c:v>16203093451.700001</c:v>
                </c:pt>
                <c:pt idx="41">
                  <c:v>18822225755.890003</c:v>
                </c:pt>
                <c:pt idx="42">
                  <c:v>19275913581.130001</c:v>
                </c:pt>
                <c:pt idx="43">
                  <c:v>19950916444.670002</c:v>
                </c:pt>
                <c:pt idx="44">
                  <c:v>19952162039.459999</c:v>
                </c:pt>
                <c:pt idx="45">
                  <c:v>20945124098.370003</c:v>
                </c:pt>
                <c:pt idx="46">
                  <c:v>19441800271.200001</c:v>
                </c:pt>
                <c:pt idx="47">
                  <c:v>20142319645.440002</c:v>
                </c:pt>
                <c:pt idx="48">
                  <c:v>21081496434.82</c:v>
                </c:pt>
                <c:pt idx="49">
                  <c:v>21856621666.670002</c:v>
                </c:pt>
                <c:pt idx="50">
                  <c:v>21002619339.730003</c:v>
                </c:pt>
                <c:pt idx="51">
                  <c:v>22378184710.150002</c:v>
                </c:pt>
                <c:pt idx="52">
                  <c:v>22503204725.259998</c:v>
                </c:pt>
                <c:pt idx="53">
                  <c:v>22388859689.549999</c:v>
                </c:pt>
                <c:pt idx="54">
                  <c:v>22557660763.09</c:v>
                </c:pt>
                <c:pt idx="55">
                  <c:v>23077529353</c:v>
                </c:pt>
                <c:pt idx="56">
                  <c:v>22678035807.32</c:v>
                </c:pt>
                <c:pt idx="57">
                  <c:v>23376874956.690002</c:v>
                </c:pt>
                <c:pt idx="58">
                  <c:v>24307935692.5</c:v>
                </c:pt>
                <c:pt idx="59">
                  <c:v>24657100534.310001</c:v>
                </c:pt>
                <c:pt idx="60">
                  <c:v>25015633283.52</c:v>
                </c:pt>
              </c:numCache>
            </c:numRef>
          </c:val>
          <c:extLst>
            <c:ext xmlns:c16="http://schemas.microsoft.com/office/drawing/2014/chart" uri="{C3380CC4-5D6E-409C-BE32-E72D297353CC}">
              <c16:uniqueId val="{00000000-CE44-4CFE-AAC4-40B23900EC09}"/>
            </c:ext>
          </c:extLst>
        </c:ser>
        <c:ser>
          <c:idx val="1"/>
          <c:order val="1"/>
          <c:tx>
            <c:strRef>
              <c:f>'Monthly Balances'!$F$1</c:f>
              <c:strCache>
                <c:ptCount val="1"/>
                <c:pt idx="0">
                  <c:v> General Revenue $ </c:v>
                </c:pt>
              </c:strCache>
            </c:strRef>
          </c:tx>
          <c:spPr>
            <a:solidFill>
              <a:schemeClr val="accent1">
                <a:shade val="86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Balances'!$F$136:$F$196</c:f>
              <c:numCache>
                <c:formatCode>_("$"* #,##0.00_);_("$"* \(#,##0.00\);_("$"* "-"??_);_(@_)</c:formatCode>
                <c:ptCount val="61"/>
                <c:pt idx="0">
                  <c:v>3019225790.4099998</c:v>
                </c:pt>
                <c:pt idx="1">
                  <c:v>3973685915.0999999</c:v>
                </c:pt>
                <c:pt idx="2">
                  <c:v>4137217978.3600001</c:v>
                </c:pt>
                <c:pt idx="3">
                  <c:v>4948398908.3800001</c:v>
                </c:pt>
                <c:pt idx="4">
                  <c:v>4898361665.79</c:v>
                </c:pt>
                <c:pt idx="5">
                  <c:v>4589700122.29</c:v>
                </c:pt>
                <c:pt idx="6">
                  <c:v>4504781745.6900005</c:v>
                </c:pt>
                <c:pt idx="7">
                  <c:v>4253734190.1500001</c:v>
                </c:pt>
                <c:pt idx="8">
                  <c:v>4399018214.4799995</c:v>
                </c:pt>
                <c:pt idx="9">
                  <c:v>4254066300.3299999</c:v>
                </c:pt>
                <c:pt idx="10">
                  <c:v>4489076688.8400002</c:v>
                </c:pt>
                <c:pt idx="11">
                  <c:v>4328117865.6100006</c:v>
                </c:pt>
                <c:pt idx="12">
                  <c:v>3987668554.9099998</c:v>
                </c:pt>
                <c:pt idx="13">
                  <c:v>5061560979.7600002</c:v>
                </c:pt>
                <c:pt idx="14">
                  <c:v>5310911524.2399998</c:v>
                </c:pt>
                <c:pt idx="15">
                  <c:v>6409663031.5699997</c:v>
                </c:pt>
                <c:pt idx="16">
                  <c:v>6238490407.1199999</c:v>
                </c:pt>
                <c:pt idx="17">
                  <c:v>6068394187.6300001</c:v>
                </c:pt>
                <c:pt idx="18">
                  <c:v>5775465555.5900002</c:v>
                </c:pt>
                <c:pt idx="19">
                  <c:v>5562057177.6300001</c:v>
                </c:pt>
                <c:pt idx="20">
                  <c:v>5734994598.5300007</c:v>
                </c:pt>
                <c:pt idx="21">
                  <c:v>5579014809.0599995</c:v>
                </c:pt>
                <c:pt idx="22">
                  <c:v>6019701131.4899998</c:v>
                </c:pt>
                <c:pt idx="23">
                  <c:v>5997393693.96</c:v>
                </c:pt>
                <c:pt idx="24">
                  <c:v>5632841310.2399998</c:v>
                </c:pt>
                <c:pt idx="25">
                  <c:v>10791015594.129999</c:v>
                </c:pt>
                <c:pt idx="26">
                  <c:v>10665141961.059999</c:v>
                </c:pt>
                <c:pt idx="27">
                  <c:v>10720179721.469999</c:v>
                </c:pt>
                <c:pt idx="28">
                  <c:v>9913793725.4200001</c:v>
                </c:pt>
                <c:pt idx="29">
                  <c:v>9441104075.8100014</c:v>
                </c:pt>
                <c:pt idx="30">
                  <c:v>9184623435.7000008</c:v>
                </c:pt>
                <c:pt idx="31">
                  <c:v>8736008839.6500015</c:v>
                </c:pt>
                <c:pt idx="32">
                  <c:v>8642825061.6499996</c:v>
                </c:pt>
                <c:pt idx="33">
                  <c:v>8341368411.0699997</c:v>
                </c:pt>
                <c:pt idx="34">
                  <c:v>9388621932.5299988</c:v>
                </c:pt>
                <c:pt idx="35">
                  <c:v>9381196527.2900009</c:v>
                </c:pt>
                <c:pt idx="36">
                  <c:v>9162581775.5400009</c:v>
                </c:pt>
                <c:pt idx="37">
                  <c:v>10594603383.59</c:v>
                </c:pt>
                <c:pt idx="38">
                  <c:v>16405144430.01</c:v>
                </c:pt>
                <c:pt idx="39">
                  <c:v>18029893791.080002</c:v>
                </c:pt>
                <c:pt idx="40">
                  <c:v>19547772758.080002</c:v>
                </c:pt>
                <c:pt idx="41">
                  <c:v>18243128870.790001</c:v>
                </c:pt>
                <c:pt idx="42">
                  <c:v>17927865996.540001</c:v>
                </c:pt>
                <c:pt idx="43">
                  <c:v>18450834017.369999</c:v>
                </c:pt>
                <c:pt idx="44">
                  <c:v>19560252819.84</c:v>
                </c:pt>
                <c:pt idx="45">
                  <c:v>20479977151.75</c:v>
                </c:pt>
                <c:pt idx="46">
                  <c:v>20841680766.959999</c:v>
                </c:pt>
                <c:pt idx="47">
                  <c:v>21722173837.799999</c:v>
                </c:pt>
                <c:pt idx="48">
                  <c:v>20961131576.924</c:v>
                </c:pt>
                <c:pt idx="49">
                  <c:v>22690596189.400002</c:v>
                </c:pt>
                <c:pt idx="50">
                  <c:v>28022243566.920002</c:v>
                </c:pt>
                <c:pt idx="51">
                  <c:v>29776216328.110001</c:v>
                </c:pt>
                <c:pt idx="52">
                  <c:v>30360055040.460003</c:v>
                </c:pt>
                <c:pt idx="53">
                  <c:v>30426747944.920002</c:v>
                </c:pt>
                <c:pt idx="54">
                  <c:v>30846464424.260002</c:v>
                </c:pt>
                <c:pt idx="55">
                  <c:v>30021316769.970001</c:v>
                </c:pt>
                <c:pt idx="56">
                  <c:v>31195453648.27</c:v>
                </c:pt>
                <c:pt idx="57">
                  <c:v>31113966122.510002</c:v>
                </c:pt>
                <c:pt idx="58">
                  <c:v>31559182210.890003</c:v>
                </c:pt>
                <c:pt idx="59">
                  <c:v>31184448429.980003</c:v>
                </c:pt>
                <c:pt idx="60">
                  <c:v>31103990641.310001</c:v>
                </c:pt>
              </c:numCache>
            </c:numRef>
          </c:val>
          <c:extLst>
            <c:ext xmlns:c16="http://schemas.microsoft.com/office/drawing/2014/chart" uri="{C3380CC4-5D6E-409C-BE32-E72D297353CC}">
              <c16:uniqueId val="{00000001-CE44-4CFE-AAC4-40B23900EC09}"/>
            </c:ext>
          </c:extLst>
        </c:ser>
        <c:ser>
          <c:idx val="2"/>
          <c:order val="2"/>
          <c:tx>
            <c:strRef>
              <c:f>'Monthly Balances'!$L$1</c:f>
              <c:strCache>
                <c:ptCount val="1"/>
                <c:pt idx="0">
                  <c:v> SPIA State Agencies Operating $ </c:v>
                </c:pt>
              </c:strCache>
            </c:strRef>
          </c:tx>
          <c:spPr>
            <a:solidFill>
              <a:schemeClr val="accent1">
                <a:tint val="86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Balances'!$L$136:$L$196</c:f>
              <c:numCache>
                <c:formatCode>_("$"* #,##0.00_);_("$"* \(#,##0.00\);_("$"* "-"??_);_(@_)</c:formatCode>
                <c:ptCount val="61"/>
                <c:pt idx="0">
                  <c:v>729870915.25999999</c:v>
                </c:pt>
                <c:pt idx="1">
                  <c:v>817184623.88</c:v>
                </c:pt>
                <c:pt idx="2">
                  <c:v>719763610.55999994</c:v>
                </c:pt>
                <c:pt idx="3">
                  <c:v>730927151.5</c:v>
                </c:pt>
                <c:pt idx="4">
                  <c:v>646039597.55999994</c:v>
                </c:pt>
                <c:pt idx="5">
                  <c:v>707491199.60000002</c:v>
                </c:pt>
                <c:pt idx="6">
                  <c:v>677380940.01999998</c:v>
                </c:pt>
                <c:pt idx="7">
                  <c:v>701702524.42999995</c:v>
                </c:pt>
                <c:pt idx="8">
                  <c:v>694440420.71000004</c:v>
                </c:pt>
                <c:pt idx="9">
                  <c:v>732810310.73000002</c:v>
                </c:pt>
                <c:pt idx="10">
                  <c:v>745009149.75999999</c:v>
                </c:pt>
                <c:pt idx="11">
                  <c:v>736010737.26999998</c:v>
                </c:pt>
                <c:pt idx="12">
                  <c:v>771107533.73000002</c:v>
                </c:pt>
                <c:pt idx="13">
                  <c:v>737164649.73000002</c:v>
                </c:pt>
                <c:pt idx="14">
                  <c:v>749093761.63999999</c:v>
                </c:pt>
                <c:pt idx="15">
                  <c:v>721718472.72000003</c:v>
                </c:pt>
                <c:pt idx="16">
                  <c:v>685527757.69000006</c:v>
                </c:pt>
                <c:pt idx="17">
                  <c:v>728952165.13999999</c:v>
                </c:pt>
                <c:pt idx="18">
                  <c:v>735025823.12</c:v>
                </c:pt>
                <c:pt idx="19">
                  <c:v>728297683.55999994</c:v>
                </c:pt>
                <c:pt idx="20">
                  <c:v>751816094.5</c:v>
                </c:pt>
                <c:pt idx="21">
                  <c:v>790365465.04999995</c:v>
                </c:pt>
                <c:pt idx="22">
                  <c:v>790909121.38999999</c:v>
                </c:pt>
                <c:pt idx="23">
                  <c:v>783667892.34000003</c:v>
                </c:pt>
                <c:pt idx="24">
                  <c:v>829082448.11000001</c:v>
                </c:pt>
                <c:pt idx="25">
                  <c:v>896764605.14999998</c:v>
                </c:pt>
                <c:pt idx="26">
                  <c:v>938854810.75999999</c:v>
                </c:pt>
                <c:pt idx="27">
                  <c:v>925436343.73000002</c:v>
                </c:pt>
                <c:pt idx="28">
                  <c:v>881828495.37</c:v>
                </c:pt>
                <c:pt idx="29">
                  <c:v>1024163431.0700001</c:v>
                </c:pt>
                <c:pt idx="30">
                  <c:v>898156677.00999999</c:v>
                </c:pt>
                <c:pt idx="31">
                  <c:v>903957714.23000002</c:v>
                </c:pt>
                <c:pt idx="32">
                  <c:v>896299713.11000001</c:v>
                </c:pt>
                <c:pt idx="33">
                  <c:v>991622263.02999997</c:v>
                </c:pt>
                <c:pt idx="34">
                  <c:v>1139934873.4100001</c:v>
                </c:pt>
                <c:pt idx="35">
                  <c:v>1026311981.73</c:v>
                </c:pt>
                <c:pt idx="36">
                  <c:v>943443389.07000005</c:v>
                </c:pt>
                <c:pt idx="37">
                  <c:v>995170692.36000001</c:v>
                </c:pt>
                <c:pt idx="38">
                  <c:v>1005650562.28</c:v>
                </c:pt>
                <c:pt idx="39">
                  <c:v>1056230762.95</c:v>
                </c:pt>
                <c:pt idx="40">
                  <c:v>1316601262.4000001</c:v>
                </c:pt>
                <c:pt idx="41">
                  <c:v>1076190240.5899999</c:v>
                </c:pt>
                <c:pt idx="42">
                  <c:v>1037869330.5599999</c:v>
                </c:pt>
                <c:pt idx="43">
                  <c:v>1161623543.6700001</c:v>
                </c:pt>
                <c:pt idx="44">
                  <c:v>1050907181.58</c:v>
                </c:pt>
                <c:pt idx="45">
                  <c:v>1086991435.9300001</c:v>
                </c:pt>
                <c:pt idx="46">
                  <c:v>1058763797.46</c:v>
                </c:pt>
                <c:pt idx="47">
                  <c:v>1050530259.33</c:v>
                </c:pt>
                <c:pt idx="48">
                  <c:v>961743618.75</c:v>
                </c:pt>
                <c:pt idx="49">
                  <c:v>996544704.88999999</c:v>
                </c:pt>
                <c:pt idx="50">
                  <c:v>966924848.35000002</c:v>
                </c:pt>
                <c:pt idx="51">
                  <c:v>993818078.12</c:v>
                </c:pt>
                <c:pt idx="52">
                  <c:v>985030952.27999997</c:v>
                </c:pt>
                <c:pt idx="53">
                  <c:v>1065751195.58</c:v>
                </c:pt>
                <c:pt idx="54">
                  <c:v>1219683688.22</c:v>
                </c:pt>
                <c:pt idx="55">
                  <c:v>1261889569.3099999</c:v>
                </c:pt>
                <c:pt idx="56">
                  <c:v>1324285991.71</c:v>
                </c:pt>
                <c:pt idx="57">
                  <c:v>1461560026.27</c:v>
                </c:pt>
                <c:pt idx="58">
                  <c:v>1381927048.8199999</c:v>
                </c:pt>
                <c:pt idx="59">
                  <c:v>1356253066.8299999</c:v>
                </c:pt>
                <c:pt idx="60">
                  <c:v>1438842898.55</c:v>
                </c:pt>
              </c:numCache>
            </c:numRef>
          </c:val>
          <c:extLst>
            <c:ext xmlns:c16="http://schemas.microsoft.com/office/drawing/2014/chart" uri="{C3380CC4-5D6E-409C-BE32-E72D297353CC}">
              <c16:uniqueId val="{00000002-CE44-4CFE-AAC4-40B23900EC09}"/>
            </c:ext>
          </c:extLst>
        </c:ser>
        <c:dLbls>
          <c:showLegendKey val="0"/>
          <c:showVal val="0"/>
          <c:showCatName val="0"/>
          <c:showSerName val="0"/>
          <c:showPercent val="0"/>
          <c:showBubbleSize val="0"/>
        </c:dLbls>
        <c:axId val="166191872"/>
        <c:axId val="166193408"/>
      </c:areaChart>
      <c:lineChart>
        <c:grouping val="standard"/>
        <c:varyColors val="0"/>
        <c:ser>
          <c:idx val="3"/>
          <c:order val="3"/>
          <c:tx>
            <c:strRef>
              <c:f>'Monthly Balances'!$AI$1</c:f>
              <c:strCache>
                <c:ptCount val="1"/>
                <c:pt idx="0">
                  <c:v> Total Operating State % </c:v>
                </c:pt>
              </c:strCache>
            </c:strRef>
          </c:tx>
          <c:spPr>
            <a:ln w="28575" cap="rnd" cmpd="sng" algn="ctr">
              <a:solidFill>
                <a:srgbClr val="15234A"/>
              </a:solidFill>
              <a:prstDash val="solid"/>
              <a:round/>
            </a:ln>
            <a:effectLst/>
          </c:spPr>
          <c:marker>
            <c:symbol val="none"/>
          </c:marker>
          <c:val>
            <c:numRef>
              <c:f>'Monthly Balances'!$AI$136:$AI$196</c:f>
              <c:numCache>
                <c:formatCode>0.0%</c:formatCode>
                <c:ptCount val="61"/>
                <c:pt idx="0">
                  <c:v>0.72425237573726953</c:v>
                </c:pt>
                <c:pt idx="1">
                  <c:v>0.73842542431297209</c:v>
                </c:pt>
                <c:pt idx="2">
                  <c:v>0.74307080553034599</c:v>
                </c:pt>
                <c:pt idx="3">
                  <c:v>0.77713668114102252</c:v>
                </c:pt>
                <c:pt idx="4">
                  <c:v>0.78276079616475414</c:v>
                </c:pt>
                <c:pt idx="5">
                  <c:v>0.77437441802867102</c:v>
                </c:pt>
                <c:pt idx="6">
                  <c:v>0.77593904001088021</c:v>
                </c:pt>
                <c:pt idx="7">
                  <c:v>0.78241778011114438</c:v>
                </c:pt>
                <c:pt idx="8">
                  <c:v>0.7821298229872401</c:v>
                </c:pt>
                <c:pt idx="9">
                  <c:v>0.78192036257618969</c:v>
                </c:pt>
                <c:pt idx="10">
                  <c:v>0.78152481425582454</c:v>
                </c:pt>
                <c:pt idx="11">
                  <c:v>0.77965362026686769</c:v>
                </c:pt>
                <c:pt idx="12">
                  <c:v>0.78613813777008734</c:v>
                </c:pt>
                <c:pt idx="13">
                  <c:v>0.80133344643238058</c:v>
                </c:pt>
                <c:pt idx="14">
                  <c:v>0.79996182811725525</c:v>
                </c:pt>
                <c:pt idx="15">
                  <c:v>0.81645253266349227</c:v>
                </c:pt>
                <c:pt idx="16">
                  <c:v>0.81497328658793478</c:v>
                </c:pt>
                <c:pt idx="17">
                  <c:v>0.80176499056906003</c:v>
                </c:pt>
                <c:pt idx="18">
                  <c:v>0.79343631021444616</c:v>
                </c:pt>
                <c:pt idx="19">
                  <c:v>0.79542607025215639</c:v>
                </c:pt>
                <c:pt idx="20">
                  <c:v>0.79768707901523539</c:v>
                </c:pt>
                <c:pt idx="21">
                  <c:v>0.80565158193635877</c:v>
                </c:pt>
                <c:pt idx="22">
                  <c:v>0.80382157454483161</c:v>
                </c:pt>
                <c:pt idx="23">
                  <c:v>0.80124437897300815</c:v>
                </c:pt>
                <c:pt idx="24">
                  <c:v>0.79845948332245575</c:v>
                </c:pt>
                <c:pt idx="25">
                  <c:v>0.82572408998786995</c:v>
                </c:pt>
                <c:pt idx="26">
                  <c:v>0.82879805185834132</c:v>
                </c:pt>
                <c:pt idx="27">
                  <c:v>0.83578442723357915</c:v>
                </c:pt>
                <c:pt idx="28">
                  <c:v>0.81738588769951581</c:v>
                </c:pt>
                <c:pt idx="29">
                  <c:v>0.80982169033313478</c:v>
                </c:pt>
                <c:pt idx="30">
                  <c:v>0.8049553011935765</c:v>
                </c:pt>
                <c:pt idx="31">
                  <c:v>0.79265583654148375</c:v>
                </c:pt>
                <c:pt idx="32">
                  <c:v>0.79263938639980114</c:v>
                </c:pt>
                <c:pt idx="33">
                  <c:v>0.79692047666292154</c:v>
                </c:pt>
                <c:pt idx="34">
                  <c:v>0.79967561376338647</c:v>
                </c:pt>
                <c:pt idx="35">
                  <c:v>0.79939302079337038</c:v>
                </c:pt>
                <c:pt idx="36">
                  <c:v>0.78674539278481548</c:v>
                </c:pt>
                <c:pt idx="37">
                  <c:v>0.78623429053317695</c:v>
                </c:pt>
                <c:pt idx="38">
                  <c:v>0.83196193998175438</c:v>
                </c:pt>
                <c:pt idx="39">
                  <c:v>0.84959223857332844</c:v>
                </c:pt>
                <c:pt idx="40">
                  <c:v>0.85508248696435396</c:v>
                </c:pt>
                <c:pt idx="41">
                  <c:v>0.84916426536154055</c:v>
                </c:pt>
                <c:pt idx="42">
                  <c:v>0.84351947457157195</c:v>
                </c:pt>
                <c:pt idx="43">
                  <c:v>0.85430656096817004</c:v>
                </c:pt>
                <c:pt idx="44">
                  <c:v>0.8602165464629401</c:v>
                </c:pt>
                <c:pt idx="45">
                  <c:v>0.86740347489364167</c:v>
                </c:pt>
                <c:pt idx="46">
                  <c:v>0.85526898792732564</c:v>
                </c:pt>
                <c:pt idx="47">
                  <c:v>0.85946240834882459</c:v>
                </c:pt>
                <c:pt idx="48">
                  <c:v>0.85108760829677355</c:v>
                </c:pt>
                <c:pt idx="49">
                  <c:v>0.85338588207451549</c:v>
                </c:pt>
                <c:pt idx="50">
                  <c:v>0.87547378685669397</c:v>
                </c:pt>
                <c:pt idx="51">
                  <c:v>0.89291766290135854</c:v>
                </c:pt>
                <c:pt idx="52">
                  <c:v>0.89355795835201512</c:v>
                </c:pt>
                <c:pt idx="53">
                  <c:v>0.89409979164613396</c:v>
                </c:pt>
                <c:pt idx="54">
                  <c:v>0.89129425336516943</c:v>
                </c:pt>
                <c:pt idx="55">
                  <c:v>0.89298548559996549</c:v>
                </c:pt>
                <c:pt idx="56">
                  <c:v>0.89967231031253547</c:v>
                </c:pt>
                <c:pt idx="57">
                  <c:v>0.90031410256916689</c:v>
                </c:pt>
                <c:pt idx="58">
                  <c:v>0.90211453812072773</c:v>
                </c:pt>
                <c:pt idx="59">
                  <c:v>0.90397139992752307</c:v>
                </c:pt>
                <c:pt idx="60">
                  <c:v>0.90366815780311915</c:v>
                </c:pt>
              </c:numCache>
            </c:numRef>
          </c:val>
          <c:smooth val="0"/>
          <c:extLst>
            <c:ext xmlns:c16="http://schemas.microsoft.com/office/drawing/2014/chart" uri="{C3380CC4-5D6E-409C-BE32-E72D297353CC}">
              <c16:uniqueId val="{00000003-CE44-4CFE-AAC4-40B23900EC09}"/>
            </c:ext>
          </c:extLst>
        </c:ser>
        <c:dLbls>
          <c:showLegendKey val="0"/>
          <c:showVal val="0"/>
          <c:showCatName val="0"/>
          <c:showSerName val="0"/>
          <c:showPercent val="0"/>
          <c:showBubbleSize val="0"/>
        </c:dLbls>
        <c:marker val="1"/>
        <c:smooth val="0"/>
        <c:axId val="166200832"/>
        <c:axId val="166199296"/>
      </c:lineChart>
      <c:dateAx>
        <c:axId val="166191872"/>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3408"/>
        <c:crosses val="autoZero"/>
        <c:auto val="1"/>
        <c:lblOffset val="100"/>
        <c:baseTimeUnit val="months"/>
      </c:dateAx>
      <c:valAx>
        <c:axId val="166193408"/>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191872"/>
        <c:crosses val="autoZero"/>
        <c:crossBetween val="between"/>
      </c:valAx>
      <c:valAx>
        <c:axId val="166199296"/>
        <c:scaling>
          <c:orientation val="minMax"/>
          <c:max val="1"/>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6200832"/>
        <c:crosses val="max"/>
        <c:crossBetween val="between"/>
      </c:valAx>
      <c:catAx>
        <c:axId val="166200832"/>
        <c:scaling>
          <c:orientation val="minMax"/>
        </c:scaling>
        <c:delete val="1"/>
        <c:axPos val="b"/>
        <c:majorTickMark val="out"/>
        <c:minorTickMark val="none"/>
        <c:tickLblPos val="none"/>
        <c:crossAx val="1661992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81952"/>
        <c:axId val="169596032"/>
      </c:barChart>
      <c:catAx>
        <c:axId val="169581952"/>
        <c:scaling>
          <c:orientation val="minMax"/>
        </c:scaling>
        <c:delete val="0"/>
        <c:axPos val="b"/>
        <c:numFmt formatCode="[$-409]mmm\-yy;@" sourceLinked="0"/>
        <c:majorTickMark val="out"/>
        <c:minorTickMark val="none"/>
        <c:tickLblPos val="nextTo"/>
        <c:crossAx val="169596032"/>
        <c:crosses val="autoZero"/>
        <c:auto val="1"/>
        <c:lblAlgn val="ctr"/>
        <c:lblOffset val="100"/>
        <c:noMultiLvlLbl val="0"/>
      </c:catAx>
      <c:valAx>
        <c:axId val="169596032"/>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81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600128"/>
        <c:axId val="169747584"/>
      </c:barChart>
      <c:catAx>
        <c:axId val="169600128"/>
        <c:scaling>
          <c:orientation val="minMax"/>
        </c:scaling>
        <c:delete val="0"/>
        <c:axPos val="b"/>
        <c:numFmt formatCode="[$-409]mmm\-yy;@" sourceLinked="0"/>
        <c:majorTickMark val="out"/>
        <c:minorTickMark val="none"/>
        <c:tickLblPos val="nextTo"/>
        <c:crossAx val="169747584"/>
        <c:crosses val="autoZero"/>
        <c:auto val="1"/>
        <c:lblAlgn val="ctr"/>
        <c:lblOffset val="100"/>
        <c:noMultiLvlLbl val="0"/>
      </c:catAx>
      <c:valAx>
        <c:axId val="169747584"/>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600128"/>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0"/>
          <c:order val="0"/>
          <c:tx>
            <c:strRef>
              <c:f>'Monthly Balances'!$I$1</c:f>
              <c:strCache>
                <c:ptCount val="1"/>
                <c:pt idx="0">
                  <c:v> SPIA Non-State Operating $ </c:v>
                </c:pt>
              </c:strCache>
            </c:strRef>
          </c:tx>
          <c:spPr>
            <a:solidFill>
              <a:schemeClr val="accent1">
                <a:shade val="76000"/>
              </a:schemeClr>
            </a:solidFill>
            <a:ln>
              <a:noFill/>
            </a:ln>
            <a:effectLst/>
          </c:spPr>
          <c:cat>
            <c:numRef>
              <c:f>'Monthly Balances'!$A$136:$A$196</c:f>
              <c:numCache>
                <c:formatCode>m/d/yyyy</c:formatCode>
                <c:ptCount val="61"/>
                <c:pt idx="0">
                  <c:v>43190</c:v>
                </c:pt>
                <c:pt idx="1">
                  <c:v>43220</c:v>
                </c:pt>
                <c:pt idx="2">
                  <c:v>43251</c:v>
                </c:pt>
                <c:pt idx="3">
                  <c:v>43281</c:v>
                </c:pt>
                <c:pt idx="4">
                  <c:v>43312</c:v>
                </c:pt>
                <c:pt idx="5">
                  <c:v>43343</c:v>
                </c:pt>
                <c:pt idx="6">
                  <c:v>43373</c:v>
                </c:pt>
                <c:pt idx="7">
                  <c:v>43404</c:v>
                </c:pt>
                <c:pt idx="8">
                  <c:v>43434</c:v>
                </c:pt>
                <c:pt idx="9">
                  <c:v>43465</c:v>
                </c:pt>
                <c:pt idx="10">
                  <c:v>43496</c:v>
                </c:pt>
                <c:pt idx="11">
                  <c:v>43524</c:v>
                </c:pt>
                <c:pt idx="12">
                  <c:v>43555</c:v>
                </c:pt>
                <c:pt idx="13">
                  <c:v>43585</c:v>
                </c:pt>
                <c:pt idx="14">
                  <c:v>43616</c:v>
                </c:pt>
                <c:pt idx="15">
                  <c:v>43646</c:v>
                </c:pt>
                <c:pt idx="16">
                  <c:v>43677</c:v>
                </c:pt>
                <c:pt idx="17">
                  <c:v>43708</c:v>
                </c:pt>
                <c:pt idx="18">
                  <c:v>43738</c:v>
                </c:pt>
                <c:pt idx="19">
                  <c:v>43769</c:v>
                </c:pt>
                <c:pt idx="20">
                  <c:v>43799</c:v>
                </c:pt>
                <c:pt idx="21">
                  <c:v>43830</c:v>
                </c:pt>
                <c:pt idx="22">
                  <c:v>43861</c:v>
                </c:pt>
                <c:pt idx="23">
                  <c:v>43890</c:v>
                </c:pt>
                <c:pt idx="24">
                  <c:v>43921</c:v>
                </c:pt>
                <c:pt idx="25">
                  <c:v>43951</c:v>
                </c:pt>
                <c:pt idx="26">
                  <c:v>43982</c:v>
                </c:pt>
                <c:pt idx="27">
                  <c:v>44012</c:v>
                </c:pt>
                <c:pt idx="28">
                  <c:v>44043</c:v>
                </c:pt>
                <c:pt idx="29">
                  <c:v>44074</c:v>
                </c:pt>
                <c:pt idx="30">
                  <c:v>44104</c:v>
                </c:pt>
                <c:pt idx="31">
                  <c:v>44135</c:v>
                </c:pt>
                <c:pt idx="32">
                  <c:v>44165</c:v>
                </c:pt>
                <c:pt idx="33">
                  <c:v>44196</c:v>
                </c:pt>
                <c:pt idx="34">
                  <c:v>44227</c:v>
                </c:pt>
                <c:pt idx="35">
                  <c:v>44255</c:v>
                </c:pt>
                <c:pt idx="36">
                  <c:v>44286</c:v>
                </c:pt>
                <c:pt idx="37">
                  <c:v>44316</c:v>
                </c:pt>
                <c:pt idx="38">
                  <c:v>44347</c:v>
                </c:pt>
                <c:pt idx="39">
                  <c:v>44377</c:v>
                </c:pt>
                <c:pt idx="40">
                  <c:v>44408</c:v>
                </c:pt>
                <c:pt idx="41">
                  <c:v>44439</c:v>
                </c:pt>
                <c:pt idx="42">
                  <c:v>44469</c:v>
                </c:pt>
                <c:pt idx="43">
                  <c:v>44500</c:v>
                </c:pt>
                <c:pt idx="44">
                  <c:v>44530</c:v>
                </c:pt>
                <c:pt idx="45">
                  <c:v>44561</c:v>
                </c:pt>
                <c:pt idx="46">
                  <c:v>44592</c:v>
                </c:pt>
                <c:pt idx="47">
                  <c:v>44620</c:v>
                </c:pt>
                <c:pt idx="48">
                  <c:v>44651</c:v>
                </c:pt>
                <c:pt idx="49">
                  <c:v>44681</c:v>
                </c:pt>
                <c:pt idx="50">
                  <c:v>44712</c:v>
                </c:pt>
                <c:pt idx="51">
                  <c:v>44742</c:v>
                </c:pt>
                <c:pt idx="52">
                  <c:v>44773</c:v>
                </c:pt>
                <c:pt idx="53">
                  <c:v>44804</c:v>
                </c:pt>
                <c:pt idx="54">
                  <c:v>44834</c:v>
                </c:pt>
                <c:pt idx="55">
                  <c:v>44865</c:v>
                </c:pt>
                <c:pt idx="56">
                  <c:v>44895</c:v>
                </c:pt>
                <c:pt idx="57">
                  <c:v>44926</c:v>
                </c:pt>
                <c:pt idx="58">
                  <c:v>44957</c:v>
                </c:pt>
                <c:pt idx="59">
                  <c:v>44985</c:v>
                </c:pt>
                <c:pt idx="60">
                  <c:v>45016</c:v>
                </c:pt>
              </c:numCache>
            </c:numRef>
          </c:cat>
          <c:val>
            <c:numRef>
              <c:f>'Monthly Balances'!$I$136:$I$196</c:f>
              <c:numCache>
                <c:formatCode>_("$"* #,##0.00_);_("$"* \(#,##0.00\);_("$"* "-"??_);_(@_)</c:formatCode>
                <c:ptCount val="61"/>
                <c:pt idx="0">
                  <c:v>4636527606.7800007</c:v>
                </c:pt>
                <c:pt idx="1">
                  <c:v>4547785980.3900003</c:v>
                </c:pt>
                <c:pt idx="2">
                  <c:v>4444993776.7799997</c:v>
                </c:pt>
                <c:pt idx="3">
                  <c:v>4241516669.0299997</c:v>
                </c:pt>
                <c:pt idx="4">
                  <c:v>4148065923.5100002</c:v>
                </c:pt>
                <c:pt idx="5">
                  <c:v>4175867839.04</c:v>
                </c:pt>
                <c:pt idx="6">
                  <c:v>4273797439.6100001</c:v>
                </c:pt>
                <c:pt idx="7">
                  <c:v>4146026557.1300001</c:v>
                </c:pt>
                <c:pt idx="8">
                  <c:v>3913417668.0899997</c:v>
                </c:pt>
                <c:pt idx="9">
                  <c:v>3905673999.7599998</c:v>
                </c:pt>
                <c:pt idx="10">
                  <c:v>4220484921.1800003</c:v>
                </c:pt>
                <c:pt idx="11">
                  <c:v>4200052596.25</c:v>
                </c:pt>
                <c:pt idx="12">
                  <c:v>4037397872.4200001</c:v>
                </c:pt>
                <c:pt idx="13">
                  <c:v>3888387231.27</c:v>
                </c:pt>
                <c:pt idx="14">
                  <c:v>3841744218.7400002</c:v>
                </c:pt>
                <c:pt idx="15">
                  <c:v>3712643778.6100001</c:v>
                </c:pt>
                <c:pt idx="16">
                  <c:v>3681288160.04</c:v>
                </c:pt>
                <c:pt idx="17">
                  <c:v>3760659526.3400002</c:v>
                </c:pt>
                <c:pt idx="18">
                  <c:v>3851346701.3599997</c:v>
                </c:pt>
                <c:pt idx="19">
                  <c:v>3760713546.1900001</c:v>
                </c:pt>
                <c:pt idx="20">
                  <c:v>3555112798.8099999</c:v>
                </c:pt>
                <c:pt idx="21">
                  <c:v>3598539043.5499997</c:v>
                </c:pt>
                <c:pt idx="22">
                  <c:v>3893454456.2400002</c:v>
                </c:pt>
                <c:pt idx="23">
                  <c:v>3838200840.3400002</c:v>
                </c:pt>
                <c:pt idx="24">
                  <c:v>3586678871.5499997</c:v>
                </c:pt>
                <c:pt idx="25">
                  <c:v>3779648181.0100002</c:v>
                </c:pt>
                <c:pt idx="26">
                  <c:v>3838283886.4000001</c:v>
                </c:pt>
                <c:pt idx="27">
                  <c:v>3833512237.8099999</c:v>
                </c:pt>
                <c:pt idx="28">
                  <c:v>3932905107.5200005</c:v>
                </c:pt>
                <c:pt idx="29">
                  <c:v>4208783057.8799996</c:v>
                </c:pt>
                <c:pt idx="30">
                  <c:v>4427841742.9400005</c:v>
                </c:pt>
                <c:pt idx="31">
                  <c:v>4376993002.7700005</c:v>
                </c:pt>
                <c:pt idx="32">
                  <c:v>4309764571.3299999</c:v>
                </c:pt>
                <c:pt idx="33">
                  <c:v>4393935223.5799999</c:v>
                </c:pt>
                <c:pt idx="34">
                  <c:v>4812317173.4499998</c:v>
                </c:pt>
                <c:pt idx="35">
                  <c:v>4797587811</c:v>
                </c:pt>
                <c:pt idx="36">
                  <c:v>4800815792.4699993</c:v>
                </c:pt>
                <c:pt idx="37">
                  <c:v>4716906336.8999996</c:v>
                </c:pt>
                <c:pt idx="38">
                  <c:v>4766799143.1700001</c:v>
                </c:pt>
                <c:pt idx="39">
                  <c:v>4792782494.7799997</c:v>
                </c:pt>
                <c:pt idx="40">
                  <c:v>4807728072.1300001</c:v>
                </c:pt>
                <c:pt idx="41">
                  <c:v>5130535165.4399996</c:v>
                </c:pt>
                <c:pt idx="42">
                  <c:v>5409309463.3400002</c:v>
                </c:pt>
                <c:pt idx="43">
                  <c:v>5237459704.7200003</c:v>
                </c:pt>
                <c:pt idx="44">
                  <c:v>5117568811.8699999</c:v>
                </c:pt>
                <c:pt idx="45">
                  <c:v>5092372703.0900002</c:v>
                </c:pt>
                <c:pt idx="46">
                  <c:v>5621610076.5799999</c:v>
                </c:pt>
                <c:pt idx="47">
                  <c:v>5650454175.96</c:v>
                </c:pt>
                <c:pt idx="48">
                  <c:v>5555475179.4899998</c:v>
                </c:pt>
                <c:pt idx="49">
                  <c:v>5468919564.4700003</c:v>
                </c:pt>
                <c:pt idx="50">
                  <c:v>5324257654.25</c:v>
                </c:pt>
                <c:pt idx="51">
                  <c:v>5007152517</c:v>
                </c:pt>
                <c:pt idx="52">
                  <c:v>4943865722.4799995</c:v>
                </c:pt>
                <c:pt idx="53">
                  <c:v>4903114875.2699995</c:v>
                </c:pt>
                <c:pt idx="54">
                  <c:v>5217518708.4099998</c:v>
                </c:pt>
                <c:pt idx="55">
                  <c:v>5012073206.6999998</c:v>
                </c:pt>
                <c:pt idx="56">
                  <c:v>4668067243.21</c:v>
                </c:pt>
                <c:pt idx="57">
                  <c:v>4635491996.8999996</c:v>
                </c:pt>
                <c:pt idx="58">
                  <c:v>4715786273.1199999</c:v>
                </c:pt>
                <c:pt idx="59">
                  <c:v>4646115236.0500002</c:v>
                </c:pt>
                <c:pt idx="60">
                  <c:v>4606383333.5799999</c:v>
                </c:pt>
              </c:numCache>
            </c:numRef>
          </c:val>
          <c:extLst>
            <c:ext xmlns:c16="http://schemas.microsoft.com/office/drawing/2014/chart" uri="{C3380CC4-5D6E-409C-BE32-E72D297353CC}">
              <c16:uniqueId val="{00000000-99D2-4C4C-91F6-50C07A0D6EE1}"/>
            </c:ext>
          </c:extLst>
        </c:ser>
        <c:dLbls>
          <c:showLegendKey val="0"/>
          <c:showVal val="0"/>
          <c:showCatName val="0"/>
          <c:showSerName val="0"/>
          <c:showPercent val="0"/>
          <c:showBubbleSize val="0"/>
        </c:dLbls>
        <c:axId val="168050048"/>
        <c:axId val="168055936"/>
      </c:areaChart>
      <c:lineChart>
        <c:grouping val="standard"/>
        <c:varyColors val="0"/>
        <c:ser>
          <c:idx val="1"/>
          <c:order val="1"/>
          <c:tx>
            <c:strRef>
              <c:f>'Monthly Balances'!$J$1</c:f>
              <c:strCache>
                <c:ptCount val="1"/>
                <c:pt idx="0">
                  <c:v> SPIA Non-State Operating % </c:v>
                </c:pt>
              </c:strCache>
            </c:strRef>
          </c:tx>
          <c:spPr>
            <a:ln w="28575" cap="rnd" cmpd="sng" algn="ctr">
              <a:solidFill>
                <a:srgbClr val="15234A"/>
              </a:solidFill>
              <a:prstDash val="solid"/>
              <a:round/>
            </a:ln>
            <a:effectLst/>
          </c:spPr>
          <c:marker>
            <c:symbol val="none"/>
          </c:marker>
          <c:val>
            <c:numRef>
              <c:f>'Monthly Balances'!$J$136:$J$196</c:f>
              <c:numCache>
                <c:formatCode>0.0%</c:formatCode>
                <c:ptCount val="61"/>
                <c:pt idx="0">
                  <c:v>0.19866773747134203</c:v>
                </c:pt>
                <c:pt idx="1">
                  <c:v>0.18670570212261087</c:v>
                </c:pt>
                <c:pt idx="2">
                  <c:v>0.19278801921388117</c:v>
                </c:pt>
                <c:pt idx="3">
                  <c:v>0.18197712330599622</c:v>
                </c:pt>
                <c:pt idx="4">
                  <c:v>0.17765895080349076</c:v>
                </c:pt>
                <c:pt idx="5">
                  <c:v>0.1813982434190963</c:v>
                </c:pt>
                <c:pt idx="6">
                  <c:v>0.18160275458663919</c:v>
                </c:pt>
                <c:pt idx="7">
                  <c:v>0.17388010997705744</c:v>
                </c:pt>
                <c:pt idx="8">
                  <c:v>0.17322560270191528</c:v>
                </c:pt>
                <c:pt idx="9">
                  <c:v>0.1694850330259699</c:v>
                </c:pt>
                <c:pt idx="10">
                  <c:v>0.1742833629477922</c:v>
                </c:pt>
                <c:pt idx="11">
                  <c:v>0.17697855537622426</c:v>
                </c:pt>
                <c:pt idx="12">
                  <c:v>0.17053177018624963</c:v>
                </c:pt>
                <c:pt idx="13">
                  <c:v>0.15625400379795298</c:v>
                </c:pt>
                <c:pt idx="14">
                  <c:v>0.15720374324687042</c:v>
                </c:pt>
                <c:pt idx="15">
                  <c:v>0.14722340927171942</c:v>
                </c:pt>
                <c:pt idx="16">
                  <c:v>0.14730686161684964</c:v>
                </c:pt>
                <c:pt idx="17">
                  <c:v>0.15178262283917418</c:v>
                </c:pt>
                <c:pt idx="18">
                  <c:v>0.15724883039472312</c:v>
                </c:pt>
                <c:pt idx="19">
                  <c:v>0.15537933607472493</c:v>
                </c:pt>
                <c:pt idx="20">
                  <c:v>0.14822277125083849</c:v>
                </c:pt>
                <c:pt idx="21">
                  <c:v>0.14590649287153279</c:v>
                </c:pt>
                <c:pt idx="22">
                  <c:v>0.15018378858461298</c:v>
                </c:pt>
                <c:pt idx="23">
                  <c:v>0.15163868630572547</c:v>
                </c:pt>
                <c:pt idx="24">
                  <c:v>0.13957522532095792</c:v>
                </c:pt>
                <c:pt idx="25">
                  <c:v>0.11841038587975221</c:v>
                </c:pt>
                <c:pt idx="26">
                  <c:v>0.12687329263498096</c:v>
                </c:pt>
                <c:pt idx="27">
                  <c:v>0.12883999658500367</c:v>
                </c:pt>
                <c:pt idx="28">
                  <c:v>0.13270855075164714</c:v>
                </c:pt>
                <c:pt idx="29">
                  <c:v>0.1420835372595281</c:v>
                </c:pt>
                <c:pt idx="30">
                  <c:v>0.14990204397720178</c:v>
                </c:pt>
                <c:pt idx="31">
                  <c:v>0.14586082676083431</c:v>
                </c:pt>
                <c:pt idx="32">
                  <c:v>0.14561439859589659</c:v>
                </c:pt>
                <c:pt idx="33">
                  <c:v>0.14558101290735184</c:v>
                </c:pt>
                <c:pt idx="34">
                  <c:v>0.14780642410729078</c:v>
                </c:pt>
                <c:pt idx="35">
                  <c:v>0.1484220459093499</c:v>
                </c:pt>
                <c:pt idx="36">
                  <c:v>0.14392643186466433</c:v>
                </c:pt>
                <c:pt idx="37">
                  <c:v>0.13292492935188724</c:v>
                </c:pt>
                <c:pt idx="38">
                  <c:v>0.11943534048660123</c:v>
                </c:pt>
                <c:pt idx="39">
                  <c:v>0.11419075320692913</c:v>
                </c:pt>
                <c:pt idx="40">
                  <c:v>0.1109059872960208</c:v>
                </c:pt>
                <c:pt idx="41">
                  <c:v>0.11422366712814895</c:v>
                </c:pt>
                <c:pt idx="42">
                  <c:v>0.11931645226023753</c:v>
                </c:pt>
                <c:pt idx="43">
                  <c:v>0.1130944036244973</c:v>
                </c:pt>
                <c:pt idx="44">
                  <c:v>0.10852704236592547</c:v>
                </c:pt>
                <c:pt idx="45">
                  <c:v>0.10390318375371914</c:v>
                </c:pt>
                <c:pt idx="46">
                  <c:v>0.11629723494298801</c:v>
                </c:pt>
                <c:pt idx="47">
                  <c:v>0.1131620707812389</c:v>
                </c:pt>
                <c:pt idx="48">
                  <c:v>0.10994687061330091</c:v>
                </c:pt>
                <c:pt idx="49">
                  <c:v>0.10247503684555986</c:v>
                </c:pt>
                <c:pt idx="50">
                  <c:v>9.3240274454893524E-2</c:v>
                </c:pt>
                <c:pt idx="51">
                  <c:v>8.4122760792418788E-2</c:v>
                </c:pt>
                <c:pt idx="52">
                  <c:v>8.2038454748370432E-2</c:v>
                </c:pt>
                <c:pt idx="53">
                  <c:v>8.1361607865595445E-2</c:v>
                </c:pt>
                <c:pt idx="54">
                  <c:v>8.5134020079491696E-2</c:v>
                </c:pt>
                <c:pt idx="55">
                  <c:v>8.2333481498176084E-2</c:v>
                </c:pt>
                <c:pt idx="56">
                  <c:v>7.6085146681367566E-2</c:v>
                </c:pt>
                <c:pt idx="57">
                  <c:v>7.4588377526260977E-2</c:v>
                </c:pt>
                <c:pt idx="58">
                  <c:v>7.4310049350220495E-2</c:v>
                </c:pt>
                <c:pt idx="59">
                  <c:v>7.3428613425942729E-2</c:v>
                </c:pt>
                <c:pt idx="60">
                  <c:v>7.2320236638068025E-2</c:v>
                </c:pt>
              </c:numCache>
            </c:numRef>
          </c:val>
          <c:smooth val="0"/>
          <c:extLst>
            <c:ext xmlns:c16="http://schemas.microsoft.com/office/drawing/2014/chart" uri="{C3380CC4-5D6E-409C-BE32-E72D297353CC}">
              <c16:uniqueId val="{00000001-99D2-4C4C-91F6-50C07A0D6EE1}"/>
            </c:ext>
          </c:extLst>
        </c:ser>
        <c:dLbls>
          <c:showLegendKey val="0"/>
          <c:showVal val="0"/>
          <c:showCatName val="0"/>
          <c:showSerName val="0"/>
          <c:showPercent val="0"/>
          <c:showBubbleSize val="0"/>
        </c:dLbls>
        <c:marker val="1"/>
        <c:smooth val="0"/>
        <c:axId val="168063360"/>
        <c:axId val="168057472"/>
      </c:lineChart>
      <c:dateAx>
        <c:axId val="168050048"/>
        <c:scaling>
          <c:orientation val="minMax"/>
        </c:scaling>
        <c:delete val="0"/>
        <c:axPos val="b"/>
        <c:numFmt formatCode="[$-409]mmm\-yy;@"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5936"/>
        <c:crosses val="autoZero"/>
        <c:auto val="1"/>
        <c:lblOffset val="100"/>
        <c:baseTimeUnit val="months"/>
      </c:dateAx>
      <c:valAx>
        <c:axId val="168055936"/>
        <c:scaling>
          <c:orientation val="minMax"/>
          <c:max val="6000000000"/>
          <c:min val="0"/>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quot;M&quot;"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50048"/>
        <c:crosses val="autoZero"/>
        <c:crossBetween val="between"/>
      </c:valAx>
      <c:valAx>
        <c:axId val="168057472"/>
        <c:scaling>
          <c:orientation val="minMax"/>
          <c:max val="0.30000000000000004"/>
        </c:scaling>
        <c:delete val="0"/>
        <c:axPos val="r"/>
        <c:numFmt formatCode="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168063360"/>
        <c:crosses val="max"/>
        <c:crossBetween val="between"/>
      </c:valAx>
      <c:catAx>
        <c:axId val="168063360"/>
        <c:scaling>
          <c:orientation val="minMax"/>
        </c:scaling>
        <c:delete val="1"/>
        <c:axPos val="b"/>
        <c:majorTickMark val="out"/>
        <c:minorTickMark val="none"/>
        <c:tickLblPos val="none"/>
        <c:crossAx val="168057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Total Pool (12 month average balance)</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169578880"/>
        <c:axId val="169840640"/>
      </c:barChart>
      <c:catAx>
        <c:axId val="169578880"/>
        <c:scaling>
          <c:orientation val="minMax"/>
        </c:scaling>
        <c:delete val="0"/>
        <c:axPos val="b"/>
        <c:numFmt formatCode="[$-409]mmm\-yy;@" sourceLinked="0"/>
        <c:majorTickMark val="out"/>
        <c:minorTickMark val="none"/>
        <c:tickLblPos val="nextTo"/>
        <c:crossAx val="169840640"/>
        <c:crosses val="autoZero"/>
        <c:auto val="1"/>
        <c:lblAlgn val="ctr"/>
        <c:lblOffset val="100"/>
        <c:noMultiLvlLbl val="0"/>
      </c:catAx>
      <c:valAx>
        <c:axId val="169840640"/>
        <c:scaling>
          <c:orientation val="minMax"/>
          <c:max val="22000000000"/>
          <c:min val="10000000000"/>
        </c:scaling>
        <c:delete val="0"/>
        <c:axPos val="l"/>
        <c:majorGridlines/>
        <c:numFmt formatCode="_(&quot;$&quot;* #,##0_);_(&quot;$&quot;* \(#,##0\);_(&quot;$&quot;* &quot;-&quot;_);_(@_)" sourceLinked="0"/>
        <c:majorTickMark val="out"/>
        <c:minorTickMark val="none"/>
        <c:tickLblPos val="nextTo"/>
        <c:crossAx val="169578880"/>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withinLinear" id="18">
  <a:schemeClr val="accent5"/>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bwMode="auto">
        <a:xfrm xmlns:a="http://schemas.openxmlformats.org/drawingml/2006/main">
          <a:off x="-457200" y="-1600201"/>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0.10811</cdr:x>
      <cdr:y>0.09091</cdr:y>
    </cdr:from>
    <cdr:to>
      <cdr:x>0.10961</cdr:x>
      <cdr:y>0.79091</cdr:y>
    </cdr:to>
    <cdr:sp macro="" textlink="">
      <cdr:nvSpPr>
        <cdr:cNvPr id="9" name="Straight Connector 8"/>
        <cdr:cNvSpPr/>
      </cdr:nvSpPr>
      <cdr:spPr bwMode="auto">
        <a:xfrm xmlns:a="http://schemas.openxmlformats.org/drawingml/2006/main" rot="5400000" flipV="1">
          <a:off x="-546105" y="1841508"/>
          <a:ext cx="2933717" cy="12704"/>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0.30631</cdr:x>
      <cdr:y>0.08772</cdr:y>
    </cdr:from>
    <cdr:to>
      <cdr:x>0.30631</cdr:x>
      <cdr:y>0.78947</cdr:y>
    </cdr:to>
    <cdr:sp macro="" textlink="">
      <cdr:nvSpPr>
        <cdr:cNvPr id="11" name="Straight Connector 10"/>
        <cdr:cNvSpPr/>
      </cdr:nvSpPr>
      <cdr:spPr bwMode="auto">
        <a:xfrm xmlns:a="http://schemas.openxmlformats.org/drawingml/2006/main" rot="5400000" flipV="1">
          <a:off x="1066800" y="1905002"/>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0.49838</cdr:x>
      <cdr:y>0.08772</cdr:y>
    </cdr:from>
    <cdr:to>
      <cdr:x>0.49838</cdr:x>
      <cdr:y>0.78947</cdr:y>
    </cdr:to>
    <cdr:sp macro="" textlink="">
      <cdr:nvSpPr>
        <cdr:cNvPr id="12" name="Straight Connector 11"/>
        <cdr:cNvSpPr/>
      </cdr:nvSpPr>
      <cdr:spPr bwMode="auto">
        <a:xfrm xmlns:a="http://schemas.openxmlformats.org/drawingml/2006/main" rot="5400000">
          <a:off x="3059608" y="1906664"/>
          <a:ext cx="3050654"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0.88288</cdr:x>
      <cdr:y>0.08772</cdr:y>
    </cdr:from>
    <cdr:to>
      <cdr:x>0.88288</cdr:x>
      <cdr:y>0.78947</cdr:y>
    </cdr:to>
    <cdr:sp macro="" textlink="">
      <cdr:nvSpPr>
        <cdr:cNvPr id="13" name="Straight Connector 12"/>
        <cdr:cNvSpPr/>
      </cdr:nvSpPr>
      <cdr:spPr bwMode="auto">
        <a:xfrm xmlns:a="http://schemas.openxmlformats.org/drawingml/2006/main" rot="5400000">
          <a:off x="5943603" y="1905000"/>
          <a:ext cx="3047996" cy="2"/>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0.69369</cdr:x>
      <cdr:y>0.08772</cdr:y>
    </cdr:from>
    <cdr:to>
      <cdr:x>0.69369</cdr:x>
      <cdr:y>0.78947</cdr:y>
    </cdr:to>
    <cdr:sp macro="" textlink="">
      <cdr:nvSpPr>
        <cdr:cNvPr id="15" name="Straight Connector 14"/>
        <cdr:cNvSpPr/>
      </cdr:nvSpPr>
      <cdr:spPr bwMode="auto">
        <a:xfrm xmlns:a="http://schemas.openxmlformats.org/drawingml/2006/main" rot="5400000">
          <a:off x="4343399" y="1905000"/>
          <a:ext cx="3048000" cy="0"/>
        </a:xfrm>
        <a:prstGeom xmlns:a="http://schemas.openxmlformats.org/drawingml/2006/main" prst="line">
          <a:avLst/>
        </a:prstGeom>
        <a:solidFill xmlns:a="http://schemas.openxmlformats.org/drawingml/2006/main">
          <a:srgbClr val="99CC00"/>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anchor="t" anchorCtr="0" compatLnSpc="1">
          <a:prstTxWarp prst="textNoShape">
            <a:avLst/>
          </a:prstTxWarp>
        </a:bodyPr>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endParaRPr lang="en-US" dirty="0"/>
        </a:p>
      </cdr:txBody>
    </cdr:sp>
  </cdr:relSizeAnchor>
  <cdr:relSizeAnchor xmlns:cdr="http://schemas.openxmlformats.org/drawingml/2006/chartDrawing">
    <cdr:from>
      <cdr:x>0.08108</cdr:x>
      <cdr:y>0.01754</cdr:y>
    </cdr:from>
    <cdr:to>
      <cdr:x>0.14414</cdr:x>
      <cdr:y>0.09027</cdr:y>
    </cdr:to>
    <cdr:sp macro="" textlink="">
      <cdr:nvSpPr>
        <cdr:cNvPr id="16" name="TextBox 15"/>
        <cdr:cNvSpPr txBox="1"/>
      </cdr:nvSpPr>
      <cdr:spPr>
        <a:xfrm xmlns:a="http://schemas.openxmlformats.org/drawingml/2006/main">
          <a:off x="685800" y="76199"/>
          <a:ext cx="533374" cy="315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Garamond" pitchFamily="18" charset="0"/>
              <a:cs typeface="Arial" pitchFamily="34" charset="0"/>
            </a:rPr>
            <a:t>70%</a:t>
          </a:r>
        </a:p>
      </cdr:txBody>
    </cdr:sp>
  </cdr:relSizeAnchor>
  <cdr:relSizeAnchor xmlns:cdr="http://schemas.openxmlformats.org/drawingml/2006/chartDrawing">
    <cdr:from>
      <cdr:x>0.66667</cdr:x>
      <cdr:y>0.01754</cdr:y>
    </cdr:from>
    <cdr:to>
      <cdr:x>0.72973</cdr:x>
      <cdr:y>0.08389</cdr:y>
    </cdr:to>
    <cdr:sp macro="" textlink="">
      <cdr:nvSpPr>
        <cdr:cNvPr id="17" name="TextBox 1"/>
        <cdr:cNvSpPr txBox="1"/>
      </cdr:nvSpPr>
      <cdr:spPr>
        <a:xfrm xmlns:a="http://schemas.openxmlformats.org/drawingml/2006/main">
          <a:off x="5638800" y="76199"/>
          <a:ext cx="533372"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0.46847</cdr:x>
      <cdr:y>0.01754</cdr:y>
    </cdr:from>
    <cdr:to>
      <cdr:x>0.53153</cdr:x>
      <cdr:y>0.08389</cdr:y>
    </cdr:to>
    <cdr:sp macro="" textlink="">
      <cdr:nvSpPr>
        <cdr:cNvPr id="18" name="TextBox 1"/>
        <cdr:cNvSpPr txBox="1"/>
      </cdr:nvSpPr>
      <cdr:spPr>
        <a:xfrm xmlns:a="http://schemas.openxmlformats.org/drawingml/2006/main">
          <a:off x="3962400" y="76199"/>
          <a:ext cx="533387"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0.27027</cdr:x>
      <cdr:y>0.01754</cdr:y>
    </cdr:from>
    <cdr:to>
      <cdr:x>0.33333</cdr:x>
      <cdr:y>0.08389</cdr:y>
    </cdr:to>
    <cdr:sp macro="" textlink="">
      <cdr:nvSpPr>
        <cdr:cNvPr id="19" name="TextBox 1"/>
        <cdr:cNvSpPr txBox="1"/>
      </cdr:nvSpPr>
      <cdr:spPr>
        <a:xfrm xmlns:a="http://schemas.openxmlformats.org/drawingml/2006/main">
          <a:off x="2286000" y="76199"/>
          <a:ext cx="53339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50%</a:t>
          </a:r>
        </a:p>
      </cdr:txBody>
    </cdr:sp>
  </cdr:relSizeAnchor>
  <cdr:relSizeAnchor xmlns:cdr="http://schemas.openxmlformats.org/drawingml/2006/chartDrawing">
    <cdr:from>
      <cdr:x>0.66667</cdr:x>
      <cdr:y>0.80702</cdr:y>
    </cdr:from>
    <cdr:to>
      <cdr:x>0.72973</cdr:x>
      <cdr:y>0.86858</cdr:y>
    </cdr:to>
    <cdr:sp macro="" textlink="">
      <cdr:nvSpPr>
        <cdr:cNvPr id="20" name="TextBox 1"/>
        <cdr:cNvSpPr txBox="1"/>
      </cdr:nvSpPr>
      <cdr:spPr>
        <a:xfrm xmlns:a="http://schemas.openxmlformats.org/drawingml/2006/main">
          <a:off x="5638800" y="3505199"/>
          <a:ext cx="533372"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0.46847</cdr:x>
      <cdr:y>0.80702</cdr:y>
    </cdr:from>
    <cdr:to>
      <cdr:x>0.53153</cdr:x>
      <cdr:y>0.86858</cdr:y>
    </cdr:to>
    <cdr:sp macro="" textlink="">
      <cdr:nvSpPr>
        <cdr:cNvPr id="21" name="TextBox 1"/>
        <cdr:cNvSpPr txBox="1"/>
      </cdr:nvSpPr>
      <cdr:spPr>
        <a:xfrm xmlns:a="http://schemas.openxmlformats.org/drawingml/2006/main">
          <a:off x="3962400" y="3505199"/>
          <a:ext cx="53339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0.27928</cdr:x>
      <cdr:y>0.80702</cdr:y>
    </cdr:from>
    <cdr:to>
      <cdr:x>0.34234</cdr:x>
      <cdr:y>0.87975</cdr:y>
    </cdr:to>
    <cdr:sp macro="" textlink="">
      <cdr:nvSpPr>
        <cdr:cNvPr id="22" name="TextBox 1"/>
        <cdr:cNvSpPr txBox="1"/>
      </cdr:nvSpPr>
      <cdr:spPr>
        <a:xfrm xmlns:a="http://schemas.openxmlformats.org/drawingml/2006/main">
          <a:off x="2362200" y="3505199"/>
          <a:ext cx="533374" cy="3158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10%</a:t>
          </a:r>
        </a:p>
      </cdr:txBody>
    </cdr:sp>
  </cdr:relSizeAnchor>
  <cdr:relSizeAnchor xmlns:cdr="http://schemas.openxmlformats.org/drawingml/2006/chartDrawing">
    <cdr:from>
      <cdr:x>0.08108</cdr:x>
      <cdr:y>0.8</cdr:y>
    </cdr:from>
    <cdr:to>
      <cdr:x>0.14414</cdr:x>
      <cdr:y>0.87273</cdr:y>
    </cdr:to>
    <cdr:sp macro="" textlink="">
      <cdr:nvSpPr>
        <cdr:cNvPr id="23" name="TextBox 1"/>
        <cdr:cNvSpPr txBox="1"/>
      </cdr:nvSpPr>
      <cdr:spPr>
        <a:xfrm xmlns:a="http://schemas.openxmlformats.org/drawingml/2006/main">
          <a:off x="685800" y="3352799"/>
          <a:ext cx="533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30%</a:t>
          </a:r>
        </a:p>
      </cdr:txBody>
    </cdr:sp>
  </cdr:relSizeAnchor>
  <cdr:relSizeAnchor xmlns:cdr="http://schemas.openxmlformats.org/drawingml/2006/chartDrawing">
    <cdr:from>
      <cdr:x>0.85586</cdr:x>
      <cdr:y>0.01754</cdr:y>
    </cdr:from>
    <cdr:to>
      <cdr:x>0.91892</cdr:x>
      <cdr:y>0.08389</cdr:y>
    </cdr:to>
    <cdr:sp macro="" textlink="">
      <cdr:nvSpPr>
        <cdr:cNvPr id="24" name="TextBox 1"/>
        <cdr:cNvSpPr txBox="1"/>
      </cdr:nvSpPr>
      <cdr:spPr>
        <a:xfrm xmlns:a="http://schemas.openxmlformats.org/drawingml/2006/main">
          <a:off x="7239000" y="76199"/>
          <a:ext cx="533373" cy="2881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6%</a:t>
          </a:r>
        </a:p>
      </cdr:txBody>
    </cdr:sp>
  </cdr:relSizeAnchor>
  <cdr:relSizeAnchor xmlns:cdr="http://schemas.openxmlformats.org/drawingml/2006/chartDrawing">
    <cdr:from>
      <cdr:x>0.85586</cdr:x>
      <cdr:y>0.80702</cdr:y>
    </cdr:from>
    <cdr:to>
      <cdr:x>0.90991</cdr:x>
      <cdr:y>0.86858</cdr:y>
    </cdr:to>
    <cdr:sp macro="" textlink="">
      <cdr:nvSpPr>
        <cdr:cNvPr id="25" name="TextBox 1"/>
        <cdr:cNvSpPr txBox="1"/>
      </cdr:nvSpPr>
      <cdr:spPr>
        <a:xfrm xmlns:a="http://schemas.openxmlformats.org/drawingml/2006/main">
          <a:off x="7239000" y="3505199"/>
          <a:ext cx="457165" cy="2674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dirty="0">
              <a:latin typeface="Garamond" pitchFamily="18" charset="0"/>
              <a:cs typeface="Arial" pitchFamily="34" charset="0"/>
            </a:rPr>
            <a:t>0%</a:t>
          </a:r>
        </a:p>
      </cdr:txBody>
    </cdr:sp>
  </cdr:relSizeAnchor>
  <cdr:relSizeAnchor xmlns:cdr="http://schemas.openxmlformats.org/drawingml/2006/chartDrawing">
    <cdr:from>
      <cdr:x>0.10948</cdr:x>
      <cdr:y>0.45034</cdr:y>
    </cdr:from>
    <cdr:to>
      <cdr:x>0.20445</cdr:x>
      <cdr:y>0.49628</cdr:y>
    </cdr:to>
    <cdr:sp macro="" textlink="">
      <cdr:nvSpPr>
        <cdr:cNvPr id="26" name="TextBox 1"/>
        <cdr:cNvSpPr txBox="1"/>
      </cdr:nvSpPr>
      <cdr:spPr>
        <a:xfrm xmlns:a="http://schemas.openxmlformats.org/drawingml/2006/main">
          <a:off x="1007189" y="1957730"/>
          <a:ext cx="873691" cy="1997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45.0%</a:t>
          </a:r>
        </a:p>
      </cdr:txBody>
    </cdr:sp>
  </cdr:relSizeAnchor>
  <cdr:relSizeAnchor xmlns:cdr="http://schemas.openxmlformats.org/drawingml/2006/chartDrawing">
    <cdr:from>
      <cdr:x>0.88903</cdr:x>
      <cdr:y>0.69093</cdr:y>
    </cdr:from>
    <cdr:to>
      <cdr:x>0.97011</cdr:x>
      <cdr:y>0.75969</cdr:y>
    </cdr:to>
    <cdr:sp macro="" textlink="">
      <cdr:nvSpPr>
        <cdr:cNvPr id="27" name="TextBox 1"/>
        <cdr:cNvSpPr txBox="1"/>
      </cdr:nvSpPr>
      <cdr:spPr>
        <a:xfrm xmlns:a="http://schemas.openxmlformats.org/drawingml/2006/main">
          <a:off x="8178735" y="3003638"/>
          <a:ext cx="745909" cy="2989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0.5%</a:t>
          </a:r>
        </a:p>
      </cdr:txBody>
    </cdr:sp>
  </cdr:relSizeAnchor>
  <cdr:relSizeAnchor xmlns:cdr="http://schemas.openxmlformats.org/drawingml/2006/chartDrawing">
    <cdr:from>
      <cdr:x>0.70087</cdr:x>
      <cdr:y>0.37452</cdr:y>
    </cdr:from>
    <cdr:to>
      <cdr:x>0.79097</cdr:x>
      <cdr:y>0.44259</cdr:y>
    </cdr:to>
    <cdr:sp macro="" textlink="">
      <cdr:nvSpPr>
        <cdr:cNvPr id="28" name="TextBox 1"/>
        <cdr:cNvSpPr txBox="1"/>
      </cdr:nvSpPr>
      <cdr:spPr>
        <a:xfrm xmlns:a="http://schemas.openxmlformats.org/drawingml/2006/main">
          <a:off x="6447729" y="1628135"/>
          <a:ext cx="828889" cy="2959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30.0%</a:t>
          </a:r>
        </a:p>
      </cdr:txBody>
    </cdr:sp>
  </cdr:relSizeAnchor>
  <cdr:relSizeAnchor xmlns:cdr="http://schemas.openxmlformats.org/drawingml/2006/chartDrawing">
    <cdr:from>
      <cdr:x>0.51224</cdr:x>
      <cdr:y>0.62783</cdr:y>
    </cdr:from>
    <cdr:to>
      <cdr:x>0.58432</cdr:x>
      <cdr:y>0.69377</cdr:y>
    </cdr:to>
    <cdr:sp macro="" textlink="">
      <cdr:nvSpPr>
        <cdr:cNvPr id="29" name="TextBox 1"/>
        <cdr:cNvSpPr txBox="1"/>
      </cdr:nvSpPr>
      <cdr:spPr>
        <a:xfrm xmlns:a="http://schemas.openxmlformats.org/drawingml/2006/main">
          <a:off x="4712473" y="2729292"/>
          <a:ext cx="663111" cy="2866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14.2%</a:t>
          </a:r>
        </a:p>
        <a:p xmlns:a="http://schemas.openxmlformats.org/drawingml/2006/main">
          <a:pPr algn="ctr"/>
          <a:r>
            <a:rPr lang="en-US" sz="1400" i="1" dirty="0">
              <a:latin typeface="+mj-lt"/>
              <a:cs typeface="Arial" pitchFamily="34" charset="0"/>
            </a:rPr>
            <a:t> </a:t>
          </a:r>
        </a:p>
      </cdr:txBody>
    </cdr:sp>
  </cdr:relSizeAnchor>
  <cdr:relSizeAnchor xmlns:cdr="http://schemas.openxmlformats.org/drawingml/2006/chartDrawing">
    <cdr:from>
      <cdr:x>0.31639</cdr:x>
      <cdr:y>0.71551</cdr:y>
    </cdr:from>
    <cdr:to>
      <cdr:x>0.40648</cdr:x>
      <cdr:y>0.77981</cdr:y>
    </cdr:to>
    <cdr:sp macro="" textlink="">
      <cdr:nvSpPr>
        <cdr:cNvPr id="30" name="TextBox 1"/>
        <cdr:cNvSpPr txBox="1"/>
      </cdr:nvSpPr>
      <cdr:spPr>
        <a:xfrm xmlns:a="http://schemas.openxmlformats.org/drawingml/2006/main">
          <a:off x="2910698" y="3110457"/>
          <a:ext cx="828797" cy="279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pPr algn="ctr"/>
          <a:r>
            <a:rPr lang="en-US" sz="1400" i="1" dirty="0">
              <a:latin typeface="Garamond" pitchFamily="18" charset="0"/>
              <a:cs typeface="Arial" pitchFamily="34" charset="0"/>
            </a:rPr>
            <a:t>10.4%</a:t>
          </a:r>
        </a:p>
      </cdr:txBody>
    </cdr:sp>
  </cdr:relSizeAnchor>
  <cdr:relSizeAnchor xmlns:cdr="http://schemas.openxmlformats.org/drawingml/2006/chartDrawing">
    <cdr:from>
      <cdr:x>0.29003</cdr:x>
      <cdr:y>0.73933</cdr:y>
    </cdr:from>
    <cdr:to>
      <cdr:x>0.32606</cdr:x>
      <cdr:y>0.75751</cdr:y>
    </cdr:to>
    <cdr:sp macro="" textlink="">
      <cdr:nvSpPr>
        <cdr:cNvPr id="35" name="Flowchart: Process 34"/>
        <cdr:cNvSpPr/>
      </cdr:nvSpPr>
      <cdr:spPr bwMode="auto">
        <a:xfrm xmlns:a="http://schemas.openxmlformats.org/drawingml/2006/main">
          <a:off x="2668141" y="3214031"/>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defPPr>
            <a:defRPr lang="en-US"/>
          </a:defPPr>
          <a:lvl1pPr algn="ctr" rtl="0" eaLnBrk="0" fontAlgn="base" hangingPunct="0">
            <a:spcBef>
              <a:spcPct val="0"/>
            </a:spcBef>
            <a:spcAft>
              <a:spcPct val="0"/>
            </a:spcAft>
            <a:defRPr kern="1200">
              <a:solidFill>
                <a:srgbClr val="000000"/>
              </a:solidFill>
              <a:latin typeface="Verdana" pitchFamily="34" charset="0"/>
            </a:defRPr>
          </a:lvl1pPr>
          <a:lvl2pPr marL="457200" algn="ctr" rtl="0" eaLnBrk="0" fontAlgn="base" hangingPunct="0">
            <a:spcBef>
              <a:spcPct val="0"/>
            </a:spcBef>
            <a:spcAft>
              <a:spcPct val="0"/>
            </a:spcAft>
            <a:defRPr kern="1200">
              <a:solidFill>
                <a:srgbClr val="000000"/>
              </a:solidFill>
              <a:latin typeface="Verdana" pitchFamily="34" charset="0"/>
            </a:defRPr>
          </a:lvl2pPr>
          <a:lvl3pPr marL="914400" algn="ctr" rtl="0" eaLnBrk="0" fontAlgn="base" hangingPunct="0">
            <a:spcBef>
              <a:spcPct val="0"/>
            </a:spcBef>
            <a:spcAft>
              <a:spcPct val="0"/>
            </a:spcAft>
            <a:defRPr kern="1200">
              <a:solidFill>
                <a:srgbClr val="000000"/>
              </a:solidFill>
              <a:latin typeface="Verdana" pitchFamily="34" charset="0"/>
            </a:defRPr>
          </a:lvl3pPr>
          <a:lvl4pPr marL="1371600" algn="ctr" rtl="0" eaLnBrk="0" fontAlgn="base" hangingPunct="0">
            <a:spcBef>
              <a:spcPct val="0"/>
            </a:spcBef>
            <a:spcAft>
              <a:spcPct val="0"/>
            </a:spcAft>
            <a:defRPr kern="1200">
              <a:solidFill>
                <a:srgbClr val="000000"/>
              </a:solidFill>
              <a:latin typeface="Verdana" pitchFamily="34" charset="0"/>
            </a:defRPr>
          </a:lvl4pPr>
          <a:lvl5pPr marL="1828800" algn="ctr" rtl="0" eaLnBrk="0" fontAlgn="base" hangingPunct="0">
            <a:spcBef>
              <a:spcPct val="0"/>
            </a:spcBef>
            <a:spcAft>
              <a:spcPct val="0"/>
            </a:spcAft>
            <a:defRPr kern="1200">
              <a:solidFill>
                <a:srgbClr val="000000"/>
              </a:solidFill>
              <a:latin typeface="Verdana" pitchFamily="34" charset="0"/>
            </a:defRPr>
          </a:lvl5pPr>
          <a:lvl6pPr marL="2286000" algn="l" defTabSz="914400" rtl="0" eaLnBrk="1" latinLnBrk="0" hangingPunct="1">
            <a:defRPr kern="1200">
              <a:solidFill>
                <a:srgbClr val="000000"/>
              </a:solidFill>
              <a:latin typeface="Verdana" pitchFamily="34" charset="0"/>
            </a:defRPr>
          </a:lvl6pPr>
          <a:lvl7pPr marL="2743200" algn="l" defTabSz="914400" rtl="0" eaLnBrk="1" latinLnBrk="0" hangingPunct="1">
            <a:defRPr kern="1200">
              <a:solidFill>
                <a:srgbClr val="000000"/>
              </a:solidFill>
              <a:latin typeface="Verdana" pitchFamily="34" charset="0"/>
            </a:defRPr>
          </a:lvl7pPr>
          <a:lvl8pPr marL="3200400" algn="l" defTabSz="914400" rtl="0" eaLnBrk="1" latinLnBrk="0" hangingPunct="1">
            <a:defRPr kern="1200">
              <a:solidFill>
                <a:srgbClr val="000000"/>
              </a:solidFill>
              <a:latin typeface="Verdana" pitchFamily="34" charset="0"/>
            </a:defRPr>
          </a:lvl8pPr>
          <a:lvl9pPr marL="3657600" algn="l" defTabSz="914400" rtl="0" eaLnBrk="1" latinLnBrk="0" hangingPunct="1">
            <a:defRPr kern="1200">
              <a:solidFill>
                <a:srgbClr val="000000"/>
              </a:solidFill>
              <a:latin typeface="Verdana" pitchFamily="34" charset="0"/>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0.47621</cdr:x>
      <cdr:y>0.65032</cdr:y>
    </cdr:from>
    <cdr:to>
      <cdr:x>0.51224</cdr:x>
      <cdr:y>0.6685</cdr:y>
    </cdr:to>
    <cdr:sp macro="" textlink="">
      <cdr:nvSpPr>
        <cdr:cNvPr id="37" name="Flowchart: Process 36"/>
        <cdr:cNvSpPr/>
      </cdr:nvSpPr>
      <cdr:spPr bwMode="auto">
        <a:xfrm xmlns:a="http://schemas.openxmlformats.org/drawingml/2006/main">
          <a:off x="4381010" y="2827057"/>
          <a:ext cx="331463" cy="79032"/>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0.67708</cdr:x>
      <cdr:y>0.40231</cdr:y>
    </cdr:from>
    <cdr:to>
      <cdr:x>0.71311</cdr:x>
      <cdr:y>0.42049</cdr:y>
    </cdr:to>
    <cdr:sp macro="" textlink="">
      <cdr:nvSpPr>
        <cdr:cNvPr id="39" name="Flowchart: Process 38"/>
        <cdr:cNvSpPr/>
      </cdr:nvSpPr>
      <cdr:spPr bwMode="auto">
        <a:xfrm xmlns:a="http://schemas.openxmlformats.org/drawingml/2006/main">
          <a:off x="6228905" y="1748920"/>
          <a:ext cx="331464" cy="79033"/>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dr:relSizeAnchor xmlns:cdr="http://schemas.openxmlformats.org/drawingml/2006/chartDrawing">
    <cdr:from>
      <cdr:x>0.86513</cdr:x>
      <cdr:y>0.71361</cdr:y>
    </cdr:from>
    <cdr:to>
      <cdr:x>0.90117</cdr:x>
      <cdr:y>0.7318</cdr:y>
    </cdr:to>
    <cdr:sp macro="" textlink="">
      <cdr:nvSpPr>
        <cdr:cNvPr id="40" name="Flowchart: Process 39"/>
        <cdr:cNvSpPr/>
      </cdr:nvSpPr>
      <cdr:spPr bwMode="auto">
        <a:xfrm xmlns:a="http://schemas.openxmlformats.org/drawingml/2006/main">
          <a:off x="7958888" y="3102191"/>
          <a:ext cx="331556" cy="79076"/>
        </a:xfrm>
        <a:prstGeom xmlns:a="http://schemas.openxmlformats.org/drawingml/2006/main" prst="flowChartProcess">
          <a:avLst/>
        </a:prstGeom>
        <a:solidFill xmlns:a="http://schemas.openxmlformats.org/drawingml/2006/main">
          <a:schemeClr val="tx1"/>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horz" wrap="none" lIns="91440" tIns="45720" rIns="91440" bIns="45720" numCol="1" rtlCol="0" anchor="t" anchorCtr="0" compatLnSpc="1">
          <a:prstTxWarp prst="textNoShape">
            <a:avLst/>
          </a:prstTxWarp>
        </a:bodyPr>
        <a:lstStyle xmlns:a="http://schemas.openxmlformats.org/drawingml/2006/main">
          <a:lvl1pPr marL="0" indent="0">
            <a:defRPr sz="1100">
              <a:latin typeface="Verdana"/>
            </a:defRPr>
          </a:lvl1pPr>
          <a:lvl2pPr marL="457200" indent="0">
            <a:defRPr sz="1100">
              <a:latin typeface="Verdana"/>
            </a:defRPr>
          </a:lvl2pPr>
          <a:lvl3pPr marL="914400" indent="0">
            <a:defRPr sz="1100">
              <a:latin typeface="Verdana"/>
            </a:defRPr>
          </a:lvl3pPr>
          <a:lvl4pPr marL="1371600" indent="0">
            <a:defRPr sz="1100">
              <a:latin typeface="Verdana"/>
            </a:defRPr>
          </a:lvl4pPr>
          <a:lvl5pPr marL="1828800" indent="0">
            <a:defRPr sz="1100">
              <a:latin typeface="Verdana"/>
            </a:defRPr>
          </a:lvl5pPr>
          <a:lvl6pPr marL="2286000" indent="0">
            <a:defRPr sz="1100">
              <a:latin typeface="Verdana"/>
            </a:defRPr>
          </a:lvl6pPr>
          <a:lvl7pPr marL="2743200" indent="0">
            <a:defRPr sz="1100">
              <a:latin typeface="Verdana"/>
            </a:defRPr>
          </a:lvl7pPr>
          <a:lvl8pPr marL="3200400" indent="0">
            <a:defRPr sz="1100">
              <a:latin typeface="Verdana"/>
            </a:defRPr>
          </a:lvl8pPr>
          <a:lvl9pPr marL="3657600" indent="0">
            <a:defRPr sz="1100">
              <a:latin typeface="Verdana"/>
            </a:defRPr>
          </a:lvl9pPr>
        </a:lstStyle>
        <a:p xmlns:a="http://schemas.openxmlformats.org/drawingml/2006/main">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erdana"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0.08295</cdr:x>
      <cdr:y>0.41445</cdr:y>
    </cdr:from>
    <cdr:to>
      <cdr:x>0.12467</cdr:x>
      <cdr:y>0.56117</cdr:y>
    </cdr:to>
    <cdr:sp macro="" textlink="">
      <cdr:nvSpPr>
        <cdr:cNvPr id="2" name="TextBox 1">
          <a:extLst xmlns:a="http://schemas.openxmlformats.org/drawingml/2006/main">
            <a:ext uri="{FF2B5EF4-FFF2-40B4-BE49-F238E27FC236}">
              <a16:creationId xmlns:a16="http://schemas.microsoft.com/office/drawing/2014/main" id="{1F43852E-FBD2-4527-9F5D-26997FD82D28}"/>
            </a:ext>
          </a:extLst>
        </cdr:cNvPr>
        <cdr:cNvSpPr txBox="1"/>
      </cdr:nvSpPr>
      <cdr:spPr>
        <a:xfrm xmlns:a="http://schemas.openxmlformats.org/drawingml/2006/main">
          <a:off x="866776" y="1802808"/>
          <a:ext cx="435864" cy="638175"/>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200" b="1" kern="1200" dirty="0">
              <a:solidFill>
                <a:srgbClr val="15234A"/>
              </a:solidFill>
              <a:cs typeface="Arial" pitchFamily="34" charset="0"/>
            </a:rPr>
            <a:t>Millions</a:t>
          </a:r>
        </a:p>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0.09509</cdr:x>
      <cdr:y>0.5647</cdr:y>
    </cdr:from>
    <cdr:to>
      <cdr:x>0.15365</cdr:x>
      <cdr:y>0.63027</cdr:y>
    </cdr:to>
    <cdr:sp macro="" textlink="">
      <cdr:nvSpPr>
        <cdr:cNvPr id="2" name="TextBox 1">
          <a:extLst xmlns:a="http://schemas.openxmlformats.org/drawingml/2006/main">
            <a:ext uri="{FF2B5EF4-FFF2-40B4-BE49-F238E27FC236}">
              <a16:creationId xmlns:a16="http://schemas.microsoft.com/office/drawing/2014/main" id="{6C058A1D-A19B-440B-BCA5-3CE4C67692F3}"/>
            </a:ext>
          </a:extLst>
        </cdr:cNvPr>
        <cdr:cNvSpPr txBox="1"/>
      </cdr:nvSpPr>
      <cdr:spPr>
        <a:xfrm xmlns:a="http://schemas.openxmlformats.org/drawingml/2006/main">
          <a:off x="999928" y="2421799"/>
          <a:ext cx="615794" cy="2812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1.75%</a:t>
          </a:r>
        </a:p>
        <a:p xmlns:a="http://schemas.openxmlformats.org/drawingml/2006/main">
          <a:endParaRPr lang="en-US" sz="1100" dirty="0"/>
        </a:p>
      </cdr:txBody>
    </cdr:sp>
  </cdr:relSizeAnchor>
  <cdr:relSizeAnchor xmlns:cdr="http://schemas.openxmlformats.org/drawingml/2006/chartDrawing">
    <cdr:from>
      <cdr:x>0.18596</cdr:x>
      <cdr:y>0.26424</cdr:y>
    </cdr:from>
    <cdr:to>
      <cdr:x>0.24718</cdr:x>
      <cdr:y>0.315</cdr:y>
    </cdr:to>
    <cdr:sp macro="" textlink="">
      <cdr:nvSpPr>
        <cdr:cNvPr id="3" name="TextBox 2">
          <a:extLst xmlns:a="http://schemas.openxmlformats.org/drawingml/2006/main">
            <a:ext uri="{FF2B5EF4-FFF2-40B4-BE49-F238E27FC236}">
              <a16:creationId xmlns:a16="http://schemas.microsoft.com/office/drawing/2014/main" id="{E19898A0-268D-4557-ACC8-C446FCC288C8}"/>
            </a:ext>
          </a:extLst>
        </cdr:cNvPr>
        <cdr:cNvSpPr txBox="1"/>
      </cdr:nvSpPr>
      <cdr:spPr>
        <a:xfrm xmlns:a="http://schemas.openxmlformats.org/drawingml/2006/main">
          <a:off x="1955446" y="1184037"/>
          <a:ext cx="643765" cy="227451"/>
        </a:xfrm>
        <a:prstGeom xmlns:a="http://schemas.openxmlformats.org/drawingml/2006/main" prst="rect">
          <a:avLst/>
        </a:prstGeom>
        <a:noFill xmlns:a="http://schemas.openxmlformats.org/drawingml/2006/mai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4.40%</a:t>
          </a:r>
        </a:p>
      </cdr:txBody>
    </cdr:sp>
  </cdr:relSizeAnchor>
  <cdr:relSizeAnchor xmlns:cdr="http://schemas.openxmlformats.org/drawingml/2006/chartDrawing">
    <cdr:from>
      <cdr:x>0.28227</cdr:x>
      <cdr:y>0.64947</cdr:y>
    </cdr:from>
    <cdr:to>
      <cdr:x>0.34527</cdr:x>
      <cdr:y>0.70991</cdr:y>
    </cdr:to>
    <cdr:sp macro="" textlink="">
      <cdr:nvSpPr>
        <cdr:cNvPr id="4" name="TextBox 3">
          <a:extLst xmlns:a="http://schemas.openxmlformats.org/drawingml/2006/main">
            <a:ext uri="{FF2B5EF4-FFF2-40B4-BE49-F238E27FC236}">
              <a16:creationId xmlns:a16="http://schemas.microsoft.com/office/drawing/2014/main" id="{6BAFA796-ACAC-4F9C-9517-008B47C9A30F}"/>
            </a:ext>
          </a:extLst>
        </cdr:cNvPr>
        <cdr:cNvSpPr txBox="1"/>
      </cdr:nvSpPr>
      <cdr:spPr>
        <a:xfrm xmlns:a="http://schemas.openxmlformats.org/drawingml/2006/main">
          <a:off x="2968257" y="2910225"/>
          <a:ext cx="662483" cy="270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1.13%</a:t>
          </a:r>
        </a:p>
      </cdr:txBody>
    </cdr:sp>
  </cdr:relSizeAnchor>
  <cdr:relSizeAnchor xmlns:cdr="http://schemas.openxmlformats.org/drawingml/2006/chartDrawing">
    <cdr:from>
      <cdr:x>0.37458</cdr:x>
      <cdr:y>0.19083</cdr:y>
    </cdr:from>
    <cdr:to>
      <cdr:x>0.43314</cdr:x>
      <cdr:y>0.25852</cdr:y>
    </cdr:to>
    <cdr:sp macro="" textlink="">
      <cdr:nvSpPr>
        <cdr:cNvPr id="5" name="TextBox 4">
          <a:extLst xmlns:a="http://schemas.openxmlformats.org/drawingml/2006/main">
            <a:ext uri="{FF2B5EF4-FFF2-40B4-BE49-F238E27FC236}">
              <a16:creationId xmlns:a16="http://schemas.microsoft.com/office/drawing/2014/main" id="{7D8799D6-001B-4DE3-988F-635D755F787E}"/>
            </a:ext>
          </a:extLst>
        </cdr:cNvPr>
        <cdr:cNvSpPr txBox="1"/>
      </cdr:nvSpPr>
      <cdr:spPr>
        <a:xfrm xmlns:a="http://schemas.openxmlformats.org/drawingml/2006/main">
          <a:off x="3938898" y="855107"/>
          <a:ext cx="615794" cy="3033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4.94%</a:t>
          </a:r>
        </a:p>
      </cdr:txBody>
    </cdr:sp>
  </cdr:relSizeAnchor>
  <cdr:relSizeAnchor xmlns:cdr="http://schemas.openxmlformats.org/drawingml/2006/chartDrawing">
    <cdr:from>
      <cdr:x>0.46332</cdr:x>
      <cdr:y>0.55318</cdr:y>
    </cdr:from>
    <cdr:to>
      <cdr:x>0.51834</cdr:x>
      <cdr:y>0.61634</cdr:y>
    </cdr:to>
    <cdr:sp macro="" textlink="">
      <cdr:nvSpPr>
        <cdr:cNvPr id="6" name="TextBox 5">
          <a:extLst xmlns:a="http://schemas.openxmlformats.org/drawingml/2006/main">
            <a:ext uri="{FF2B5EF4-FFF2-40B4-BE49-F238E27FC236}">
              <a16:creationId xmlns:a16="http://schemas.microsoft.com/office/drawing/2014/main" id="{20D96156-FA52-4EF9-8618-24F2789EE4B4}"/>
            </a:ext>
          </a:extLst>
        </cdr:cNvPr>
        <cdr:cNvSpPr txBox="1"/>
      </cdr:nvSpPr>
      <cdr:spPr>
        <a:xfrm xmlns:a="http://schemas.openxmlformats.org/drawingml/2006/main">
          <a:off x="4872135" y="2135139"/>
          <a:ext cx="578497" cy="2437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1.98%</a:t>
          </a:r>
        </a:p>
      </cdr:txBody>
    </cdr:sp>
  </cdr:relSizeAnchor>
  <cdr:relSizeAnchor xmlns:cdr="http://schemas.openxmlformats.org/drawingml/2006/chartDrawing">
    <cdr:from>
      <cdr:x>0.55649</cdr:x>
      <cdr:y>0.22714</cdr:y>
    </cdr:from>
    <cdr:to>
      <cdr:x>0.61505</cdr:x>
      <cdr:y>0.28999</cdr:y>
    </cdr:to>
    <cdr:sp macro="" textlink="">
      <cdr:nvSpPr>
        <cdr:cNvPr id="7" name="TextBox 6">
          <a:extLst xmlns:a="http://schemas.openxmlformats.org/drawingml/2006/main">
            <a:ext uri="{FF2B5EF4-FFF2-40B4-BE49-F238E27FC236}">
              <a16:creationId xmlns:a16="http://schemas.microsoft.com/office/drawing/2014/main" id="{D5CC5843-7F35-4F06-BD41-775FB3F0CBCC}"/>
            </a:ext>
          </a:extLst>
        </cdr:cNvPr>
        <cdr:cNvSpPr txBox="1"/>
      </cdr:nvSpPr>
      <cdr:spPr>
        <a:xfrm xmlns:a="http://schemas.openxmlformats.org/drawingml/2006/main">
          <a:off x="5851848" y="876684"/>
          <a:ext cx="615821" cy="242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4.51%</a:t>
          </a:r>
        </a:p>
      </cdr:txBody>
    </cdr:sp>
  </cdr:relSizeAnchor>
  <cdr:relSizeAnchor xmlns:cdr="http://schemas.openxmlformats.org/drawingml/2006/chartDrawing">
    <cdr:from>
      <cdr:x>0.65147</cdr:x>
      <cdr:y>0.5538</cdr:y>
    </cdr:from>
    <cdr:to>
      <cdr:x>0.7056</cdr:x>
      <cdr:y>0.60456</cdr:y>
    </cdr:to>
    <cdr:sp macro="" textlink="">
      <cdr:nvSpPr>
        <cdr:cNvPr id="8" name="TextBox 7">
          <a:extLst xmlns:a="http://schemas.openxmlformats.org/drawingml/2006/main">
            <a:ext uri="{FF2B5EF4-FFF2-40B4-BE49-F238E27FC236}">
              <a16:creationId xmlns:a16="http://schemas.microsoft.com/office/drawing/2014/main" id="{0770EA23-62B3-42C3-A580-2D5691F8B9EA}"/>
            </a:ext>
          </a:extLst>
        </cdr:cNvPr>
        <cdr:cNvSpPr txBox="1"/>
      </cdr:nvSpPr>
      <cdr:spPr>
        <a:xfrm xmlns:a="http://schemas.openxmlformats.org/drawingml/2006/main">
          <a:off x="6850563" y="2375034"/>
          <a:ext cx="569209" cy="2176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1.88%</a:t>
          </a:r>
        </a:p>
      </cdr:txBody>
    </cdr:sp>
  </cdr:relSizeAnchor>
  <cdr:relSizeAnchor xmlns:cdr="http://schemas.openxmlformats.org/drawingml/2006/chartDrawing">
    <cdr:from>
      <cdr:x>0.74545</cdr:x>
      <cdr:y>0.16183</cdr:y>
    </cdr:from>
    <cdr:to>
      <cdr:x>0.80933</cdr:x>
      <cdr:y>0.22468</cdr:y>
    </cdr:to>
    <cdr:sp macro="" textlink="">
      <cdr:nvSpPr>
        <cdr:cNvPr id="9" name="TextBox 8">
          <a:extLst xmlns:a="http://schemas.openxmlformats.org/drawingml/2006/main">
            <a:ext uri="{FF2B5EF4-FFF2-40B4-BE49-F238E27FC236}">
              <a16:creationId xmlns:a16="http://schemas.microsoft.com/office/drawing/2014/main" id="{63CD52D8-7C6A-4193-927F-CAF0AA8DC73B}"/>
            </a:ext>
          </a:extLst>
        </cdr:cNvPr>
        <cdr:cNvSpPr txBox="1"/>
      </cdr:nvSpPr>
      <cdr:spPr>
        <a:xfrm xmlns:a="http://schemas.openxmlformats.org/drawingml/2006/main">
          <a:off x="7838868" y="725138"/>
          <a:ext cx="671737" cy="281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5.20%</a:t>
          </a:r>
        </a:p>
      </cdr:txBody>
    </cdr:sp>
  </cdr:relSizeAnchor>
  <cdr:relSizeAnchor xmlns:cdr="http://schemas.openxmlformats.org/drawingml/2006/chartDrawing">
    <cdr:from>
      <cdr:x>0.83866</cdr:x>
      <cdr:y>0.5</cdr:y>
    </cdr:from>
    <cdr:to>
      <cdr:x>0.90077</cdr:x>
      <cdr:y>0.55077</cdr:y>
    </cdr:to>
    <cdr:sp macro="" textlink="">
      <cdr:nvSpPr>
        <cdr:cNvPr id="10" name="TextBox 9">
          <a:extLst xmlns:a="http://schemas.openxmlformats.org/drawingml/2006/main">
            <a:ext uri="{FF2B5EF4-FFF2-40B4-BE49-F238E27FC236}">
              <a16:creationId xmlns:a16="http://schemas.microsoft.com/office/drawing/2014/main" id="{B7C72851-3739-41B8-8C54-4AAD86251A79}"/>
            </a:ext>
          </a:extLst>
        </cdr:cNvPr>
        <cdr:cNvSpPr txBox="1"/>
      </cdr:nvSpPr>
      <cdr:spPr>
        <a:xfrm xmlns:a="http://schemas.openxmlformats.org/drawingml/2006/main">
          <a:off x="8818984" y="1929865"/>
          <a:ext cx="653143" cy="195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2.33%</a:t>
          </a:r>
        </a:p>
      </cdr:txBody>
    </cdr:sp>
  </cdr:relSizeAnchor>
  <cdr:relSizeAnchor xmlns:cdr="http://schemas.openxmlformats.org/drawingml/2006/chartDrawing">
    <cdr:from>
      <cdr:x>0.92404</cdr:x>
      <cdr:y>0.16908</cdr:y>
    </cdr:from>
    <cdr:to>
      <cdr:x>0.98083</cdr:x>
      <cdr:y>0.22468</cdr:y>
    </cdr:to>
    <cdr:sp macro="" textlink="">
      <cdr:nvSpPr>
        <cdr:cNvPr id="11" name="TextBox 10">
          <a:extLst xmlns:a="http://schemas.openxmlformats.org/drawingml/2006/main">
            <a:ext uri="{FF2B5EF4-FFF2-40B4-BE49-F238E27FC236}">
              <a16:creationId xmlns:a16="http://schemas.microsoft.com/office/drawing/2014/main" id="{C16702BD-E35A-4DD0-AC8D-7FD6B067CE64}"/>
            </a:ext>
          </a:extLst>
        </cdr:cNvPr>
        <cdr:cNvSpPr txBox="1"/>
      </cdr:nvSpPr>
      <cdr:spPr>
        <a:xfrm xmlns:a="http://schemas.openxmlformats.org/drawingml/2006/main">
          <a:off x="9716810" y="757625"/>
          <a:ext cx="597181" cy="24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5.17%</a:t>
          </a:r>
        </a:p>
        <a:p xmlns:a="http://schemas.openxmlformats.org/drawingml/2006/main">
          <a:endParaRPr lang="en-US" sz="1100" dirty="0">
            <a:solidFill>
              <a:schemeClr val="bg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0.1028</cdr:x>
      <cdr:y>0.49057</cdr:y>
    </cdr:from>
    <cdr:to>
      <cdr:x>0.1028</cdr:x>
      <cdr:y>0.49057</cdr:y>
    </cdr:to>
    <cdr:sp macro="" textlink="">
      <cdr:nvSpPr>
        <cdr:cNvPr id="3" name="Straight Connector 2"/>
        <cdr:cNvSpPr/>
      </cdr:nvSpPr>
      <cdr:spPr bwMode="auto">
        <a:xfrm xmlns:a="http://schemas.openxmlformats.org/drawingml/2006/main">
          <a:off x="838200" y="1981200"/>
          <a:ext cx="0" cy="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2BA9741E-A44A-4F89-8A05-C4B84D5FA018}" type="datetimeFigureOut">
              <a:rPr lang="en-US" smtClean="0"/>
              <a:t>5/10/2023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5FF01F-E0CB-4E09-A0CC-3E4D26FBBAD1}" type="slidenum">
              <a:rPr lang="en-US" smtClean="0"/>
              <a:t>‹#›</a:t>
            </a:fld>
            <a:endParaRPr lang="en-US"/>
          </a:p>
        </p:txBody>
      </p:sp>
    </p:spTree>
    <p:extLst>
      <p:ext uri="{BB962C8B-B14F-4D97-AF65-F5344CB8AC3E}">
        <p14:creationId xmlns:p14="http://schemas.microsoft.com/office/powerpoint/2010/main" val="377032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885908" fontAlgn="base">
              <a:spcBef>
                <a:spcPct val="0"/>
              </a:spcBef>
              <a:spcAft>
                <a:spcPct val="0"/>
              </a:spcAft>
              <a:defRPr/>
            </a:pPr>
            <a:fld id="{D55FAAD2-EEA8-42C4-80BC-EFCA2374A93F}" type="slidenum">
              <a:rPr lang="en-US" sz="1100">
                <a:solidFill>
                  <a:srgbClr val="000000"/>
                </a:solidFill>
                <a:latin typeface="Times New Roman" pitchFamily="18" charset="0"/>
              </a:rPr>
              <a:pPr defTabSz="885908" fontAlgn="base">
                <a:spcBef>
                  <a:spcPct val="0"/>
                </a:spcBef>
                <a:spcAft>
                  <a:spcPct val="0"/>
                </a:spcAft>
                <a:defRPr/>
              </a:pPr>
              <a:t>1</a:t>
            </a:fld>
            <a:endParaRPr lang="en-US" sz="1100" dirty="0">
              <a:solidFill>
                <a:srgbClr val="000000"/>
              </a:solidFill>
              <a:latin typeface="Times New Roman" pitchFamily="18" charset="0"/>
            </a:endParaRPr>
          </a:p>
        </p:txBody>
      </p:sp>
    </p:spTree>
    <p:extLst>
      <p:ext uri="{BB962C8B-B14F-4D97-AF65-F5344CB8AC3E}">
        <p14:creationId xmlns:p14="http://schemas.microsoft.com/office/powerpoint/2010/main" val="3144845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92754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774">
              <a:defRPr/>
            </a:pPr>
            <a:fld id="{4F74542E-0920-4D19-AE42-49395B6DB679}" type="slidenum">
              <a:rPr lang="en-US" sz="1800" kern="0">
                <a:solidFill>
                  <a:prstClr val="black"/>
                </a:solidFill>
              </a:rPr>
              <a:pPr defTabSz="931774">
                <a:defRPr/>
              </a:pPr>
              <a:t>21</a:t>
            </a:fld>
            <a:endParaRPr lang="en-US" sz="1800" kern="0" dirty="0">
              <a:solidFill>
                <a:prstClr val="black"/>
              </a:solidFill>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3409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2121942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134871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1549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1" y="4416435"/>
            <a:ext cx="5607051" cy="4183063"/>
          </a:xfrm>
        </p:spPr>
        <p:txBody>
          <a:bodyPr/>
          <a:lstStyle/>
          <a:p>
            <a:endParaRPr lang="en-US" dirty="0"/>
          </a:p>
        </p:txBody>
      </p:sp>
    </p:spTree>
    <p:extLst>
      <p:ext uri="{BB962C8B-B14F-4D97-AF65-F5344CB8AC3E}">
        <p14:creationId xmlns:p14="http://schemas.microsoft.com/office/powerpoint/2010/main" val="96350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4138969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40</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332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1268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3978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130497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marL="0" marR="0" lvl="0" indent="0" algn="r" defTabSz="869390" rtl="0" eaLnBrk="1" fontAlgn="base" latinLnBrk="0" hangingPunct="1">
              <a:lnSpc>
                <a:spcPct val="100000"/>
              </a:lnSpc>
              <a:spcBef>
                <a:spcPct val="0"/>
              </a:spcBef>
              <a:spcAft>
                <a:spcPct val="0"/>
              </a:spcAft>
              <a:buClrTx/>
              <a:buSzTx/>
              <a:buFontTx/>
              <a:buNone/>
              <a:tabLst/>
              <a:defRPr/>
            </a:pPr>
            <a:fld id="{A71BB181-2D80-45E3-BD11-E247D807D262}"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69390" rtl="0" eaLnBrk="1" fontAlgn="base" latinLnBrk="0" hangingPunct="1">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485378" name="Rectangle 2"/>
          <p:cNvSpPr>
            <a:spLocks noGrp="1" noRot="1" noChangeAspect="1" noChangeArrowheads="1" noTextEdit="1"/>
          </p:cNvSpPr>
          <p:nvPr>
            <p:ph type="sldImg"/>
          </p:nvPr>
        </p:nvSpPr>
        <p:spPr>
          <a:xfrm>
            <a:off x="406400" y="696913"/>
            <a:ext cx="6197600" cy="3486150"/>
          </a:xfrm>
          <a:ln/>
        </p:spPr>
      </p:sp>
      <p:sp>
        <p:nvSpPr>
          <p:cNvPr id="485379" name="Rectangle 3"/>
          <p:cNvSpPr>
            <a:spLocks noGrp="1" noChangeArrowheads="1"/>
          </p:cNvSpPr>
          <p:nvPr>
            <p:ph type="body" idx="1"/>
          </p:nvPr>
        </p:nvSpPr>
        <p:spPr>
          <a:xfrm>
            <a:off x="701682" y="4416437"/>
            <a:ext cx="5607051" cy="4183063"/>
          </a:xfrm>
        </p:spPr>
        <p:txBody>
          <a:bodyPr/>
          <a:lstStyle/>
          <a:p>
            <a:endParaRPr lang="en-US" dirty="0"/>
          </a:p>
        </p:txBody>
      </p:sp>
    </p:spTree>
    <p:extLst>
      <p:ext uri="{BB962C8B-B14F-4D97-AF65-F5344CB8AC3E}">
        <p14:creationId xmlns:p14="http://schemas.microsoft.com/office/powerpoint/2010/main" val="390986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15</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51034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pPr defTabSz="885908" fontAlgn="base">
              <a:spcBef>
                <a:spcPct val="0"/>
              </a:spcBef>
              <a:spcAft>
                <a:spcPct val="0"/>
              </a:spcAft>
              <a:defRPr/>
            </a:pPr>
            <a:fld id="{A71BB181-2D80-45E3-BD11-E247D807D262}" type="slidenum">
              <a:rPr lang="en-US" sz="1100">
                <a:solidFill>
                  <a:prstClr val="black"/>
                </a:solidFill>
                <a:latin typeface="Times New Roman" pitchFamily="18" charset="0"/>
              </a:rPr>
              <a:pPr defTabSz="885908" fontAlgn="base">
                <a:spcBef>
                  <a:spcPct val="0"/>
                </a:spcBef>
                <a:spcAft>
                  <a:spcPct val="0"/>
                </a:spcAft>
                <a:defRPr/>
              </a:pPr>
              <a:t>16</a:t>
            </a:fld>
            <a:endParaRPr lang="en-US" sz="1100" dirty="0">
              <a:solidFill>
                <a:prstClr val="black"/>
              </a:solidFill>
              <a:latin typeface="Times New Roman" pitchFamily="18" charset="0"/>
            </a:endParaRPr>
          </a:p>
        </p:txBody>
      </p:sp>
      <p:sp>
        <p:nvSpPr>
          <p:cNvPr id="485378" name="Rectangle 2"/>
          <p:cNvSpPr>
            <a:spLocks noGrp="1" noRot="1" noChangeAspect="1" noChangeArrowheads="1" noTextEdit="1"/>
          </p:cNvSpPr>
          <p:nvPr>
            <p:ph type="sldImg"/>
          </p:nvPr>
        </p:nvSpPr>
        <p:spPr>
          <a:xfrm>
            <a:off x="433388" y="708025"/>
            <a:ext cx="6299200" cy="3544888"/>
          </a:xfrm>
          <a:ln/>
        </p:spPr>
      </p:sp>
      <p:sp>
        <p:nvSpPr>
          <p:cNvPr id="485379" name="Rectangle 3"/>
          <p:cNvSpPr>
            <a:spLocks noGrp="1" noChangeArrowheads="1"/>
          </p:cNvSpPr>
          <p:nvPr>
            <p:ph type="body" idx="1"/>
          </p:nvPr>
        </p:nvSpPr>
        <p:spPr>
          <a:xfrm>
            <a:off x="717275" y="4490045"/>
            <a:ext cx="5731652" cy="4252781"/>
          </a:xfrm>
        </p:spPr>
        <p:txBody>
          <a:bodyPr/>
          <a:lstStyle/>
          <a:p>
            <a:endParaRPr lang="en-US" dirty="0"/>
          </a:p>
        </p:txBody>
      </p:sp>
    </p:spTree>
    <p:extLst>
      <p:ext uri="{BB962C8B-B14F-4D97-AF65-F5344CB8AC3E}">
        <p14:creationId xmlns:p14="http://schemas.microsoft.com/office/powerpoint/2010/main" val="327215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marL="0" marR="0" lvl="0" indent="0" algn="r" defTabSz="885908" rtl="0" eaLnBrk="1" fontAlgn="base" latinLnBrk="0" hangingPunct="1">
              <a:lnSpc>
                <a:spcPct val="100000"/>
              </a:lnSpc>
              <a:spcBef>
                <a:spcPct val="0"/>
              </a:spcBef>
              <a:spcAft>
                <a:spcPct val="0"/>
              </a:spcAft>
              <a:buClrTx/>
              <a:buSzTx/>
              <a:buFontTx/>
              <a:buNone/>
              <a:tabLst/>
              <a:defRPr/>
            </a:pPr>
            <a:fld id="{4F74542E-0920-4D19-AE42-49395B6DB679}" type="slidenum">
              <a:rPr kumimoji="0" lang="en-US" sz="11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885908"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6386" name="Rectangle 2"/>
          <p:cNvSpPr>
            <a:spLocks noGrp="1" noRot="1" noChangeAspect="1" noChangeArrowheads="1" noTextEdit="1"/>
          </p:cNvSpPr>
          <p:nvPr>
            <p:ph type="sldImg"/>
          </p:nvPr>
        </p:nvSpPr>
        <p:spPr>
          <a:xfrm>
            <a:off x="717550" y="1162050"/>
            <a:ext cx="5575300" cy="3136900"/>
          </a:xfrm>
          <a:ln/>
        </p:spPr>
      </p:sp>
      <p:sp>
        <p:nvSpPr>
          <p:cNvPr id="163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66891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5/10/2023</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87344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998237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17577" y="6484367"/>
            <a:ext cx="2743200" cy="365125"/>
          </a:xfrm>
        </p:spPr>
        <p:txBody>
          <a:bodyPr/>
          <a:lstStyle/>
          <a:p>
            <a:fld id="{CBF8889F-A9FB-4634-8FAD-5B2194462FD7}" type="datetime1">
              <a:rPr lang="en-US" smtClean="0"/>
              <a:t>5/10/2023</a:t>
            </a:fld>
            <a:endParaRPr lang="en-US"/>
          </a:p>
        </p:txBody>
      </p:sp>
      <p:sp>
        <p:nvSpPr>
          <p:cNvPr id="6" name="Slide Number Placeholder 5"/>
          <p:cNvSpPr>
            <a:spLocks noGrp="1"/>
          </p:cNvSpPr>
          <p:nvPr>
            <p:ph type="sldNum" sz="quarter" idx="12"/>
          </p:nvPr>
        </p:nvSpPr>
        <p:spPr>
          <a:xfrm>
            <a:off x="9022080" y="6484367"/>
            <a:ext cx="2743200" cy="365125"/>
          </a:xfrm>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27831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5/10/2023</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87071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5/10/2023</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483681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5/10/2023</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842555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5/10/2023</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87523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5/10/2023</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39515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5/10/2023</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57152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5/10/2023</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54507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5/10/2023</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73098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13094-9CA6-4D82-8642-F2E8EBC5D863}" type="datetime1">
              <a:rPr lang="en-US" smtClean="0"/>
              <a:t>5/10/2023</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25463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77149" y="1946701"/>
            <a:ext cx="3237703" cy="3166545"/>
          </a:xfrm>
          <a:prstGeom prst="rect">
            <a:avLst/>
          </a:prstGeom>
        </p:spPr>
      </p:pic>
    </p:spTree>
    <p:extLst>
      <p:ext uri="{BB962C8B-B14F-4D97-AF65-F5344CB8AC3E}">
        <p14:creationId xmlns:p14="http://schemas.microsoft.com/office/powerpoint/2010/main" val="114972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lgn="ctr">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dirty="0"/>
              <a:t>Edit Master text styles</a:t>
            </a:r>
          </a:p>
        </p:txBody>
      </p:sp>
      <p:sp>
        <p:nvSpPr>
          <p:cNvPr id="7"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13C74-C55B-4F03-95BA-7A35AA0EDE9E}" type="datetime1">
              <a:rPr lang="en-US" smtClean="0"/>
              <a:t>5/10/2023</a:t>
            </a:fld>
            <a:endParaRPr lang="en-US"/>
          </a:p>
        </p:txBody>
      </p:sp>
      <p:sp>
        <p:nvSpPr>
          <p:cNvPr id="8"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20134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80222-6BF9-48DA-AB06-A987ED2ED694}" type="datetime1">
              <a:rPr lang="en-US" smtClean="0"/>
              <a:t>5/10/2023</a:t>
            </a:fld>
            <a:endParaRPr lang="en-US"/>
          </a:p>
        </p:txBody>
      </p:sp>
      <p:sp>
        <p:nvSpPr>
          <p:cNvPr id="9"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79413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1EC6F2-CFE7-436E-85A5-23C116F5370C}" type="datetime1">
              <a:rPr lang="en-US" smtClean="0"/>
              <a:t>5/10/2023</a:t>
            </a:fld>
            <a:endParaRPr lang="en-US"/>
          </a:p>
        </p:txBody>
      </p:sp>
      <p:sp>
        <p:nvSpPr>
          <p:cNvPr id="11" name="Slide Number Placeholder 5"/>
          <p:cNvSpPr>
            <a:spLocks noGrp="1"/>
          </p:cNvSpPr>
          <p:nvPr>
            <p:ph type="sldNum" sz="quarter" idx="11"/>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53901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6"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8E414-00AC-4289-BD22-D8F60105471B}" type="datetime1">
              <a:rPr lang="en-US" smtClean="0"/>
              <a:t>5/10/2023</a:t>
            </a:fld>
            <a:endParaRPr lang="en-US"/>
          </a:p>
        </p:txBody>
      </p:sp>
      <p:sp>
        <p:nvSpPr>
          <p:cNvPr id="7"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a:p>
        </p:txBody>
      </p:sp>
    </p:spTree>
    <p:extLst>
      <p:ext uri="{BB962C8B-B14F-4D97-AF65-F5344CB8AC3E}">
        <p14:creationId xmlns:p14="http://schemas.microsoft.com/office/powerpoint/2010/main" val="366217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8872-C10F-4CD7-BECD-EF731944D1F5}" type="datetime1">
              <a:rPr lang="en-US" smtClean="0"/>
              <a:t>5/10/2023</a:t>
            </a:fld>
            <a:endParaRPr lang="en-US"/>
          </a:p>
        </p:txBody>
      </p:sp>
      <p:sp>
        <p:nvSpPr>
          <p:cNvPr id="4" name="Slide Number Placeholder 3"/>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175897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4CA6C-DF2C-4DA8-B53C-1FE48ADDA345}" type="datetime1">
              <a:rPr lang="en-US" smtClean="0"/>
              <a:t>5/10/2023</a:t>
            </a:fld>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88905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939FC-74FA-4FA2-BA46-3630BAA314EE}" type="datetime1">
              <a:rPr lang="en-US" smtClean="0"/>
              <a:t>5/10/2023</a:t>
            </a:fld>
            <a:endParaRPr lang="en-US"/>
          </a:p>
        </p:txBody>
      </p:sp>
      <p:sp>
        <p:nvSpPr>
          <p:cNvPr id="6" name="Footer Placeholder 5"/>
          <p:cNvSpPr>
            <a:spLocks noGrp="1"/>
          </p:cNvSpPr>
          <p:nvPr>
            <p:ph type="ftr" sz="quarter" idx="11"/>
          </p:nvPr>
        </p:nvSpPr>
        <p:spPr>
          <a:xfrm>
            <a:off x="4038602"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39BA12D-66C8-4ADD-AE22-8C591D475314}" type="slidenum">
              <a:rPr lang="en-US" smtClean="0"/>
              <a:t>‹#›</a:t>
            </a:fld>
            <a:endParaRPr lang="en-US"/>
          </a:p>
        </p:txBody>
      </p:sp>
    </p:spTree>
    <p:extLst>
      <p:ext uri="{BB962C8B-B14F-4D97-AF65-F5344CB8AC3E}">
        <p14:creationId xmlns:p14="http://schemas.microsoft.com/office/powerpoint/2010/main" val="227922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5/10/2023</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46340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2" y="68516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2145666"/>
            <a:ext cx="10515600" cy="4210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26720" y="64843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E9C7-DE8D-4292-A584-CCF853E39CC5}" type="datetime1">
              <a:rPr lang="en-US" smtClean="0"/>
              <a:t>5/10/2023</a:t>
            </a:fld>
            <a:endParaRPr lang="en-US"/>
          </a:p>
        </p:txBody>
      </p:sp>
      <p:sp>
        <p:nvSpPr>
          <p:cNvPr id="6" name="Slide Number Placeholder 5"/>
          <p:cNvSpPr>
            <a:spLocks noGrp="1"/>
          </p:cNvSpPr>
          <p:nvPr>
            <p:ph type="sldNum" sz="quarter" idx="4"/>
          </p:nvPr>
        </p:nvSpPr>
        <p:spPr>
          <a:xfrm>
            <a:off x="9012937" y="648436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BA12D-66C8-4ADD-AE22-8C591D475314}" type="slidenum">
              <a:rPr lang="en-US" smtClean="0"/>
              <a:t>‹#›</a:t>
            </a:fld>
            <a:endParaRPr lang="en-US" dirty="0"/>
          </a:p>
        </p:txBody>
      </p:sp>
    </p:spTree>
    <p:extLst>
      <p:ext uri="{BB962C8B-B14F-4D97-AF65-F5344CB8AC3E}">
        <p14:creationId xmlns:p14="http://schemas.microsoft.com/office/powerpoint/2010/main" val="37986981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 Id="rId5" Type="http://schemas.openxmlformats.org/officeDocument/2006/relationships/chart" Target="../charts/chart24.xml"/><Relationship Id="rId4" Type="http://schemas.openxmlformats.org/officeDocument/2006/relationships/chart" Target="../charts/chart23.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chart" Target="../charts/chart27.xml"/><Relationship Id="rId4" Type="http://schemas.openxmlformats.org/officeDocument/2006/relationships/chart" Target="../charts/char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952625" y="1724025"/>
            <a:ext cx="8382000" cy="2101355"/>
          </a:xfrm>
        </p:spPr>
        <p:txBody>
          <a:bodyPr>
            <a:normAutofit/>
            <a:scene3d>
              <a:camera prst="orthographicFront"/>
              <a:lightRig rig="threePt" dir="t"/>
            </a:scene3d>
            <a:flatTx/>
          </a:bodyPr>
          <a:lstStyle/>
          <a:p>
            <a:r>
              <a:rPr lang="en-US" sz="5400" b="1" dirty="0"/>
              <a:t>Treasury Investment Council </a:t>
            </a:r>
            <a:br>
              <a:rPr lang="en-US" sz="5400" dirty="0"/>
            </a:br>
            <a:r>
              <a:rPr lang="en-US" sz="3600" dirty="0"/>
              <a:t> </a:t>
            </a:r>
            <a:br>
              <a:rPr lang="en-US" sz="4000" dirty="0"/>
            </a:br>
            <a:r>
              <a:rPr lang="en-US" sz="2400" dirty="0"/>
              <a:t>Meeting Date: May 11, 2023  </a:t>
            </a:r>
            <a:br>
              <a:rPr lang="en-US" sz="4000" dirty="0"/>
            </a:br>
            <a:endParaRPr lang="en-US" sz="1200" dirty="0"/>
          </a:p>
        </p:txBody>
      </p:sp>
      <p:sp>
        <p:nvSpPr>
          <p:cNvPr id="2" name="Slide Number Placeholder 1">
            <a:extLst>
              <a:ext uri="{FF2B5EF4-FFF2-40B4-BE49-F238E27FC236}">
                <a16:creationId xmlns:a16="http://schemas.microsoft.com/office/drawing/2014/main" id="{629473B0-9D7C-4B2C-A0C2-DD9E6D0D9746}"/>
              </a:ext>
            </a:extLst>
          </p:cNvPr>
          <p:cNvSpPr>
            <a:spLocks noGrp="1"/>
          </p:cNvSpPr>
          <p:nvPr>
            <p:ph type="sldNum" sz="quarter" idx="12"/>
          </p:nvPr>
        </p:nvSpPr>
        <p:spPr/>
        <p:txBody>
          <a:bodyPr/>
          <a:lstStyle/>
          <a:p>
            <a:fld id="{939BA12D-66C8-4ADD-AE22-8C591D475314}" type="slidenum">
              <a:rPr lang="en-US" smtClean="0"/>
              <a:t>1</a:t>
            </a:fld>
            <a:endParaRPr lang="en-US" dirty="0"/>
          </a:p>
        </p:txBody>
      </p:sp>
    </p:spTree>
    <p:extLst>
      <p:ext uri="{BB962C8B-B14F-4D97-AF65-F5344CB8AC3E}">
        <p14:creationId xmlns:p14="http://schemas.microsoft.com/office/powerpoint/2010/main" val="2532578748"/>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078736" y="866146"/>
            <a:ext cx="8305800" cy="944417"/>
          </a:xfrm>
        </p:spPr>
        <p:txBody>
          <a:bodyPr>
            <a:noAutofit/>
          </a:bodyPr>
          <a:lstStyle/>
          <a:p>
            <a:r>
              <a:rPr lang="en-US" sz="4000" b="1" dirty="0">
                <a:latin typeface="+mn-lt"/>
                <a:cs typeface="Times New Roman" pitchFamily="18" charset="0"/>
              </a:rPr>
              <a:t>Summary of Macro Risks to the Investment Pool</a:t>
            </a:r>
          </a:p>
        </p:txBody>
      </p:sp>
      <p:graphicFrame>
        <p:nvGraphicFramePr>
          <p:cNvPr id="23" name="Table 22"/>
          <p:cNvGraphicFramePr>
            <a:graphicFrameLocks noGrp="1"/>
          </p:cNvGraphicFramePr>
          <p:nvPr/>
        </p:nvGraphicFramePr>
        <p:xfrm>
          <a:off x="2125651" y="2059359"/>
          <a:ext cx="8153399" cy="3684197"/>
        </p:xfrm>
        <a:graphic>
          <a:graphicData uri="http://schemas.openxmlformats.org/drawingml/2006/table">
            <a:tbl>
              <a:tblPr firstRow="1" bandRow="1">
                <a:tableStyleId>{69CF1AB2-1976-4502-BF36-3FF5EA218861}</a:tableStyleId>
              </a:tblPr>
              <a:tblGrid>
                <a:gridCol w="1978980">
                  <a:extLst>
                    <a:ext uri="{9D8B030D-6E8A-4147-A177-3AD203B41FA5}">
                      <a16:colId xmlns:a16="http://schemas.microsoft.com/office/drawing/2014/main" val="20000"/>
                    </a:ext>
                  </a:extLst>
                </a:gridCol>
                <a:gridCol w="4574219">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631881">
                <a:tc>
                  <a:txBody>
                    <a:bodyPr/>
                    <a:lstStyle/>
                    <a:p>
                      <a:r>
                        <a:rPr lang="en-US" sz="1600" dirty="0">
                          <a:latin typeface="+mn-lt"/>
                          <a:cs typeface="Times New Roman" pitchFamily="18" charset="0"/>
                        </a:rPr>
                        <a:t>Risk</a:t>
                      </a:r>
                    </a:p>
                  </a:txBody>
                  <a:tcPr/>
                </a:tc>
                <a:tc>
                  <a:txBody>
                    <a:bodyPr/>
                    <a:lstStyle/>
                    <a:p>
                      <a:r>
                        <a:rPr lang="en-US" sz="1600" b="1" dirty="0">
                          <a:latin typeface="+mn-lt"/>
                          <a:cs typeface="Times New Roman" pitchFamily="18" charset="0"/>
                        </a:rPr>
                        <a:t>Status</a:t>
                      </a:r>
                    </a:p>
                    <a:p>
                      <a:endParaRPr lang="en-US" sz="1600" b="0" dirty="0">
                        <a:latin typeface="+mn-lt"/>
                        <a:cs typeface="Times New Roman" pitchFamily="18" charset="0"/>
                      </a:endParaRPr>
                    </a:p>
                  </a:txBody>
                  <a:tcPr/>
                </a:tc>
                <a:tc>
                  <a:txBody>
                    <a:bodyPr/>
                    <a:lstStyle/>
                    <a:p>
                      <a:r>
                        <a:rPr lang="en-US" sz="1600" b="1" dirty="0">
                          <a:latin typeface="+mn-lt"/>
                          <a:cs typeface="Times New Roman" pitchFamily="18" charset="0"/>
                        </a:rPr>
                        <a:t>Risk Level</a:t>
                      </a:r>
                    </a:p>
                  </a:txBody>
                  <a:tcPr/>
                </a:tc>
                <a:extLst>
                  <a:ext uri="{0D108BD9-81ED-4DB2-BD59-A6C34878D82A}">
                    <a16:rowId xmlns:a16="http://schemas.microsoft.com/office/drawing/2014/main" val="10000"/>
                  </a:ext>
                </a:extLst>
              </a:tr>
              <a:tr h="824192">
                <a:tc>
                  <a:txBody>
                    <a:bodyPr/>
                    <a:lstStyle/>
                    <a:p>
                      <a:r>
                        <a:rPr lang="en-US" sz="1600" b="1" dirty="0">
                          <a:latin typeface="+mn-lt"/>
                          <a:cs typeface="Times New Roman" pitchFamily="18" charset="0"/>
                        </a:rPr>
                        <a:t>Florida Economy</a:t>
                      </a:r>
                    </a:p>
                  </a:txBody>
                  <a:tcPr/>
                </a:tc>
                <a:tc>
                  <a:txBody>
                    <a:bodyPr/>
                    <a:lstStyle/>
                    <a:p>
                      <a:r>
                        <a:rPr lang="en-US" sz="1600" b="0" dirty="0">
                          <a:latin typeface="+mn-lt"/>
                          <a:cs typeface="Times New Roman" pitchFamily="18" charset="0"/>
                        </a:rPr>
                        <a:t>Unemployment</a:t>
                      </a:r>
                      <a:r>
                        <a:rPr lang="en-US" sz="1600" b="0" baseline="0" dirty="0">
                          <a:latin typeface="+mn-lt"/>
                          <a:cs typeface="Times New Roman" pitchFamily="18" charset="0"/>
                        </a:rPr>
                        <a:t> rate continues to be stable/low</a:t>
                      </a:r>
                    </a:p>
                    <a:p>
                      <a:r>
                        <a:rPr lang="en-US" sz="1600" b="0" baseline="0" dirty="0">
                          <a:latin typeface="+mn-lt"/>
                          <a:cs typeface="Times New Roman" pitchFamily="18" charset="0"/>
                        </a:rPr>
                        <a:t>Population continues to grow</a:t>
                      </a:r>
                    </a:p>
                  </a:txBody>
                  <a:tcPr/>
                </a:tc>
                <a:tc>
                  <a:txBody>
                    <a:bodyPr/>
                    <a:lstStyle/>
                    <a:p>
                      <a:r>
                        <a:rPr lang="en-US" sz="1600" b="0" dirty="0">
                          <a:latin typeface="+mn-lt"/>
                          <a:cs typeface="Times New Roman" pitchFamily="18" charset="0"/>
                        </a:rPr>
                        <a:t>Low</a:t>
                      </a:r>
                    </a:p>
                  </a:txBody>
                  <a:tcPr/>
                </a:tc>
                <a:extLst>
                  <a:ext uri="{0D108BD9-81ED-4DB2-BD59-A6C34878D82A}">
                    <a16:rowId xmlns:a16="http://schemas.microsoft.com/office/drawing/2014/main" val="10001"/>
                  </a:ext>
                </a:extLst>
              </a:tr>
              <a:tr h="579740">
                <a:tc>
                  <a:txBody>
                    <a:bodyPr/>
                    <a:lstStyle/>
                    <a:p>
                      <a:r>
                        <a:rPr lang="en-US" sz="1600" b="1" dirty="0">
                          <a:latin typeface="+mn-lt"/>
                          <a:cs typeface="Times New Roman" pitchFamily="18" charset="0"/>
                        </a:rPr>
                        <a:t>State</a:t>
                      </a:r>
                      <a:r>
                        <a:rPr lang="en-US" sz="1600" b="1" baseline="0" dirty="0">
                          <a:latin typeface="+mn-lt"/>
                          <a:cs typeface="Times New Roman" pitchFamily="18" charset="0"/>
                        </a:rPr>
                        <a:t> Net </a:t>
                      </a:r>
                      <a:r>
                        <a:rPr lang="en-US" sz="1600" b="1" dirty="0">
                          <a:latin typeface="+mn-lt"/>
                          <a:cs typeface="Times New Roman" pitchFamily="18" charset="0"/>
                        </a:rPr>
                        <a:t>Receipts</a:t>
                      </a:r>
                    </a:p>
                  </a:txBody>
                  <a:tcPr/>
                </a:tc>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0" dirty="0">
                          <a:latin typeface="+mn-lt"/>
                          <a:cs typeface="Times New Roman" pitchFamily="18" charset="0"/>
                        </a:rPr>
                        <a:t>Continues to be strong</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2"/>
                  </a:ext>
                </a:extLst>
              </a:tr>
              <a:tr h="824192">
                <a:tc>
                  <a:txBody>
                    <a:bodyPr/>
                    <a:lstStyle/>
                    <a:p>
                      <a:r>
                        <a:rPr lang="en-US" sz="1600" b="1" dirty="0">
                          <a:latin typeface="+mn-lt"/>
                          <a:cs typeface="Times New Roman" pitchFamily="18" charset="0"/>
                        </a:rPr>
                        <a:t>Pool Balance</a:t>
                      </a:r>
                    </a:p>
                  </a:txBody>
                  <a:tcPr/>
                </a:tc>
                <a:tc>
                  <a:txBody>
                    <a:bodyPr/>
                    <a:lstStyle/>
                    <a:p>
                      <a:r>
                        <a:rPr lang="en-US" sz="1600" dirty="0">
                          <a:latin typeface="+mn-lt"/>
                          <a:cs typeface="Times New Roman" pitchFamily="18" charset="0"/>
                        </a:rPr>
                        <a:t>The total</a:t>
                      </a:r>
                      <a:r>
                        <a:rPr lang="en-US" sz="1600" baseline="0" dirty="0">
                          <a:latin typeface="+mn-lt"/>
                          <a:cs typeface="Times New Roman" pitchFamily="18" charset="0"/>
                        </a:rPr>
                        <a:t> </a:t>
                      </a:r>
                      <a:r>
                        <a:rPr lang="en-US" sz="1600" dirty="0">
                          <a:latin typeface="+mn-lt"/>
                          <a:cs typeface="Times New Roman" pitchFamily="18" charset="0"/>
                        </a:rPr>
                        <a:t>Pool balance has</a:t>
                      </a:r>
                      <a:r>
                        <a:rPr lang="en-US" sz="1600" baseline="0" dirty="0">
                          <a:latin typeface="+mn-lt"/>
                          <a:cs typeface="Times New Roman" pitchFamily="18" charset="0"/>
                        </a:rPr>
                        <a:t> continued to grow in the past year due to an net influx of State operating funds.</a:t>
                      </a:r>
                    </a:p>
                  </a:txBody>
                  <a:tcPr/>
                </a:tc>
                <a:tc>
                  <a:txBody>
                    <a:bodyPr/>
                    <a:lstStyle/>
                    <a:p>
                      <a:r>
                        <a:rPr lang="en-US" sz="1600" baseline="0" dirty="0">
                          <a:latin typeface="+mn-lt"/>
                          <a:cs typeface="Times New Roman" pitchFamily="18" charset="0"/>
                        </a:rPr>
                        <a:t>Low</a:t>
                      </a:r>
                    </a:p>
                  </a:txBody>
                  <a:tcPr/>
                </a:tc>
                <a:extLst>
                  <a:ext uri="{0D108BD9-81ED-4DB2-BD59-A6C34878D82A}">
                    <a16:rowId xmlns:a16="http://schemas.microsoft.com/office/drawing/2014/main" val="10003"/>
                  </a:ext>
                </a:extLst>
              </a:tr>
              <a:tr h="824192">
                <a:tc>
                  <a:txBody>
                    <a:bodyPr/>
                    <a:lstStyle/>
                    <a:p>
                      <a:pPr marL="0" marR="0" indent="0" algn="l" defTabSz="913864" rtl="0" eaLnBrk="1" fontAlgn="auto" latinLnBrk="0" hangingPunct="1">
                        <a:lnSpc>
                          <a:spcPct val="100000"/>
                        </a:lnSpc>
                        <a:spcBef>
                          <a:spcPts val="0"/>
                        </a:spcBef>
                        <a:spcAft>
                          <a:spcPts val="0"/>
                        </a:spcAft>
                        <a:buClrTx/>
                        <a:buSzTx/>
                        <a:buFontTx/>
                        <a:buNone/>
                        <a:tabLst/>
                        <a:defRPr/>
                      </a:pPr>
                      <a:r>
                        <a:rPr lang="en-US" sz="1600" b="1" dirty="0">
                          <a:latin typeface="+mn-lt"/>
                          <a:cs typeface="Times New Roman" pitchFamily="18" charset="0"/>
                        </a:rPr>
                        <a:t>Non State</a:t>
                      </a:r>
                      <a:r>
                        <a:rPr lang="en-US" sz="1600" b="1" baseline="0" dirty="0">
                          <a:latin typeface="+mn-lt"/>
                          <a:cs typeface="Times New Roman" pitchFamily="18" charset="0"/>
                        </a:rPr>
                        <a:t> Agency SPIA</a:t>
                      </a:r>
                    </a:p>
                    <a:p>
                      <a:pPr marL="0" marR="0" indent="0" algn="l" defTabSz="913864" rtl="0" eaLnBrk="1" fontAlgn="auto" latinLnBrk="0" hangingPunct="1">
                        <a:lnSpc>
                          <a:spcPct val="100000"/>
                        </a:lnSpc>
                        <a:spcBef>
                          <a:spcPts val="0"/>
                        </a:spcBef>
                        <a:spcAft>
                          <a:spcPts val="0"/>
                        </a:spcAft>
                        <a:buClrTx/>
                        <a:buSzTx/>
                        <a:buFontTx/>
                        <a:buNone/>
                        <a:tabLst/>
                        <a:defRPr/>
                      </a:pPr>
                      <a:endParaRPr lang="en-US" sz="1600" b="1" dirty="0">
                        <a:latin typeface="+mn-lt"/>
                        <a:cs typeface="Times New Roman" pitchFamily="18" charset="0"/>
                      </a:endParaRPr>
                    </a:p>
                  </a:txBody>
                  <a:tcPr/>
                </a:tc>
                <a:tc>
                  <a:txBody>
                    <a:bodyPr/>
                    <a:lstStyle/>
                    <a:p>
                      <a:r>
                        <a:rPr lang="en-US" sz="1600" baseline="0" dirty="0">
                          <a:latin typeface="+mn-lt"/>
                          <a:cs typeface="Times New Roman" pitchFamily="18" charset="0"/>
                        </a:rPr>
                        <a:t>Non-State Agency Operating accounts </a:t>
                      </a:r>
                      <a:r>
                        <a:rPr lang="en-US" sz="1600" baseline="0">
                          <a:latin typeface="+mn-lt"/>
                          <a:cs typeface="Times New Roman" pitchFamily="18" charset="0"/>
                        </a:rPr>
                        <a:t>remain stable</a:t>
                      </a:r>
                      <a:r>
                        <a:rPr lang="en-US" sz="1600" baseline="0" dirty="0">
                          <a:latin typeface="+mn-lt"/>
                          <a:cs typeface="Times New Roman" pitchFamily="18" charset="0"/>
                        </a:rPr>
                        <a:t>.</a:t>
                      </a:r>
                      <a:endParaRPr lang="en-US" sz="1600" dirty="0">
                        <a:latin typeface="+mn-lt"/>
                        <a:cs typeface="Times New Roman" pitchFamily="18" charset="0"/>
                      </a:endParaRPr>
                    </a:p>
                  </a:txBody>
                  <a:tcPr/>
                </a:tc>
                <a:tc>
                  <a:txBody>
                    <a:bodyPr/>
                    <a:lstStyle/>
                    <a:p>
                      <a:r>
                        <a:rPr lang="en-US" sz="1600" dirty="0">
                          <a:latin typeface="+mn-lt"/>
                          <a:cs typeface="Times New Roman" pitchFamily="18" charset="0"/>
                        </a:rPr>
                        <a:t>Low</a:t>
                      </a:r>
                    </a:p>
                  </a:txBody>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DBF58B0-0EFA-4060-AA51-7B3ADDF9F03D}"/>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803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Current Initiatives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11</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1106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Current Initiatives</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6" name="Rectangle 5"/>
          <p:cNvSpPr/>
          <p:nvPr/>
        </p:nvSpPr>
        <p:spPr>
          <a:xfrm>
            <a:off x="838200" y="1419226"/>
            <a:ext cx="10744200" cy="4758171"/>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New Investment Accounting system:</a:t>
            </a:r>
          </a:p>
          <a:p>
            <a:pPr marL="914411" lvl="1" indent="-457206"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Implementation continues to be completed in June of this year. Will start FY 23/24 in Clearwater system</a:t>
            </a:r>
          </a:p>
          <a:p>
            <a:pPr marL="457205" lvl="1" eaLnBrk="0" fontAlgn="base" hangingPunct="0">
              <a:spcBef>
                <a:spcPct val="20000"/>
              </a:spcBef>
              <a:spcAft>
                <a:spcPct val="0"/>
              </a:spcAft>
              <a:buClr>
                <a:srgbClr val="666600"/>
              </a:buClr>
              <a:buSzPct val="125000"/>
              <a:defRPr/>
            </a:pPr>
            <a:endParaRPr lang="en-US" sz="2000" dirty="0">
              <a:solidFill>
                <a:srgbClr val="15234A"/>
              </a:solidFill>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Global Custody and Securities Lending contract will end on January 2024. </a:t>
            </a:r>
          </a:p>
          <a:p>
            <a:pPr marL="800110" lvl="1" indent="-457206"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Currently working on procurement to be sent out within the next month</a:t>
            </a:r>
          </a:p>
          <a:p>
            <a:pPr marL="342904" lvl="1"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Continue to invest and maximize use of technology:</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Started affirming tri-party repos via Bloomberg AIM</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Evaluating benefits / cost of Bloomberg AIM enterprise for Portfolio Management</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2916367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Current Initiatives (continued)</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6" name="Rectangle 5"/>
          <p:cNvSpPr/>
          <p:nvPr/>
        </p:nvSpPr>
        <p:spPr>
          <a:xfrm>
            <a:off x="838200" y="1419225"/>
            <a:ext cx="10744200" cy="4536572"/>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Hiring of two new Intermediate Duration Managers: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Completed the funding of the two Managers (Reams and Wellington) on Jan 31, 2023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 Performance “holiday period” ended on Feb 28</a:t>
            </a:r>
            <a:r>
              <a:rPr lang="en-US" sz="2000" baseline="30000" dirty="0">
                <a:solidFill>
                  <a:srgbClr val="15234A"/>
                </a:solidFill>
                <a:latin typeface="Calibri" panose="020F0502020204030204"/>
                <a:cs typeface="Times New Roman" pitchFamily="18" charset="0"/>
              </a:rPr>
              <a:t>th</a:t>
            </a:r>
            <a:endParaRPr lang="en-US" sz="2000" dirty="0">
              <a:solidFill>
                <a:srgbClr val="15234A"/>
              </a:solidFill>
              <a:latin typeface="Calibri" panose="020F0502020204030204"/>
              <a:cs typeface="Times New Roman" pitchFamily="18" charset="0"/>
            </a:endParaRPr>
          </a:p>
          <a:p>
            <a:pPr lvl="1" eaLnBrk="0" fontAlgn="base" hangingPunct="0">
              <a:spcBef>
                <a:spcPct val="20000"/>
              </a:spcBef>
              <a:spcAft>
                <a:spcPct val="0"/>
              </a:spcAft>
              <a:buClr>
                <a:srgbClr val="666600"/>
              </a:buClr>
              <a:buSzPct val="125000"/>
              <a:defRPr/>
            </a:pPr>
            <a:endParaRPr lang="en-US" sz="2000" dirty="0">
              <a:solidFill>
                <a:srgbClr val="15234A"/>
              </a:solidFill>
              <a:latin typeface="Calibri" panose="020F0502020204030204"/>
              <a:cs typeface="Times New Roman" pitchFamily="18" charset="0"/>
            </a:endParaRP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Adding exposure to Asset Backed Securities in our Internally Managed accounts: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Funded Public Trust Advisors with $700 million on February 1</a:t>
            </a:r>
            <a:r>
              <a:rPr lang="en-US" sz="2000" baseline="30000" dirty="0">
                <a:solidFill>
                  <a:srgbClr val="15234A"/>
                </a:solidFill>
                <a:cs typeface="Times New Roman" pitchFamily="18" charset="0"/>
              </a:rPr>
              <a:t>st</a:t>
            </a:r>
            <a:endParaRPr lang="en-US" sz="2000" dirty="0">
              <a:solidFill>
                <a:srgbClr val="15234A"/>
              </a:solidFill>
              <a:cs typeface="Times New Roman" pitchFamily="18" charset="0"/>
            </a:endParaRP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Selected and signed contract with a second Firm – Galliard</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cs typeface="Times New Roman" pitchFamily="18" charset="0"/>
              </a:rPr>
              <a:t>Funded Galliard with $350 million on May 1</a:t>
            </a:r>
            <a:r>
              <a:rPr lang="en-US" sz="2000" baseline="30000" dirty="0">
                <a:solidFill>
                  <a:srgbClr val="15234A"/>
                </a:solidFill>
                <a:cs typeface="Times New Roman" pitchFamily="18" charset="0"/>
              </a:rPr>
              <a:t>st</a:t>
            </a:r>
            <a:endParaRPr lang="en-US" sz="2000" dirty="0">
              <a:solidFill>
                <a:srgbClr val="15234A"/>
              </a:solidFill>
              <a:cs typeface="Times New Roman" pitchFamily="18" charset="0"/>
            </a:endParaRP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Will give an additional $350 million to Galliard on June 1</a:t>
            </a:r>
            <a:r>
              <a:rPr lang="en-US" sz="2000" baseline="30000" dirty="0">
                <a:solidFill>
                  <a:srgbClr val="15234A"/>
                </a:solidFill>
                <a:latin typeface="Calibri" panose="020F0502020204030204"/>
                <a:cs typeface="Times New Roman" pitchFamily="18" charset="0"/>
              </a:rPr>
              <a:t>st</a:t>
            </a:r>
            <a:r>
              <a:rPr lang="en-US" sz="2000" dirty="0">
                <a:solidFill>
                  <a:srgbClr val="15234A"/>
                </a:solidFill>
                <a:latin typeface="Calibri" panose="020F0502020204030204"/>
                <a:cs typeface="Times New Roman" pitchFamily="18" charset="0"/>
              </a:rPr>
              <a:t>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000" dirty="0">
                <a:solidFill>
                  <a:srgbClr val="15234A"/>
                </a:solidFill>
                <a:latin typeface="Calibri" panose="020F0502020204030204"/>
                <a:cs typeface="Times New Roman" pitchFamily="18" charset="0"/>
              </a:rPr>
              <a:t>Ultra Short Duration and Short duration accounts will have a combined exposure to the sector of $1.4 billion (split 50% between PTA and Galliard)</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0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13</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180238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Current Initiatives (continued)</a:t>
            </a:r>
            <a:endParaRPr lang="en-US" sz="2800" b="1" dirty="0">
              <a:solidFill>
                <a:schemeClr val="tx2"/>
              </a:solidFill>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14</a:t>
            </a:fld>
            <a:endParaRPr lang="en-US" dirty="0">
              <a:solidFill>
                <a:srgbClr val="15234A">
                  <a:tint val="75000"/>
                </a:srgbClr>
              </a:solidFill>
              <a:latin typeface="Calibri" panose="020F0502020204030204"/>
            </a:endParaRPr>
          </a:p>
        </p:txBody>
      </p:sp>
      <p:sp>
        <p:nvSpPr>
          <p:cNvPr id="8" name="Rectangle 7">
            <a:extLst>
              <a:ext uri="{FF2B5EF4-FFF2-40B4-BE49-F238E27FC236}">
                <a16:creationId xmlns:a16="http://schemas.microsoft.com/office/drawing/2014/main" id="{A267E8E1-8234-40D8-B59D-A85670096FD1}"/>
              </a:ext>
            </a:extLst>
          </p:cNvPr>
          <p:cNvSpPr/>
          <p:nvPr/>
        </p:nvSpPr>
        <p:spPr>
          <a:xfrm>
            <a:off x="723900" y="1663243"/>
            <a:ext cx="10744200" cy="3859464"/>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000000"/>
                </a:solidFill>
                <a:latin typeface="Times New Roman" pitchFamily="18" charset="0"/>
                <a:cs typeface="Times New Roman" pitchFamily="18" charset="0"/>
              </a:rPr>
              <a:t> Terminated Blackrock  and reallocated the assets to the top nine Long Duration Managers (Jan 2, 2023)</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000000"/>
                </a:solidFill>
                <a:latin typeface="Times New Roman" pitchFamily="18" charset="0"/>
                <a:cs typeface="Times New Roman" pitchFamily="18" charset="0"/>
              </a:rPr>
              <a:t> Started managing the Short Term Investment Fund (STIF) account on Dec. 1, 2022</a:t>
            </a:r>
          </a:p>
          <a:p>
            <a:pPr defTabSz="914411" eaLnBrk="0" fontAlgn="base" hangingPunct="0">
              <a:spcBef>
                <a:spcPct val="20000"/>
              </a:spcBef>
              <a:spcAft>
                <a:spcPct val="0"/>
              </a:spcAft>
              <a:buClr>
                <a:srgbClr val="666600"/>
              </a:buClr>
              <a:buSzPct val="125000"/>
              <a:defRPr/>
            </a:pPr>
            <a:endParaRPr lang="en-US" sz="2400" dirty="0">
              <a:solidFill>
                <a:srgbClr val="000000"/>
              </a:solidFill>
              <a:latin typeface="Times New Roman" pitchFamily="18" charset="0"/>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000000"/>
                </a:solidFill>
                <a:latin typeface="Times New Roman" pitchFamily="18" charset="0"/>
                <a:cs typeface="Times New Roman" pitchFamily="18" charset="0"/>
              </a:rPr>
              <a:t> Looking to expand the list of Repo counterparties</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endParaRPr lang="en-US" sz="2400" dirty="0">
              <a:solidFill>
                <a:srgbClr val="000000"/>
              </a:solidFill>
              <a:latin typeface="Times New Roman" pitchFamily="18" charset="0"/>
              <a:cs typeface="Times New Roman" pitchFamily="18" charset="0"/>
            </a:endParaRP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q"/>
              <a:defRPr/>
            </a:pPr>
            <a:r>
              <a:rPr lang="en-US" sz="2400" dirty="0">
                <a:solidFill>
                  <a:srgbClr val="000000"/>
                </a:solidFill>
                <a:latin typeface="Times New Roman" pitchFamily="18" charset="0"/>
                <a:cs typeface="Times New Roman" pitchFamily="18" charset="0"/>
              </a:rPr>
              <a:t> Made changes to CIP in particularly the STIF and ABS mandate Investment Policies (see next two slides)</a:t>
            </a:r>
          </a:p>
        </p:txBody>
      </p:sp>
    </p:spTree>
    <p:extLst>
      <p:ext uri="{BB962C8B-B14F-4D97-AF65-F5344CB8AC3E}">
        <p14:creationId xmlns:p14="http://schemas.microsoft.com/office/powerpoint/2010/main" val="1287335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sz="3600" b="1" dirty="0">
                <a:cs typeface="Times New Roman" pitchFamily="18" charset="0"/>
              </a:rPr>
              <a:t>CIP - Most Relevant Updates (I)</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6" name="Rectangle 5"/>
          <p:cNvSpPr/>
          <p:nvPr/>
        </p:nvSpPr>
        <p:spPr>
          <a:xfrm>
            <a:off x="838200" y="1419226"/>
            <a:ext cx="10744200" cy="4610438"/>
          </a:xfrm>
          <a:prstGeom prst="rect">
            <a:avLst/>
          </a:prstGeom>
        </p:spPr>
        <p:txBody>
          <a:bodyPr wrap="square" lIns="91385" tIns="45693" rIns="91385" bIns="45693">
            <a:spAutoFit/>
          </a:bodyPr>
          <a:lstStyle/>
          <a:p>
            <a:pPr defTabSz="914411"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 U.S. Money Market Funds: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Added to the Short Term Investment Fund</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Requirements made consistent amongst all internally managed portfolios:</a:t>
            </a:r>
          </a:p>
          <a:p>
            <a:pPr marL="1257310" lvl="2" indent="-342905"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latin typeface="Calibri" panose="020F0502020204030204"/>
                <a:cs typeface="Times New Roman" pitchFamily="18" charset="0"/>
              </a:rPr>
              <a:t>Invest exclusively in obligations issued or guaranteed by the U.S. Government / $20 billion in asset size / AAA rated by one / regulated by the SEC Rule 2a-7  </a:t>
            </a:r>
          </a:p>
          <a:p>
            <a:pPr marL="800105" lvl="1"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Maximum Investment Pool exposure not to exceed 5% of the fund assets:</a:t>
            </a:r>
            <a:r>
              <a:rPr lang="en-US" sz="2000" dirty="0">
                <a:solidFill>
                  <a:srgbClr val="15234A"/>
                </a:solidFill>
                <a:latin typeface="Calibri" panose="020F0502020204030204"/>
                <a:cs typeface="Times New Roman" pitchFamily="18" charset="0"/>
              </a:rPr>
              <a:t>	</a:t>
            </a:r>
          </a:p>
          <a:p>
            <a:pPr marL="1257305" lvl="2"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000" dirty="0">
                <a:solidFill>
                  <a:srgbClr val="15234A"/>
                </a:solidFill>
                <a:latin typeface="Calibri" panose="020F0502020204030204"/>
                <a:cs typeface="Times New Roman" pitchFamily="18" charset="0"/>
              </a:rPr>
              <a:t>Liquidity: $500 million / Ultra Short: $100 million and STIF: $400 million</a:t>
            </a: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latin typeface="Calibri" panose="020F0502020204030204"/>
                <a:cs typeface="Times New Roman" pitchFamily="18" charset="0"/>
              </a:rPr>
              <a:t> </a:t>
            </a:r>
            <a:r>
              <a:rPr lang="en-US" sz="2400" dirty="0">
                <a:solidFill>
                  <a:srgbClr val="000000"/>
                </a:solidFill>
                <a:latin typeface="Times New Roman" pitchFamily="18" charset="0"/>
                <a:cs typeface="Times New Roman" pitchFamily="18" charset="0"/>
              </a:rPr>
              <a:t>Repurchase agreements: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Added to the Ultra Short Duration account</a:t>
            </a:r>
          </a:p>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15234A"/>
                </a:solidFill>
                <a:latin typeface="Calibri" panose="020F0502020204030204"/>
                <a:cs typeface="Times New Roman" pitchFamily="18" charset="0"/>
              </a:rPr>
              <a:t> </a:t>
            </a:r>
            <a:r>
              <a:rPr lang="en-US" sz="2400" dirty="0">
                <a:solidFill>
                  <a:srgbClr val="000000"/>
                </a:solidFill>
                <a:latin typeface="Times New Roman" pitchFamily="18" charset="0"/>
                <a:cs typeface="Times New Roman" pitchFamily="18" charset="0"/>
              </a:rPr>
              <a:t>Commercial Paper:</a:t>
            </a:r>
            <a:endParaRPr lang="en-US" sz="2400" dirty="0">
              <a:solidFill>
                <a:srgbClr val="15234A"/>
              </a:solidFill>
              <a:latin typeface="Calibri" panose="020F0502020204030204"/>
              <a:cs typeface="Times New Roman" pitchFamily="18" charset="0"/>
            </a:endParaRP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Ratings driven limits applied to the STIF account (mimic Liquidity account) </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15</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87927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sz="3600" b="1" dirty="0">
                <a:cs typeface="Times New Roman" pitchFamily="18" charset="0"/>
              </a:rPr>
              <a:t>CIP - Most Relevant Updates (II)</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6" name="Rectangle 5"/>
          <p:cNvSpPr/>
          <p:nvPr/>
        </p:nvSpPr>
        <p:spPr>
          <a:xfrm>
            <a:off x="838200" y="1524001"/>
            <a:ext cx="10744200" cy="4302662"/>
          </a:xfrm>
          <a:prstGeom prst="rect">
            <a:avLst/>
          </a:prstGeom>
        </p:spPr>
        <p:txBody>
          <a:bodyPr wrap="square" lIns="91385" tIns="45693" rIns="91385" bIns="45693">
            <a:spAutoFit/>
          </a:bodyPr>
          <a:lstStyle/>
          <a:p>
            <a:pPr lvl="0" eaLnBrk="0" fontAlgn="base" hangingPunct="0">
              <a:spcBef>
                <a:spcPct val="20000"/>
              </a:spcBef>
              <a:spcAft>
                <a:spcPct val="0"/>
              </a:spcAft>
              <a:buClr>
                <a:srgbClr val="666600"/>
              </a:buClr>
              <a:buSzPct val="125000"/>
              <a:buFont typeface="Wingdings" pitchFamily="2" charset="2"/>
              <a:buChar char="q"/>
              <a:defRPr/>
            </a:pPr>
            <a:r>
              <a:rPr lang="en-US" sz="2400" dirty="0">
                <a:solidFill>
                  <a:srgbClr val="000000"/>
                </a:solidFill>
                <a:latin typeface="Times New Roman" pitchFamily="18" charset="0"/>
                <a:cs typeface="Times New Roman" pitchFamily="18" charset="0"/>
              </a:rPr>
              <a:t>Additional restrictions /  clarifications on ABS Mandate IP:</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Maximum WAL of 5 years for individual ABS security</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Expand ratings to include other NRSRO’s and allow for securities with short-term ratings only</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Prohibits investing in tranches that were subordinated at issuance</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Explicitly prohibits investment in unsecured consumer loans or assets backed by subprime receivables (other than auto loans)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Add a 5% account market value limit on any one issuer (ticker or shelf)</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Increase maximum “frictional” cash allowed from 2% to 5%</a:t>
            </a: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16</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51044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pPr eaLnBrk="1" hangingPunct="1"/>
            <a:br>
              <a:rPr lang="en-US" sz="4800" dirty="0">
                <a:solidFill>
                  <a:schemeClr val="tx1"/>
                </a:solidFill>
                <a:latin typeface="Times New Roman" pitchFamily="18" charset="0"/>
                <a:cs typeface="Times New Roman" pitchFamily="18" charset="0"/>
              </a:rPr>
            </a:br>
            <a:r>
              <a:rPr lang="en-US" sz="6700" b="1" dirty="0">
                <a:cs typeface="Times New Roman" pitchFamily="18" charset="0"/>
              </a:rPr>
              <a:t>Securities Lending</a:t>
            </a:r>
            <a:br>
              <a:rPr lang="en-US" sz="6700" b="1" dirty="0">
                <a:cs typeface="Times New Roman" pitchFamily="18" charset="0"/>
              </a:rPr>
            </a:br>
            <a:r>
              <a:rPr lang="en-US" sz="6700" b="1" dirty="0">
                <a:cs typeface="Times New Roman" pitchFamily="18" charset="0"/>
              </a:rPr>
              <a:t>Review</a:t>
            </a:r>
          </a:p>
        </p:txBody>
      </p:sp>
      <p:sp>
        <p:nvSpPr>
          <p:cNvPr id="2" name="Slide Number Placeholder 1">
            <a:extLst>
              <a:ext uri="{FF2B5EF4-FFF2-40B4-BE49-F238E27FC236}">
                <a16:creationId xmlns:a16="http://schemas.microsoft.com/office/drawing/2014/main" id="{1B3B25EB-4F89-4CE3-8867-70B7C4970AB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17</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162165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762000"/>
            <a:ext cx="8305800" cy="685800"/>
          </a:xfrm>
        </p:spPr>
        <p:txBody>
          <a:bodyPr>
            <a:noAutofit/>
          </a:bodyPr>
          <a:lstStyle/>
          <a:p>
            <a:pPr algn="ctr"/>
            <a:r>
              <a:rPr lang="en-US" b="1" dirty="0">
                <a:cs typeface="Times New Roman" pitchFamily="18" charset="0"/>
              </a:rPr>
              <a:t>SECURITIES LENDING OVERVIEW</a:t>
            </a:r>
          </a:p>
        </p:txBody>
      </p:sp>
      <p:sp>
        <p:nvSpPr>
          <p:cNvPr id="484355" name="Rectangle 3"/>
          <p:cNvSpPr>
            <a:spLocks noChangeArrowheads="1"/>
          </p:cNvSpPr>
          <p:nvPr/>
        </p:nvSpPr>
        <p:spPr bwMode="auto">
          <a:xfrm>
            <a:off x="1981200" y="1524001"/>
            <a:ext cx="8229600" cy="4038600"/>
          </a:xfrm>
          <a:prstGeom prst="rect">
            <a:avLst/>
          </a:prstGeom>
          <a:noFill/>
          <a:ln w="9525">
            <a:noFill/>
            <a:miter lim="800000"/>
            <a:headEnd/>
            <a:tailEnd/>
          </a:ln>
          <a:effectLst/>
        </p:spPr>
        <p:txBody>
          <a:bodyPr lIns="91385" tIns="45693" rIns="91385" bIns="45693"/>
          <a:lstStyle/>
          <a:p>
            <a:pPr marL="742525" lvl="1" indent="-285587" defTabSz="914411" fontAlgn="base">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defTabSz="914411" fontAlgn="base">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20738140"/>
              </p:ext>
            </p:extLst>
          </p:nvPr>
        </p:nvGraphicFramePr>
        <p:xfrm>
          <a:off x="1669774" y="2209800"/>
          <a:ext cx="8802093" cy="3166676"/>
        </p:xfrm>
        <a:graphic>
          <a:graphicData uri="http://schemas.openxmlformats.org/drawingml/2006/table">
            <a:tbl>
              <a:tblPr firstRow="1" bandRow="1">
                <a:tableStyleId>{5C22544A-7EE6-4342-B048-85BDC9FD1C3A}</a:tableStyleId>
              </a:tblPr>
              <a:tblGrid>
                <a:gridCol w="1278520">
                  <a:extLst>
                    <a:ext uri="{9D8B030D-6E8A-4147-A177-3AD203B41FA5}">
                      <a16:colId xmlns:a16="http://schemas.microsoft.com/office/drawing/2014/main" val="20000"/>
                    </a:ext>
                  </a:extLst>
                </a:gridCol>
                <a:gridCol w="1654119">
                  <a:extLst>
                    <a:ext uri="{9D8B030D-6E8A-4147-A177-3AD203B41FA5}">
                      <a16:colId xmlns:a16="http://schemas.microsoft.com/office/drawing/2014/main" val="20001"/>
                    </a:ext>
                  </a:extLst>
                </a:gridCol>
                <a:gridCol w="1707477">
                  <a:extLst>
                    <a:ext uri="{9D8B030D-6E8A-4147-A177-3AD203B41FA5}">
                      <a16:colId xmlns:a16="http://schemas.microsoft.com/office/drawing/2014/main" val="20002"/>
                    </a:ext>
                  </a:extLst>
                </a:gridCol>
                <a:gridCol w="1120532">
                  <a:extLst>
                    <a:ext uri="{9D8B030D-6E8A-4147-A177-3AD203B41FA5}">
                      <a16:colId xmlns:a16="http://schemas.microsoft.com/office/drawing/2014/main" val="20003"/>
                    </a:ext>
                  </a:extLst>
                </a:gridCol>
                <a:gridCol w="1574081">
                  <a:extLst>
                    <a:ext uri="{9D8B030D-6E8A-4147-A177-3AD203B41FA5}">
                      <a16:colId xmlns:a16="http://schemas.microsoft.com/office/drawing/2014/main" val="20004"/>
                    </a:ext>
                  </a:extLst>
                </a:gridCol>
                <a:gridCol w="1467364">
                  <a:extLst>
                    <a:ext uri="{9D8B030D-6E8A-4147-A177-3AD203B41FA5}">
                      <a16:colId xmlns:a16="http://schemas.microsoft.com/office/drawing/2014/main" val="20005"/>
                    </a:ext>
                  </a:extLst>
                </a:gridCol>
              </a:tblGrid>
              <a:tr h="990600">
                <a:tc>
                  <a:txBody>
                    <a:bodyPr/>
                    <a:lstStyle/>
                    <a:p>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Securities</a:t>
                      </a:r>
                      <a:r>
                        <a:rPr lang="en-US" sz="1600" baseline="0" dirty="0">
                          <a:solidFill>
                            <a:schemeClr val="tx1"/>
                          </a:solidFill>
                          <a:latin typeface="+mn-lt"/>
                        </a:rPr>
                        <a:t> on Loan</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Collateral</a:t>
                      </a:r>
                      <a:r>
                        <a:rPr lang="en-US" sz="1600" baseline="0" dirty="0">
                          <a:solidFill>
                            <a:schemeClr val="tx1"/>
                          </a:solidFill>
                          <a:latin typeface="+mn-lt"/>
                        </a:rPr>
                        <a:t> Received</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Collateral</a:t>
                      </a:r>
                      <a:r>
                        <a:rPr lang="en-US" sz="1600" baseline="0" dirty="0">
                          <a:solidFill>
                            <a:schemeClr val="tx1"/>
                          </a:solidFill>
                          <a:latin typeface="+mn-lt"/>
                        </a:rPr>
                        <a:t> </a:t>
                      </a:r>
                    </a:p>
                    <a:p>
                      <a:pPr algn="ctr"/>
                      <a:r>
                        <a:rPr lang="en-US" sz="1600" baseline="0" dirty="0">
                          <a:solidFill>
                            <a:schemeClr val="tx1"/>
                          </a:solidFill>
                          <a:latin typeface="+mn-lt"/>
                        </a:rPr>
                        <a:t>Coverage</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Market Value</a:t>
                      </a:r>
                    </a:p>
                    <a:p>
                      <a:pPr algn="ctr"/>
                      <a:r>
                        <a:rPr lang="en-US" sz="1600" dirty="0">
                          <a:solidFill>
                            <a:schemeClr val="tx1"/>
                          </a:solidFill>
                          <a:latin typeface="+mn-lt"/>
                        </a:rPr>
                        <a:t>of</a:t>
                      </a:r>
                      <a:r>
                        <a:rPr lang="en-US" sz="1600" baseline="0" dirty="0">
                          <a:solidFill>
                            <a:schemeClr val="tx1"/>
                          </a:solidFill>
                          <a:latin typeface="+mn-lt"/>
                        </a:rPr>
                        <a:t> Cash Reinvestments</a:t>
                      </a:r>
                      <a:endParaRPr lang="en-US" sz="1600" dirty="0">
                        <a:solidFill>
                          <a:schemeClr val="tx1"/>
                        </a:solidFill>
                        <a:latin typeface="+mn-lt"/>
                      </a:endParaRPr>
                    </a:p>
                  </a:txBody>
                  <a:tcPr>
                    <a:solidFill>
                      <a:schemeClr val="tx2">
                        <a:lumMod val="25000"/>
                        <a:lumOff val="75000"/>
                      </a:schemeClr>
                    </a:solidFill>
                  </a:tcPr>
                </a:tc>
                <a:tc>
                  <a:txBody>
                    <a:bodyPr/>
                    <a:lstStyle/>
                    <a:p>
                      <a:pPr algn="ctr"/>
                      <a:r>
                        <a:rPr lang="en-US" sz="1600" dirty="0">
                          <a:solidFill>
                            <a:schemeClr val="tx1"/>
                          </a:solidFill>
                          <a:latin typeface="+mn-lt"/>
                        </a:rPr>
                        <a:t>NAV</a:t>
                      </a:r>
                    </a:p>
                  </a:txBody>
                  <a:tcPr>
                    <a:solidFill>
                      <a:schemeClr val="tx2">
                        <a:lumMod val="25000"/>
                        <a:lumOff val="75000"/>
                      </a:schemeClr>
                    </a:solidFill>
                  </a:tcPr>
                </a:tc>
                <a:extLst>
                  <a:ext uri="{0D108BD9-81ED-4DB2-BD59-A6C34878D82A}">
                    <a16:rowId xmlns:a16="http://schemas.microsoft.com/office/drawing/2014/main" val="10000"/>
                  </a:ext>
                </a:extLst>
              </a:tr>
              <a:tr h="728276">
                <a:tc>
                  <a:txBody>
                    <a:bodyPr/>
                    <a:lstStyle/>
                    <a:p>
                      <a:r>
                        <a:rPr lang="en-US" sz="1600" b="1" dirty="0">
                          <a:latin typeface="+mn-lt"/>
                          <a:cs typeface="Arial" pitchFamily="34" charset="0"/>
                        </a:rPr>
                        <a:t>Cash</a:t>
                      </a:r>
                    </a:p>
                  </a:txBody>
                  <a:tcPr/>
                </a:tc>
                <a:tc>
                  <a:txBody>
                    <a:bodyPr/>
                    <a:lstStyle/>
                    <a:p>
                      <a:pPr algn="r"/>
                      <a:r>
                        <a:rPr lang="en-US" sz="1600" dirty="0">
                          <a:latin typeface="+mn-lt"/>
                          <a:cs typeface="Arial" pitchFamily="34" charset="0"/>
                        </a:rPr>
                        <a:t>$3,055,103,263</a:t>
                      </a:r>
                    </a:p>
                  </a:txBody>
                  <a:tcPr/>
                </a:tc>
                <a:tc>
                  <a:txBody>
                    <a:bodyPr/>
                    <a:lstStyle/>
                    <a:p>
                      <a:pPr algn="r"/>
                      <a:r>
                        <a:rPr lang="en-US" sz="1600" dirty="0">
                          <a:latin typeface="+mn-lt"/>
                          <a:cs typeface="Arial" pitchFamily="34" charset="0"/>
                        </a:rPr>
                        <a:t>$3,120,719,993</a:t>
                      </a:r>
                    </a:p>
                  </a:txBody>
                  <a:tcPr/>
                </a:tc>
                <a:tc>
                  <a:txBody>
                    <a:bodyPr/>
                    <a:lstStyle/>
                    <a:p>
                      <a:pPr algn="r"/>
                      <a:r>
                        <a:rPr lang="en-US" sz="1600" dirty="0">
                          <a:latin typeface="+mn-lt"/>
                          <a:cs typeface="Arial" pitchFamily="34" charset="0"/>
                        </a:rPr>
                        <a:t>102.15%</a:t>
                      </a:r>
                    </a:p>
                  </a:txBody>
                  <a:tcPr/>
                </a:tc>
                <a:tc>
                  <a:txBody>
                    <a:bodyPr/>
                    <a:lstStyle/>
                    <a:p>
                      <a:pPr algn="r"/>
                      <a:r>
                        <a:rPr lang="en-US" sz="1600" dirty="0">
                          <a:latin typeface="+mn-lt"/>
                          <a:cs typeface="Arial" pitchFamily="34" charset="0"/>
                        </a:rPr>
                        <a:t>$3,120,527,115</a:t>
                      </a:r>
                    </a:p>
                  </a:txBody>
                  <a:tcPr/>
                </a:tc>
                <a:tc>
                  <a:txBody>
                    <a:bodyPr/>
                    <a:lstStyle/>
                    <a:p>
                      <a:pPr algn="ctr"/>
                      <a:r>
                        <a:rPr lang="en-US" sz="1600" dirty="0">
                          <a:latin typeface="+mn-lt"/>
                          <a:cs typeface="Arial" pitchFamily="34" charset="0"/>
                        </a:rPr>
                        <a:t>0.9999</a:t>
                      </a:r>
                    </a:p>
                  </a:txBody>
                  <a:tcPr/>
                </a:tc>
                <a:extLst>
                  <a:ext uri="{0D108BD9-81ED-4DB2-BD59-A6C34878D82A}">
                    <a16:rowId xmlns:a16="http://schemas.microsoft.com/office/drawing/2014/main" val="10001"/>
                  </a:ext>
                </a:extLst>
              </a:tr>
              <a:tr h="719524">
                <a:tc>
                  <a:txBody>
                    <a:bodyPr/>
                    <a:lstStyle/>
                    <a:p>
                      <a:r>
                        <a:rPr lang="en-US" sz="1600" b="1" dirty="0">
                          <a:latin typeface="+mn-lt"/>
                          <a:cs typeface="Arial" pitchFamily="34" charset="0"/>
                        </a:rPr>
                        <a:t>Non - Cash</a:t>
                      </a:r>
                    </a:p>
                  </a:txBody>
                  <a:tcPr/>
                </a:tc>
                <a:tc>
                  <a:txBody>
                    <a:bodyPr/>
                    <a:lstStyle/>
                    <a:p>
                      <a:pPr algn="r"/>
                      <a:r>
                        <a:rPr lang="en-US" sz="1600" dirty="0">
                          <a:latin typeface="+mn-lt"/>
                          <a:cs typeface="Arial" pitchFamily="34" charset="0"/>
                        </a:rPr>
                        <a:t>$5,598,323,440</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$5,772,171,518</a:t>
                      </a:r>
                    </a:p>
                  </a:txBody>
                  <a:tcPr>
                    <a:lnB w="12700" cap="flat" cmpd="sng" algn="ctr">
                      <a:solidFill>
                        <a:schemeClr val="tx1"/>
                      </a:solidFill>
                      <a:prstDash val="solid"/>
                      <a:round/>
                      <a:headEnd type="none" w="med" len="med"/>
                      <a:tailEnd type="none" w="med" len="med"/>
                    </a:lnB>
                  </a:tcPr>
                </a:tc>
                <a:tc>
                  <a:txBody>
                    <a:bodyPr/>
                    <a:lstStyle/>
                    <a:p>
                      <a:pPr algn="r"/>
                      <a:r>
                        <a:rPr lang="en-US" sz="1600" dirty="0">
                          <a:latin typeface="+mn-lt"/>
                          <a:cs typeface="Arial" pitchFamily="34" charset="0"/>
                        </a:rPr>
                        <a:t>103.11%</a:t>
                      </a:r>
                    </a:p>
                  </a:txBody>
                  <a:tcPr/>
                </a:tc>
                <a:tc>
                  <a:txBody>
                    <a:bodyPr/>
                    <a:lstStyle/>
                    <a:p>
                      <a:pPr algn="ctr"/>
                      <a:r>
                        <a:rPr lang="en-US" sz="1600" dirty="0">
                          <a:latin typeface="+mn-lt"/>
                          <a:cs typeface="Arial" pitchFamily="34" charset="0"/>
                        </a:rPr>
                        <a:t>N/A</a:t>
                      </a:r>
                    </a:p>
                  </a:txBody>
                  <a:tcPr/>
                </a:tc>
                <a:tc>
                  <a:txBody>
                    <a:bodyPr/>
                    <a:lstStyle/>
                    <a:p>
                      <a:pPr algn="ctr"/>
                      <a:r>
                        <a:rPr lang="en-US" sz="1600" dirty="0">
                          <a:latin typeface="+mn-lt"/>
                          <a:cs typeface="Arial" pitchFamily="34" charset="0"/>
                        </a:rPr>
                        <a:t>N/A</a:t>
                      </a:r>
                    </a:p>
                  </a:txBody>
                  <a:tcPr/>
                </a:tc>
                <a:extLst>
                  <a:ext uri="{0D108BD9-81ED-4DB2-BD59-A6C34878D82A}">
                    <a16:rowId xmlns:a16="http://schemas.microsoft.com/office/drawing/2014/main" val="10002"/>
                  </a:ext>
                </a:extLst>
              </a:tr>
              <a:tr h="728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cs typeface="Arial" pitchFamily="34" charset="0"/>
                        </a:rPr>
                        <a:t>Total</a:t>
                      </a:r>
                    </a:p>
                  </a:txBody>
                  <a:tcPr/>
                </a:tc>
                <a:tc>
                  <a:txBody>
                    <a:bodyPr/>
                    <a:lstStyle/>
                    <a:p>
                      <a:pPr algn="r"/>
                      <a:r>
                        <a:rPr lang="en-US" sz="1600" dirty="0">
                          <a:latin typeface="+mn-lt"/>
                          <a:cs typeface="Arial" pitchFamily="34" charset="0"/>
                        </a:rPr>
                        <a:t>$8,653,426,703</a:t>
                      </a:r>
                    </a:p>
                  </a:txBody>
                  <a:tcPr>
                    <a:lnT w="12700" cap="flat" cmpd="sng" algn="ctr">
                      <a:solidFill>
                        <a:schemeClr val="tx1"/>
                      </a:solidFill>
                      <a:prstDash val="solid"/>
                      <a:round/>
                      <a:headEnd type="none" w="med" len="med"/>
                      <a:tailEnd type="none" w="med" len="med"/>
                    </a:lnT>
                  </a:tcPr>
                </a:tc>
                <a:tc>
                  <a:txBody>
                    <a:bodyPr/>
                    <a:lstStyle/>
                    <a:p>
                      <a:pPr algn="r"/>
                      <a:r>
                        <a:rPr lang="en-US" sz="1600" dirty="0">
                          <a:latin typeface="+mn-lt"/>
                          <a:cs typeface="Arial" pitchFamily="34" charset="0"/>
                        </a:rPr>
                        <a:t>$8,892,891,511</a:t>
                      </a:r>
                    </a:p>
                  </a:txBody>
                  <a:tcPr>
                    <a:lnT w="12700" cap="flat" cmpd="sng" algn="ctr">
                      <a:solidFill>
                        <a:schemeClr val="tx1"/>
                      </a:solidFill>
                      <a:prstDash val="solid"/>
                      <a:round/>
                      <a:headEnd type="none" w="med" len="med"/>
                      <a:tailEnd type="none" w="med" len="med"/>
                    </a:lnT>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tc>
                  <a:txBody>
                    <a:bodyPr/>
                    <a:lstStyle/>
                    <a:p>
                      <a:pPr algn="r"/>
                      <a:endParaRPr lang="en-US" sz="1600" dirty="0">
                        <a:latin typeface="+mn-lt"/>
                        <a:cs typeface="Arial" pitchFamily="34" charset="0"/>
                      </a:endParaRP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524375" y="1654344"/>
            <a:ext cx="2667000" cy="369332"/>
          </a:xfrm>
          <a:prstGeom prst="rect">
            <a:avLst/>
          </a:prstGeom>
          <a:noFill/>
        </p:spPr>
        <p:txBody>
          <a:bodyPr wrap="square" rtlCol="0">
            <a:spAutoFit/>
          </a:bodyPr>
          <a:lstStyle/>
          <a:p>
            <a:pPr algn="ctr" defTabSz="914411" eaLnBrk="0" fontAlgn="base" hangingPunct="0">
              <a:spcBef>
                <a:spcPct val="0"/>
              </a:spcBef>
              <a:spcAft>
                <a:spcPct val="0"/>
              </a:spcAft>
              <a:defRPr/>
            </a:pPr>
            <a:r>
              <a:rPr lang="en-US" b="1" dirty="0">
                <a:solidFill>
                  <a:srgbClr val="15234A"/>
                </a:solidFill>
                <a:latin typeface="Calibri" panose="020F0502020204030204"/>
                <a:cs typeface="Times New Roman" pitchFamily="18" charset="0"/>
              </a:rPr>
              <a:t>as of March 31, 2023</a:t>
            </a:r>
          </a:p>
        </p:txBody>
      </p:sp>
      <p:sp>
        <p:nvSpPr>
          <p:cNvPr id="2" name="Slide Number Placeholder 1">
            <a:extLst>
              <a:ext uri="{FF2B5EF4-FFF2-40B4-BE49-F238E27FC236}">
                <a16:creationId xmlns:a16="http://schemas.microsoft.com/office/drawing/2014/main" id="{E4EAE8AA-E0C4-4D3C-BC4F-3D292BC66C9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18</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441279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47900" y="582615"/>
            <a:ext cx="8077200" cy="884236"/>
          </a:xfrm>
        </p:spPr>
        <p:txBody>
          <a:bodyPr/>
          <a:lstStyle/>
          <a:p>
            <a:pPr algn="ctr" eaLnBrk="1" hangingPunct="1"/>
            <a:r>
              <a:rPr lang="en-US" b="1" dirty="0">
                <a:solidFill>
                  <a:schemeClr val="tx1"/>
                </a:solidFill>
              </a:rPr>
              <a:t>Securities Lending Income </a:t>
            </a:r>
            <a:endParaRPr lang="en-US" b="1" dirty="0">
              <a:solidFill>
                <a:schemeClr val="tx1"/>
              </a:solidFill>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377581063"/>
              </p:ext>
            </p:extLst>
          </p:nvPr>
        </p:nvGraphicFramePr>
        <p:xfrm>
          <a:off x="819150" y="1600200"/>
          <a:ext cx="10420350"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CB787E2-4461-4794-BDB0-CACCB8D6419A}"/>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19</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350035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latin typeface="+mn-lt"/>
              </a:rPr>
              <a:t>Florida Economy &amp;</a:t>
            </a:r>
            <a:br>
              <a:rPr lang="en-US" b="1" dirty="0">
                <a:latin typeface="+mn-lt"/>
              </a:rPr>
            </a:br>
            <a:r>
              <a:rPr lang="en-US" b="1" dirty="0">
                <a:latin typeface="+mn-lt"/>
              </a:rPr>
              <a:t>Pool Balances</a:t>
            </a:r>
          </a:p>
        </p:txBody>
      </p:sp>
      <p:sp>
        <p:nvSpPr>
          <p:cNvPr id="2" name="Slide Number Placeholder 1">
            <a:extLst>
              <a:ext uri="{FF2B5EF4-FFF2-40B4-BE49-F238E27FC236}">
                <a16:creationId xmlns:a16="http://schemas.microsoft.com/office/drawing/2014/main" id="{36C8CFC2-8B55-4C67-8AB7-5098E094108F}"/>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877903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4F39F40-2A51-46E7-A6BB-3816801CABE2}"/>
              </a:ext>
            </a:extLst>
          </p:cNvPr>
          <p:cNvSpPr>
            <a:spLocks noGrp="1"/>
          </p:cNvSpPr>
          <p:nvPr>
            <p:ph type="title"/>
          </p:nvPr>
        </p:nvSpPr>
        <p:spPr>
          <a:xfrm>
            <a:off x="1828800" y="890588"/>
            <a:ext cx="8686800" cy="633412"/>
          </a:xfrm>
        </p:spPr>
        <p:txBody>
          <a:bodyPr rtlCol="0">
            <a:normAutofit fontScale="90000"/>
          </a:bodyPr>
          <a:lstStyle/>
          <a:p>
            <a:pPr>
              <a:defRPr/>
            </a:pPr>
            <a:r>
              <a:rPr lang="en-US" sz="4000" b="1" dirty="0">
                <a:cs typeface="Times New Roman" pitchFamily="18" charset="0"/>
              </a:rPr>
              <a:t>Securities Lending - Cash Collateral Portfolio As of March 31, 2023</a:t>
            </a:r>
            <a:br>
              <a:rPr lang="en-US" sz="3200" b="1" dirty="0">
                <a:solidFill>
                  <a:srgbClr val="000000"/>
                </a:solidFill>
                <a:cs typeface="Times New Roman" pitchFamily="18" charset="0"/>
              </a:rPr>
            </a:br>
            <a:endParaRPr lang="en-US" sz="3200" b="1" dirty="0">
              <a:cs typeface="Times New Roman" pitchFamily="18" charset="0"/>
            </a:endParaRPr>
          </a:p>
        </p:txBody>
      </p:sp>
      <p:sp>
        <p:nvSpPr>
          <p:cNvPr id="5123" name="TextBox 20">
            <a:extLst>
              <a:ext uri="{FF2B5EF4-FFF2-40B4-BE49-F238E27FC236}">
                <a16:creationId xmlns:a16="http://schemas.microsoft.com/office/drawing/2014/main" id="{2D444478-39F8-4247-ABF5-AB44A0334CE1}"/>
              </a:ext>
            </a:extLst>
          </p:cNvPr>
          <p:cNvSpPr txBox="1">
            <a:spLocks noChangeArrowheads="1"/>
          </p:cNvSpPr>
          <p:nvPr/>
        </p:nvSpPr>
        <p:spPr bwMode="auto">
          <a:xfrm>
            <a:off x="6472239" y="3276601"/>
            <a:ext cx="47418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rgbClr val="15234A"/>
                </a:solidFill>
                <a:latin typeface="Times New Roman" panose="02020603050405020304" pitchFamily="18" charset="0"/>
                <a:cs typeface="Times New Roman" panose="02020603050405020304" pitchFamily="18" charset="0"/>
              </a:rPr>
              <a:t>* Includes Repos that are collateralized by U.S. Govt. Securities</a:t>
            </a:r>
            <a:r>
              <a:rPr lang="en-US" altLang="en-US" sz="1200">
                <a:solidFill>
                  <a:srgbClr val="000000"/>
                </a:solidFill>
                <a:latin typeface="Times New Roman" panose="02020603050405020304" pitchFamily="18" charset="0"/>
                <a:cs typeface="Times New Roman" panose="02020603050405020304" pitchFamily="18" charset="0"/>
              </a:rPr>
              <a:t>. </a:t>
            </a:r>
          </a:p>
        </p:txBody>
      </p:sp>
      <p:graphicFrame>
        <p:nvGraphicFramePr>
          <p:cNvPr id="22" name="Table 21">
            <a:extLst>
              <a:ext uri="{FF2B5EF4-FFF2-40B4-BE49-F238E27FC236}">
                <a16:creationId xmlns:a16="http://schemas.microsoft.com/office/drawing/2014/main" id="{98A60E78-C7C1-4278-AB02-0756A60F3D33}"/>
              </a:ext>
            </a:extLst>
          </p:cNvPr>
          <p:cNvGraphicFramePr>
            <a:graphicFrameLocks noGrp="1"/>
          </p:cNvGraphicFramePr>
          <p:nvPr/>
        </p:nvGraphicFramePr>
        <p:xfrm>
          <a:off x="1106488" y="3554413"/>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Asset Class</a:t>
                      </a:r>
                    </a:p>
                  </a:txBody>
                  <a:tcPr marL="91449" marR="91449" marT="45798" marB="45798"/>
                </a:tc>
                <a:extLst>
                  <a:ext uri="{0D108BD9-81ED-4DB2-BD59-A6C34878D82A}">
                    <a16:rowId xmlns:a16="http://schemas.microsoft.com/office/drawing/2014/main" val="10000"/>
                  </a:ext>
                </a:extLst>
              </a:tr>
            </a:tbl>
          </a:graphicData>
        </a:graphic>
      </p:graphicFrame>
      <p:graphicFrame>
        <p:nvGraphicFramePr>
          <p:cNvPr id="5130" name="Chart 22">
            <a:extLst>
              <a:ext uri="{FF2B5EF4-FFF2-40B4-BE49-F238E27FC236}">
                <a16:creationId xmlns:a16="http://schemas.microsoft.com/office/drawing/2014/main" id="{141C87AD-BC1D-475B-AA64-613F4E6F338F}"/>
              </a:ext>
            </a:extLst>
          </p:cNvPr>
          <p:cNvGraphicFramePr>
            <a:graphicFrameLocks/>
          </p:cNvGraphicFramePr>
          <p:nvPr/>
        </p:nvGraphicFramePr>
        <p:xfrm>
          <a:off x="1189038" y="3875088"/>
          <a:ext cx="4467225" cy="2459037"/>
        </p:xfrm>
        <a:graphic>
          <a:graphicData uri="http://schemas.openxmlformats.org/presentationml/2006/ole">
            <mc:AlternateContent xmlns:mc="http://schemas.openxmlformats.org/markup-compatibility/2006">
              <mc:Choice xmlns:v="urn:schemas-microsoft-com:vml" Requires="v">
                <p:oleObj spid="_x0000_s6380" name="Chart" r:id="rId3" imgW="4468755" imgH="2469094" progId="Excel.Chart.8">
                  <p:embed/>
                </p:oleObj>
              </mc:Choice>
              <mc:Fallback>
                <p:oleObj name="Chart" r:id="rId3" imgW="4468755" imgH="2469094" progId="Excel.Chart.8">
                  <p:embed/>
                  <p:pic>
                    <p:nvPicPr>
                      <p:cNvPr id="5130" name="Chart 22">
                        <a:extLst>
                          <a:ext uri="{FF2B5EF4-FFF2-40B4-BE49-F238E27FC236}">
                            <a16:creationId xmlns:a16="http://schemas.microsoft.com/office/drawing/2014/main" id="{141C87AD-BC1D-475B-AA64-613F4E6F338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038" y="3875088"/>
                        <a:ext cx="4467225"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31" name="Chart 11">
            <a:extLst>
              <a:ext uri="{FF2B5EF4-FFF2-40B4-BE49-F238E27FC236}">
                <a16:creationId xmlns:a16="http://schemas.microsoft.com/office/drawing/2014/main" id="{E5B88D31-1392-440E-BACE-3BC1218199E9}"/>
              </a:ext>
            </a:extLst>
          </p:cNvPr>
          <p:cNvGraphicFramePr>
            <a:graphicFrameLocks/>
          </p:cNvGraphicFramePr>
          <p:nvPr/>
        </p:nvGraphicFramePr>
        <p:xfrm>
          <a:off x="6421439" y="3973514"/>
          <a:ext cx="4843462" cy="2357437"/>
        </p:xfrm>
        <a:graphic>
          <a:graphicData uri="http://schemas.openxmlformats.org/presentationml/2006/ole">
            <mc:AlternateContent xmlns:mc="http://schemas.openxmlformats.org/markup-compatibility/2006">
              <mc:Choice xmlns:v="urn:schemas-microsoft-com:vml" Requires="v">
                <p:oleObj spid="_x0000_s6381" name="Chart" r:id="rId5" imgW="4846740" imgH="2365453" progId="Excel.Chart.8">
                  <p:embed/>
                </p:oleObj>
              </mc:Choice>
              <mc:Fallback>
                <p:oleObj name="Chart" r:id="rId5" imgW="4846740" imgH="2365453" progId="Excel.Chart.8">
                  <p:embed/>
                  <p:pic>
                    <p:nvPicPr>
                      <p:cNvPr id="5131" name="Chart 11">
                        <a:extLst>
                          <a:ext uri="{FF2B5EF4-FFF2-40B4-BE49-F238E27FC236}">
                            <a16:creationId xmlns:a16="http://schemas.microsoft.com/office/drawing/2014/main" id="{E5B88D31-1392-440E-BACE-3BC1218199E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1439" y="3973514"/>
                        <a:ext cx="4843462"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Table 14">
            <a:extLst>
              <a:ext uri="{FF2B5EF4-FFF2-40B4-BE49-F238E27FC236}">
                <a16:creationId xmlns:a16="http://schemas.microsoft.com/office/drawing/2014/main" id="{C4D77288-5790-4B77-911D-BC6582468B0A}"/>
              </a:ext>
            </a:extLst>
          </p:cNvPr>
          <p:cNvGraphicFramePr>
            <a:graphicFrameLocks noGrp="1"/>
          </p:cNvGraphicFramePr>
          <p:nvPr/>
        </p:nvGraphicFramePr>
        <p:xfrm>
          <a:off x="6472238" y="3657601"/>
          <a:ext cx="4613275" cy="371475"/>
        </p:xfrm>
        <a:graphic>
          <a:graphicData uri="http://schemas.openxmlformats.org/drawingml/2006/table">
            <a:tbl>
              <a:tblPr firstRow="1" bandRow="1">
                <a:tableStyleId>{5C22544A-7EE6-4342-B048-85BDC9FD1C3A}</a:tableStyleId>
              </a:tblPr>
              <a:tblGrid>
                <a:gridCol w="4613275">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Final Maturity</a:t>
                      </a:r>
                      <a:r>
                        <a:rPr lang="en-US" sz="1800" baseline="0" dirty="0">
                          <a:solidFill>
                            <a:schemeClr val="bg1"/>
                          </a:solidFill>
                          <a:latin typeface="+mn-lt"/>
                          <a:cs typeface="Times New Roman" pitchFamily="18" charset="0"/>
                        </a:rPr>
                        <a:t> Schedule</a:t>
                      </a:r>
                      <a:endParaRPr lang="en-US" sz="1800" dirty="0">
                        <a:solidFill>
                          <a:schemeClr val="bg1"/>
                        </a:solidFill>
                        <a:latin typeface="+mn-lt"/>
                        <a:cs typeface="Times New Roman" pitchFamily="18" charset="0"/>
                      </a:endParaRPr>
                    </a:p>
                  </a:txBody>
                  <a:tcPr marL="91463" marR="91463" marT="45798" marB="45798"/>
                </a:tc>
                <a:extLst>
                  <a:ext uri="{0D108BD9-81ED-4DB2-BD59-A6C34878D82A}">
                    <a16:rowId xmlns:a16="http://schemas.microsoft.com/office/drawing/2014/main" val="10000"/>
                  </a:ext>
                </a:extLst>
              </a:tr>
            </a:tbl>
          </a:graphicData>
        </a:graphic>
      </p:graphicFrame>
      <p:graphicFrame>
        <p:nvGraphicFramePr>
          <p:cNvPr id="24" name="Table 23">
            <a:extLst>
              <a:ext uri="{FF2B5EF4-FFF2-40B4-BE49-F238E27FC236}">
                <a16:creationId xmlns:a16="http://schemas.microsoft.com/office/drawing/2014/main" id="{421C5AD1-7386-4074-A2EE-0CF7BAC8ECF6}"/>
              </a:ext>
            </a:extLst>
          </p:cNvPr>
          <p:cNvGraphicFramePr>
            <a:graphicFrameLocks noGrp="1"/>
          </p:cNvGraphicFramePr>
          <p:nvPr/>
        </p:nvGraphicFramePr>
        <p:xfrm>
          <a:off x="1106488" y="1524000"/>
          <a:ext cx="4227512" cy="371475"/>
        </p:xfrm>
        <a:graphic>
          <a:graphicData uri="http://schemas.openxmlformats.org/drawingml/2006/table">
            <a:tbl>
              <a:tblPr firstRow="1" bandRow="1">
                <a:tableStyleId>{5C22544A-7EE6-4342-B048-85BDC9FD1C3A}</a:tableStyleId>
              </a:tblPr>
              <a:tblGrid>
                <a:gridCol w="4227512">
                  <a:extLst>
                    <a:ext uri="{9D8B030D-6E8A-4147-A177-3AD203B41FA5}">
                      <a16:colId xmlns:a16="http://schemas.microsoft.com/office/drawing/2014/main" val="20000"/>
                    </a:ext>
                  </a:extLst>
                </a:gridCol>
              </a:tblGrid>
              <a:tr h="371475">
                <a:tc>
                  <a:txBody>
                    <a:bodyPr/>
                    <a:lstStyle/>
                    <a:p>
                      <a:pPr algn="ctr"/>
                      <a:r>
                        <a:rPr lang="en-US" sz="1800" dirty="0">
                          <a:solidFill>
                            <a:schemeClr val="bg1"/>
                          </a:solidFill>
                          <a:latin typeface="+mn-lt"/>
                          <a:cs typeface="Times New Roman" pitchFamily="18" charset="0"/>
                        </a:rPr>
                        <a:t>Portfolio</a:t>
                      </a:r>
                      <a:r>
                        <a:rPr lang="en-US" sz="1800" baseline="0" dirty="0">
                          <a:solidFill>
                            <a:schemeClr val="bg1"/>
                          </a:solidFill>
                          <a:latin typeface="+mn-lt"/>
                          <a:cs typeface="Times New Roman" pitchFamily="18" charset="0"/>
                        </a:rPr>
                        <a:t> Characteristics</a:t>
                      </a:r>
                      <a:endParaRPr lang="en-US" sz="1800" dirty="0">
                        <a:solidFill>
                          <a:schemeClr val="bg1"/>
                        </a:solidFill>
                        <a:latin typeface="+mn-lt"/>
                        <a:cs typeface="Times New Roman" pitchFamily="18" charset="0"/>
                      </a:endParaRPr>
                    </a:p>
                  </a:txBody>
                  <a:tcPr marL="91449" marR="91449" marT="45798" marB="45798"/>
                </a:tc>
                <a:extLst>
                  <a:ext uri="{0D108BD9-81ED-4DB2-BD59-A6C34878D82A}">
                    <a16:rowId xmlns:a16="http://schemas.microsoft.com/office/drawing/2014/main" val="10000"/>
                  </a:ext>
                </a:extLst>
              </a:tr>
            </a:tbl>
          </a:graphicData>
        </a:graphic>
      </p:graphicFrame>
      <p:sp>
        <p:nvSpPr>
          <p:cNvPr id="26" name="TextBox 25">
            <a:extLst>
              <a:ext uri="{FF2B5EF4-FFF2-40B4-BE49-F238E27FC236}">
                <a16:creationId xmlns:a16="http://schemas.microsoft.com/office/drawing/2014/main" id="{EFF0D023-B4D8-47DE-84D8-0C4C567CE644}"/>
              </a:ext>
            </a:extLst>
          </p:cNvPr>
          <p:cNvSpPr txBox="1"/>
          <p:nvPr/>
        </p:nvSpPr>
        <p:spPr>
          <a:xfrm>
            <a:off x="1106488" y="1895475"/>
            <a:ext cx="4227512" cy="1438855"/>
          </a:xfrm>
          <a:prstGeom prst="rect">
            <a:avLst/>
          </a:prstGeom>
          <a:noFill/>
        </p:spPr>
        <p:txBody>
          <a:bodyPr>
            <a:spAutoFit/>
          </a:bodyPr>
          <a:lstStyle/>
          <a:p>
            <a:pPr>
              <a:defRPr/>
            </a:pPr>
            <a:r>
              <a:rPr lang="en-US" sz="1250" dirty="0">
                <a:solidFill>
                  <a:srgbClr val="15234A"/>
                </a:solidFill>
                <a:latin typeface="Calibri" panose="020F0502020204030204"/>
                <a:cs typeface="Times New Roman" pitchFamily="18" charset="0"/>
              </a:rPr>
              <a:t>Total Market Value	   $3,120.7 million</a:t>
            </a:r>
          </a:p>
          <a:p>
            <a:pPr>
              <a:defRPr/>
            </a:pPr>
            <a:endParaRPr lang="en-US" sz="1250" dirty="0">
              <a:solidFill>
                <a:srgbClr val="15234A"/>
              </a:solidFill>
              <a:latin typeface="Calibri" panose="020F0502020204030204"/>
              <a:cs typeface="Times New Roman" pitchFamily="18" charset="0"/>
            </a:endParaRPr>
          </a:p>
          <a:p>
            <a:pPr>
              <a:defRPr/>
            </a:pPr>
            <a:r>
              <a:rPr lang="en-US" sz="1250" dirty="0">
                <a:solidFill>
                  <a:srgbClr val="15234A"/>
                </a:solidFill>
                <a:latin typeface="Calibri" panose="020F0502020204030204"/>
                <a:cs typeface="Times New Roman" pitchFamily="18" charset="0"/>
              </a:rPr>
              <a:t>NAV		   0.9999</a:t>
            </a:r>
          </a:p>
          <a:p>
            <a:pPr>
              <a:defRPr/>
            </a:pPr>
            <a:endParaRPr lang="en-US" sz="1250" dirty="0">
              <a:solidFill>
                <a:srgbClr val="15234A"/>
              </a:solidFill>
              <a:latin typeface="Calibri" panose="020F0502020204030204"/>
              <a:cs typeface="Times New Roman" pitchFamily="18" charset="0"/>
            </a:endParaRPr>
          </a:p>
          <a:p>
            <a:pPr>
              <a:defRPr/>
            </a:pPr>
            <a:r>
              <a:rPr lang="en-US" sz="1250" dirty="0">
                <a:solidFill>
                  <a:srgbClr val="15234A"/>
                </a:solidFill>
                <a:latin typeface="Calibri" panose="020F0502020204030204"/>
                <a:cs typeface="Times New Roman" pitchFamily="18" charset="0"/>
              </a:rPr>
              <a:t>Yield (360 basis)	   4.855%</a:t>
            </a:r>
          </a:p>
          <a:p>
            <a:pPr>
              <a:defRPr/>
            </a:pPr>
            <a:endParaRPr lang="en-US" sz="1250" dirty="0">
              <a:solidFill>
                <a:srgbClr val="15234A"/>
              </a:solidFill>
              <a:latin typeface="Calibri" panose="020F0502020204030204"/>
              <a:cs typeface="Times New Roman" pitchFamily="18" charset="0"/>
            </a:endParaRPr>
          </a:p>
          <a:p>
            <a:pPr>
              <a:defRPr/>
            </a:pPr>
            <a:r>
              <a:rPr lang="en-US" sz="1250" dirty="0">
                <a:solidFill>
                  <a:srgbClr val="15234A"/>
                </a:solidFill>
                <a:latin typeface="Calibri" panose="020F0502020204030204"/>
                <a:cs typeface="Times New Roman" pitchFamily="18" charset="0"/>
              </a:rPr>
              <a:t>WAM		   51 days</a:t>
            </a:r>
          </a:p>
        </p:txBody>
      </p:sp>
      <p:graphicFrame>
        <p:nvGraphicFramePr>
          <p:cNvPr id="2" name="Table 1">
            <a:extLst>
              <a:ext uri="{FF2B5EF4-FFF2-40B4-BE49-F238E27FC236}">
                <a16:creationId xmlns:a16="http://schemas.microsoft.com/office/drawing/2014/main" id="{52B6895F-61C1-438B-8175-5E15448B5BE5}"/>
              </a:ext>
            </a:extLst>
          </p:cNvPr>
          <p:cNvGraphicFramePr>
            <a:graphicFrameLocks noGrp="1"/>
          </p:cNvGraphicFramePr>
          <p:nvPr/>
        </p:nvGraphicFramePr>
        <p:xfrm>
          <a:off x="6248400" y="1508126"/>
          <a:ext cx="4837113" cy="1827213"/>
        </p:xfrm>
        <a:graphic>
          <a:graphicData uri="http://schemas.openxmlformats.org/drawingml/2006/table">
            <a:tbl>
              <a:tblPr firstRow="1" bandRow="1">
                <a:tableStyleId>{5C22544A-7EE6-4342-B048-85BDC9FD1C3A}</a:tableStyleId>
              </a:tblPr>
              <a:tblGrid>
                <a:gridCol w="2050267">
                  <a:extLst>
                    <a:ext uri="{9D8B030D-6E8A-4147-A177-3AD203B41FA5}">
                      <a16:colId xmlns:a16="http://schemas.microsoft.com/office/drawing/2014/main" val="20000"/>
                    </a:ext>
                  </a:extLst>
                </a:gridCol>
                <a:gridCol w="1176064">
                  <a:extLst>
                    <a:ext uri="{9D8B030D-6E8A-4147-A177-3AD203B41FA5}">
                      <a16:colId xmlns:a16="http://schemas.microsoft.com/office/drawing/2014/main" val="20001"/>
                    </a:ext>
                  </a:extLst>
                </a:gridCol>
                <a:gridCol w="1610782">
                  <a:extLst>
                    <a:ext uri="{9D8B030D-6E8A-4147-A177-3AD203B41FA5}">
                      <a16:colId xmlns:a16="http://schemas.microsoft.com/office/drawing/2014/main" val="20002"/>
                    </a:ext>
                  </a:extLst>
                </a:gridCol>
              </a:tblGrid>
              <a:tr h="418069">
                <a:tc>
                  <a:txBody>
                    <a:bodyPr/>
                    <a:lstStyle/>
                    <a:p>
                      <a:pPr algn="ctr"/>
                      <a:r>
                        <a:rPr lang="en-US" sz="1600" b="1" dirty="0">
                          <a:solidFill>
                            <a:schemeClr val="bg1"/>
                          </a:solidFill>
                          <a:latin typeface="Calibri" panose="020F0502020204030204" pitchFamily="34" charset="0"/>
                          <a:cs typeface="Times New Roman" pitchFamily="18" charset="0"/>
                        </a:rPr>
                        <a:t>Credit</a:t>
                      </a:r>
                      <a:r>
                        <a:rPr lang="en-US" sz="1600" b="1" baseline="0" dirty="0">
                          <a:solidFill>
                            <a:schemeClr val="bg1"/>
                          </a:solidFill>
                          <a:latin typeface="Calibri" panose="020F0502020204030204" pitchFamily="34" charset="0"/>
                          <a:cs typeface="Times New Roman" pitchFamily="18" charset="0"/>
                        </a:rPr>
                        <a:t> Quality (S&amp;P)</a:t>
                      </a:r>
                      <a:endParaRPr lang="en-US" sz="1600" b="1" dirty="0">
                        <a:solidFill>
                          <a:schemeClr val="bg1"/>
                        </a:solidFill>
                        <a:latin typeface="Calibri" panose="020F0502020204030204" pitchFamily="34" charset="0"/>
                        <a:cs typeface="Times New Roman" pitchFamily="18" charset="0"/>
                      </a:endParaRP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 of Cost</a:t>
                      </a:r>
                    </a:p>
                  </a:txBody>
                  <a:tcPr marL="91448" marR="91448" marT="45755" marB="45755"/>
                </a:tc>
                <a:tc>
                  <a:txBody>
                    <a:bodyPr/>
                    <a:lstStyle/>
                    <a:p>
                      <a:pPr marL="0" marR="0" indent="0" algn="ctr" defTabSz="913864" rtl="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Calibri" panose="020F0502020204030204" pitchFamily="34" charset="0"/>
                          <a:cs typeface="Times New Roman" pitchFamily="18" charset="0"/>
                        </a:rPr>
                        <a:t>Cost (in mil.)</a:t>
                      </a:r>
                    </a:p>
                  </a:txBody>
                  <a:tcPr marL="91448" marR="91448" marT="45755" marB="45755"/>
                </a:tc>
                <a:extLst>
                  <a:ext uri="{0D108BD9-81ED-4DB2-BD59-A6C34878D82A}">
                    <a16:rowId xmlns:a16="http://schemas.microsoft.com/office/drawing/2014/main" val="10000"/>
                  </a:ext>
                </a:extLst>
              </a:tr>
              <a:tr h="337781">
                <a:tc>
                  <a:txBody>
                    <a:bodyPr/>
                    <a:lstStyle/>
                    <a:p>
                      <a:pPr algn="l"/>
                      <a:r>
                        <a:rPr lang="en-US" sz="1300" b="0" baseline="0" dirty="0">
                          <a:latin typeface="+mn-lt"/>
                          <a:cs typeface="Times New Roman" pitchFamily="18" charset="0"/>
                        </a:rPr>
                        <a:t>U.S. Govt. Securities*</a:t>
                      </a:r>
                      <a:endParaRPr lang="en-US" sz="1300" b="0" dirty="0">
                        <a:latin typeface="+mn-lt"/>
                        <a:cs typeface="Times New Roman" pitchFamily="18" charset="0"/>
                      </a:endParaRPr>
                    </a:p>
                  </a:txBody>
                  <a:tcPr marL="91448" marR="91448" marT="45755" marB="45755"/>
                </a:tc>
                <a:tc>
                  <a:txBody>
                    <a:bodyPr/>
                    <a:lstStyle/>
                    <a:p>
                      <a:pPr algn="ctr"/>
                      <a:r>
                        <a:rPr lang="en-US" sz="1300" b="0" dirty="0">
                          <a:latin typeface="+mn-lt"/>
                          <a:cs typeface="Times New Roman" pitchFamily="18" charset="0"/>
                        </a:rPr>
                        <a:t>92.87%</a:t>
                      </a:r>
                    </a:p>
                  </a:txBody>
                  <a:tcPr marL="91448" marR="91448" marT="45755" marB="45755"/>
                </a:tc>
                <a:tc>
                  <a:txBody>
                    <a:bodyPr/>
                    <a:lstStyle/>
                    <a:p>
                      <a:pPr algn="ctr"/>
                      <a:r>
                        <a:rPr lang="en-US" sz="1300" b="0" dirty="0">
                          <a:latin typeface="+mn-lt"/>
                          <a:cs typeface="Times New Roman" pitchFamily="18" charset="0"/>
                        </a:rPr>
                        <a:t>$2,898.2</a:t>
                      </a:r>
                    </a:p>
                  </a:txBody>
                  <a:tcPr marL="91448" marR="91448" marT="45755" marB="45755"/>
                </a:tc>
                <a:extLst>
                  <a:ext uri="{0D108BD9-81ED-4DB2-BD59-A6C34878D82A}">
                    <a16:rowId xmlns:a16="http://schemas.microsoft.com/office/drawing/2014/main" val="10001"/>
                  </a:ext>
                </a:extLst>
              </a:tr>
              <a:tr h="395801">
                <a:tc>
                  <a:txBody>
                    <a:bodyPr/>
                    <a:lstStyle/>
                    <a:p>
                      <a:pPr algn="l"/>
                      <a:r>
                        <a:rPr lang="en-US" sz="1300" b="0" u="none" dirty="0">
                          <a:latin typeface="+mn-lt"/>
                          <a:cs typeface="Times New Roman" pitchFamily="18" charset="0"/>
                        </a:rPr>
                        <a:t>AAA</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tc>
                  <a:txBody>
                    <a:bodyPr/>
                    <a:lstStyle/>
                    <a:p>
                      <a:pPr algn="ctr"/>
                      <a:r>
                        <a:rPr lang="en-US" sz="1300" b="0" u="none" dirty="0">
                          <a:latin typeface="+mn-lt"/>
                          <a:cs typeface="Times New Roman" pitchFamily="18" charset="0"/>
                        </a:rPr>
                        <a:t>$0</a:t>
                      </a:r>
                    </a:p>
                  </a:txBody>
                  <a:tcPr marL="91448" marR="91448" marT="45755" marB="45755"/>
                </a:tc>
                <a:extLst>
                  <a:ext uri="{0D108BD9-81ED-4DB2-BD59-A6C34878D82A}">
                    <a16:rowId xmlns:a16="http://schemas.microsoft.com/office/drawing/2014/main" val="10002"/>
                  </a:ext>
                </a:extLst>
              </a:tr>
              <a:tr h="337781">
                <a:tc>
                  <a:txBody>
                    <a:bodyPr/>
                    <a:lstStyle/>
                    <a:p>
                      <a:pPr algn="l"/>
                      <a:r>
                        <a:rPr lang="en-US" sz="1300" b="0" u="none" dirty="0">
                          <a:latin typeface="+mn-lt"/>
                          <a:cs typeface="Times New Roman" pitchFamily="18" charset="0"/>
                        </a:rPr>
                        <a:t>AA</a:t>
                      </a:r>
                    </a:p>
                  </a:txBody>
                  <a:tcPr marL="91448" marR="91448" marT="45755" marB="45755"/>
                </a:tc>
                <a:tc>
                  <a:txBody>
                    <a:bodyPr/>
                    <a:lstStyle/>
                    <a:p>
                      <a:pPr algn="ctr"/>
                      <a:r>
                        <a:rPr lang="en-US" sz="1300" b="0" u="none" dirty="0">
                          <a:latin typeface="+mn-lt"/>
                          <a:cs typeface="Times New Roman" pitchFamily="18" charset="0"/>
                        </a:rPr>
                        <a:t>3.37%</a:t>
                      </a:r>
                    </a:p>
                  </a:txBody>
                  <a:tcPr marL="91448" marR="91448" marT="45755" marB="45755"/>
                </a:tc>
                <a:tc>
                  <a:txBody>
                    <a:bodyPr/>
                    <a:lstStyle/>
                    <a:p>
                      <a:pPr algn="ctr"/>
                      <a:r>
                        <a:rPr lang="en-US" sz="1300" b="0" u="none" dirty="0">
                          <a:latin typeface="+mn-lt"/>
                          <a:cs typeface="Times New Roman" pitchFamily="18" charset="0"/>
                        </a:rPr>
                        <a:t>$105.1</a:t>
                      </a:r>
                    </a:p>
                  </a:txBody>
                  <a:tcPr marL="91448" marR="91448" marT="45755" marB="45755"/>
                </a:tc>
                <a:extLst>
                  <a:ext uri="{0D108BD9-81ED-4DB2-BD59-A6C34878D82A}">
                    <a16:rowId xmlns:a16="http://schemas.microsoft.com/office/drawing/2014/main" val="10003"/>
                  </a:ext>
                </a:extLst>
              </a:tr>
              <a:tr h="337781">
                <a:tc>
                  <a:txBody>
                    <a:bodyPr/>
                    <a:lstStyle/>
                    <a:p>
                      <a:pPr algn="l"/>
                      <a:r>
                        <a:rPr lang="en-US" sz="1300" b="0" u="none" dirty="0">
                          <a:latin typeface="+mn-lt"/>
                          <a:cs typeface="Times New Roman" pitchFamily="18" charset="0"/>
                        </a:rPr>
                        <a:t>A</a:t>
                      </a:r>
                    </a:p>
                  </a:txBody>
                  <a:tcPr marL="91448" marR="91448" marT="45755" marB="45755"/>
                </a:tc>
                <a:tc>
                  <a:txBody>
                    <a:bodyPr/>
                    <a:lstStyle/>
                    <a:p>
                      <a:pPr algn="ctr"/>
                      <a:r>
                        <a:rPr lang="en-US" sz="1300" b="0" u="none" dirty="0">
                          <a:latin typeface="+mn-lt"/>
                          <a:cs typeface="Times New Roman" pitchFamily="18" charset="0"/>
                        </a:rPr>
                        <a:t>3.76%</a:t>
                      </a:r>
                    </a:p>
                  </a:txBody>
                  <a:tcPr marL="91448" marR="91448" marT="45755" marB="45755"/>
                </a:tc>
                <a:tc>
                  <a:txBody>
                    <a:bodyPr/>
                    <a:lstStyle/>
                    <a:p>
                      <a:pPr algn="ctr"/>
                      <a:r>
                        <a:rPr lang="en-US" sz="1300" b="0" u="none" dirty="0">
                          <a:latin typeface="+mn-lt"/>
                          <a:cs typeface="Times New Roman" pitchFamily="18" charset="0"/>
                        </a:rPr>
                        <a:t>$117.4</a:t>
                      </a:r>
                    </a:p>
                  </a:txBody>
                  <a:tcPr marL="91448" marR="91448" marT="45755" marB="45755"/>
                </a:tc>
                <a:extLst>
                  <a:ext uri="{0D108BD9-81ED-4DB2-BD59-A6C34878D82A}">
                    <a16:rowId xmlns:a16="http://schemas.microsoft.com/office/drawing/2014/main" val="10004"/>
                  </a:ext>
                </a:extLst>
              </a:tr>
            </a:tbl>
          </a:graphicData>
        </a:graphic>
      </p:graphicFrame>
      <p:sp>
        <p:nvSpPr>
          <p:cNvPr id="5171" name="Rectangle 2">
            <a:extLst>
              <a:ext uri="{FF2B5EF4-FFF2-40B4-BE49-F238E27FC236}">
                <a16:creationId xmlns:a16="http://schemas.microsoft.com/office/drawing/2014/main" id="{25FE07DB-E174-4D95-8F34-F04B9F82A95D}"/>
              </a:ext>
            </a:extLst>
          </p:cNvPr>
          <p:cNvSpPr>
            <a:spLocks noChangeArrowheads="1"/>
          </p:cNvSpPr>
          <p:nvPr/>
        </p:nvSpPr>
        <p:spPr bwMode="auto">
          <a:xfrm>
            <a:off x="5449888" y="3244851"/>
            <a:ext cx="2375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rgbClr val="15234A"/>
                </a:solidFill>
              </a:rPr>
              <a:t> </a:t>
            </a:r>
          </a:p>
        </p:txBody>
      </p:sp>
      <p:graphicFrame>
        <p:nvGraphicFramePr>
          <p:cNvPr id="5172" name="Chart 12">
            <a:extLst>
              <a:ext uri="{FF2B5EF4-FFF2-40B4-BE49-F238E27FC236}">
                <a16:creationId xmlns:a16="http://schemas.microsoft.com/office/drawing/2014/main" id="{8672B26B-210A-4E5E-86FA-1D22CF98ACD0}"/>
              </a:ext>
            </a:extLst>
          </p:cNvPr>
          <p:cNvGraphicFramePr>
            <a:graphicFrameLocks/>
          </p:cNvGraphicFramePr>
          <p:nvPr/>
        </p:nvGraphicFramePr>
        <p:xfrm>
          <a:off x="6196013" y="3976688"/>
          <a:ext cx="4900612" cy="2246312"/>
        </p:xfrm>
        <a:graphic>
          <a:graphicData uri="http://schemas.openxmlformats.org/presentationml/2006/ole">
            <mc:AlternateContent xmlns:mc="http://schemas.openxmlformats.org/markup-compatibility/2006">
              <mc:Choice xmlns:v="urn:schemas-microsoft-com:vml" Requires="v">
                <p:oleObj spid="_x0000_s6382" name="Chart" r:id="rId7" imgW="4907705" imgH="2249619" progId="Excel.Chart.8">
                  <p:embed/>
                </p:oleObj>
              </mc:Choice>
              <mc:Fallback>
                <p:oleObj name="Chart" r:id="rId7" imgW="4907705" imgH="2249619" progId="Excel.Chart.8">
                  <p:embed/>
                  <p:pic>
                    <p:nvPicPr>
                      <p:cNvPr id="5172" name="Chart 12">
                        <a:extLst>
                          <a:ext uri="{FF2B5EF4-FFF2-40B4-BE49-F238E27FC236}">
                            <a16:creationId xmlns:a16="http://schemas.microsoft.com/office/drawing/2014/main" id="{8672B26B-210A-4E5E-86FA-1D22CF98ACD0}"/>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6013" y="3976688"/>
                        <a:ext cx="49006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Investment Pool</a:t>
            </a:r>
            <a:br>
              <a:rPr lang="en-US" b="1" dirty="0">
                <a:cs typeface="Times New Roman" pitchFamily="18" charset="0"/>
              </a:rPr>
            </a:br>
            <a:r>
              <a:rPr lang="en-US" b="1" dirty="0">
                <a:cs typeface="Times New Roman" pitchFamily="18" charset="0"/>
              </a:rPr>
              <a:t>Review</a:t>
            </a:r>
          </a:p>
        </p:txBody>
      </p:sp>
      <p:sp>
        <p:nvSpPr>
          <p:cNvPr id="2" name="Slide Number Placeholder 1">
            <a:extLst>
              <a:ext uri="{FF2B5EF4-FFF2-40B4-BE49-F238E27FC236}">
                <a16:creationId xmlns:a16="http://schemas.microsoft.com/office/drawing/2014/main" id="{2A704E4C-4004-4667-BD29-96496FF0300E}"/>
              </a:ext>
            </a:extLst>
          </p:cNvPr>
          <p:cNvSpPr>
            <a:spLocks noGrp="1"/>
          </p:cNvSpPr>
          <p:nvPr>
            <p:ph type="sldNum" sz="quarter" idx="12"/>
          </p:nvPr>
        </p:nvSpPr>
        <p:spPr/>
        <p:txBody>
          <a:bodyPr/>
          <a:lstStyle/>
          <a:p>
            <a:fld id="{939BA12D-66C8-4ADD-AE22-8C591D475314}" type="slidenum">
              <a:rPr lang="en-US" smtClean="0"/>
              <a:t>21</a:t>
            </a:fld>
            <a:endParaRPr lang="en-US"/>
          </a:p>
        </p:txBody>
      </p:sp>
    </p:spTree>
    <p:extLst>
      <p:ext uri="{BB962C8B-B14F-4D97-AF65-F5344CB8AC3E}">
        <p14:creationId xmlns:p14="http://schemas.microsoft.com/office/powerpoint/2010/main" val="1948684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3437" y="561911"/>
            <a:ext cx="10515600" cy="743585"/>
          </a:xfrm>
        </p:spPr>
        <p:txBody>
          <a:bodyPr/>
          <a:lstStyle/>
          <a:p>
            <a:r>
              <a:rPr lang="en-US" dirty="0"/>
              <a:t>Treasury Yield Curve change </a:t>
            </a:r>
            <a:r>
              <a:rPr lang="en-US" sz="2000" dirty="0"/>
              <a:t>(Sep 2022 vs Mar 2023)</a:t>
            </a:r>
            <a:endParaRPr lang="en-US" dirty="0"/>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22</a:t>
            </a:fld>
            <a:endParaRPr lang="en-US" dirty="0">
              <a:solidFill>
                <a:srgbClr val="15234A">
                  <a:tint val="75000"/>
                </a:srgbClr>
              </a:solidFill>
              <a:latin typeface="Calibri" panose="020F0502020204030204"/>
            </a:endParaRPr>
          </a:p>
        </p:txBody>
      </p:sp>
      <p:pic>
        <p:nvPicPr>
          <p:cNvPr id="7" name="Content Placeholder 6">
            <a:extLst>
              <a:ext uri="{FF2B5EF4-FFF2-40B4-BE49-F238E27FC236}">
                <a16:creationId xmlns:a16="http://schemas.microsoft.com/office/drawing/2014/main" id="{55A1E4FD-C051-4ABB-AB41-967AAB2758F5}"/>
              </a:ext>
            </a:extLst>
          </p:cNvPr>
          <p:cNvPicPr>
            <a:picLocks noGrp="1" noChangeAspect="1"/>
          </p:cNvPicPr>
          <p:nvPr>
            <p:ph idx="1"/>
          </p:nvPr>
        </p:nvPicPr>
        <p:blipFill>
          <a:blip r:embed="rId2"/>
          <a:stretch>
            <a:fillRect/>
          </a:stretch>
        </p:blipFill>
        <p:spPr>
          <a:xfrm>
            <a:off x="600365" y="1228437"/>
            <a:ext cx="10945090" cy="5085310"/>
          </a:xfrm>
        </p:spPr>
      </p:pic>
    </p:spTree>
    <p:extLst>
      <p:ext uri="{BB962C8B-B14F-4D97-AF65-F5344CB8AC3E}">
        <p14:creationId xmlns:p14="http://schemas.microsoft.com/office/powerpoint/2010/main" val="1885518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229E-9004-4F9F-B753-A5357A8633E8}"/>
              </a:ext>
            </a:extLst>
          </p:cNvPr>
          <p:cNvSpPr>
            <a:spLocks noGrp="1"/>
          </p:cNvSpPr>
          <p:nvPr>
            <p:ph type="title"/>
          </p:nvPr>
        </p:nvSpPr>
        <p:spPr>
          <a:xfrm>
            <a:off x="838200" y="437517"/>
            <a:ext cx="10515600" cy="743585"/>
          </a:xfrm>
        </p:spPr>
        <p:txBody>
          <a:bodyPr/>
          <a:lstStyle/>
          <a:p>
            <a:r>
              <a:rPr lang="en-US" dirty="0"/>
              <a:t>U.S. Fixed Income Markets Returns</a:t>
            </a:r>
          </a:p>
        </p:txBody>
      </p:sp>
      <p:sp>
        <p:nvSpPr>
          <p:cNvPr id="4" name="Slide Number Placeholder 3">
            <a:extLst>
              <a:ext uri="{FF2B5EF4-FFF2-40B4-BE49-F238E27FC236}">
                <a16:creationId xmlns:a16="http://schemas.microsoft.com/office/drawing/2014/main" id="{CE2DAFB2-9C8C-4DAE-B8AA-A3C55E7251E7}"/>
              </a:ext>
            </a:extLst>
          </p:cNvPr>
          <p:cNvSpPr>
            <a:spLocks noGrp="1"/>
          </p:cNvSpPr>
          <p:nvPr>
            <p:ph type="sldNum" sz="quarter" idx="4"/>
          </p:nvPr>
        </p:nvSpPr>
        <p:spPr/>
        <p:txBody>
          <a:bodyPr/>
          <a:lstStyle/>
          <a:p>
            <a:fld id="{939BA12D-66C8-4ADD-AE22-8C591D475314}" type="slidenum">
              <a:rPr lang="en-US" smtClean="0"/>
              <a:t>23</a:t>
            </a:fld>
            <a:endParaRPr lang="en-US" dirty="0"/>
          </a:p>
        </p:txBody>
      </p:sp>
      <p:pic>
        <p:nvPicPr>
          <p:cNvPr id="5" name="Picture 4">
            <a:extLst>
              <a:ext uri="{FF2B5EF4-FFF2-40B4-BE49-F238E27FC236}">
                <a16:creationId xmlns:a16="http://schemas.microsoft.com/office/drawing/2014/main" id="{735855FB-CEDB-4E91-A19C-61AE8D50D10A}"/>
              </a:ext>
            </a:extLst>
          </p:cNvPr>
          <p:cNvPicPr>
            <a:picLocks noChangeAspect="1"/>
          </p:cNvPicPr>
          <p:nvPr/>
        </p:nvPicPr>
        <p:blipFill>
          <a:blip r:embed="rId2"/>
          <a:stretch>
            <a:fillRect/>
          </a:stretch>
        </p:blipFill>
        <p:spPr>
          <a:xfrm>
            <a:off x="674255" y="1071418"/>
            <a:ext cx="10679545" cy="5200073"/>
          </a:xfrm>
          <a:prstGeom prst="rect">
            <a:avLst/>
          </a:prstGeom>
        </p:spPr>
      </p:pic>
    </p:spTree>
    <p:extLst>
      <p:ext uri="{BB962C8B-B14F-4D97-AF65-F5344CB8AC3E}">
        <p14:creationId xmlns:p14="http://schemas.microsoft.com/office/powerpoint/2010/main" val="148813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24</a:t>
            </a:fld>
            <a:endParaRPr lang="en-US" dirty="0">
              <a:solidFill>
                <a:srgbClr val="15234A">
                  <a:tint val="75000"/>
                </a:srgbClr>
              </a:solidFill>
              <a:latin typeface="Calibri" panose="020F0502020204030204"/>
            </a:endParaRPr>
          </a:p>
        </p:txBody>
      </p:sp>
      <p:sp>
        <p:nvSpPr>
          <p:cNvPr id="7" name="Rectangle 6">
            <a:extLst>
              <a:ext uri="{FF2B5EF4-FFF2-40B4-BE49-F238E27FC236}">
                <a16:creationId xmlns:a16="http://schemas.microsoft.com/office/drawing/2014/main" id="{6645CE11-4444-494B-9E9A-C10A88BB5E51}"/>
              </a:ext>
            </a:extLst>
          </p:cNvPr>
          <p:cNvSpPr/>
          <p:nvPr/>
        </p:nvSpPr>
        <p:spPr>
          <a:xfrm>
            <a:off x="723900" y="1503972"/>
            <a:ext cx="10744200" cy="4598127"/>
          </a:xfrm>
          <a:prstGeom prst="rect">
            <a:avLst/>
          </a:prstGeom>
        </p:spPr>
        <p:txBody>
          <a:bodyPr wrap="square" lIns="91385" tIns="45693" rIns="91385" bIns="45693">
            <a:spAutoFit/>
          </a:bodyPr>
          <a:lstStyle/>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Continued to lay the foundation for sustainable higher returns:</a:t>
            </a: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After maintaining a conservative allocation profile during 2021 and most of 2022 to protect against the rising interest rate environment, we started increasing allocation to the longer duration mandates to lock-in attractive long-term returns. </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Increased the realized loss allowance for the external Managers to $2 million over generated income.</a:t>
            </a:r>
          </a:p>
          <a:p>
            <a:pPr marL="342905" indent="-342905" defTabSz="914411"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defTabSz="914411" eaLnBrk="0" fontAlgn="base" hangingPunct="0">
              <a:spcBef>
                <a:spcPct val="20000"/>
              </a:spcBef>
              <a:spcAft>
                <a:spcPct val="0"/>
              </a:spcAft>
              <a:buClr>
                <a:srgbClr val="666600"/>
              </a:buClr>
              <a:buSzPct val="125000"/>
              <a:defRPr/>
            </a:pPr>
            <a:endParaRPr lang="en-US" sz="2400" dirty="0">
              <a:solidFill>
                <a:srgbClr val="15234A"/>
              </a:solidFill>
              <a:latin typeface="Calibri" panose="020F0502020204030204"/>
              <a:cs typeface="Times New Roman" pitchFamily="18" charset="0"/>
            </a:endParaRPr>
          </a:p>
        </p:txBody>
      </p:sp>
    </p:spTree>
    <p:extLst>
      <p:ext uri="{BB962C8B-B14F-4D97-AF65-F5344CB8AC3E}">
        <p14:creationId xmlns:p14="http://schemas.microsoft.com/office/powerpoint/2010/main" val="302375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25</a:t>
            </a:fld>
            <a:endParaRPr lang="en-US" dirty="0">
              <a:solidFill>
                <a:srgbClr val="15234A">
                  <a:tint val="75000"/>
                </a:srgbClr>
              </a:solidFill>
              <a:latin typeface="Calibri" panose="020F0502020204030204"/>
            </a:endParaRPr>
          </a:p>
        </p:txBody>
      </p:sp>
      <p:sp>
        <p:nvSpPr>
          <p:cNvPr id="8" name="Rectangle 7">
            <a:extLst>
              <a:ext uri="{FF2B5EF4-FFF2-40B4-BE49-F238E27FC236}">
                <a16:creationId xmlns:a16="http://schemas.microsoft.com/office/drawing/2014/main" id="{A267E8E1-8234-40D8-B59D-A85670096FD1}"/>
              </a:ext>
            </a:extLst>
          </p:cNvPr>
          <p:cNvSpPr/>
          <p:nvPr/>
        </p:nvSpPr>
        <p:spPr>
          <a:xfrm>
            <a:off x="838200" y="1478161"/>
            <a:ext cx="10744200" cy="3490132"/>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Due to continued pool growth we still maintain an elevated % of the pool in the shortest duration portfolios:</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800105" lvl="1" indent="-342905"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Allowing us to benefit from the highest yields across the Treasury curve. </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2400" dirty="0">
              <a:solidFill>
                <a:srgbClr val="15234A"/>
              </a:solidFill>
              <a:latin typeface="Calibri" panose="020F0502020204030204"/>
              <a:cs typeface="Times New Roman" pitchFamily="18" charset="0"/>
            </a:endParaRPr>
          </a:p>
        </p:txBody>
      </p:sp>
      <p:graphicFrame>
        <p:nvGraphicFramePr>
          <p:cNvPr id="5" name="Table 3">
            <a:extLst>
              <a:ext uri="{FF2B5EF4-FFF2-40B4-BE49-F238E27FC236}">
                <a16:creationId xmlns:a16="http://schemas.microsoft.com/office/drawing/2014/main" id="{E3F061A8-86CE-4CE8-BF82-05999573C526}"/>
              </a:ext>
            </a:extLst>
          </p:cNvPr>
          <p:cNvGraphicFramePr>
            <a:graphicFrameLocks noGrp="1"/>
          </p:cNvGraphicFramePr>
          <p:nvPr>
            <p:extLst>
              <p:ext uri="{D42A27DB-BD31-4B8C-83A1-F6EECF244321}">
                <p14:modId xmlns:p14="http://schemas.microsoft.com/office/powerpoint/2010/main" val="67212758"/>
              </p:ext>
            </p:extLst>
          </p:nvPr>
        </p:nvGraphicFramePr>
        <p:xfrm>
          <a:off x="1549423" y="2543563"/>
          <a:ext cx="9093153" cy="609600"/>
        </p:xfrm>
        <a:graphic>
          <a:graphicData uri="http://schemas.openxmlformats.org/drawingml/2006/table">
            <a:tbl>
              <a:tblPr firstRow="1" bandRow="1">
                <a:tableStyleId>{5C22544A-7EE6-4342-B048-85BDC9FD1C3A}</a:tableStyleId>
              </a:tblPr>
              <a:tblGrid>
                <a:gridCol w="4681889">
                  <a:extLst>
                    <a:ext uri="{9D8B030D-6E8A-4147-A177-3AD203B41FA5}">
                      <a16:colId xmlns:a16="http://schemas.microsoft.com/office/drawing/2014/main" val="967878321"/>
                    </a:ext>
                  </a:extLst>
                </a:gridCol>
                <a:gridCol w="1454693">
                  <a:extLst>
                    <a:ext uri="{9D8B030D-6E8A-4147-A177-3AD203B41FA5}">
                      <a16:colId xmlns:a16="http://schemas.microsoft.com/office/drawing/2014/main" val="2469722985"/>
                    </a:ext>
                  </a:extLst>
                </a:gridCol>
                <a:gridCol w="1174139">
                  <a:extLst>
                    <a:ext uri="{9D8B030D-6E8A-4147-A177-3AD203B41FA5}">
                      <a16:colId xmlns:a16="http://schemas.microsoft.com/office/drawing/2014/main" val="417967159"/>
                    </a:ext>
                  </a:extLst>
                </a:gridCol>
                <a:gridCol w="1782432">
                  <a:extLst>
                    <a:ext uri="{9D8B030D-6E8A-4147-A177-3AD203B41FA5}">
                      <a16:colId xmlns:a16="http://schemas.microsoft.com/office/drawing/2014/main" val="1449205127"/>
                    </a:ext>
                  </a:extLst>
                </a:gridCol>
              </a:tblGrid>
              <a:tr h="274320">
                <a:tc>
                  <a:txBody>
                    <a:bodyPr/>
                    <a:lstStyle/>
                    <a:p>
                      <a:pPr algn="ctr"/>
                      <a:endParaRPr lang="en-US" sz="1200" dirty="0"/>
                    </a:p>
                  </a:txBody>
                  <a:tcPr/>
                </a:tc>
                <a:tc>
                  <a:txBody>
                    <a:bodyPr/>
                    <a:lstStyle/>
                    <a:p>
                      <a:pPr algn="ctr"/>
                      <a:r>
                        <a:rPr lang="en-US" sz="1200" dirty="0"/>
                        <a:t>Pre-Covid</a:t>
                      </a:r>
                    </a:p>
                  </a:txBody>
                  <a:tcPr/>
                </a:tc>
                <a:tc>
                  <a:txBody>
                    <a:bodyPr/>
                    <a:lstStyle/>
                    <a:p>
                      <a:pPr algn="ctr"/>
                      <a:r>
                        <a:rPr lang="en-US" sz="1200" dirty="0"/>
                        <a:t>Sep 2022</a:t>
                      </a:r>
                    </a:p>
                  </a:txBody>
                  <a:tcPr/>
                </a:tc>
                <a:tc>
                  <a:txBody>
                    <a:bodyPr/>
                    <a:lstStyle/>
                    <a:p>
                      <a:pPr algn="ctr"/>
                      <a:r>
                        <a:rPr lang="en-US" sz="1200" dirty="0"/>
                        <a:t>Mar 2023</a:t>
                      </a:r>
                    </a:p>
                  </a:txBody>
                  <a:tcPr/>
                </a:tc>
                <a:extLst>
                  <a:ext uri="{0D108BD9-81ED-4DB2-BD59-A6C34878D82A}">
                    <a16:rowId xmlns:a16="http://schemas.microsoft.com/office/drawing/2014/main" val="2615934256"/>
                  </a:ext>
                </a:extLst>
              </a:tr>
              <a:tr h="335280">
                <a:tc>
                  <a:txBody>
                    <a:bodyPr/>
                    <a:lstStyle/>
                    <a:p>
                      <a:r>
                        <a:rPr lang="en-US" sz="1400" b="1" dirty="0"/>
                        <a:t>% of Pool in Liquidity and Ultra Short Duration accounts</a:t>
                      </a:r>
                    </a:p>
                  </a:txBody>
                  <a:tcPr/>
                </a:tc>
                <a:tc>
                  <a:txBody>
                    <a:bodyPr/>
                    <a:lstStyle/>
                    <a:p>
                      <a:pPr algn="ctr"/>
                      <a:r>
                        <a:rPr lang="en-US" sz="1600" dirty="0"/>
                        <a:t>35% - 40%</a:t>
                      </a:r>
                    </a:p>
                  </a:txBody>
                  <a:tcPr/>
                </a:tc>
                <a:tc>
                  <a:txBody>
                    <a:bodyPr/>
                    <a:lstStyle/>
                    <a:p>
                      <a:pPr algn="ctr"/>
                      <a:r>
                        <a:rPr lang="en-US" sz="1600" dirty="0"/>
                        <a:t>53%</a:t>
                      </a:r>
                    </a:p>
                  </a:txBody>
                  <a:tcPr/>
                </a:tc>
                <a:tc>
                  <a:txBody>
                    <a:bodyPr/>
                    <a:lstStyle/>
                    <a:p>
                      <a:pPr algn="ctr"/>
                      <a:r>
                        <a:rPr lang="en-US" sz="1600" dirty="0"/>
                        <a:t>45%</a:t>
                      </a:r>
                    </a:p>
                  </a:txBody>
                  <a:tcPr/>
                </a:tc>
                <a:extLst>
                  <a:ext uri="{0D108BD9-81ED-4DB2-BD59-A6C34878D82A}">
                    <a16:rowId xmlns:a16="http://schemas.microsoft.com/office/drawing/2014/main" val="3003750227"/>
                  </a:ext>
                </a:extLst>
              </a:tr>
            </a:tbl>
          </a:graphicData>
        </a:graphic>
      </p:graphicFrame>
    </p:spTree>
    <p:extLst>
      <p:ext uri="{BB962C8B-B14F-4D97-AF65-F5344CB8AC3E}">
        <p14:creationId xmlns:p14="http://schemas.microsoft.com/office/powerpoint/2010/main" val="3929384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pPr algn="ctr"/>
            <a:r>
              <a:rPr lang="en-US" b="1" dirty="0">
                <a:cs typeface="Times New Roman" pitchFamily="18" charset="0"/>
              </a:rPr>
              <a:t>Reallocation of Assets</a:t>
            </a:r>
          </a:p>
        </p:txBody>
      </p:sp>
      <p:sp>
        <p:nvSpPr>
          <p:cNvPr id="484355" name="Rectangle 3"/>
          <p:cNvSpPr>
            <a:spLocks noChangeArrowheads="1"/>
          </p:cNvSpPr>
          <p:nvPr/>
        </p:nvSpPr>
        <p:spPr bwMode="auto">
          <a:xfrm>
            <a:off x="1981200" y="1524001"/>
            <a:ext cx="9220200" cy="4038600"/>
          </a:xfrm>
          <a:prstGeom prst="rect">
            <a:avLst/>
          </a:prstGeom>
          <a:noFill/>
          <a:ln w="9525">
            <a:noFill/>
            <a:miter lim="800000"/>
            <a:headEnd/>
            <a:tailEnd/>
          </a:ln>
          <a:effectLst/>
        </p:spPr>
        <p:txBody>
          <a:bodyPr lIns="91385" tIns="45693" rIns="91385" bIns="45693"/>
          <a:lstStyle/>
          <a:p>
            <a:pPr marL="742525" lvl="1" indent="-285587" algn="ctr" defTabSz="914411" eaLnBrk="0" fontAlgn="base" hangingPunct="0">
              <a:spcBef>
                <a:spcPct val="20000"/>
              </a:spcBef>
              <a:spcAft>
                <a:spcPct val="0"/>
              </a:spcAft>
              <a:buClr>
                <a:srgbClr val="999900"/>
              </a:buClr>
              <a:buSzPct val="125000"/>
              <a:defRPr/>
            </a:pPr>
            <a:endParaRPr lang="en-US" sz="1600" dirty="0">
              <a:solidFill>
                <a:srgbClr val="000000"/>
              </a:solidFill>
              <a:latin typeface="Verdana" pitchFamily="34" charset="0"/>
            </a:endParaRPr>
          </a:p>
          <a:p>
            <a:pPr marL="742525" lvl="1" indent="-285587" algn="ctr" defTabSz="914411" eaLnBrk="0" fontAlgn="base" hangingPunct="0">
              <a:spcBef>
                <a:spcPct val="20000"/>
              </a:spcBef>
              <a:spcAft>
                <a:spcPct val="0"/>
              </a:spcAft>
              <a:buClr>
                <a:srgbClr val="999900"/>
              </a:buClr>
              <a:buSzPct val="125000"/>
              <a:buFont typeface="Wingdings" pitchFamily="2" charset="2"/>
              <a:buChar char="§"/>
              <a:defRPr/>
            </a:pPr>
            <a:endParaRPr lang="en-US" sz="1600" b="1" i="1" dirty="0">
              <a:solidFill>
                <a:srgbClr val="000000"/>
              </a:solidFill>
              <a:latin typeface="Verdana" pitchFamily="34" charset="0"/>
            </a:endParaRP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26</a:t>
            </a:fld>
            <a:endParaRPr lang="en-US">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67C0F6C7-6DB2-40C0-BC74-2D4C2D86C0C0}"/>
              </a:ext>
            </a:extLst>
          </p:cNvPr>
          <p:cNvGraphicFramePr>
            <a:graphicFrameLocks noGrp="1"/>
          </p:cNvGraphicFramePr>
          <p:nvPr>
            <p:extLst>
              <p:ext uri="{D42A27DB-BD31-4B8C-83A1-F6EECF244321}">
                <p14:modId xmlns:p14="http://schemas.microsoft.com/office/powerpoint/2010/main" val="3852829986"/>
              </p:ext>
            </p:extLst>
          </p:nvPr>
        </p:nvGraphicFramePr>
        <p:xfrm>
          <a:off x="803564" y="1867902"/>
          <a:ext cx="10483271" cy="4152225"/>
        </p:xfrm>
        <a:graphic>
          <a:graphicData uri="http://schemas.openxmlformats.org/drawingml/2006/table">
            <a:tbl>
              <a:tblPr firstRow="1" bandRow="1">
                <a:tableStyleId>{5C22544A-7EE6-4342-B048-85BDC9FD1C3A}</a:tableStyleId>
              </a:tblPr>
              <a:tblGrid>
                <a:gridCol w="2636611">
                  <a:extLst>
                    <a:ext uri="{9D8B030D-6E8A-4147-A177-3AD203B41FA5}">
                      <a16:colId xmlns:a16="http://schemas.microsoft.com/office/drawing/2014/main" val="4097026133"/>
                    </a:ext>
                  </a:extLst>
                </a:gridCol>
                <a:gridCol w="2520743">
                  <a:extLst>
                    <a:ext uri="{9D8B030D-6E8A-4147-A177-3AD203B41FA5}">
                      <a16:colId xmlns:a16="http://schemas.microsoft.com/office/drawing/2014/main" val="1267022079"/>
                    </a:ext>
                  </a:extLst>
                </a:gridCol>
                <a:gridCol w="2879566">
                  <a:extLst>
                    <a:ext uri="{9D8B030D-6E8A-4147-A177-3AD203B41FA5}">
                      <a16:colId xmlns:a16="http://schemas.microsoft.com/office/drawing/2014/main" val="2086534277"/>
                    </a:ext>
                  </a:extLst>
                </a:gridCol>
                <a:gridCol w="2446351">
                  <a:extLst>
                    <a:ext uri="{9D8B030D-6E8A-4147-A177-3AD203B41FA5}">
                      <a16:colId xmlns:a16="http://schemas.microsoft.com/office/drawing/2014/main" val="4223617583"/>
                    </a:ext>
                  </a:extLst>
                </a:gridCol>
              </a:tblGrid>
              <a:tr h="526455">
                <a:tc>
                  <a:txBody>
                    <a:bodyPr/>
                    <a:lstStyle/>
                    <a:p>
                      <a:pPr algn="ctr"/>
                      <a:r>
                        <a:rPr lang="en-US" sz="1800" dirty="0"/>
                        <a:t>Portfolio</a:t>
                      </a:r>
                    </a:p>
                  </a:txBody>
                  <a:tcPr/>
                </a:tc>
                <a:tc>
                  <a:txBody>
                    <a:bodyPr/>
                    <a:lstStyle/>
                    <a:p>
                      <a:pPr algn="ctr"/>
                      <a:r>
                        <a:rPr lang="en-US" sz="1800" dirty="0"/>
                        <a:t>2021 &amp; 2022</a:t>
                      </a:r>
                    </a:p>
                  </a:txBody>
                  <a:tcPr/>
                </a:tc>
                <a:tc>
                  <a:txBody>
                    <a:bodyPr/>
                    <a:lstStyle/>
                    <a:p>
                      <a:pPr algn="ctr"/>
                      <a:r>
                        <a:rPr lang="en-US" sz="1800" b="1" kern="1200" dirty="0">
                          <a:solidFill>
                            <a:schemeClr val="lt1"/>
                          </a:solidFill>
                          <a:latin typeface="+mn-lt"/>
                          <a:ea typeface="+mn-ea"/>
                          <a:cs typeface="+mn-cs"/>
                        </a:rPr>
                        <a:t>Oct 2022 to March 2023</a:t>
                      </a:r>
                    </a:p>
                    <a:p>
                      <a:pPr marL="0" algn="ctr" defTabSz="914400" rtl="0" eaLnBrk="1" latinLnBrk="0" hangingPunct="1"/>
                      <a:endParaRPr lang="en-US" sz="1800" b="1" kern="1200" dirty="0">
                        <a:solidFill>
                          <a:schemeClr val="lt1"/>
                        </a:solidFill>
                        <a:latin typeface="+mn-lt"/>
                        <a:ea typeface="+mn-ea"/>
                        <a:cs typeface="+mn-cs"/>
                      </a:endParaRPr>
                    </a:p>
                  </a:txBody>
                  <a:tcPr/>
                </a:tc>
                <a:tc>
                  <a:txBody>
                    <a:bodyPr/>
                    <a:lstStyle/>
                    <a:p>
                      <a:pPr algn="ctr"/>
                      <a:r>
                        <a:rPr lang="en-US" sz="1800" b="1" kern="1200" dirty="0">
                          <a:solidFill>
                            <a:schemeClr val="lt1"/>
                          </a:solidFill>
                          <a:latin typeface="+mn-lt"/>
                          <a:ea typeface="+mn-ea"/>
                          <a:cs typeface="+mn-cs"/>
                        </a:rPr>
                        <a:t>Total</a:t>
                      </a:r>
                    </a:p>
                  </a:txBody>
                  <a:tcPr/>
                </a:tc>
                <a:extLst>
                  <a:ext uri="{0D108BD9-81ED-4DB2-BD59-A6C34878D82A}">
                    <a16:rowId xmlns:a16="http://schemas.microsoft.com/office/drawing/2014/main" val="1524269049"/>
                  </a:ext>
                </a:extLst>
              </a:tr>
              <a:tr h="702429">
                <a:tc>
                  <a:txBody>
                    <a:bodyPr/>
                    <a:lstStyle/>
                    <a:p>
                      <a:r>
                        <a:rPr lang="en-US" sz="1800" b="1" dirty="0"/>
                        <a:t>Ultra Short Duration</a:t>
                      </a:r>
                    </a:p>
                  </a:txBody>
                  <a:tcPr/>
                </a:tc>
                <a:tc>
                  <a:txBody>
                    <a:bodyPr/>
                    <a:lstStyle/>
                    <a:p>
                      <a:pPr algn="ctr"/>
                      <a:r>
                        <a:rPr lang="en-US" sz="1800" dirty="0"/>
                        <a:t>$8.35 billion</a:t>
                      </a:r>
                    </a:p>
                    <a:p>
                      <a:pPr algn="ctr"/>
                      <a:endParaRPr lang="en-US" sz="1800" dirty="0"/>
                    </a:p>
                  </a:txBody>
                  <a:tcPr/>
                </a:tc>
                <a:tc>
                  <a:txBody>
                    <a:bodyPr/>
                    <a:lstStyle/>
                    <a:p>
                      <a:pPr algn="ctr"/>
                      <a:r>
                        <a:rPr lang="en-US" sz="1800" dirty="0"/>
                        <a:t>$350 million</a:t>
                      </a:r>
                    </a:p>
                  </a:txBody>
                  <a:tcPr/>
                </a:tc>
                <a:tc>
                  <a:txBody>
                    <a:bodyPr/>
                    <a:lstStyle/>
                    <a:p>
                      <a:pPr algn="ctr"/>
                      <a:r>
                        <a:rPr lang="en-US" sz="1800" dirty="0"/>
                        <a:t>$8.7 billion</a:t>
                      </a:r>
                    </a:p>
                  </a:txBody>
                  <a:tcPr/>
                </a:tc>
                <a:extLst>
                  <a:ext uri="{0D108BD9-81ED-4DB2-BD59-A6C34878D82A}">
                    <a16:rowId xmlns:a16="http://schemas.microsoft.com/office/drawing/2014/main" val="2494103289"/>
                  </a:ext>
                </a:extLst>
              </a:tr>
              <a:tr h="702429">
                <a:tc>
                  <a:txBody>
                    <a:bodyPr/>
                    <a:lstStyle/>
                    <a:p>
                      <a:r>
                        <a:rPr lang="en-US" sz="1800" b="1" dirty="0"/>
                        <a:t>Short Duration </a:t>
                      </a:r>
                    </a:p>
                  </a:txBody>
                  <a:tcPr/>
                </a:tc>
                <a:tc>
                  <a:txBody>
                    <a:bodyPr/>
                    <a:lstStyle/>
                    <a:p>
                      <a:pPr algn="ctr"/>
                      <a:r>
                        <a:rPr lang="en-US" sz="1800" dirty="0"/>
                        <a:t>$3.0 billion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$350 million</a:t>
                      </a:r>
                    </a:p>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$3.35 billion</a:t>
                      </a:r>
                    </a:p>
                  </a:txBody>
                  <a:tcPr/>
                </a:tc>
                <a:extLst>
                  <a:ext uri="{0D108BD9-81ED-4DB2-BD59-A6C34878D82A}">
                    <a16:rowId xmlns:a16="http://schemas.microsoft.com/office/drawing/2014/main" val="4031935197"/>
                  </a:ext>
                </a:extLst>
              </a:tr>
              <a:tr h="702429">
                <a:tc>
                  <a:txBody>
                    <a:bodyPr/>
                    <a:lstStyle/>
                    <a:p>
                      <a:r>
                        <a:rPr lang="en-US" sz="1800" b="1" dirty="0"/>
                        <a:t>Intermediate Duration</a:t>
                      </a:r>
                    </a:p>
                  </a:txBody>
                  <a:tcPr>
                    <a:lnB w="12700" cap="flat" cmpd="sng" algn="ctr">
                      <a:solidFill>
                        <a:schemeClr val="tx1"/>
                      </a:solidFill>
                      <a:prstDash val="solid"/>
                      <a:round/>
                      <a:headEnd type="none" w="med" len="med"/>
                      <a:tailEnd type="none" w="med" len="med"/>
                    </a:lnB>
                  </a:tcPr>
                </a:tc>
                <a:tc>
                  <a:txBody>
                    <a:bodyPr/>
                    <a:lstStyle/>
                    <a:p>
                      <a:pPr algn="ctr"/>
                      <a:r>
                        <a:rPr lang="en-US" sz="1800" dirty="0"/>
                        <a:t>$4.2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 billion</a:t>
                      </a:r>
                    </a:p>
                  </a:txBody>
                  <a:tcP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$6.2 billion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5944850"/>
                  </a:ext>
                </a:extLst>
              </a:tr>
              <a:tr h="702429">
                <a:tc>
                  <a:txBody>
                    <a:bodyPr/>
                    <a:lstStyle/>
                    <a:p>
                      <a:r>
                        <a:rPr lang="en-US" sz="1800" b="1" dirty="0"/>
                        <a:t>Long Duration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$7.05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$3.005 billion</a:t>
                      </a:r>
                    </a:p>
                    <a:p>
                      <a:pPr algn="ctr"/>
                      <a:endParaRPr lang="en-US" sz="18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$10.055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386267"/>
                  </a:ext>
                </a:extLst>
              </a:tr>
              <a:tr h="702429">
                <a:tc>
                  <a:txBody>
                    <a:bodyPr/>
                    <a:lstStyle/>
                    <a:p>
                      <a:pPr algn="r"/>
                      <a:r>
                        <a:rPr lang="en-US" sz="1800" dirty="0"/>
                        <a:t>Totals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t>$22.6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$5.705 billion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$28.305 billion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7923978"/>
                  </a:ext>
                </a:extLst>
              </a:tr>
            </a:tbl>
          </a:graphicData>
        </a:graphic>
      </p:graphicFrame>
      <p:sp>
        <p:nvSpPr>
          <p:cNvPr id="5" name="TextBox 4">
            <a:extLst>
              <a:ext uri="{FF2B5EF4-FFF2-40B4-BE49-F238E27FC236}">
                <a16:creationId xmlns:a16="http://schemas.microsoft.com/office/drawing/2014/main" id="{E4044409-F808-41E3-BEFD-204CED71B44D}"/>
              </a:ext>
            </a:extLst>
          </p:cNvPr>
          <p:cNvSpPr txBox="1"/>
          <p:nvPr/>
        </p:nvSpPr>
        <p:spPr>
          <a:xfrm>
            <a:off x="4283035" y="1295400"/>
            <a:ext cx="3625929" cy="461665"/>
          </a:xfrm>
          <a:prstGeom prst="rect">
            <a:avLst/>
          </a:prstGeom>
          <a:noFill/>
        </p:spPr>
        <p:txBody>
          <a:bodyPr wrap="none" rtlCol="0">
            <a:spAutoFit/>
          </a:bodyPr>
          <a:lstStyle/>
          <a:p>
            <a:pPr defTabSz="914411">
              <a:defRPr/>
            </a:pPr>
            <a:r>
              <a:rPr lang="en-US" sz="2400" b="1" dirty="0">
                <a:solidFill>
                  <a:srgbClr val="15234A"/>
                </a:solidFill>
                <a:latin typeface="Calibri" panose="020F0502020204030204"/>
              </a:rPr>
              <a:t>From Liquidity Portfolio to:</a:t>
            </a:r>
          </a:p>
        </p:txBody>
      </p:sp>
    </p:spTree>
    <p:extLst>
      <p:ext uri="{BB962C8B-B14F-4D97-AF65-F5344CB8AC3E}">
        <p14:creationId xmlns:p14="http://schemas.microsoft.com/office/powerpoint/2010/main" val="48813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27</a:t>
            </a:fld>
            <a:endParaRPr lang="en-US"/>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1533475353"/>
              </p:ext>
            </p:extLst>
          </p:nvPr>
        </p:nvGraphicFramePr>
        <p:xfrm>
          <a:off x="590551" y="1829435"/>
          <a:ext cx="11058524"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cs typeface="Times New Roman" pitchFamily="18" charset="0"/>
              </a:rPr>
              <a:t>Investment Pool Allocation</a:t>
            </a:r>
            <a:br>
              <a:rPr lang="en-US" b="1" dirty="0">
                <a:cs typeface="Times New Roman" pitchFamily="18" charset="0"/>
              </a:rPr>
            </a:br>
            <a:r>
              <a:rPr lang="en-US" sz="3200" b="1" dirty="0">
                <a:cs typeface="Times New Roman" pitchFamily="18" charset="0"/>
              </a:rPr>
              <a:t> (Pre-Covid / Sep. 22 / Mar. 23)</a:t>
            </a:r>
          </a:p>
        </p:txBody>
      </p:sp>
    </p:spTree>
    <p:extLst>
      <p:ext uri="{BB962C8B-B14F-4D97-AF65-F5344CB8AC3E}">
        <p14:creationId xmlns:p14="http://schemas.microsoft.com/office/powerpoint/2010/main" val="2395398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92139"/>
            <a:ext cx="8229600" cy="996414"/>
          </a:xfrm>
        </p:spPr>
        <p:txBody>
          <a:bodyPr>
            <a:noAutofit/>
          </a:bodyPr>
          <a:lstStyle/>
          <a:p>
            <a:pPr algn="ctr"/>
            <a:r>
              <a:rPr lang="en-US" sz="3600" b="1" dirty="0">
                <a:cs typeface="Times New Roman" pitchFamily="18" charset="0"/>
              </a:rPr>
              <a:t>Portfolio % vs. Allocation Ranges</a:t>
            </a:r>
            <a:br>
              <a:rPr lang="en-US" sz="3600" b="1" dirty="0">
                <a:cs typeface="Times New Roman" pitchFamily="18" charset="0"/>
              </a:rPr>
            </a:br>
            <a:r>
              <a:rPr lang="en-US" sz="3600" b="1" dirty="0">
                <a:cs typeface="Times New Roman" pitchFamily="18" charset="0"/>
              </a:rPr>
              <a:t>as of March 31, 2023</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998721"/>
              </p:ext>
            </p:extLst>
          </p:nvPr>
        </p:nvGraphicFramePr>
        <p:xfrm>
          <a:off x="1383527" y="1504950"/>
          <a:ext cx="9199659" cy="4347209"/>
        </p:xfrm>
        <a:graphic>
          <a:graphicData uri="http://schemas.openxmlformats.org/drawingml/2006/chart">
            <c:chart xmlns:c="http://schemas.openxmlformats.org/drawingml/2006/chart" xmlns:r="http://schemas.openxmlformats.org/officeDocument/2006/relationships" r:id="rId2"/>
          </a:graphicData>
        </a:graphic>
      </p:graphicFrame>
      <p:sp>
        <p:nvSpPr>
          <p:cNvPr id="8" name="Flowchart: Process 7"/>
          <p:cNvSpPr/>
          <p:nvPr/>
        </p:nvSpPr>
        <p:spPr bwMode="auto">
          <a:xfrm>
            <a:off x="2238316" y="3586190"/>
            <a:ext cx="304800" cy="76200"/>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dirty="0">
              <a:solidFill>
                <a:srgbClr val="000000"/>
              </a:solidFill>
              <a:latin typeface="Verdana" pitchFamily="34" charset="0"/>
            </a:endParaRPr>
          </a:p>
        </p:txBody>
      </p:sp>
      <p:sp>
        <p:nvSpPr>
          <p:cNvPr id="6" name="Rectangle 5"/>
          <p:cNvSpPr/>
          <p:nvPr/>
        </p:nvSpPr>
        <p:spPr>
          <a:xfrm>
            <a:off x="7140530" y="5912130"/>
            <a:ext cx="4403770" cy="276999"/>
          </a:xfrm>
          <a:prstGeom prst="rect">
            <a:avLst/>
          </a:prstGeom>
        </p:spPr>
        <p:txBody>
          <a:bodyPr wrap="none">
            <a:spAutoFit/>
          </a:bodyPr>
          <a:lstStyle/>
          <a:p>
            <a:pPr eaLnBrk="0" fontAlgn="base" hangingPunct="0">
              <a:spcBef>
                <a:spcPct val="0"/>
              </a:spcBef>
              <a:spcAft>
                <a:spcPct val="0"/>
              </a:spcAft>
              <a:defRPr/>
            </a:pPr>
            <a:r>
              <a:rPr lang="en-US" sz="1200" dirty="0">
                <a:latin typeface="Times New Roman" pitchFamily="18" charset="0"/>
                <a:cs typeface="Times New Roman" pitchFamily="18" charset="0"/>
              </a:rPr>
              <a:t>* avg. of previous 12 end-of-month balances for Liquidity Portfolio.</a:t>
            </a:r>
          </a:p>
        </p:txBody>
      </p:sp>
      <p:sp>
        <p:nvSpPr>
          <p:cNvPr id="3" name="Slide Number Placeholder 2">
            <a:extLst>
              <a:ext uri="{FF2B5EF4-FFF2-40B4-BE49-F238E27FC236}">
                <a16:creationId xmlns:a16="http://schemas.microsoft.com/office/drawing/2014/main" id="{C49C61A5-E352-401A-A5BE-FDD3D9F3F169}"/>
              </a:ext>
            </a:extLst>
          </p:cNvPr>
          <p:cNvSpPr>
            <a:spLocks noGrp="1"/>
          </p:cNvSpPr>
          <p:nvPr>
            <p:ph type="sldNum" sz="quarter" idx="4"/>
          </p:nvPr>
        </p:nvSpPr>
        <p:spPr/>
        <p:txBody>
          <a:bodyPr/>
          <a:lstStyle/>
          <a:p>
            <a:fld id="{939BA12D-66C8-4ADD-AE22-8C591D475314}" type="slidenum">
              <a:rPr lang="en-US" smtClean="0"/>
              <a:t>28</a:t>
            </a:fld>
            <a:endParaRPr lang="en-US"/>
          </a:p>
        </p:txBody>
      </p:sp>
    </p:spTree>
    <p:extLst>
      <p:ext uri="{BB962C8B-B14F-4D97-AF65-F5344CB8AC3E}">
        <p14:creationId xmlns:p14="http://schemas.microsoft.com/office/powerpoint/2010/main" val="1225086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29</a:t>
            </a:fld>
            <a:endParaRPr lang="en-US">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3078382387"/>
              </p:ext>
            </p:extLst>
          </p:nvPr>
        </p:nvGraphicFramePr>
        <p:xfrm>
          <a:off x="590549" y="1677816"/>
          <a:ext cx="10548505"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defRPr/>
            </a:pPr>
            <a:r>
              <a:rPr lang="en-US" b="1" dirty="0">
                <a:solidFill>
                  <a:schemeClr val="tx2"/>
                </a:solidFill>
                <a:latin typeface="Calibri" panose="020F0502020204030204"/>
                <a:cs typeface="Times New Roman" pitchFamily="18" charset="0"/>
              </a:rPr>
              <a:t>Distributed Income Detail </a:t>
            </a:r>
            <a:r>
              <a:rPr lang="en-US" sz="2400" b="1" dirty="0">
                <a:solidFill>
                  <a:schemeClr val="tx2"/>
                </a:solidFill>
                <a:latin typeface="Calibri" panose="020F0502020204030204"/>
                <a:cs typeface="Times New Roman" pitchFamily="18" charset="0"/>
              </a:rPr>
              <a:t>(FYTD)</a:t>
            </a:r>
            <a:endParaRPr lang="en-US" sz="3200" b="1" dirty="0">
              <a:solidFill>
                <a:schemeClr val="tx2"/>
              </a:solidFill>
              <a:latin typeface="Calibri" panose="020F0502020204030204"/>
              <a:cs typeface="Times New Roman" pitchFamily="18" charset="0"/>
            </a:endParaRPr>
          </a:p>
        </p:txBody>
      </p:sp>
    </p:spTree>
    <p:extLst>
      <p:ext uri="{BB962C8B-B14F-4D97-AF65-F5344CB8AC3E}">
        <p14:creationId xmlns:p14="http://schemas.microsoft.com/office/powerpoint/2010/main" val="358350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9878"/>
            <a:ext cx="10515600" cy="1013451"/>
          </a:xfrm>
        </p:spPr>
        <p:txBody>
          <a:bodyPr>
            <a:normAutofit/>
          </a:bodyPr>
          <a:lstStyle/>
          <a:p>
            <a:pPr algn="ctr"/>
            <a:r>
              <a:rPr lang="en-US" b="1" dirty="0">
                <a:solidFill>
                  <a:srgbClr val="002060"/>
                </a:solidFill>
                <a:cs typeface="Times New Roman" pitchFamily="18" charset="0"/>
              </a:rPr>
              <a:t>Florida Economy</a:t>
            </a:r>
          </a:p>
        </p:txBody>
      </p:sp>
      <p:sp>
        <p:nvSpPr>
          <p:cNvPr id="3" name="Content Placeholder 2"/>
          <p:cNvSpPr>
            <a:spLocks noGrp="1"/>
          </p:cNvSpPr>
          <p:nvPr>
            <p:ph idx="1"/>
          </p:nvPr>
        </p:nvSpPr>
        <p:spPr>
          <a:xfrm>
            <a:off x="762000" y="1473329"/>
            <a:ext cx="10515600" cy="4277927"/>
          </a:xfrm>
        </p:spPr>
        <p:txBody>
          <a:bodyPr>
            <a:noAutofit/>
          </a:bodyPr>
          <a:lstStyle/>
          <a:p>
            <a:r>
              <a:rPr lang="en-US" sz="1800" b="1" dirty="0"/>
              <a:t>June unemployment rate</a:t>
            </a:r>
            <a:r>
              <a:rPr lang="en-US" sz="1800" dirty="0"/>
              <a:t>:</a:t>
            </a:r>
          </a:p>
          <a:p>
            <a:pPr lvl="1"/>
            <a:r>
              <a:rPr lang="en-US" sz="1600" dirty="0"/>
              <a:t>U.S.  3.4%</a:t>
            </a:r>
          </a:p>
          <a:p>
            <a:pPr lvl="1"/>
            <a:r>
              <a:rPr lang="en-US" sz="1600" dirty="0"/>
              <a:t>FL:    2.6%</a:t>
            </a:r>
          </a:p>
          <a:p>
            <a:pPr marL="457200" lvl="1" indent="0">
              <a:buNone/>
            </a:pPr>
            <a:endParaRPr lang="en-US" sz="1800" dirty="0"/>
          </a:p>
          <a:p>
            <a:r>
              <a:rPr lang="en-US" sz="1800" b="1" dirty="0"/>
              <a:t>Consumer Perceptions </a:t>
            </a:r>
            <a:r>
              <a:rPr lang="en-US" sz="1800" dirty="0"/>
              <a:t>-- Nationally, the sentiment reading for June 2022 (50.0) dropped to its lowest point since the current series began and well below the Great Recession depths. Recently, the measure has moved to 62.0 in March of 2023.</a:t>
            </a:r>
          </a:p>
          <a:p>
            <a:endParaRPr lang="en-US" sz="1800" dirty="0"/>
          </a:p>
          <a:p>
            <a:r>
              <a:rPr lang="en-US" sz="1800" b="1" dirty="0"/>
              <a:t>Population Growth -- </a:t>
            </a:r>
            <a:r>
              <a:rPr lang="en-US" sz="1800" dirty="0"/>
              <a:t>In the first full year of the pandemic, Florida’s strong migration trends continued, increasing population by 360,758 residents (1.67%) despite the losses from more deaths than births. Between 2021 and 2030, growth is forecast to average 1.24%.</a:t>
            </a:r>
          </a:p>
          <a:p>
            <a:endParaRPr lang="en-US" sz="1800" dirty="0"/>
          </a:p>
        </p:txBody>
      </p:sp>
      <p:sp>
        <p:nvSpPr>
          <p:cNvPr id="4" name="Slide Number Placeholder 3">
            <a:extLst>
              <a:ext uri="{FF2B5EF4-FFF2-40B4-BE49-F238E27FC236}">
                <a16:creationId xmlns:a16="http://schemas.microsoft.com/office/drawing/2014/main" id="{DADEEFC7-0362-4D40-BB16-68C327F2918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91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282505" y="742793"/>
            <a:ext cx="8077200" cy="1139825"/>
          </a:xfrm>
        </p:spPr>
        <p:txBody>
          <a:bodyPr>
            <a:noAutofit/>
          </a:bodyPr>
          <a:lstStyle/>
          <a:p>
            <a:pPr algn="ctr" eaLnBrk="1" hangingPunct="1"/>
            <a:r>
              <a:rPr lang="en-US" b="1" dirty="0"/>
              <a:t>Investment Pool </a:t>
            </a:r>
            <a:br>
              <a:rPr lang="en-US" b="1" dirty="0"/>
            </a:br>
            <a:r>
              <a:rPr lang="en-US" b="1" dirty="0"/>
              <a:t>Distributed Income</a:t>
            </a:r>
            <a:endParaRPr lang="en-US" b="1" dirty="0">
              <a:latin typeface="+mn-l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6085535"/>
              </p:ext>
            </p:extLst>
          </p:nvPr>
        </p:nvGraphicFramePr>
        <p:xfrm>
          <a:off x="1350629" y="1667711"/>
          <a:ext cx="9940955" cy="3429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11836963"/>
              </p:ext>
            </p:extLst>
          </p:nvPr>
        </p:nvGraphicFramePr>
        <p:xfrm>
          <a:off x="847726" y="5163072"/>
          <a:ext cx="1551730" cy="952136"/>
        </p:xfrm>
        <a:graphic>
          <a:graphicData uri="http://schemas.openxmlformats.org/drawingml/2006/table">
            <a:tbl>
              <a:tblPr firstRow="1" bandRow="1">
                <a:tableStyleId>{F5AB1C69-6EDB-4FF4-983F-18BD219EF322}</a:tableStyleId>
              </a:tblPr>
              <a:tblGrid>
                <a:gridCol w="1551730">
                  <a:extLst>
                    <a:ext uri="{9D8B030D-6E8A-4147-A177-3AD203B41FA5}">
                      <a16:colId xmlns:a16="http://schemas.microsoft.com/office/drawing/2014/main" val="20000"/>
                    </a:ext>
                  </a:extLst>
                </a:gridCol>
              </a:tblGrid>
              <a:tr h="476068">
                <a:tc>
                  <a:txBody>
                    <a:bodyPr/>
                    <a:lstStyle/>
                    <a:p>
                      <a:r>
                        <a:rPr lang="en-US" sz="1200" dirty="0">
                          <a:solidFill>
                            <a:schemeClr val="tx1"/>
                          </a:solidFill>
                          <a:latin typeface="+mn-lt"/>
                          <a:cs typeface="Arial" pitchFamily="34" charset="0"/>
                        </a:rPr>
                        <a:t>Pool Average Balance</a:t>
                      </a:r>
                    </a:p>
                    <a:p>
                      <a:r>
                        <a:rPr lang="en-US" sz="1200" b="0" dirty="0">
                          <a:solidFill>
                            <a:schemeClr val="tx1"/>
                          </a:solidFill>
                          <a:latin typeface="+mn-lt"/>
                          <a:cs typeface="Arial" pitchFamily="34" charset="0"/>
                        </a:rPr>
                        <a:t>(in billions)</a:t>
                      </a:r>
                    </a:p>
                  </a:txBody>
                  <a:tcPr>
                    <a:solidFill>
                      <a:schemeClr val="accent1">
                        <a:lumMod val="20000"/>
                        <a:lumOff val="80000"/>
                      </a:schemeClr>
                    </a:solidFill>
                  </a:tcPr>
                </a:tc>
                <a:extLst>
                  <a:ext uri="{0D108BD9-81ED-4DB2-BD59-A6C34878D82A}">
                    <a16:rowId xmlns:a16="http://schemas.microsoft.com/office/drawing/2014/main" val="10000"/>
                  </a:ext>
                </a:extLst>
              </a:tr>
              <a:tr h="476068">
                <a:tc>
                  <a:txBody>
                    <a:bodyPr/>
                    <a:lstStyle/>
                    <a:p>
                      <a:r>
                        <a:rPr lang="en-US" sz="1200" b="1" dirty="0">
                          <a:solidFill>
                            <a:schemeClr val="tx1"/>
                          </a:solidFill>
                          <a:latin typeface="+mn-lt"/>
                          <a:cs typeface="Arial" pitchFamily="34" charset="0"/>
                        </a:rPr>
                        <a:t>Average Return </a:t>
                      </a:r>
                    </a:p>
                    <a:p>
                      <a:r>
                        <a:rPr lang="en-US" sz="1200" b="0" dirty="0">
                          <a:solidFill>
                            <a:schemeClr val="tx1"/>
                          </a:solidFill>
                          <a:latin typeface="+mn-lt"/>
                          <a:cs typeface="Arial" pitchFamily="34" charset="0"/>
                        </a:rPr>
                        <a:t>(net</a:t>
                      </a:r>
                      <a:r>
                        <a:rPr lang="en-US" sz="1200" b="0" baseline="0" dirty="0">
                          <a:solidFill>
                            <a:schemeClr val="tx1"/>
                          </a:solidFill>
                          <a:latin typeface="+mn-lt"/>
                          <a:cs typeface="Arial" pitchFamily="34" charset="0"/>
                        </a:rPr>
                        <a:t> of fees)</a:t>
                      </a:r>
                      <a:endParaRPr lang="en-US" sz="1200" b="0" dirty="0">
                        <a:solidFill>
                          <a:schemeClr val="tx1"/>
                        </a:solidFill>
                        <a:latin typeface="+mn-lt"/>
                        <a:cs typeface="Arial" pitchFamily="34" charset="0"/>
                      </a:endParaRPr>
                    </a:p>
                  </a:txBody>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21859234"/>
              </p:ext>
            </p:extLst>
          </p:nvPr>
        </p:nvGraphicFramePr>
        <p:xfrm>
          <a:off x="2468052" y="5233388"/>
          <a:ext cx="8709536" cy="779025"/>
        </p:xfrm>
        <a:graphic>
          <a:graphicData uri="http://schemas.openxmlformats.org/drawingml/2006/table">
            <a:tbl>
              <a:tblPr bandRow="1">
                <a:tableStyleId>{F5AB1C69-6EDB-4FF4-983F-18BD219EF322}</a:tableStyleId>
              </a:tblPr>
              <a:tblGrid>
                <a:gridCol w="903798">
                  <a:extLst>
                    <a:ext uri="{9D8B030D-6E8A-4147-A177-3AD203B41FA5}">
                      <a16:colId xmlns:a16="http://schemas.microsoft.com/office/drawing/2014/main" val="20000"/>
                    </a:ext>
                  </a:extLst>
                </a:gridCol>
                <a:gridCol w="85725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825">
                  <a:extLst>
                    <a:ext uri="{9D8B030D-6E8A-4147-A177-3AD203B41FA5}">
                      <a16:colId xmlns:a16="http://schemas.microsoft.com/office/drawing/2014/main" val="1461628173"/>
                    </a:ext>
                  </a:extLst>
                </a:gridCol>
                <a:gridCol w="819150">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gridCol w="904875">
                  <a:extLst>
                    <a:ext uri="{9D8B030D-6E8A-4147-A177-3AD203B41FA5}">
                      <a16:colId xmlns:a16="http://schemas.microsoft.com/office/drawing/2014/main" val="3971306066"/>
                    </a:ext>
                  </a:extLst>
                </a:gridCol>
                <a:gridCol w="895350">
                  <a:extLst>
                    <a:ext uri="{9D8B030D-6E8A-4147-A177-3AD203B41FA5}">
                      <a16:colId xmlns:a16="http://schemas.microsoft.com/office/drawing/2014/main" val="563879008"/>
                    </a:ext>
                  </a:extLst>
                </a:gridCol>
                <a:gridCol w="866775">
                  <a:extLst>
                    <a:ext uri="{9D8B030D-6E8A-4147-A177-3AD203B41FA5}">
                      <a16:colId xmlns:a16="http://schemas.microsoft.com/office/drawing/2014/main" val="809484436"/>
                    </a:ext>
                  </a:extLst>
                </a:gridCol>
                <a:gridCol w="804863">
                  <a:extLst>
                    <a:ext uri="{9D8B030D-6E8A-4147-A177-3AD203B41FA5}">
                      <a16:colId xmlns:a16="http://schemas.microsoft.com/office/drawing/2014/main" val="95615655"/>
                    </a:ext>
                  </a:extLst>
                </a:gridCol>
              </a:tblGrid>
              <a:tr h="434340">
                <a:tc>
                  <a:txBody>
                    <a:bodyPr/>
                    <a:lstStyle/>
                    <a:p>
                      <a:pPr algn="ctr"/>
                      <a:r>
                        <a:rPr lang="en-US" sz="1100" dirty="0">
                          <a:solidFill>
                            <a:schemeClr val="tx1"/>
                          </a:solidFill>
                          <a:latin typeface="+mn-lt"/>
                          <a:cs typeface="Arial" pitchFamily="34" charset="0"/>
                        </a:rPr>
                        <a:t>$21.0 </a:t>
                      </a:r>
                    </a:p>
                  </a:txBody>
                  <a:tcPr/>
                </a:tc>
                <a:tc>
                  <a:txBody>
                    <a:bodyPr/>
                    <a:lstStyle/>
                    <a:p>
                      <a:pPr algn="ctr"/>
                      <a:r>
                        <a:rPr lang="en-US" sz="1100" dirty="0">
                          <a:solidFill>
                            <a:schemeClr val="tx1"/>
                          </a:solidFill>
                          <a:latin typeface="+mn-lt"/>
                          <a:cs typeface="Arial" pitchFamily="34" charset="0"/>
                        </a:rPr>
                        <a:t>$22.3</a:t>
                      </a:r>
                    </a:p>
                  </a:txBody>
                  <a:tcPr/>
                </a:tc>
                <a:tc>
                  <a:txBody>
                    <a:bodyPr/>
                    <a:lstStyle/>
                    <a:p>
                      <a:pPr algn="ctr"/>
                      <a:r>
                        <a:rPr lang="en-US" sz="1100" dirty="0">
                          <a:solidFill>
                            <a:schemeClr val="tx1"/>
                          </a:solidFill>
                          <a:latin typeface="+mn-lt"/>
                          <a:cs typeface="Arial" pitchFamily="34" charset="0"/>
                        </a:rPr>
                        <a:t>$23.6 </a:t>
                      </a:r>
                    </a:p>
                  </a:txBody>
                  <a:tcPr/>
                </a:tc>
                <a:tc>
                  <a:txBody>
                    <a:bodyPr/>
                    <a:lstStyle/>
                    <a:p>
                      <a:pPr algn="ctr"/>
                      <a:r>
                        <a:rPr lang="en-US" sz="1100" dirty="0">
                          <a:solidFill>
                            <a:schemeClr val="tx1"/>
                          </a:solidFill>
                          <a:latin typeface="+mn-lt"/>
                          <a:cs typeface="Arial" pitchFamily="34" charset="0"/>
                        </a:rPr>
                        <a:t>$24.7</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$23.3</a:t>
                      </a:r>
                    </a:p>
                  </a:txBody>
                  <a:tcPr/>
                </a:tc>
                <a:tc>
                  <a:txBody>
                    <a:bodyPr/>
                    <a:lstStyle/>
                    <a:p>
                      <a:pPr marL="0" algn="ctr" defTabSz="914400" rtl="0" eaLnBrk="1" latinLnBrk="0" hangingPunct="1"/>
                      <a:r>
                        <a:rPr lang="en-US" sz="1100" kern="1200" dirty="0">
                          <a:solidFill>
                            <a:schemeClr val="tx1"/>
                          </a:solidFill>
                          <a:latin typeface="+mn-lt"/>
                          <a:ea typeface="+mn-ea"/>
                          <a:cs typeface="Arial" pitchFamily="34" charset="0"/>
                        </a:rPr>
                        <a:t>$24.1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$26.5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$32.8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$48.3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latin typeface="+mn-lt"/>
                        <a:ea typeface="+mn-ea"/>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Arial" pitchFamily="34" charset="0"/>
                        </a:rPr>
                        <a:t>$60.5</a:t>
                      </a:r>
                    </a:p>
                  </a:txBody>
                  <a:tcPr/>
                </a:tc>
                <a:extLst>
                  <a:ext uri="{0D108BD9-81ED-4DB2-BD59-A6C34878D82A}">
                    <a16:rowId xmlns:a16="http://schemas.microsoft.com/office/drawing/2014/main" val="10000"/>
                  </a:ext>
                </a:extLst>
              </a:tr>
              <a:tr h="344685">
                <a:tc>
                  <a:txBody>
                    <a:bodyPr/>
                    <a:lstStyle/>
                    <a:p>
                      <a:pPr algn="ctr"/>
                      <a:r>
                        <a:rPr lang="en-US" sz="1200" b="1" dirty="0">
                          <a:solidFill>
                            <a:schemeClr val="tx1"/>
                          </a:solidFill>
                          <a:latin typeface="+mn-lt"/>
                          <a:cs typeface="Arial" pitchFamily="34" charset="0"/>
                        </a:rPr>
                        <a:t>0.98%</a:t>
                      </a:r>
                    </a:p>
                  </a:txBody>
                  <a:tcPr/>
                </a:tc>
                <a:tc>
                  <a:txBody>
                    <a:bodyPr/>
                    <a:lstStyle/>
                    <a:p>
                      <a:pPr algn="ctr"/>
                      <a:r>
                        <a:rPr lang="en-US" sz="1200" b="1" dirty="0">
                          <a:solidFill>
                            <a:schemeClr val="tx1"/>
                          </a:solidFill>
                          <a:latin typeface="+mn-lt"/>
                          <a:cs typeface="Arial" pitchFamily="34" charset="0"/>
                        </a:rPr>
                        <a:t>1.46%</a:t>
                      </a:r>
                    </a:p>
                  </a:txBody>
                  <a:tcPr/>
                </a:tc>
                <a:tc>
                  <a:txBody>
                    <a:bodyPr/>
                    <a:lstStyle/>
                    <a:p>
                      <a:pPr algn="ctr"/>
                      <a:r>
                        <a:rPr lang="en-US" sz="1200" b="1" dirty="0">
                          <a:solidFill>
                            <a:schemeClr val="tx1"/>
                          </a:solidFill>
                          <a:latin typeface="+mn-lt"/>
                          <a:cs typeface="Arial" pitchFamily="34" charset="0"/>
                        </a:rPr>
                        <a:t>1.42%</a:t>
                      </a:r>
                    </a:p>
                  </a:txBody>
                  <a:tcPr/>
                </a:tc>
                <a:tc>
                  <a:txBody>
                    <a:bodyPr/>
                    <a:lstStyle/>
                    <a:p>
                      <a:pPr algn="ctr"/>
                      <a:r>
                        <a:rPr lang="en-US" sz="1200" b="1" dirty="0">
                          <a:solidFill>
                            <a:schemeClr val="tx1"/>
                          </a:solidFill>
                          <a:latin typeface="+mn-lt"/>
                          <a:cs typeface="Arial" pitchFamily="34" charset="0"/>
                        </a:rPr>
                        <a:t>1.45%</a:t>
                      </a:r>
                    </a:p>
                  </a:txBody>
                  <a:tcPr/>
                </a:tc>
                <a:tc>
                  <a:txBody>
                    <a:bodyPr/>
                    <a:lstStyle/>
                    <a:p>
                      <a:pPr algn="ctr"/>
                      <a:r>
                        <a:rPr lang="en-US" sz="1200" b="1" dirty="0">
                          <a:solidFill>
                            <a:schemeClr val="tx1"/>
                          </a:solidFill>
                          <a:latin typeface="+mn-lt"/>
                          <a:cs typeface="Arial" pitchFamily="34" charset="0"/>
                        </a:rPr>
                        <a:t>1.66%</a:t>
                      </a:r>
                    </a:p>
                  </a:txBody>
                  <a:tcPr/>
                </a:tc>
                <a:tc>
                  <a:txBody>
                    <a:bodyPr/>
                    <a:lstStyle/>
                    <a:p>
                      <a:pPr algn="ctr"/>
                      <a:r>
                        <a:rPr lang="en-US" sz="1200" b="1" dirty="0">
                          <a:solidFill>
                            <a:schemeClr val="tx1"/>
                          </a:solidFill>
                          <a:latin typeface="+mn-lt"/>
                          <a:cs typeface="Arial" pitchFamily="34" charset="0"/>
                        </a:rPr>
                        <a:t>2.32%</a:t>
                      </a:r>
                    </a:p>
                  </a:txBody>
                  <a:tcPr/>
                </a:tc>
                <a:tc>
                  <a:txBody>
                    <a:bodyPr/>
                    <a:lstStyle/>
                    <a:p>
                      <a:pPr algn="ctr"/>
                      <a:r>
                        <a:rPr lang="en-US" sz="1200" b="1" dirty="0">
                          <a:solidFill>
                            <a:schemeClr val="tx1"/>
                          </a:solidFill>
                          <a:latin typeface="+mn-lt"/>
                          <a:cs typeface="Arial" pitchFamily="34" charset="0"/>
                        </a:rPr>
                        <a:t>3.16%</a:t>
                      </a:r>
                    </a:p>
                  </a:txBody>
                  <a:tcPr/>
                </a:tc>
                <a:tc>
                  <a:txBody>
                    <a:bodyPr/>
                    <a:lstStyle/>
                    <a:p>
                      <a:pPr algn="ctr"/>
                      <a:r>
                        <a:rPr lang="en-US" sz="1200" b="1" dirty="0">
                          <a:solidFill>
                            <a:schemeClr val="tx1"/>
                          </a:solidFill>
                          <a:latin typeface="+mn-lt"/>
                          <a:cs typeface="Arial" pitchFamily="34" charset="0"/>
                        </a:rPr>
                        <a:t>1.61%</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0.73%</a:t>
                      </a:r>
                    </a:p>
                  </a:txBody>
                  <a:tcPr/>
                </a:tc>
                <a:tc>
                  <a:txBody>
                    <a:bodyPr/>
                    <a:lstStyle/>
                    <a:p>
                      <a:pPr marL="0" algn="ctr" defTabSz="914400" rtl="0" eaLnBrk="1" latinLnBrk="0" hangingPunct="1"/>
                      <a:r>
                        <a:rPr lang="en-US" sz="1200" b="1" kern="1200" dirty="0">
                          <a:solidFill>
                            <a:schemeClr val="tx1"/>
                          </a:solidFill>
                          <a:latin typeface="+mn-lt"/>
                          <a:ea typeface="+mn-ea"/>
                          <a:cs typeface="Arial" pitchFamily="34" charset="0"/>
                        </a:rPr>
                        <a:t>1.42%</a:t>
                      </a:r>
                    </a:p>
                  </a:txBody>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49E77D09-04C1-45FA-9EEC-80ABA4D630A7}"/>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30</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55157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0550" y="689609"/>
            <a:ext cx="10896600" cy="1139825"/>
          </a:xfrm>
        </p:spPr>
        <p:txBody>
          <a:bodyPr>
            <a:noAutofit/>
          </a:bodyPr>
          <a:lstStyle/>
          <a:p>
            <a:pPr algn="ctr"/>
            <a:r>
              <a:rPr lang="en-US" sz="3200" b="1" dirty="0">
                <a:cs typeface="Times New Roman" pitchFamily="18" charset="0"/>
              </a:rPr>
              <a:t>Investment Pool Q3 2022 &amp; Q1 2023 Total Return</a:t>
            </a:r>
            <a:br>
              <a:rPr lang="en-US" sz="3200" b="1" dirty="0">
                <a:cs typeface="Times New Roman" pitchFamily="18" charset="0"/>
              </a:rPr>
            </a:br>
            <a:r>
              <a:rPr lang="en-US" sz="3200" b="1" dirty="0">
                <a:cs typeface="Times New Roman" pitchFamily="18" charset="0"/>
              </a:rPr>
              <a:t> (excl. Time Deposits)</a:t>
            </a:r>
          </a:p>
        </p:txBody>
      </p:sp>
      <p:graphicFrame>
        <p:nvGraphicFramePr>
          <p:cNvPr id="9" name="Chart 8"/>
          <p:cNvGraphicFramePr/>
          <p:nvPr>
            <p:extLst>
              <p:ext uri="{D42A27DB-BD31-4B8C-83A1-F6EECF244321}">
                <p14:modId xmlns:p14="http://schemas.microsoft.com/office/powerpoint/2010/main" val="974242061"/>
              </p:ext>
            </p:extLst>
          </p:nvPr>
        </p:nvGraphicFramePr>
        <p:xfrm>
          <a:off x="1543050" y="1762125"/>
          <a:ext cx="8953499" cy="4018025"/>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fld id="{939BA12D-66C8-4ADD-AE22-8C591D475314}" type="slidenum">
              <a:rPr lang="en-US" smtClean="0"/>
              <a:t>31</a:t>
            </a:fld>
            <a:endParaRPr lang="en-US"/>
          </a:p>
        </p:txBody>
      </p:sp>
    </p:spTree>
    <p:extLst>
      <p:ext uri="{BB962C8B-B14F-4D97-AF65-F5344CB8AC3E}">
        <p14:creationId xmlns:p14="http://schemas.microsoft.com/office/powerpoint/2010/main" val="336221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B4B0C-CFBE-4547-ABB3-3F444901E608}"/>
              </a:ext>
            </a:extLst>
          </p:cNvPr>
          <p:cNvSpPr>
            <a:spLocks noGrp="1"/>
          </p:cNvSpPr>
          <p:nvPr>
            <p:ph type="sldNum" sz="quarter" idx="12"/>
          </p:nvPr>
        </p:nvSpPr>
        <p:spPr/>
        <p:txBody>
          <a:bodyPr/>
          <a:lstStyle/>
          <a:p>
            <a:pPr defTabSz="914411"/>
            <a:fld id="{939BA12D-66C8-4ADD-AE22-8C591D475314}" type="slidenum">
              <a:rPr lang="en-US">
                <a:solidFill>
                  <a:srgbClr val="15234A">
                    <a:tint val="75000"/>
                  </a:srgbClr>
                </a:solidFill>
                <a:latin typeface="Calibri" panose="020F0502020204030204"/>
              </a:rPr>
              <a:pPr defTabSz="914411"/>
              <a:t>32</a:t>
            </a:fld>
            <a:endParaRPr lang="en-US">
              <a:solidFill>
                <a:srgbClr val="15234A">
                  <a:tint val="75000"/>
                </a:srgbClr>
              </a:solidFill>
              <a:latin typeface="Calibri" panose="020F0502020204030204"/>
            </a:endParaRPr>
          </a:p>
        </p:txBody>
      </p:sp>
      <p:graphicFrame>
        <p:nvGraphicFramePr>
          <p:cNvPr id="6" name="Chart 5">
            <a:extLst>
              <a:ext uri="{FF2B5EF4-FFF2-40B4-BE49-F238E27FC236}">
                <a16:creationId xmlns:a16="http://schemas.microsoft.com/office/drawing/2014/main" id="{30138D9C-11B0-4163-86E2-345ABE403569}"/>
              </a:ext>
            </a:extLst>
          </p:cNvPr>
          <p:cNvGraphicFramePr/>
          <p:nvPr>
            <p:extLst>
              <p:ext uri="{D42A27DB-BD31-4B8C-83A1-F6EECF244321}">
                <p14:modId xmlns:p14="http://schemas.microsoft.com/office/powerpoint/2010/main" val="1247685681"/>
              </p:ext>
            </p:extLst>
          </p:nvPr>
        </p:nvGraphicFramePr>
        <p:xfrm>
          <a:off x="923926" y="1829435"/>
          <a:ext cx="10325100" cy="434983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A18F2569-098F-48BA-B1C1-7CB2523E8208}"/>
              </a:ext>
            </a:extLst>
          </p:cNvPr>
          <p:cNvSpPr txBox="1">
            <a:spLocks/>
          </p:cNvSpPr>
          <p:nvPr/>
        </p:nvSpPr>
        <p:spPr>
          <a:xfrm>
            <a:off x="590550" y="689609"/>
            <a:ext cx="10896600" cy="11398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411"/>
            <a:r>
              <a:rPr lang="en-US" sz="3200" b="1" dirty="0">
                <a:solidFill>
                  <a:srgbClr val="15234A"/>
                </a:solidFill>
                <a:latin typeface="Calibri" panose="020F0502020204030204"/>
                <a:cs typeface="Times New Roman" pitchFamily="18" charset="0"/>
              </a:rPr>
              <a:t>Investment Pool Q4 2022 &amp; Q1 2023 Total Returns vs Benchmarks (excl. Time Deposits)</a:t>
            </a:r>
          </a:p>
        </p:txBody>
      </p:sp>
    </p:spTree>
    <p:extLst>
      <p:ext uri="{BB962C8B-B14F-4D97-AF65-F5344CB8AC3E}">
        <p14:creationId xmlns:p14="http://schemas.microsoft.com/office/powerpoint/2010/main" val="301419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097E-DD96-4786-99EA-7D038D838637}"/>
              </a:ext>
            </a:extLst>
          </p:cNvPr>
          <p:cNvSpPr>
            <a:spLocks noGrp="1"/>
          </p:cNvSpPr>
          <p:nvPr>
            <p:ph type="title"/>
          </p:nvPr>
        </p:nvSpPr>
        <p:spPr/>
        <p:txBody>
          <a:bodyPr>
            <a:noAutofit/>
          </a:bodyPr>
          <a:lstStyle/>
          <a:p>
            <a:r>
              <a:rPr lang="en-US" sz="4800" b="1" dirty="0"/>
              <a:t>5-Year Total Return Performance ending </a:t>
            </a:r>
            <a:r>
              <a:rPr lang="en-US" sz="3200" b="1" dirty="0"/>
              <a:t>March 31, 2023</a:t>
            </a:r>
            <a:endParaRPr lang="en-US" sz="3200" dirty="0"/>
          </a:p>
        </p:txBody>
      </p:sp>
      <p:graphicFrame>
        <p:nvGraphicFramePr>
          <p:cNvPr id="4" name="Content Placeholder 4">
            <a:extLst>
              <a:ext uri="{FF2B5EF4-FFF2-40B4-BE49-F238E27FC236}">
                <a16:creationId xmlns:a16="http://schemas.microsoft.com/office/drawing/2014/main" id="{CD7CF0DF-E483-4152-8241-63FE771055C2}"/>
              </a:ext>
            </a:extLst>
          </p:cNvPr>
          <p:cNvGraphicFramePr>
            <a:graphicFrameLocks noGrp="1"/>
          </p:cNvGraphicFramePr>
          <p:nvPr>
            <p:ph idx="1"/>
            <p:extLst>
              <p:ext uri="{D42A27DB-BD31-4B8C-83A1-F6EECF244321}">
                <p14:modId xmlns:p14="http://schemas.microsoft.com/office/powerpoint/2010/main" val="1450865734"/>
              </p:ext>
            </p:extLst>
          </p:nvPr>
        </p:nvGraphicFramePr>
        <p:xfrm>
          <a:off x="838200" y="2010728"/>
          <a:ext cx="10515600" cy="4246949"/>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A31E385D-058E-4343-90B8-ED75F665A92A}"/>
              </a:ext>
            </a:extLst>
          </p:cNvPr>
          <p:cNvSpPr>
            <a:spLocks noGrp="1"/>
          </p:cNvSpPr>
          <p:nvPr>
            <p:ph type="sldNum" sz="quarter" idx="4"/>
          </p:nvPr>
        </p:nvSpPr>
        <p:spPr/>
        <p:txBody>
          <a:bodyPr/>
          <a:lstStyle/>
          <a:p>
            <a:pPr defTabSz="914411">
              <a:defRPr/>
            </a:pPr>
            <a:fld id="{939BA12D-66C8-4ADD-AE22-8C591D475314}" type="slidenum">
              <a:rPr lang="en-US">
                <a:solidFill>
                  <a:prstClr val="black">
                    <a:tint val="75000"/>
                  </a:prstClr>
                </a:solidFill>
                <a:latin typeface="Calibri" panose="020F0502020204030204"/>
              </a:rPr>
              <a:pPr defTabSz="914411">
                <a:defRPr/>
              </a:pPr>
              <a:t>33</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7492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E595-7809-472A-A086-9FC4F90FDECF}"/>
              </a:ext>
            </a:extLst>
          </p:cNvPr>
          <p:cNvSpPr>
            <a:spLocks noGrp="1"/>
          </p:cNvSpPr>
          <p:nvPr>
            <p:ph type="title"/>
          </p:nvPr>
        </p:nvSpPr>
        <p:spPr>
          <a:xfrm>
            <a:off x="1032163" y="685166"/>
            <a:ext cx="10515600" cy="1006763"/>
          </a:xfrm>
        </p:spPr>
        <p:txBody>
          <a:bodyPr>
            <a:noAutofit/>
          </a:bodyPr>
          <a:lstStyle/>
          <a:p>
            <a:r>
              <a:rPr lang="en-US" sz="4800" b="1" dirty="0"/>
              <a:t>Fixed Income Yields and Spreads</a:t>
            </a:r>
            <a:br>
              <a:rPr lang="en-US" sz="4800" b="1" dirty="0"/>
            </a:br>
            <a:r>
              <a:rPr lang="en-US" sz="1600" b="1" dirty="0"/>
              <a:t>December 2021 vs March 2023</a:t>
            </a:r>
            <a:endParaRPr lang="en-US" sz="4800" dirty="0"/>
          </a:p>
        </p:txBody>
      </p:sp>
      <p:graphicFrame>
        <p:nvGraphicFramePr>
          <p:cNvPr id="4" name="Content Placeholder 4">
            <a:extLst>
              <a:ext uri="{FF2B5EF4-FFF2-40B4-BE49-F238E27FC236}">
                <a16:creationId xmlns:a16="http://schemas.microsoft.com/office/drawing/2014/main" id="{B0FFB5A9-9FAF-4F33-B67A-80D1873DD5E1}"/>
              </a:ext>
            </a:extLst>
          </p:cNvPr>
          <p:cNvGraphicFramePr>
            <a:graphicFrameLocks noGrp="1"/>
          </p:cNvGraphicFramePr>
          <p:nvPr>
            <p:ph idx="1"/>
            <p:extLst>
              <p:ext uri="{D42A27DB-BD31-4B8C-83A1-F6EECF244321}">
                <p14:modId xmlns:p14="http://schemas.microsoft.com/office/powerpoint/2010/main" val="1575526724"/>
              </p:ext>
            </p:extLst>
          </p:nvPr>
        </p:nvGraphicFramePr>
        <p:xfrm>
          <a:off x="838200" y="1691929"/>
          <a:ext cx="10515600" cy="4480907"/>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7F05836-077E-4EB3-AA26-906F889AE93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34</a:t>
            </a:fld>
            <a:endParaRPr lang="en-US">
              <a:solidFill>
                <a:srgbClr val="15234A">
                  <a:tint val="75000"/>
                </a:srgbClr>
              </a:solidFill>
              <a:latin typeface="Calibri" panose="020F0502020204030204"/>
            </a:endParaRPr>
          </a:p>
        </p:txBody>
      </p:sp>
      <p:sp>
        <p:nvSpPr>
          <p:cNvPr id="3" name="TextBox 2">
            <a:extLst>
              <a:ext uri="{FF2B5EF4-FFF2-40B4-BE49-F238E27FC236}">
                <a16:creationId xmlns:a16="http://schemas.microsoft.com/office/drawing/2014/main" id="{0B181E06-7B0D-46FF-8E39-C6FB3DD12D64}"/>
              </a:ext>
            </a:extLst>
          </p:cNvPr>
          <p:cNvSpPr txBox="1"/>
          <p:nvPr/>
        </p:nvSpPr>
        <p:spPr>
          <a:xfrm>
            <a:off x="766772" y="3103417"/>
            <a:ext cx="400110" cy="1237673"/>
          </a:xfrm>
          <a:prstGeom prst="rect">
            <a:avLst/>
          </a:prstGeom>
          <a:noFill/>
        </p:spPr>
        <p:txBody>
          <a:bodyPr vert="vert270" wrap="square" rtlCol="0">
            <a:spAutoFit/>
          </a:bodyPr>
          <a:lstStyle/>
          <a:p>
            <a:r>
              <a:rPr lang="en-US" sz="1400" b="1" dirty="0"/>
              <a:t>Yield (%)</a:t>
            </a:r>
          </a:p>
        </p:txBody>
      </p:sp>
    </p:spTree>
    <p:extLst>
      <p:ext uri="{BB962C8B-B14F-4D97-AF65-F5344CB8AC3E}">
        <p14:creationId xmlns:p14="http://schemas.microsoft.com/office/powerpoint/2010/main" val="4100417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33500" y="609600"/>
            <a:ext cx="9753600" cy="685800"/>
          </a:xfrm>
        </p:spPr>
        <p:txBody>
          <a:bodyPr>
            <a:noAutofit/>
          </a:bodyPr>
          <a:lstStyle/>
          <a:p>
            <a:r>
              <a:rPr lang="en-US" b="1" dirty="0">
                <a:cs typeface="Times New Roman" pitchFamily="18" charset="0"/>
              </a:rPr>
              <a:t>Investment Strategy </a:t>
            </a:r>
            <a:r>
              <a:rPr lang="en-US" sz="2800" b="1" dirty="0">
                <a:cs typeface="Times New Roman" pitchFamily="18" charset="0"/>
              </a:rPr>
              <a:t>(Macro level)</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267E8E1-8234-40D8-B59D-A85670096FD1}"/>
              </a:ext>
            </a:extLst>
          </p:cNvPr>
          <p:cNvSpPr/>
          <p:nvPr/>
        </p:nvSpPr>
        <p:spPr>
          <a:xfrm>
            <a:off x="838200" y="1478161"/>
            <a:ext cx="10744200" cy="4598127"/>
          </a:xfrm>
          <a:prstGeom prst="rect">
            <a:avLst/>
          </a:prstGeom>
        </p:spPr>
        <p:txBody>
          <a:bodyPr wrap="square" lIns="91385" tIns="45693" rIns="91385" bIns="45693">
            <a:spAutoFit/>
          </a:bodyPr>
          <a:lstStyle/>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Evaluating </a:t>
            </a:r>
            <a:r>
              <a:rPr lang="en-US" sz="2400" dirty="0">
                <a:solidFill>
                  <a:srgbClr val="15234A"/>
                </a:solidFill>
                <a:latin typeface="Calibri" panose="020F0502020204030204"/>
                <a:cs typeface="Times New Roman" pitchFamily="18" charset="0"/>
              </a:rPr>
              <a:t>further</a:t>
            </a: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 increases to the Intermediate and Long Duration portfolios allocation %:</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lang="en-US" sz="2400" dirty="0">
                <a:solidFill>
                  <a:srgbClr val="15234A"/>
                </a:solidFill>
                <a:latin typeface="Calibri" panose="020F0502020204030204"/>
                <a:cs typeface="Times New Roman" pitchFamily="18" charset="0"/>
              </a:rPr>
              <a:t>Attractive yields by historical standards due to elevated treasury yields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Risk of spread widening and recession due to: high interest rates / QT and credit contraction due to banking sector problems</a:t>
            </a:r>
          </a:p>
          <a:p>
            <a:pPr marL="800100" lvl="1" indent="-342900" eaLnBrk="0" fontAlgn="base" hangingPunct="0">
              <a:spcBef>
                <a:spcPct val="20000"/>
              </a:spcBef>
              <a:spcAft>
                <a:spcPct val="0"/>
              </a:spcAft>
              <a:buClr>
                <a:srgbClr val="666600"/>
              </a:buClr>
              <a:buSzPct val="125000"/>
              <a:buFont typeface="Wingdings" panose="05000000000000000000" pitchFamily="2" charset="2"/>
              <a:buChar char="ü"/>
              <a:defRPr/>
            </a:pPr>
            <a:r>
              <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“s</a:t>
            </a:r>
            <a:r>
              <a:rPr lang="en-US" sz="2400" dirty="0" err="1">
                <a:solidFill>
                  <a:srgbClr val="15234A"/>
                </a:solidFill>
                <a:latin typeface="Calibri" panose="020F0502020204030204"/>
                <a:cs typeface="Times New Roman" pitchFamily="18" charset="0"/>
              </a:rPr>
              <a:t>ticky</a:t>
            </a:r>
            <a:r>
              <a:rPr lang="en-US" sz="2400" dirty="0">
                <a:solidFill>
                  <a:srgbClr val="15234A"/>
                </a:solidFill>
                <a:latin typeface="Calibri" panose="020F0502020204030204"/>
                <a:cs typeface="Times New Roman" pitchFamily="18" charset="0"/>
              </a:rPr>
              <a:t> inflation” and the possibility of Fed missing its 2% target.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Also evaluating increasing allocation to the Ultra Short and Short Duration account and extending across the yield curve to benefit from probable decline in short term treasury yields.</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Continue to allow external Managers to exceed the realized loss constraint</a:t>
            </a:r>
            <a:endParaRPr kumimoji="0" lang="en-US" sz="2400" b="0"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endParaRPr>
          </a:p>
          <a:p>
            <a:pPr marL="342900" indent="-342900" eaLnBrk="0" fontAlgn="base" hangingPunct="0">
              <a:spcBef>
                <a:spcPct val="20000"/>
              </a:spcBef>
              <a:spcAft>
                <a:spcPct val="0"/>
              </a:spcAft>
              <a:buClr>
                <a:srgbClr val="666600"/>
              </a:buClr>
              <a:buSzPct val="125000"/>
              <a:buFont typeface="Wingdings" panose="05000000000000000000" pitchFamily="2" charset="2"/>
              <a:buChar char="Ø"/>
              <a:defRPr/>
            </a:pPr>
            <a:r>
              <a:rPr lang="en-US" sz="2400" dirty="0">
                <a:solidFill>
                  <a:srgbClr val="15234A"/>
                </a:solidFill>
                <a:latin typeface="Calibri" panose="020F0502020204030204"/>
                <a:cs typeface="Times New Roman" pitchFamily="18" charset="0"/>
              </a:rPr>
              <a:t>Ultra Short and Short Duration should start seeing the benefits of ABS exposure</a:t>
            </a:r>
          </a:p>
        </p:txBody>
      </p:sp>
    </p:spTree>
    <p:extLst>
      <p:ext uri="{BB962C8B-B14F-4D97-AF65-F5344CB8AC3E}">
        <p14:creationId xmlns:p14="http://schemas.microsoft.com/office/powerpoint/2010/main" val="837570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929" y="669445"/>
            <a:ext cx="8820003" cy="268925"/>
          </a:xfrm>
        </p:spPr>
        <p:txBody>
          <a:bodyPr>
            <a:noAutofit/>
          </a:bodyPr>
          <a:lstStyle/>
          <a:p>
            <a:r>
              <a:rPr lang="en-US" sz="3600" b="1" dirty="0">
                <a:solidFill>
                  <a:schemeClr val="accent1"/>
                </a:solidFill>
                <a:cs typeface="Times New Roman" pitchFamily="18" charset="0"/>
              </a:rPr>
              <a:t>Total Pool Characteristics</a:t>
            </a:r>
            <a:endParaRPr lang="en-US" sz="3600" b="1" dirty="0">
              <a:solidFill>
                <a:schemeClr val="accent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2553681"/>
              </p:ext>
            </p:extLst>
          </p:nvPr>
        </p:nvGraphicFramePr>
        <p:xfrm>
          <a:off x="828674" y="3958630"/>
          <a:ext cx="10621315" cy="2714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4"/>
          <p:cNvGraphicFramePr>
            <a:graphicFrameLocks/>
          </p:cNvGraphicFramePr>
          <p:nvPr>
            <p:extLst>
              <p:ext uri="{D42A27DB-BD31-4B8C-83A1-F6EECF244321}">
                <p14:modId xmlns:p14="http://schemas.microsoft.com/office/powerpoint/2010/main" val="1870268427"/>
              </p:ext>
            </p:extLst>
          </p:nvPr>
        </p:nvGraphicFramePr>
        <p:xfrm>
          <a:off x="5754256" y="973910"/>
          <a:ext cx="5695733" cy="314519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BB78355E-24EE-406B-954A-55BA91A71CE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36</a:t>
            </a:fld>
            <a:endParaRPr lang="en-US">
              <a:solidFill>
                <a:srgbClr val="15234A">
                  <a:tint val="75000"/>
                </a:srgbClr>
              </a:solidFill>
              <a:latin typeface="Calibri" panose="020F0502020204030204"/>
            </a:endParaRPr>
          </a:p>
        </p:txBody>
      </p:sp>
      <p:graphicFrame>
        <p:nvGraphicFramePr>
          <p:cNvPr id="9" name="Chart 8">
            <a:extLst>
              <a:ext uri="{FF2B5EF4-FFF2-40B4-BE49-F238E27FC236}">
                <a16:creationId xmlns:a16="http://schemas.microsoft.com/office/drawing/2014/main" id="{0A047253-55C4-46E2-A774-05AE23606714}"/>
              </a:ext>
            </a:extLst>
          </p:cNvPr>
          <p:cNvGraphicFramePr/>
          <p:nvPr>
            <p:extLst>
              <p:ext uri="{D42A27DB-BD31-4B8C-83A1-F6EECF244321}">
                <p14:modId xmlns:p14="http://schemas.microsoft.com/office/powerpoint/2010/main" val="269848646"/>
              </p:ext>
            </p:extLst>
          </p:nvPr>
        </p:nvGraphicFramePr>
        <p:xfrm>
          <a:off x="581600" y="1141554"/>
          <a:ext cx="2438401" cy="2613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3B2A478-4933-4116-AAAD-662A289A321C}"/>
              </a:ext>
            </a:extLst>
          </p:cNvPr>
          <p:cNvGraphicFramePr/>
          <p:nvPr>
            <p:extLst>
              <p:ext uri="{D42A27DB-BD31-4B8C-83A1-F6EECF244321}">
                <p14:modId xmlns:p14="http://schemas.microsoft.com/office/powerpoint/2010/main" val="607700248"/>
              </p:ext>
            </p:extLst>
          </p:nvPr>
        </p:nvGraphicFramePr>
        <p:xfrm>
          <a:off x="3123911" y="1141554"/>
          <a:ext cx="2422526" cy="26138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2062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714750" y="609600"/>
            <a:ext cx="4762500" cy="477663"/>
          </a:xfrm>
        </p:spPr>
        <p:txBody>
          <a:bodyPr>
            <a:noAutofit/>
          </a:bodyPr>
          <a:lstStyle/>
          <a:p>
            <a:pPr algn="ctr"/>
            <a:r>
              <a:rPr lang="en-US" sz="2400" b="1" dirty="0">
                <a:solidFill>
                  <a:schemeClr val="accent1"/>
                </a:solidFill>
                <a:cs typeface="Times New Roman" pitchFamily="18" charset="0"/>
              </a:rPr>
              <a:t>BBB &amp; Lower Exposure</a:t>
            </a:r>
          </a:p>
        </p:txBody>
      </p:sp>
      <p:sp>
        <p:nvSpPr>
          <p:cNvPr id="2" name="Slide Number Placeholder 1">
            <a:extLst>
              <a:ext uri="{FF2B5EF4-FFF2-40B4-BE49-F238E27FC236}">
                <a16:creationId xmlns:a16="http://schemas.microsoft.com/office/drawing/2014/main" id="{C73CF397-A00B-4D3F-9E68-897859A7798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37</a:t>
            </a:fld>
            <a:endParaRPr lang="en-US">
              <a:solidFill>
                <a:srgbClr val="15234A">
                  <a:tint val="75000"/>
                </a:srgbClr>
              </a:solidFill>
              <a:latin typeface="Calibri" panose="020F0502020204030204"/>
            </a:endParaRPr>
          </a:p>
        </p:txBody>
      </p:sp>
      <p:graphicFrame>
        <p:nvGraphicFramePr>
          <p:cNvPr id="3" name="Table 3">
            <a:extLst>
              <a:ext uri="{FF2B5EF4-FFF2-40B4-BE49-F238E27FC236}">
                <a16:creationId xmlns:a16="http://schemas.microsoft.com/office/drawing/2014/main" id="{C86CA9A5-4FA8-4CD3-8C41-A6CCECE33741}"/>
              </a:ext>
            </a:extLst>
          </p:cNvPr>
          <p:cNvGraphicFramePr>
            <a:graphicFrameLocks noGrp="1"/>
          </p:cNvGraphicFramePr>
          <p:nvPr>
            <p:extLst>
              <p:ext uri="{D42A27DB-BD31-4B8C-83A1-F6EECF244321}">
                <p14:modId xmlns:p14="http://schemas.microsoft.com/office/powerpoint/2010/main" val="161815602"/>
              </p:ext>
            </p:extLst>
          </p:nvPr>
        </p:nvGraphicFramePr>
        <p:xfrm>
          <a:off x="1133476" y="1219886"/>
          <a:ext cx="3946660" cy="2206805"/>
        </p:xfrm>
        <a:graphic>
          <a:graphicData uri="http://schemas.openxmlformats.org/drawingml/2006/table">
            <a:tbl>
              <a:tblPr firstRow="1" bandRow="1">
                <a:tableStyleId>{5C22544A-7EE6-4342-B048-85BDC9FD1C3A}</a:tableStyleId>
              </a:tblPr>
              <a:tblGrid>
                <a:gridCol w="1202841">
                  <a:extLst>
                    <a:ext uri="{9D8B030D-6E8A-4147-A177-3AD203B41FA5}">
                      <a16:colId xmlns:a16="http://schemas.microsoft.com/office/drawing/2014/main" val="967878321"/>
                    </a:ext>
                  </a:extLst>
                </a:gridCol>
                <a:gridCol w="933061">
                  <a:extLst>
                    <a:ext uri="{9D8B030D-6E8A-4147-A177-3AD203B41FA5}">
                      <a16:colId xmlns:a16="http://schemas.microsoft.com/office/drawing/2014/main" val="3075332401"/>
                    </a:ext>
                  </a:extLst>
                </a:gridCol>
                <a:gridCol w="858416">
                  <a:extLst>
                    <a:ext uri="{9D8B030D-6E8A-4147-A177-3AD203B41FA5}">
                      <a16:colId xmlns:a16="http://schemas.microsoft.com/office/drawing/2014/main" val="2324236206"/>
                    </a:ext>
                  </a:extLst>
                </a:gridCol>
                <a:gridCol w="952342">
                  <a:extLst>
                    <a:ext uri="{9D8B030D-6E8A-4147-A177-3AD203B41FA5}">
                      <a16:colId xmlns:a16="http://schemas.microsoft.com/office/drawing/2014/main" val="823960470"/>
                    </a:ext>
                  </a:extLst>
                </a:gridCol>
              </a:tblGrid>
              <a:tr h="592699">
                <a:tc>
                  <a:txBody>
                    <a:bodyPr/>
                    <a:lstStyle/>
                    <a:p>
                      <a:pPr algn="ctr"/>
                      <a:endParaRPr lang="en-US" sz="1200" dirty="0"/>
                    </a:p>
                  </a:txBody>
                  <a:tcPr/>
                </a:tc>
                <a:tc>
                  <a:txBody>
                    <a:bodyPr/>
                    <a:lstStyle/>
                    <a:p>
                      <a:pPr algn="ctr"/>
                      <a:r>
                        <a:rPr lang="en-US" sz="1200" dirty="0"/>
                        <a:t>Exposure</a:t>
                      </a:r>
                    </a:p>
                    <a:p>
                      <a:pPr algn="ctr"/>
                      <a:r>
                        <a:rPr lang="en-US" sz="1200" dirty="0"/>
                        <a:t>9/30/2022</a:t>
                      </a:r>
                    </a:p>
                  </a:txBody>
                  <a:tcPr/>
                </a:tc>
                <a:tc>
                  <a:txBody>
                    <a:bodyPr/>
                    <a:lstStyle/>
                    <a:p>
                      <a:pPr algn="ctr"/>
                      <a:r>
                        <a:rPr lang="en-US" sz="1200" dirty="0"/>
                        <a:t>Exposure</a:t>
                      </a:r>
                    </a:p>
                    <a:p>
                      <a:pPr algn="ctr"/>
                      <a:r>
                        <a:rPr lang="en-US" sz="1200" dirty="0"/>
                        <a:t>3/31/2023</a:t>
                      </a:r>
                    </a:p>
                    <a:p>
                      <a:pPr algn="ctr"/>
                      <a:endParaRPr lang="en-US" sz="1200" dirty="0"/>
                    </a:p>
                  </a:txBody>
                  <a:tcPr/>
                </a:tc>
                <a:tc>
                  <a:txBody>
                    <a:bodyPr/>
                    <a:lstStyle/>
                    <a:p>
                      <a:pPr algn="ctr"/>
                      <a:endParaRPr lang="en-US" sz="1200" dirty="0"/>
                    </a:p>
                    <a:p>
                      <a:pPr algn="ctr"/>
                      <a:r>
                        <a:rPr lang="en-US" sz="1200" dirty="0"/>
                        <a:t>Limit</a:t>
                      </a:r>
                    </a:p>
                  </a:txBody>
                  <a:tcPr/>
                </a:tc>
                <a:extLst>
                  <a:ext uri="{0D108BD9-81ED-4DB2-BD59-A6C34878D82A}">
                    <a16:rowId xmlns:a16="http://schemas.microsoft.com/office/drawing/2014/main" val="2615934256"/>
                  </a:ext>
                </a:extLst>
              </a:tr>
              <a:tr h="409763">
                <a:tc>
                  <a:txBody>
                    <a:bodyPr/>
                    <a:lstStyle/>
                    <a:p>
                      <a:pPr algn="l"/>
                      <a:r>
                        <a:rPr lang="en-US" sz="1200" dirty="0"/>
                        <a:t>Ultra Short Duration</a:t>
                      </a:r>
                    </a:p>
                  </a:txBody>
                  <a:tcPr/>
                </a:tc>
                <a:tc>
                  <a:txBody>
                    <a:bodyPr/>
                    <a:lstStyle/>
                    <a:p>
                      <a:pPr algn="ctr"/>
                      <a:r>
                        <a:rPr lang="en-US" sz="1200" dirty="0"/>
                        <a:t>0.4%</a:t>
                      </a:r>
                    </a:p>
                  </a:txBody>
                  <a:tcPr/>
                </a:tc>
                <a:tc>
                  <a:txBody>
                    <a:bodyPr/>
                    <a:lstStyle/>
                    <a:p>
                      <a:pPr algn="ctr"/>
                      <a:r>
                        <a:rPr lang="en-US" sz="1200" dirty="0"/>
                        <a:t>0.2%</a:t>
                      </a:r>
                    </a:p>
                  </a:txBody>
                  <a:tcPr/>
                </a:tc>
                <a:tc>
                  <a:txBody>
                    <a:bodyPr/>
                    <a:lstStyle/>
                    <a:p>
                      <a:pPr algn="ctr"/>
                      <a:r>
                        <a:rPr lang="en-US" sz="1200" dirty="0"/>
                        <a:t>3%</a:t>
                      </a:r>
                    </a:p>
                  </a:txBody>
                  <a:tcPr/>
                </a:tc>
                <a:extLst>
                  <a:ext uri="{0D108BD9-81ED-4DB2-BD59-A6C34878D82A}">
                    <a16:rowId xmlns:a16="http://schemas.microsoft.com/office/drawing/2014/main" val="3265130706"/>
                  </a:ext>
                </a:extLst>
              </a:tr>
              <a:tr h="356897">
                <a:tc>
                  <a:txBody>
                    <a:bodyPr/>
                    <a:lstStyle/>
                    <a:p>
                      <a:pPr algn="l"/>
                      <a:r>
                        <a:rPr lang="en-US" sz="1200" dirty="0"/>
                        <a:t>Short Duration </a:t>
                      </a:r>
                    </a:p>
                  </a:txBody>
                  <a:tcPr/>
                </a:tc>
                <a:tc>
                  <a:txBody>
                    <a:bodyPr/>
                    <a:lstStyle/>
                    <a:p>
                      <a:pPr algn="ctr"/>
                      <a:r>
                        <a:rPr lang="en-US" sz="1200" dirty="0"/>
                        <a:t>3.1%</a:t>
                      </a:r>
                    </a:p>
                  </a:txBody>
                  <a:tcPr/>
                </a:tc>
                <a:tc>
                  <a:txBody>
                    <a:bodyPr/>
                    <a:lstStyle/>
                    <a:p>
                      <a:pPr algn="ctr"/>
                      <a:r>
                        <a:rPr lang="en-US" sz="1200" dirty="0"/>
                        <a:t>3.1%</a:t>
                      </a:r>
                    </a:p>
                  </a:txBody>
                  <a:tcPr/>
                </a:tc>
                <a:tc>
                  <a:txBody>
                    <a:bodyPr/>
                    <a:lstStyle/>
                    <a:p>
                      <a:pPr algn="ctr"/>
                      <a:r>
                        <a:rPr lang="en-US" sz="1200" dirty="0"/>
                        <a:t>7.5%</a:t>
                      </a:r>
                    </a:p>
                  </a:txBody>
                  <a:tcPr/>
                </a:tc>
                <a:extLst>
                  <a:ext uri="{0D108BD9-81ED-4DB2-BD59-A6C34878D82A}">
                    <a16:rowId xmlns:a16="http://schemas.microsoft.com/office/drawing/2014/main" val="3003750227"/>
                  </a:ext>
                </a:extLst>
              </a:tr>
              <a:tr h="408945">
                <a:tc>
                  <a:txBody>
                    <a:bodyPr/>
                    <a:lstStyle/>
                    <a:p>
                      <a:pPr algn="l"/>
                      <a:r>
                        <a:rPr lang="en-US" sz="1200" dirty="0"/>
                        <a:t>Intermediate Duration</a:t>
                      </a:r>
                    </a:p>
                  </a:txBody>
                  <a:tcPr/>
                </a:tc>
                <a:tc>
                  <a:txBody>
                    <a:bodyPr/>
                    <a:lstStyle/>
                    <a:p>
                      <a:pPr algn="ctr"/>
                      <a:r>
                        <a:rPr lang="en-US" sz="1200" dirty="0"/>
                        <a:t>8.6%</a:t>
                      </a:r>
                    </a:p>
                  </a:txBody>
                  <a:tcPr/>
                </a:tc>
                <a:tc>
                  <a:txBody>
                    <a:bodyPr/>
                    <a:lstStyle/>
                    <a:p>
                      <a:pPr algn="ctr"/>
                      <a:r>
                        <a:rPr lang="en-US" sz="1200" dirty="0"/>
                        <a:t>9.0%</a:t>
                      </a:r>
                    </a:p>
                  </a:txBody>
                  <a:tcPr/>
                </a:tc>
                <a:tc>
                  <a:txBody>
                    <a:bodyPr/>
                    <a:lstStyle/>
                    <a:p>
                      <a:pPr algn="ctr"/>
                      <a:r>
                        <a:rPr lang="en-US" sz="1200" dirty="0"/>
                        <a:t>10%</a:t>
                      </a:r>
                    </a:p>
                  </a:txBody>
                  <a:tcPr/>
                </a:tc>
                <a:extLst>
                  <a:ext uri="{0D108BD9-81ED-4DB2-BD59-A6C34878D82A}">
                    <a16:rowId xmlns:a16="http://schemas.microsoft.com/office/drawing/2014/main" val="965759265"/>
                  </a:ext>
                </a:extLst>
              </a:tr>
              <a:tr h="295428">
                <a:tc>
                  <a:txBody>
                    <a:bodyPr/>
                    <a:lstStyle/>
                    <a:p>
                      <a:pPr algn="l"/>
                      <a:r>
                        <a:rPr lang="en-US" sz="1200" dirty="0"/>
                        <a:t>Long Duration</a:t>
                      </a:r>
                    </a:p>
                  </a:txBody>
                  <a:tcPr/>
                </a:tc>
                <a:tc>
                  <a:txBody>
                    <a:bodyPr/>
                    <a:lstStyle/>
                    <a:p>
                      <a:pPr algn="ctr"/>
                      <a:r>
                        <a:rPr lang="en-US" sz="1200" dirty="0"/>
                        <a:t>12.3%</a:t>
                      </a:r>
                    </a:p>
                  </a:txBody>
                  <a:tcPr/>
                </a:tc>
                <a:tc>
                  <a:txBody>
                    <a:bodyPr/>
                    <a:lstStyle/>
                    <a:p>
                      <a:pPr algn="ctr"/>
                      <a:r>
                        <a:rPr lang="en-US" sz="1200" dirty="0"/>
                        <a:t>13.1%</a:t>
                      </a:r>
                    </a:p>
                  </a:txBody>
                  <a:tcPr/>
                </a:tc>
                <a:tc>
                  <a:txBody>
                    <a:bodyPr/>
                    <a:lstStyle/>
                    <a:p>
                      <a:pPr algn="ctr"/>
                      <a:r>
                        <a:rPr lang="en-US" sz="1200" dirty="0"/>
                        <a:t>15%</a:t>
                      </a:r>
                    </a:p>
                  </a:txBody>
                  <a:tcPr/>
                </a:tc>
                <a:extLst>
                  <a:ext uri="{0D108BD9-81ED-4DB2-BD59-A6C34878D82A}">
                    <a16:rowId xmlns:a16="http://schemas.microsoft.com/office/drawing/2014/main" val="90976055"/>
                  </a:ext>
                </a:extLst>
              </a:tr>
            </a:tbl>
          </a:graphicData>
        </a:graphic>
      </p:graphicFrame>
      <p:graphicFrame>
        <p:nvGraphicFramePr>
          <p:cNvPr id="7" name="Chart 6">
            <a:extLst>
              <a:ext uri="{FF2B5EF4-FFF2-40B4-BE49-F238E27FC236}">
                <a16:creationId xmlns:a16="http://schemas.microsoft.com/office/drawing/2014/main" id="{9DEE469D-A2E5-4025-832D-5108E8AEEDEC}"/>
              </a:ext>
            </a:extLst>
          </p:cNvPr>
          <p:cNvGraphicFramePr/>
          <p:nvPr>
            <p:extLst>
              <p:ext uri="{D42A27DB-BD31-4B8C-83A1-F6EECF244321}">
                <p14:modId xmlns:p14="http://schemas.microsoft.com/office/powerpoint/2010/main" val="1060890859"/>
              </p:ext>
            </p:extLst>
          </p:nvPr>
        </p:nvGraphicFramePr>
        <p:xfrm>
          <a:off x="6096000" y="1016001"/>
          <a:ext cx="5229948" cy="2410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0">
            <a:extLst>
              <a:ext uri="{FF2B5EF4-FFF2-40B4-BE49-F238E27FC236}">
                <a16:creationId xmlns:a16="http://schemas.microsoft.com/office/drawing/2014/main" id="{8BE43191-603D-44F0-9096-4A558B79FDBB}"/>
              </a:ext>
            </a:extLst>
          </p:cNvPr>
          <p:cNvSpPr txBox="1">
            <a:spLocks/>
          </p:cNvSpPr>
          <p:nvPr/>
        </p:nvSpPr>
        <p:spPr>
          <a:xfrm>
            <a:off x="3714750" y="3542146"/>
            <a:ext cx="4762500" cy="685800"/>
          </a:xfrm>
          <a:prstGeom prst="rect">
            <a:avLst/>
          </a:prstGeom>
        </p:spPr>
        <p:txBody>
          <a:bodyPr vert="horz" lIns="91440" tIns="45720" rIns="91440" bIns="45720" rtlCol="0" anchor="ctr">
            <a:no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1"/>
                </a:solidFill>
                <a:cs typeface="Times New Roman" pitchFamily="18" charset="0"/>
              </a:rPr>
              <a:t>Basket Clause</a:t>
            </a:r>
          </a:p>
        </p:txBody>
      </p:sp>
      <p:graphicFrame>
        <p:nvGraphicFramePr>
          <p:cNvPr id="12" name="Chart 11">
            <a:extLst>
              <a:ext uri="{FF2B5EF4-FFF2-40B4-BE49-F238E27FC236}">
                <a16:creationId xmlns:a16="http://schemas.microsoft.com/office/drawing/2014/main" id="{74F2B58B-2A5D-4F37-909E-02A66448044C}"/>
              </a:ext>
            </a:extLst>
          </p:cNvPr>
          <p:cNvGraphicFramePr/>
          <p:nvPr>
            <p:extLst>
              <p:ext uri="{D42A27DB-BD31-4B8C-83A1-F6EECF244321}">
                <p14:modId xmlns:p14="http://schemas.microsoft.com/office/powerpoint/2010/main" val="62704787"/>
              </p:ext>
            </p:extLst>
          </p:nvPr>
        </p:nvGraphicFramePr>
        <p:xfrm>
          <a:off x="1133476" y="3833092"/>
          <a:ext cx="3946660" cy="23685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2AD2978C-D540-4FD3-8330-6D5DBF60AA2A}"/>
              </a:ext>
            </a:extLst>
          </p:cNvPr>
          <p:cNvGraphicFramePr/>
          <p:nvPr>
            <p:extLst>
              <p:ext uri="{D42A27DB-BD31-4B8C-83A1-F6EECF244321}">
                <p14:modId xmlns:p14="http://schemas.microsoft.com/office/powerpoint/2010/main" val="2605672408"/>
              </p:ext>
            </p:extLst>
          </p:nvPr>
        </p:nvGraphicFramePr>
        <p:xfrm>
          <a:off x="7195128" y="3879868"/>
          <a:ext cx="3775836" cy="236853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F1B9C0DD-8D1B-4F7A-BAA0-1EA16734EE45}"/>
              </a:ext>
            </a:extLst>
          </p:cNvPr>
          <p:cNvSpPr txBox="1"/>
          <p:nvPr/>
        </p:nvSpPr>
        <p:spPr>
          <a:xfrm>
            <a:off x="4842867" y="5638114"/>
            <a:ext cx="2506266" cy="430887"/>
          </a:xfrm>
          <a:prstGeom prst="rect">
            <a:avLst/>
          </a:prstGeom>
          <a:noFill/>
        </p:spPr>
        <p:txBody>
          <a:bodyPr wrap="square" rtlCol="0">
            <a:spAutoFit/>
          </a:bodyPr>
          <a:lstStyle/>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Statutes allow for 3% in </a:t>
            </a:r>
          </a:p>
          <a:p>
            <a:pPr marL="0" marR="0" lvl="0" indent="0" algn="ctr" defTabSz="914411"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15234A"/>
                </a:solidFill>
                <a:effectLst/>
                <a:uLnTx/>
                <a:uFillTx/>
                <a:latin typeface="Arial" pitchFamily="34" charset="0"/>
                <a:ea typeface="+mn-ea"/>
                <a:cs typeface="Arial" pitchFamily="34" charset="0"/>
              </a:rPr>
              <a:t>basket clause items</a:t>
            </a:r>
          </a:p>
        </p:txBody>
      </p:sp>
    </p:spTree>
    <p:extLst>
      <p:ext uri="{BB962C8B-B14F-4D97-AF65-F5344CB8AC3E}">
        <p14:creationId xmlns:p14="http://schemas.microsoft.com/office/powerpoint/2010/main" val="1612075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4705" y="380366"/>
            <a:ext cx="10515600" cy="1325563"/>
          </a:xfrm>
        </p:spPr>
        <p:txBody>
          <a:bodyPr>
            <a:normAutofit/>
          </a:bodyPr>
          <a:lstStyle/>
          <a:p>
            <a:pPr algn="ctr"/>
            <a:r>
              <a:rPr lang="en-US" b="1" dirty="0">
                <a:solidFill>
                  <a:schemeClr val="accent1"/>
                </a:solidFill>
              </a:rPr>
              <a:t>U.S. Regional Bank Exposure</a:t>
            </a:r>
            <a:endParaRPr lang="en-US" dirty="0">
              <a:solidFill>
                <a:schemeClr val="accent1"/>
              </a:solidFill>
            </a:endParaRPr>
          </a:p>
        </p:txBody>
      </p:sp>
      <p:sp>
        <p:nvSpPr>
          <p:cNvPr id="2" name="Slide Number Placeholder 1">
            <a:extLst>
              <a:ext uri="{FF2B5EF4-FFF2-40B4-BE49-F238E27FC236}">
                <a16:creationId xmlns:a16="http://schemas.microsoft.com/office/drawing/2014/main" id="{EC39C421-46A3-48EE-BA1A-D473DA02ABFB}"/>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6EF28E2F-97BE-44B7-9382-70DDCB084280}"/>
              </a:ext>
            </a:extLst>
          </p:cNvPr>
          <p:cNvSpPr txBox="1">
            <a:spLocks/>
          </p:cNvSpPr>
          <p:nvPr/>
        </p:nvSpPr>
        <p:spPr>
          <a:xfrm>
            <a:off x="640078" y="1243013"/>
            <a:ext cx="10923849" cy="3947823"/>
          </a:xfrm>
          <a:prstGeom prst="rect">
            <a:avLst/>
          </a:prstGeom>
        </p:spPr>
        <p:txBody>
          <a:bodyPr vert="horz" lIns="91440" tIns="45720" rIns="91440" bIns="45720" rtlCol="0" anchor="ctr">
            <a:normAutofit/>
          </a:bodyPr>
          <a:lstStyle>
            <a:lvl1pPr algn="ctr" defTabSz="914411"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tx2"/>
                </a:solidFill>
              </a:rPr>
              <a:t>SPRD Regional Banking ETF (KRE)</a:t>
            </a:r>
            <a:br>
              <a:rPr lang="en-US" sz="2800" dirty="0">
                <a:solidFill>
                  <a:schemeClr val="tx2"/>
                </a:solidFill>
              </a:rPr>
            </a:br>
            <a:br>
              <a:rPr lang="en-US" sz="3600" dirty="0">
                <a:solidFill>
                  <a:schemeClr val="tx2"/>
                </a:solidFill>
              </a:rPr>
            </a:br>
            <a:r>
              <a:rPr lang="en-US" sz="1800" dirty="0">
                <a:solidFill>
                  <a:schemeClr val="tx2"/>
                </a:solidFill>
              </a:rPr>
              <a:t>The table below displays a summary of the holdings within KRE that are also held within our pool</a:t>
            </a:r>
            <a:br>
              <a:rPr lang="en-US" sz="3600" dirty="0">
                <a:solidFill>
                  <a:schemeClr val="tx2"/>
                </a:solidFill>
              </a:rPr>
            </a:br>
            <a:br>
              <a:rPr lang="en-US" sz="3600" dirty="0">
                <a:solidFill>
                  <a:schemeClr val="tx2"/>
                </a:solidFill>
              </a:rPr>
            </a:br>
            <a:br>
              <a:rPr lang="en-US" sz="3600" dirty="0">
                <a:solidFill>
                  <a:schemeClr val="tx2"/>
                </a:solidFill>
              </a:rPr>
            </a:br>
            <a:endParaRPr lang="en-US" sz="3600" dirty="0">
              <a:solidFill>
                <a:schemeClr val="tx2"/>
              </a:solidFill>
            </a:endParaRPr>
          </a:p>
        </p:txBody>
      </p:sp>
      <p:graphicFrame>
        <p:nvGraphicFramePr>
          <p:cNvPr id="9" name="Table 8">
            <a:extLst>
              <a:ext uri="{FF2B5EF4-FFF2-40B4-BE49-F238E27FC236}">
                <a16:creationId xmlns:a16="http://schemas.microsoft.com/office/drawing/2014/main" id="{15DD00D7-42DF-4288-8349-8C82D81CD3C9}"/>
              </a:ext>
            </a:extLst>
          </p:cNvPr>
          <p:cNvGraphicFramePr>
            <a:graphicFrameLocks noGrp="1"/>
          </p:cNvGraphicFramePr>
          <p:nvPr>
            <p:extLst>
              <p:ext uri="{D42A27DB-BD31-4B8C-83A1-F6EECF244321}">
                <p14:modId xmlns:p14="http://schemas.microsoft.com/office/powerpoint/2010/main" val="368514364"/>
              </p:ext>
            </p:extLst>
          </p:nvPr>
        </p:nvGraphicFramePr>
        <p:xfrm>
          <a:off x="1930400" y="3417996"/>
          <a:ext cx="8423563" cy="2407391"/>
        </p:xfrm>
        <a:graphic>
          <a:graphicData uri="http://schemas.openxmlformats.org/drawingml/2006/table">
            <a:tbl>
              <a:tblPr/>
              <a:tblGrid>
                <a:gridCol w="1394247">
                  <a:extLst>
                    <a:ext uri="{9D8B030D-6E8A-4147-A177-3AD203B41FA5}">
                      <a16:colId xmlns:a16="http://schemas.microsoft.com/office/drawing/2014/main" val="2555616574"/>
                    </a:ext>
                  </a:extLst>
                </a:gridCol>
                <a:gridCol w="1771852">
                  <a:extLst>
                    <a:ext uri="{9D8B030D-6E8A-4147-A177-3AD203B41FA5}">
                      <a16:colId xmlns:a16="http://schemas.microsoft.com/office/drawing/2014/main" val="1551155674"/>
                    </a:ext>
                  </a:extLst>
                </a:gridCol>
                <a:gridCol w="1771852">
                  <a:extLst>
                    <a:ext uri="{9D8B030D-6E8A-4147-A177-3AD203B41FA5}">
                      <a16:colId xmlns:a16="http://schemas.microsoft.com/office/drawing/2014/main" val="3629709935"/>
                    </a:ext>
                  </a:extLst>
                </a:gridCol>
                <a:gridCol w="1382452">
                  <a:extLst>
                    <a:ext uri="{9D8B030D-6E8A-4147-A177-3AD203B41FA5}">
                      <a16:colId xmlns:a16="http://schemas.microsoft.com/office/drawing/2014/main" val="470218051"/>
                    </a:ext>
                  </a:extLst>
                </a:gridCol>
                <a:gridCol w="2103160">
                  <a:extLst>
                    <a:ext uri="{9D8B030D-6E8A-4147-A177-3AD203B41FA5}">
                      <a16:colId xmlns:a16="http://schemas.microsoft.com/office/drawing/2014/main" val="309556660"/>
                    </a:ext>
                  </a:extLst>
                </a:gridCol>
              </a:tblGrid>
              <a:tr h="300930">
                <a:tc>
                  <a:txBody>
                    <a:bodyPr/>
                    <a:lstStyle/>
                    <a:p>
                      <a:pPr algn="ctr" fontAlgn="b"/>
                      <a:r>
                        <a:rPr lang="en-US" sz="2000" b="1" i="0" u="none" strike="noStrike" dirty="0">
                          <a:solidFill>
                            <a:srgbClr val="FFFFFF"/>
                          </a:solidFill>
                          <a:effectLst/>
                          <a:latin typeface="Calibri" panose="020F0502020204030204" pitchFamily="34" charset="0"/>
                        </a:rPr>
                        <a:t>Ticker</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Par</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MV</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S&amp;P Rating</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2000" b="1" i="0" u="none" strike="noStrike" dirty="0">
                          <a:solidFill>
                            <a:srgbClr val="FFFFFF"/>
                          </a:solidFill>
                          <a:effectLst/>
                          <a:latin typeface="Calibri" panose="020F0502020204030204" pitchFamily="34" charset="0"/>
                        </a:rPr>
                        <a:t>% of Pool</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3284973979"/>
                  </a:ext>
                </a:extLst>
              </a:tr>
              <a:tr h="300930">
                <a:tc>
                  <a:txBody>
                    <a:bodyPr/>
                    <a:lstStyle/>
                    <a:p>
                      <a:pPr algn="l" fontAlgn="b"/>
                      <a:r>
                        <a:rPr lang="en-US" sz="2000" b="0" i="0" u="none" strike="noStrike" dirty="0">
                          <a:solidFill>
                            <a:srgbClr val="000000"/>
                          </a:solidFill>
                          <a:effectLst/>
                          <a:latin typeface="Calibri" panose="020F0502020204030204" pitchFamily="34" charset="0"/>
                        </a:rPr>
                        <a:t>TFC</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55,820.00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54,134.12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fontAlgn="b"/>
                      <a:r>
                        <a:rPr lang="en-US" sz="2000" b="0" i="0" u="none" strike="noStrike" dirty="0">
                          <a:solidFill>
                            <a:srgbClr val="000000"/>
                          </a:solidFill>
                          <a:effectLst/>
                          <a:latin typeface="Calibri" panose="020F0502020204030204" pitchFamily="34" charset="0"/>
                        </a:rPr>
                        <a:t>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0.070%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452925634"/>
                  </a:ext>
                </a:extLst>
              </a:tr>
              <a:tr h="300930">
                <a:tc>
                  <a:txBody>
                    <a:bodyPr/>
                    <a:lstStyle/>
                    <a:p>
                      <a:pPr algn="l" fontAlgn="b"/>
                      <a:r>
                        <a:rPr lang="en-US" sz="2000" b="0" i="0" u="none" strike="noStrike" dirty="0">
                          <a:solidFill>
                            <a:srgbClr val="000000"/>
                          </a:solidFill>
                          <a:effectLst/>
                          <a:latin typeface="Calibri" panose="020F0502020204030204" pitchFamily="34" charset="0"/>
                        </a:rPr>
                        <a:t>MTB</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24,300.00 </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22,083.17 </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BBB+</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panose="020F0502020204030204" pitchFamily="34" charset="0"/>
                        </a:rPr>
                        <a:t>0.030%</a:t>
                      </a:r>
                    </a:p>
                  </a:txBody>
                  <a:tcPr marL="9525" marR="9525" marT="9525" marB="0" anchor="b">
                    <a:lnL>
                      <a:noFill/>
                    </a:lnL>
                    <a:lnR>
                      <a:noFill/>
                    </a:lnR>
                    <a:lnT>
                      <a:noFill/>
                    </a:lnT>
                    <a:lnB>
                      <a:noFill/>
                    </a:lnB>
                  </a:tcPr>
                </a:tc>
                <a:extLst>
                  <a:ext uri="{0D108BD9-81ED-4DB2-BD59-A6C34878D82A}">
                    <a16:rowId xmlns:a16="http://schemas.microsoft.com/office/drawing/2014/main" val="1047521610"/>
                  </a:ext>
                </a:extLst>
              </a:tr>
              <a:tr h="300930">
                <a:tc>
                  <a:txBody>
                    <a:bodyPr/>
                    <a:lstStyle/>
                    <a:p>
                      <a:pPr algn="l" fontAlgn="b"/>
                      <a:r>
                        <a:rPr lang="en-US" sz="2000" b="0" i="0" u="none" strike="noStrike">
                          <a:solidFill>
                            <a:srgbClr val="000000"/>
                          </a:solidFill>
                          <a:effectLst/>
                          <a:latin typeface="Calibri" panose="020F0502020204030204" pitchFamily="34" charset="0"/>
                        </a:rPr>
                        <a:t>HBAN</a:t>
                      </a:r>
                    </a:p>
                  </a:txBody>
                  <a:tcPr marL="9525" marR="9525" marT="9525" marB="0" anchor="b">
                    <a:lnL>
                      <a:noFill/>
                    </a:lnL>
                    <a:lnR>
                      <a:noFill/>
                    </a:lnR>
                    <a:lnT>
                      <a:noFill/>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23,225.00 </a:t>
                      </a:r>
                    </a:p>
                  </a:txBody>
                  <a:tcPr marL="9525" marR="9525" marT="9525" marB="0" anchor="b">
                    <a:lnL>
                      <a:noFill/>
                    </a:lnL>
                    <a:lnR>
                      <a:noFill/>
                    </a:lnR>
                    <a:lnT>
                      <a:noFill/>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22,558.30 </a:t>
                      </a: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dirty="0">
                          <a:solidFill>
                            <a:srgbClr val="000000"/>
                          </a:solidFill>
                          <a:effectLst/>
                          <a:latin typeface="Calibri" panose="020F0502020204030204" pitchFamily="34" charset="0"/>
                        </a:rPr>
                        <a:t>BBB+</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0.029%</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3203687902"/>
                  </a:ext>
                </a:extLst>
              </a:tr>
              <a:tr h="300930">
                <a:tc>
                  <a:txBody>
                    <a:bodyPr/>
                    <a:lstStyle/>
                    <a:p>
                      <a:pPr algn="l" fontAlgn="b"/>
                      <a:r>
                        <a:rPr lang="en-US" sz="2000" b="0" i="0" u="none" strike="noStrike">
                          <a:solidFill>
                            <a:srgbClr val="000000"/>
                          </a:solidFill>
                          <a:effectLst/>
                          <a:latin typeface="Calibri" panose="020F0502020204030204" pitchFamily="34" charset="0"/>
                        </a:rPr>
                        <a:t>CFG</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10,090.00 </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9,510.52 </a:t>
                      </a:r>
                    </a:p>
                  </a:txBody>
                  <a:tcPr marL="9525" marR="9525" marT="9525" marB="0" anchor="b">
                    <a:lnL>
                      <a:noFill/>
                    </a:lnL>
                    <a:lnR>
                      <a:noFill/>
                    </a:lnR>
                    <a:lnT>
                      <a:noFill/>
                    </a:lnT>
                    <a:lnB>
                      <a:noFill/>
                    </a:lnB>
                  </a:tcPr>
                </a:tc>
                <a:tc>
                  <a:txBody>
                    <a:bodyPr/>
                    <a:lstStyle/>
                    <a:p>
                      <a:pPr algn="ctr" fontAlgn="b"/>
                      <a:r>
                        <a:rPr lang="en-US" sz="2000" b="0" i="0" u="none" strike="noStrike" dirty="0">
                          <a:solidFill>
                            <a:srgbClr val="000000"/>
                          </a:solidFill>
                          <a:effectLst/>
                          <a:latin typeface="Calibri" panose="020F0502020204030204" pitchFamily="34" charset="0"/>
                        </a:rPr>
                        <a:t>BBB+</a:t>
                      </a:r>
                    </a:p>
                  </a:txBody>
                  <a:tcPr marL="9525" marR="9525" marT="9525" marB="0" anchor="b">
                    <a:lnL>
                      <a:noFill/>
                    </a:lnL>
                    <a:lnR>
                      <a:noFill/>
                    </a:lnR>
                    <a:lnT>
                      <a:noFill/>
                    </a:lnT>
                    <a:lnB>
                      <a:noFill/>
                    </a:lnB>
                  </a:tcPr>
                </a:tc>
                <a:tc>
                  <a:txBody>
                    <a:bodyPr/>
                    <a:lstStyle/>
                    <a:p>
                      <a:pPr algn="r" fontAlgn="b"/>
                      <a:r>
                        <a:rPr lang="en-US" sz="2000" b="0" i="0" u="none" strike="noStrike">
                          <a:solidFill>
                            <a:srgbClr val="000000"/>
                          </a:solidFill>
                          <a:effectLst/>
                          <a:latin typeface="Calibri" panose="020F0502020204030204" pitchFamily="34" charset="0"/>
                        </a:rPr>
                        <a:t>0.013%</a:t>
                      </a:r>
                    </a:p>
                  </a:txBody>
                  <a:tcPr marL="9525" marR="9525" marT="9525" marB="0" anchor="b">
                    <a:lnL>
                      <a:noFill/>
                    </a:lnL>
                    <a:lnR>
                      <a:noFill/>
                    </a:lnR>
                    <a:lnT>
                      <a:noFill/>
                    </a:lnT>
                    <a:lnB>
                      <a:noFill/>
                    </a:lnB>
                  </a:tcPr>
                </a:tc>
                <a:extLst>
                  <a:ext uri="{0D108BD9-81ED-4DB2-BD59-A6C34878D82A}">
                    <a16:rowId xmlns:a16="http://schemas.microsoft.com/office/drawing/2014/main" val="2476321686"/>
                  </a:ext>
                </a:extLst>
              </a:tr>
              <a:tr h="300930">
                <a:tc>
                  <a:txBody>
                    <a:bodyPr/>
                    <a:lstStyle/>
                    <a:p>
                      <a:pPr algn="l" fontAlgn="b"/>
                      <a:r>
                        <a:rPr lang="en-US" sz="2000" b="0" i="0" u="none" strike="noStrike">
                          <a:solidFill>
                            <a:srgbClr val="000000"/>
                          </a:solidFill>
                          <a:effectLst/>
                          <a:latin typeface="Calibri" panose="020F0502020204030204" pitchFamily="34" charset="0"/>
                        </a:rPr>
                        <a:t>RF</a:t>
                      </a:r>
                    </a:p>
                  </a:txBody>
                  <a:tcPr marL="9525" marR="9525" marT="9525" marB="0" anchor="b">
                    <a:lnL>
                      <a:noFill/>
                    </a:lnL>
                    <a:lnR>
                      <a:noFill/>
                    </a:lnR>
                    <a:lnT>
                      <a:noFill/>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1,560.00 </a:t>
                      </a:r>
                    </a:p>
                  </a:txBody>
                  <a:tcPr marL="9525" marR="9525" marT="9525" marB="0" anchor="b">
                    <a:lnL>
                      <a:noFill/>
                    </a:lnL>
                    <a:lnR>
                      <a:noFill/>
                    </a:lnR>
                    <a:lnT>
                      <a:noFill/>
                    </a:lnT>
                    <a:lnB>
                      <a:noFill/>
                    </a:lnB>
                    <a:solidFill>
                      <a:srgbClr val="D9D9D9"/>
                    </a:solidFill>
                  </a:tcPr>
                </a:tc>
                <a:tc>
                  <a:txBody>
                    <a:bodyPr/>
                    <a:lstStyle/>
                    <a:p>
                      <a:pPr algn="l" fontAlgn="b"/>
                      <a:r>
                        <a:rPr lang="en-US" sz="2000" b="0" i="0" u="none" strike="noStrike">
                          <a:solidFill>
                            <a:srgbClr val="000000"/>
                          </a:solidFill>
                          <a:effectLst/>
                          <a:latin typeface="Calibri" panose="020F0502020204030204" pitchFamily="34" charset="0"/>
                        </a:rPr>
                        <a:t>       1,302.72 </a:t>
                      </a:r>
                    </a:p>
                  </a:txBody>
                  <a:tcPr marL="9525" marR="9525" marT="9525" marB="0" anchor="b">
                    <a:lnL>
                      <a:noFill/>
                    </a:lnL>
                    <a:lnR>
                      <a:noFill/>
                    </a:lnR>
                    <a:lnT>
                      <a:noFill/>
                    </a:lnT>
                    <a:lnB>
                      <a:noFill/>
                    </a:lnB>
                    <a:solidFill>
                      <a:srgbClr val="D9D9D9"/>
                    </a:solidFill>
                  </a:tcPr>
                </a:tc>
                <a:tc>
                  <a:txBody>
                    <a:bodyPr/>
                    <a:lstStyle/>
                    <a:p>
                      <a:pPr algn="ctr" fontAlgn="b"/>
                      <a:r>
                        <a:rPr lang="en-US" sz="2000" b="0" i="0" u="none" strike="noStrike" dirty="0">
                          <a:solidFill>
                            <a:srgbClr val="000000"/>
                          </a:solidFill>
                          <a:effectLst/>
                          <a:latin typeface="Calibri" panose="020F0502020204030204" pitchFamily="34" charset="0"/>
                        </a:rPr>
                        <a:t>BBB+</a:t>
                      </a:r>
                    </a:p>
                  </a:txBody>
                  <a:tcPr marL="9525" marR="9525" marT="9525" marB="0" anchor="b">
                    <a:lnL>
                      <a:noFill/>
                    </a:lnL>
                    <a:lnR>
                      <a:noFill/>
                    </a:lnR>
                    <a:lnT>
                      <a:noFill/>
                    </a:lnT>
                    <a:lnB>
                      <a:noFill/>
                    </a:lnB>
                    <a:solidFill>
                      <a:srgbClr val="D9D9D9"/>
                    </a:solidFill>
                  </a:tcPr>
                </a:tc>
                <a:tc>
                  <a:txBody>
                    <a:bodyPr/>
                    <a:lstStyle/>
                    <a:p>
                      <a:pPr algn="r" fontAlgn="b"/>
                      <a:r>
                        <a:rPr lang="en-US" sz="2000" b="0" i="0" u="none" strike="noStrike">
                          <a:solidFill>
                            <a:srgbClr val="000000"/>
                          </a:solidFill>
                          <a:effectLst/>
                          <a:latin typeface="Calibri" panose="020F0502020204030204" pitchFamily="34" charset="0"/>
                        </a:rPr>
                        <a:t>0.002%</a:t>
                      </a: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val="16613840"/>
                  </a:ext>
                </a:extLst>
              </a:tr>
              <a:tr h="521441">
                <a:tc>
                  <a:txBody>
                    <a:bodyPr/>
                    <a:lstStyle/>
                    <a:p>
                      <a:pPr algn="l" fontAlgn="b"/>
                      <a:r>
                        <a:rPr lang="en-US" sz="2000" b="1" i="0" u="none" strike="noStrike">
                          <a:solidFill>
                            <a:srgbClr val="000000"/>
                          </a:solidFill>
                          <a:effectLst/>
                          <a:latin typeface="Calibri" panose="020F0502020204030204" pitchFamily="34" charset="0"/>
                        </a:rPr>
                        <a:t>SUM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panose="020F0502020204030204" pitchFamily="34" charset="0"/>
                        </a:rPr>
                        <a:t>   114,995.00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b="1" i="0" u="none" strike="noStrike">
                          <a:solidFill>
                            <a:srgbClr val="000000"/>
                          </a:solidFill>
                          <a:effectLst/>
                          <a:latin typeface="Calibri" panose="020F0502020204030204" pitchFamily="34" charset="0"/>
                        </a:rPr>
                        <a:t>   109,588.83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2000" b="1" i="0" u="none" strike="noStrike" dirty="0">
                          <a:solidFill>
                            <a:srgbClr val="000000"/>
                          </a:solidFill>
                          <a:effectLst/>
                          <a:latin typeface="Calibri" panose="020F0502020204030204" pitchFamily="34" charset="0"/>
                        </a:rPr>
                        <a:t>               0.144%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440174"/>
                  </a:ext>
                </a:extLst>
              </a:tr>
            </a:tbl>
          </a:graphicData>
        </a:graphic>
      </p:graphicFrame>
    </p:spTree>
    <p:extLst>
      <p:ext uri="{BB962C8B-B14F-4D97-AF65-F5344CB8AC3E}">
        <p14:creationId xmlns:p14="http://schemas.microsoft.com/office/powerpoint/2010/main" val="3087697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07109"/>
            <a:ext cx="8229600" cy="904872"/>
          </a:xfrm>
          <a:noFill/>
        </p:spPr>
        <p:txBody>
          <a:bodyPr>
            <a:normAutofit/>
          </a:bodyPr>
          <a:lstStyle/>
          <a:p>
            <a:pPr algn="ctr"/>
            <a:r>
              <a:rPr lang="en-US" b="1" dirty="0">
                <a:cs typeface="Times New Roman" pitchFamily="18" charset="0"/>
              </a:rPr>
              <a:t>Pool Rating</a:t>
            </a:r>
          </a:p>
        </p:txBody>
      </p:sp>
      <p:graphicFrame>
        <p:nvGraphicFramePr>
          <p:cNvPr id="7" name="Table 6"/>
          <p:cNvGraphicFramePr>
            <a:graphicFrameLocks noGrp="1"/>
          </p:cNvGraphicFramePr>
          <p:nvPr/>
        </p:nvGraphicFramePr>
        <p:xfrm>
          <a:off x="9053322" y="3054176"/>
          <a:ext cx="2286000" cy="1702147"/>
        </p:xfrm>
        <a:graphic>
          <a:graphicData uri="http://schemas.openxmlformats.org/drawingml/2006/table">
            <a:tbl>
              <a:tblPr/>
              <a:tblGrid>
                <a:gridCol w="1389530">
                  <a:extLst>
                    <a:ext uri="{9D8B030D-6E8A-4147-A177-3AD203B41FA5}">
                      <a16:colId xmlns:a16="http://schemas.microsoft.com/office/drawing/2014/main" val="20000"/>
                    </a:ext>
                  </a:extLst>
                </a:gridCol>
                <a:gridCol w="896470">
                  <a:extLst>
                    <a:ext uri="{9D8B030D-6E8A-4147-A177-3AD203B41FA5}">
                      <a16:colId xmlns:a16="http://schemas.microsoft.com/office/drawing/2014/main" val="20001"/>
                    </a:ext>
                  </a:extLst>
                </a:gridCol>
              </a:tblGrid>
              <a:tr h="206619">
                <a:tc>
                  <a:txBody>
                    <a:bodyPr/>
                    <a:lstStyle/>
                    <a:p>
                      <a:pPr algn="ctr" fontAlgn="b"/>
                      <a:r>
                        <a:rPr lang="en-US" sz="1100" b="1" i="0" u="none" strike="noStrike" dirty="0">
                          <a:solidFill>
                            <a:srgbClr val="000000"/>
                          </a:solidFill>
                          <a:latin typeface="Arial"/>
                        </a:rPr>
                        <a:t>Maximum Score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100" b="1" i="0" u="none" strike="noStrike" dirty="0">
                          <a:solidFill>
                            <a:srgbClr val="000000"/>
                          </a:solidFill>
                          <a:latin typeface="Arial"/>
                        </a:rPr>
                        <a:t>Rating</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86941">
                <a:tc>
                  <a:txBody>
                    <a:bodyPr/>
                    <a:lstStyle/>
                    <a:p>
                      <a:pPr algn="ctr" fontAlgn="b"/>
                      <a:r>
                        <a:rPr lang="en-US" sz="1000" b="0" i="0" u="none" strike="noStrike" dirty="0">
                          <a:solidFill>
                            <a:srgbClr val="000000"/>
                          </a:solidFill>
                          <a:latin typeface="Arial"/>
                        </a:rPr>
                        <a:t>18.49</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AAAf</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86941">
                <a:tc>
                  <a:txBody>
                    <a:bodyPr/>
                    <a:lstStyle/>
                    <a:p>
                      <a:pPr algn="ctr" fontAlgn="b"/>
                      <a:r>
                        <a:rPr lang="en-US" sz="1000" b="0" i="0" u="none" strike="noStrike" dirty="0">
                          <a:solidFill>
                            <a:srgbClr val="000000"/>
                          </a:solidFill>
                          <a:latin typeface="Arial"/>
                        </a:rPr>
                        <a:t> 37.49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86941">
                <a:tc>
                  <a:txBody>
                    <a:bodyPr/>
                    <a:lstStyle/>
                    <a:p>
                      <a:pPr algn="ctr" fontAlgn="b"/>
                      <a:r>
                        <a:rPr lang="en-US" sz="1000" b="0" i="0" u="none" strike="noStrike" dirty="0">
                          <a:solidFill>
                            <a:srgbClr val="000000"/>
                          </a:solidFill>
                          <a:latin typeface="Arial"/>
                        </a:rPr>
                        <a:t>58.49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86941">
                <a:tc>
                  <a:txBody>
                    <a:bodyPr/>
                    <a:lstStyle/>
                    <a:p>
                      <a:pPr algn="ctr" fontAlgn="b"/>
                      <a:r>
                        <a:rPr lang="en-US" sz="1000" b="1" i="0" u="none" strike="noStrike" dirty="0">
                          <a:solidFill>
                            <a:srgbClr val="FF0000"/>
                          </a:solidFill>
                          <a:latin typeface="Arial"/>
                        </a:rPr>
                        <a:t>91.49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FF0000"/>
                          </a:solidFill>
                          <a:latin typeface="Arial"/>
                        </a:rPr>
                        <a:t>AA-f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186941">
                <a:tc>
                  <a:txBody>
                    <a:bodyPr/>
                    <a:lstStyle/>
                    <a:p>
                      <a:pPr algn="ctr" fontAlgn="b"/>
                      <a:r>
                        <a:rPr lang="en-US" sz="1000" b="0" i="0" u="none" strike="noStrike" dirty="0">
                          <a:solidFill>
                            <a:srgbClr val="000000"/>
                          </a:solidFill>
                          <a:latin typeface="Arial"/>
                        </a:rPr>
                        <a:t>120.49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r h="186941">
                <a:tc>
                  <a:txBody>
                    <a:bodyPr/>
                    <a:lstStyle/>
                    <a:p>
                      <a:pPr algn="ctr" fontAlgn="b"/>
                      <a:r>
                        <a:rPr lang="en-US" sz="1000" b="0" i="0" u="none" strike="noStrike" dirty="0">
                          <a:solidFill>
                            <a:srgbClr val="000000"/>
                          </a:solidFill>
                          <a:latin typeface="Arial"/>
                        </a:rPr>
                        <a:t>184.49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1"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6"/>
                  </a:ext>
                </a:extLst>
              </a:tr>
              <a:tr h="186941">
                <a:tc>
                  <a:txBody>
                    <a:bodyPr/>
                    <a:lstStyle/>
                    <a:p>
                      <a:pPr algn="ctr" fontAlgn="b"/>
                      <a:r>
                        <a:rPr lang="en-US" sz="1000" b="0" i="0" u="none" strike="noStrike" dirty="0">
                          <a:solidFill>
                            <a:srgbClr val="000000"/>
                          </a:solidFill>
                          <a:latin typeface="Arial"/>
                        </a:rPr>
                        <a:t>290.49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A-f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7"/>
                  </a:ext>
                </a:extLst>
              </a:tr>
              <a:tr h="186941">
                <a:tc>
                  <a:txBody>
                    <a:bodyPr/>
                    <a:lstStyle/>
                    <a:p>
                      <a:pPr algn="ctr" fontAlgn="b"/>
                      <a:r>
                        <a:rPr lang="en-US" sz="1000" b="0" i="0" u="none" strike="noStrike" dirty="0">
                          <a:solidFill>
                            <a:srgbClr val="000000"/>
                          </a:solidFill>
                          <a:latin typeface="Arial"/>
                        </a:rPr>
                        <a:t>360.49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000" b="0" i="0" u="none" strike="noStrike" dirty="0">
                          <a:solidFill>
                            <a:srgbClr val="000000"/>
                          </a:solidFill>
                          <a:latin typeface="Arial"/>
                        </a:rPr>
                        <a:t>BBB+f</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8"/>
                  </a:ext>
                </a:extLst>
              </a:tr>
            </a:tbl>
          </a:graphicData>
        </a:graphic>
      </p:graphicFrame>
      <p:sp>
        <p:nvSpPr>
          <p:cNvPr id="8" name="Rectangle 7"/>
          <p:cNvSpPr/>
          <p:nvPr/>
        </p:nvSpPr>
        <p:spPr>
          <a:xfrm>
            <a:off x="822763" y="1233380"/>
            <a:ext cx="9561773" cy="1754326"/>
          </a:xfrm>
          <a:prstGeom prst="rect">
            <a:avLst/>
          </a:prstGeom>
        </p:spPr>
        <p:txBody>
          <a:bodyPr wrap="square">
            <a:spAutoFit/>
          </a:bodyPr>
          <a:lstStyle/>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Policy requirement:  A+ or better using S&amp;P rating matrix</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Arial" pitchFamily="34" charset="0"/>
                <a:cs typeface="Arial" pitchFamily="34" charset="0"/>
              </a:rPr>
              <a:t>  </a:t>
            </a:r>
            <a:r>
              <a:rPr lang="en-US" dirty="0">
                <a:solidFill>
                  <a:srgbClr val="000000"/>
                </a:solidFill>
                <a:latin typeface="Calibri" panose="020F0502020204030204"/>
                <a:cs typeface="Arial" pitchFamily="34" charset="0"/>
              </a:rPr>
              <a:t>S&amp;P Rating as of March 31, 2022 = AA-f</a:t>
            </a:r>
          </a:p>
          <a:p>
            <a:pPr defTabSz="914411" eaLnBrk="0" fontAlgn="base" hangingPunct="0">
              <a:spcBef>
                <a:spcPct val="0"/>
              </a:spcBef>
              <a:spcAft>
                <a:spcPct val="0"/>
              </a:spcAft>
              <a:buFont typeface="Arial" pitchFamily="34" charset="0"/>
              <a:buChar char="•"/>
              <a:defRPr/>
            </a:pPr>
            <a:endParaRPr lang="en-US" dirty="0">
              <a:solidFill>
                <a:srgbClr val="000000"/>
              </a:solidFill>
              <a:latin typeface="Calibri" panose="020F0502020204030204"/>
              <a:cs typeface="Arial" pitchFamily="34" charset="0"/>
            </a:endParaRPr>
          </a:p>
          <a:p>
            <a:pPr defTabSz="914411" eaLnBrk="0" fontAlgn="base" hangingPunct="0">
              <a:spcBef>
                <a:spcPct val="0"/>
              </a:spcBef>
              <a:spcAft>
                <a:spcPct val="0"/>
              </a:spcAft>
              <a:buFont typeface="Arial" pitchFamily="34" charset="0"/>
              <a:buChar char="•"/>
              <a:defRPr/>
            </a:pPr>
            <a:r>
              <a:rPr lang="en-US" dirty="0">
                <a:solidFill>
                  <a:srgbClr val="000000"/>
                </a:solidFill>
                <a:latin typeface="Calibri" panose="020F0502020204030204"/>
                <a:cs typeface="Arial" pitchFamily="34" charset="0"/>
              </a:rPr>
              <a:t>  Credit Score as of March 31, 2022 = 55.89  (</a:t>
            </a:r>
            <a:r>
              <a:rPr lang="en-US" dirty="0" err="1">
                <a:solidFill>
                  <a:srgbClr val="000000"/>
                </a:solidFill>
                <a:latin typeface="Calibri" panose="020F0502020204030204"/>
                <a:cs typeface="Arial" pitchFamily="34" charset="0"/>
              </a:rPr>
              <a:t>AAf</a:t>
            </a:r>
            <a:r>
              <a:rPr lang="en-US" dirty="0">
                <a:solidFill>
                  <a:srgbClr val="000000"/>
                </a:solidFill>
                <a:latin typeface="Calibri" panose="020F0502020204030204"/>
                <a:cs typeface="Arial" pitchFamily="34" charset="0"/>
              </a:rPr>
              <a:t>)  (vs. 50.41 Sep. 30, 2022)</a:t>
            </a:r>
          </a:p>
          <a:p>
            <a:pPr defTabSz="914411" eaLnBrk="0" fontAlgn="base" hangingPunct="0">
              <a:spcBef>
                <a:spcPct val="0"/>
              </a:spcBef>
              <a:spcAft>
                <a:spcPct val="0"/>
              </a:spcAft>
              <a:defRPr/>
            </a:pPr>
            <a:endParaRPr lang="en-US" dirty="0">
              <a:solidFill>
                <a:srgbClr val="000000"/>
              </a:solidFill>
              <a:latin typeface="Calibri" panose="020F0502020204030204"/>
              <a:cs typeface="Arial" pitchFamily="34" charset="0"/>
            </a:endParaRPr>
          </a:p>
        </p:txBody>
      </p:sp>
      <p:sp>
        <p:nvSpPr>
          <p:cNvPr id="10" name="TextBox 9"/>
          <p:cNvSpPr txBox="1"/>
          <p:nvPr/>
        </p:nvSpPr>
        <p:spPr>
          <a:xfrm>
            <a:off x="9263856" y="2539773"/>
            <a:ext cx="1864933" cy="369332"/>
          </a:xfrm>
          <a:prstGeom prst="rect">
            <a:avLst/>
          </a:prstGeom>
          <a:noFill/>
        </p:spPr>
        <p:txBody>
          <a:bodyPr wrap="none" rtlCol="0">
            <a:spAutoFit/>
          </a:bodyPr>
          <a:lstStyle/>
          <a:p>
            <a:pPr algn="ctr" defTabSz="914411" eaLnBrk="0" fontAlgn="base" hangingPunct="0">
              <a:spcBef>
                <a:spcPct val="0"/>
              </a:spcBef>
              <a:spcAft>
                <a:spcPct val="0"/>
              </a:spcAft>
              <a:defRPr/>
            </a:pPr>
            <a:r>
              <a:rPr lang="en-US" b="1" dirty="0">
                <a:solidFill>
                  <a:srgbClr val="000000"/>
                </a:solidFill>
                <a:latin typeface="Calibri" panose="020F0502020204030204"/>
              </a:rPr>
              <a:t>S&amp;P rating matrix</a:t>
            </a:r>
          </a:p>
        </p:txBody>
      </p:sp>
      <p:sp>
        <p:nvSpPr>
          <p:cNvPr id="3" name="Slide Number Placeholder 2">
            <a:extLst>
              <a:ext uri="{FF2B5EF4-FFF2-40B4-BE49-F238E27FC236}">
                <a16:creationId xmlns:a16="http://schemas.microsoft.com/office/drawing/2014/main" id="{5A01E216-7A6C-40D4-941A-E5D3251D0862}"/>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39</a:t>
            </a:fld>
            <a:endParaRPr lang="en-US">
              <a:solidFill>
                <a:srgbClr val="15234A">
                  <a:tint val="75000"/>
                </a:srgbClr>
              </a:solidFill>
              <a:latin typeface="Calibri" panose="020F0502020204030204"/>
            </a:endParaRPr>
          </a:p>
        </p:txBody>
      </p:sp>
      <p:graphicFrame>
        <p:nvGraphicFramePr>
          <p:cNvPr id="11" name="Chart 10">
            <a:extLst>
              <a:ext uri="{FF2B5EF4-FFF2-40B4-BE49-F238E27FC236}">
                <a16:creationId xmlns:a16="http://schemas.microsoft.com/office/drawing/2014/main" id="{ED39920F-0D27-4277-8FE7-0C3C77A6CD68}"/>
              </a:ext>
            </a:extLst>
          </p:cNvPr>
          <p:cNvGraphicFramePr/>
          <p:nvPr>
            <p:extLst>
              <p:ext uri="{D42A27DB-BD31-4B8C-83A1-F6EECF244321}">
                <p14:modId xmlns:p14="http://schemas.microsoft.com/office/powerpoint/2010/main" val="2059021540"/>
              </p:ext>
            </p:extLst>
          </p:nvPr>
        </p:nvGraphicFramePr>
        <p:xfrm>
          <a:off x="657225" y="2909105"/>
          <a:ext cx="8229600" cy="31886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569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5D3E-2A73-4AF0-B760-B4B508981A10}"/>
              </a:ext>
            </a:extLst>
          </p:cNvPr>
          <p:cNvSpPr>
            <a:spLocks noGrp="1"/>
          </p:cNvSpPr>
          <p:nvPr>
            <p:ph type="title"/>
          </p:nvPr>
        </p:nvSpPr>
        <p:spPr/>
        <p:txBody>
          <a:bodyPr>
            <a:normAutofit/>
          </a:bodyPr>
          <a:lstStyle/>
          <a:p>
            <a:r>
              <a:rPr lang="en-US" b="1" dirty="0"/>
              <a:t>FL Treasury Investment Pool Size</a:t>
            </a:r>
            <a:br>
              <a:rPr lang="en-US" dirty="0"/>
            </a:br>
            <a:r>
              <a:rPr lang="en-US" sz="3200" dirty="0"/>
              <a:t>(total mkt. value)</a:t>
            </a:r>
          </a:p>
        </p:txBody>
      </p:sp>
      <p:graphicFrame>
        <p:nvGraphicFramePr>
          <p:cNvPr id="7" name="Content Placeholder 6">
            <a:extLst>
              <a:ext uri="{FF2B5EF4-FFF2-40B4-BE49-F238E27FC236}">
                <a16:creationId xmlns:a16="http://schemas.microsoft.com/office/drawing/2014/main" id="{D900C39B-892B-4359-AFD6-D57AB7A92D8C}"/>
              </a:ext>
            </a:extLst>
          </p:cNvPr>
          <p:cNvGraphicFramePr>
            <a:graphicFrameLocks noGrp="1"/>
          </p:cNvGraphicFramePr>
          <p:nvPr>
            <p:ph idx="1"/>
            <p:extLst>
              <p:ext uri="{D42A27DB-BD31-4B8C-83A1-F6EECF244321}">
                <p14:modId xmlns:p14="http://schemas.microsoft.com/office/powerpoint/2010/main" val="2355780412"/>
              </p:ext>
            </p:extLst>
          </p:nvPr>
        </p:nvGraphicFramePr>
        <p:xfrm>
          <a:off x="676275" y="1847850"/>
          <a:ext cx="10915649" cy="45085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3B8B4B0-3AA6-49BB-9581-605BA479281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149087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pPr eaLnBrk="1" hangingPunct="1"/>
            <a:r>
              <a:rPr lang="en-US" b="1" dirty="0">
                <a:cs typeface="Times New Roman" pitchFamily="18" charset="0"/>
              </a:rPr>
              <a:t>Individual Mandates Review</a:t>
            </a:r>
          </a:p>
        </p:txBody>
      </p:sp>
      <p:sp>
        <p:nvSpPr>
          <p:cNvPr id="2" name="Slide Number Placeholder 1">
            <a:extLst>
              <a:ext uri="{FF2B5EF4-FFF2-40B4-BE49-F238E27FC236}">
                <a16:creationId xmlns:a16="http://schemas.microsoft.com/office/drawing/2014/main" id="{3DCC7AB9-0B47-4D4C-BD38-0538D69A05C9}"/>
              </a:ext>
            </a:extLst>
          </p:cNvPr>
          <p:cNvSpPr>
            <a:spLocks noGrp="1"/>
          </p:cNvSpPr>
          <p:nvPr>
            <p:ph type="sldNum" sz="quarter" idx="12"/>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40</a:t>
            </a:fld>
            <a:endParaRPr lang="en-US">
              <a:solidFill>
                <a:srgbClr val="15234A">
                  <a:tint val="75000"/>
                </a:srgbClr>
              </a:solidFill>
              <a:latin typeface="Calibri" panose="020F0502020204030204"/>
            </a:endParaRPr>
          </a:p>
        </p:txBody>
      </p:sp>
    </p:spTree>
    <p:extLst>
      <p:ext uri="{BB962C8B-B14F-4D97-AF65-F5344CB8AC3E}">
        <p14:creationId xmlns:p14="http://schemas.microsoft.com/office/powerpoint/2010/main" val="845323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2012123515"/>
              </p:ext>
            </p:extLst>
          </p:nvPr>
        </p:nvGraphicFramePr>
        <p:xfrm>
          <a:off x="822959" y="1583831"/>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0.47</a:t>
                      </a:r>
                    </a:p>
                  </a:txBody>
                  <a:tcPr/>
                </a:tc>
                <a:tc>
                  <a:txBody>
                    <a:bodyPr/>
                    <a:lstStyle/>
                    <a:p>
                      <a:pPr algn="ctr"/>
                      <a:r>
                        <a:rPr lang="en-US" sz="1400" dirty="0">
                          <a:latin typeface="+mj-lt"/>
                          <a:cs typeface="Times New Roman" pitchFamily="18" charset="0"/>
                        </a:rPr>
                        <a:t>2.28</a:t>
                      </a:r>
                    </a:p>
                  </a:txBody>
                  <a:tcPr/>
                </a:tc>
                <a:tc>
                  <a:txBody>
                    <a:bodyPr/>
                    <a:lstStyle/>
                    <a:p>
                      <a:pPr algn="ctr"/>
                      <a:r>
                        <a:rPr lang="en-US" sz="1400" dirty="0">
                          <a:latin typeface="+mj-lt"/>
                          <a:cs typeface="Times New Roman" pitchFamily="18" charset="0"/>
                        </a:rPr>
                        <a:t>0.46</a:t>
                      </a:r>
                    </a:p>
                  </a:txBody>
                  <a:tcPr/>
                </a:tc>
                <a:tc>
                  <a:txBody>
                    <a:bodyPr/>
                    <a:lstStyle/>
                    <a:p>
                      <a:pPr algn="ctr"/>
                      <a:r>
                        <a:rPr lang="en-US" sz="1400" dirty="0">
                          <a:latin typeface="+mj-lt"/>
                          <a:cs typeface="Times New Roman" pitchFamily="18" charset="0"/>
                        </a:rPr>
                        <a:t>1.06</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0.42</a:t>
                      </a:r>
                    </a:p>
                  </a:txBody>
                  <a:tcPr/>
                </a:tc>
                <a:tc>
                  <a:txBody>
                    <a:bodyPr/>
                    <a:lstStyle/>
                    <a:p>
                      <a:pPr algn="ctr"/>
                      <a:r>
                        <a:rPr lang="en-US" sz="1400" u="none" dirty="0">
                          <a:latin typeface="+mj-lt"/>
                          <a:cs typeface="Times New Roman" pitchFamily="18" charset="0"/>
                        </a:rPr>
                        <a:t>2.47</a:t>
                      </a:r>
                    </a:p>
                  </a:txBody>
                  <a:tcPr/>
                </a:tc>
                <a:tc>
                  <a:txBody>
                    <a:bodyPr/>
                    <a:lstStyle/>
                    <a:p>
                      <a:pPr algn="ctr"/>
                      <a:r>
                        <a:rPr lang="en-US" sz="1400" u="none" dirty="0">
                          <a:latin typeface="+mj-lt"/>
                          <a:cs typeface="Times New Roman" pitchFamily="18" charset="0"/>
                        </a:rPr>
                        <a:t>0.56</a:t>
                      </a:r>
                    </a:p>
                  </a:txBody>
                  <a:tcPr/>
                </a:tc>
                <a:tc>
                  <a:txBody>
                    <a:bodyPr/>
                    <a:lstStyle/>
                    <a:p>
                      <a:pPr algn="ctr"/>
                      <a:r>
                        <a:rPr lang="en-US" sz="1400" u="none" dirty="0">
                          <a:latin typeface="+mj-lt"/>
                          <a:cs typeface="Times New Roman" pitchFamily="18" charset="0"/>
                        </a:rPr>
                        <a:t>1.10</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+0.04</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-0.32</a:t>
                      </a:r>
                    </a:p>
                  </a:txBody>
                  <a:tcPr/>
                </a:tc>
                <a:tc>
                  <a:txBody>
                    <a:bodyPr/>
                    <a:lstStyle/>
                    <a:p>
                      <a:pPr algn="ctr"/>
                      <a:r>
                        <a:rPr lang="en-US" sz="1400" b="1" dirty="0">
                          <a:solidFill>
                            <a:schemeClr val="tx1"/>
                          </a:solidFill>
                          <a:latin typeface="+mj-lt"/>
                          <a:cs typeface="Times New Roman" pitchFamily="18" charset="0"/>
                        </a:rPr>
                        <a:t>-0.10</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7263" y="1179449"/>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Liquidity Portfolio</a:t>
            </a:r>
          </a:p>
        </p:txBody>
      </p:sp>
      <p:sp>
        <p:nvSpPr>
          <p:cNvPr id="16" name="TextBox 15"/>
          <p:cNvSpPr txBox="1"/>
          <p:nvPr/>
        </p:nvSpPr>
        <p:spPr>
          <a:xfrm>
            <a:off x="2306554" y="3491021"/>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Liquidity Portfolio</a:t>
            </a:r>
            <a:r>
              <a:rPr lang="en-US" sz="1400" b="1" dirty="0">
                <a:cs typeface="Times New Roman" pitchFamily="18" charset="0"/>
              </a:rPr>
              <a:t> (as of March 31, 2023)</a:t>
            </a:r>
            <a:endParaRPr lang="en-US" sz="3400" b="1" dirty="0">
              <a:cs typeface="Times New Roman" pitchFamily="18" charset="0"/>
            </a:endParaRPr>
          </a:p>
        </p:txBody>
      </p:sp>
      <p:sp>
        <p:nvSpPr>
          <p:cNvPr id="13" name="TextBox 12"/>
          <p:cNvSpPr txBox="1"/>
          <p:nvPr/>
        </p:nvSpPr>
        <p:spPr>
          <a:xfrm>
            <a:off x="620671" y="3484416"/>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41</a:t>
            </a:fld>
            <a:endParaRPr lang="en-US">
              <a:solidFill>
                <a:srgbClr val="15234A">
                  <a:tint val="75000"/>
                </a:srgbClr>
              </a:solidFill>
              <a:latin typeface="Calibri" panose="020F0502020204030204"/>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1032288419"/>
              </p:ext>
            </p:extLst>
          </p:nvPr>
        </p:nvGraphicFramePr>
        <p:xfrm>
          <a:off x="620671" y="4624158"/>
          <a:ext cx="4533220" cy="1316740"/>
        </p:xfrm>
        <a:graphic>
          <a:graphicData uri="http://schemas.openxmlformats.org/drawingml/2006/table">
            <a:tbl>
              <a:tblPr firstRow="1" bandRow="1">
                <a:tableStyleId>{5C22544A-7EE6-4342-B048-85BDC9FD1C3A}</a:tableStyleId>
              </a:tblPr>
              <a:tblGrid>
                <a:gridCol w="1196653">
                  <a:extLst>
                    <a:ext uri="{9D8B030D-6E8A-4147-A177-3AD203B41FA5}">
                      <a16:colId xmlns:a16="http://schemas.microsoft.com/office/drawing/2014/main" val="20000"/>
                    </a:ext>
                  </a:extLst>
                </a:gridCol>
                <a:gridCol w="694008">
                  <a:extLst>
                    <a:ext uri="{9D8B030D-6E8A-4147-A177-3AD203B41FA5}">
                      <a16:colId xmlns:a16="http://schemas.microsoft.com/office/drawing/2014/main" val="20002"/>
                    </a:ext>
                  </a:extLst>
                </a:gridCol>
                <a:gridCol w="883282">
                  <a:extLst>
                    <a:ext uri="{9D8B030D-6E8A-4147-A177-3AD203B41FA5}">
                      <a16:colId xmlns:a16="http://schemas.microsoft.com/office/drawing/2014/main" val="20003"/>
                    </a:ext>
                  </a:extLst>
                </a:gridCol>
                <a:gridCol w="974186">
                  <a:extLst>
                    <a:ext uri="{9D8B030D-6E8A-4147-A177-3AD203B41FA5}">
                      <a16:colId xmlns:a16="http://schemas.microsoft.com/office/drawing/2014/main" val="20004"/>
                    </a:ext>
                  </a:extLst>
                </a:gridCol>
                <a:gridCol w="785091">
                  <a:extLst>
                    <a:ext uri="{9D8B030D-6E8A-4147-A177-3AD203B41FA5}">
                      <a16:colId xmlns:a16="http://schemas.microsoft.com/office/drawing/2014/main" val="637564265"/>
                    </a:ext>
                  </a:extLst>
                </a:gridCol>
              </a:tblGrid>
              <a:tr h="457200">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Yield </a:t>
                      </a:r>
                    </a:p>
                  </a:txBody>
                  <a:tcPr/>
                </a:tc>
                <a:tc>
                  <a:txBody>
                    <a:bodyPr/>
                    <a:lstStyle/>
                    <a:p>
                      <a:pPr algn="ctr"/>
                      <a:r>
                        <a:rPr lang="en-US" sz="1200" dirty="0">
                          <a:solidFill>
                            <a:schemeClr val="bg1"/>
                          </a:solidFill>
                          <a:latin typeface="Times New Roman" pitchFamily="18" charset="0"/>
                          <a:cs typeface="Times New Roman" pitchFamily="18" charset="0"/>
                        </a:rPr>
                        <a:t>0-3 month </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4-12 month</a:t>
                      </a:r>
                    </a:p>
                    <a:p>
                      <a:pPr algn="ctr"/>
                      <a:r>
                        <a:rPr lang="en-US" sz="1200" dirty="0">
                          <a:solidFill>
                            <a:schemeClr val="bg1"/>
                          </a:solidFill>
                          <a:latin typeface="Times New Roman" pitchFamily="18" charset="0"/>
                          <a:cs typeface="Times New Roman" pitchFamily="18" charset="0"/>
                        </a:rPr>
                        <a:t>%</a:t>
                      </a:r>
                    </a:p>
                  </a:txBody>
                  <a:tcPr/>
                </a:tc>
                <a:tc>
                  <a:txBody>
                    <a:bodyPr/>
                    <a:lstStyle/>
                    <a:p>
                      <a:pPr algn="ctr"/>
                      <a:r>
                        <a:rPr lang="en-US" sz="1200" dirty="0">
                          <a:solidFill>
                            <a:schemeClr val="bg1"/>
                          </a:solidFill>
                          <a:latin typeface="Times New Roman" pitchFamily="18" charset="0"/>
                          <a:cs typeface="Times New Roman" pitchFamily="18" charset="0"/>
                        </a:rPr>
                        <a:t>Duration</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4.5%</a:t>
                      </a:r>
                    </a:p>
                  </a:txBody>
                  <a:tcPr/>
                </a:tc>
                <a:tc>
                  <a:txBody>
                    <a:bodyPr/>
                    <a:lstStyle/>
                    <a:p>
                      <a:pPr algn="ctr"/>
                      <a:r>
                        <a:rPr lang="en-US" sz="1400" dirty="0">
                          <a:latin typeface="+mj-lt"/>
                          <a:cs typeface="Times New Roman" pitchFamily="18" charset="0"/>
                        </a:rPr>
                        <a:t>59%</a:t>
                      </a:r>
                    </a:p>
                  </a:txBody>
                  <a:tcPr/>
                </a:tc>
                <a:tc>
                  <a:txBody>
                    <a:bodyPr/>
                    <a:lstStyle/>
                    <a:p>
                      <a:pPr algn="ctr"/>
                      <a:r>
                        <a:rPr lang="en-US" sz="1400" dirty="0">
                          <a:latin typeface="+mj-lt"/>
                          <a:cs typeface="Times New Roman" pitchFamily="18" charset="0"/>
                        </a:rPr>
                        <a:t>41%</a:t>
                      </a:r>
                    </a:p>
                  </a:txBody>
                  <a:tcPr/>
                </a:tc>
                <a:tc>
                  <a:txBody>
                    <a:bodyPr/>
                    <a:lstStyle/>
                    <a:p>
                      <a:pPr algn="ctr"/>
                      <a:r>
                        <a:rPr lang="en-US" sz="1400" dirty="0">
                          <a:latin typeface="+mj-lt"/>
                          <a:cs typeface="Times New Roman" pitchFamily="18" charset="0"/>
                        </a:rPr>
                        <a:t>0.21</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4.5%</a:t>
                      </a:r>
                    </a:p>
                  </a:txBody>
                  <a:tcPr/>
                </a:tc>
                <a:tc>
                  <a:txBody>
                    <a:bodyPr/>
                    <a:lstStyle/>
                    <a:p>
                      <a:pPr algn="ctr"/>
                      <a:r>
                        <a:rPr lang="en-US" sz="1400" u="none" dirty="0">
                          <a:latin typeface="+mj-lt"/>
                          <a:cs typeface="Times New Roman" pitchFamily="18" charset="0"/>
                        </a:rPr>
                        <a:t>100%</a:t>
                      </a:r>
                    </a:p>
                  </a:txBody>
                  <a:tcPr/>
                </a:tc>
                <a:tc>
                  <a:txBody>
                    <a:bodyPr/>
                    <a:lstStyle/>
                    <a:p>
                      <a:pPr algn="ctr"/>
                      <a:r>
                        <a:rPr lang="en-US" sz="1400" u="none" dirty="0">
                          <a:latin typeface="+mj-lt"/>
                          <a:cs typeface="Times New Roman" pitchFamily="18" charset="0"/>
                        </a:rPr>
                        <a:t>0%</a:t>
                      </a:r>
                    </a:p>
                  </a:txBody>
                  <a:tcPr/>
                </a:tc>
                <a:tc>
                  <a:txBody>
                    <a:bodyPr/>
                    <a:lstStyle/>
                    <a:p>
                      <a:pPr algn="ctr"/>
                      <a:r>
                        <a:rPr lang="en-US" sz="1400" u="none" dirty="0">
                          <a:latin typeface="+mj-lt"/>
                          <a:cs typeface="Times New Roman" pitchFamily="18" charset="0"/>
                        </a:rPr>
                        <a:t>0.16</a:t>
                      </a:r>
                    </a:p>
                  </a:txBody>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446023" y="1882742"/>
            <a:ext cx="6123708" cy="4130307"/>
          </a:xfrm>
          <a:prstGeom prst="rect">
            <a:avLst/>
          </a:prstGeom>
        </p:spPr>
        <p:txBody>
          <a:bodyPr wrap="square" lIns="91385" tIns="45693" rIns="91385" bIns="45693">
            <a:spAutoFit/>
          </a:bodyPr>
          <a:lstStyle/>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Primary goal is to provide funds to cover disbursements and help the entire pool maximize income.  Performance versus benchmark is sometimes a secondary concern</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Portfolio is starting to outperform as short term rates slow down pace of increase and portfolio maintains a slight yield advantage</a:t>
            </a: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Exposure to the 3 -12 month part of the yield curve will add to performance if and when Federal Reserve initiates next rate-cut cycle</a:t>
            </a:r>
          </a:p>
          <a:p>
            <a:pPr eaLnBrk="0" fontAlgn="base" hangingPunct="0">
              <a:spcBef>
                <a:spcPct val="20000"/>
              </a:spcBef>
              <a:spcAft>
                <a:spcPct val="0"/>
              </a:spcAft>
              <a:buClr>
                <a:srgbClr val="666600"/>
              </a:buClr>
              <a:buSzPct val="125000"/>
              <a:defRPr/>
            </a:pPr>
            <a:endParaRPr lang="en-US" sz="1600" dirty="0">
              <a:solidFill>
                <a:srgbClr val="15234A"/>
              </a:solidFill>
              <a:latin typeface="Calibri" panose="020F0502020204030204"/>
              <a:cs typeface="Times New Roman" pitchFamily="18" charset="0"/>
            </a:endParaRPr>
          </a:p>
          <a:p>
            <a:pPr marL="342905"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Taking advantage of some dislocations in T-bill market due to debt ceiling concerns.  Maximizing Commercial Paper and finding attractive rates in Repos.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622269" y="4146816"/>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Key Characteristics (</a:t>
            </a:r>
            <a:r>
              <a:rPr lang="en-US" sz="1200" b="1" dirty="0">
                <a:solidFill>
                  <a:srgbClr val="15234A"/>
                </a:solidFill>
                <a:latin typeface="Calibri" panose="020F0502020204030204"/>
                <a:cs typeface="Times New Roman" pitchFamily="18" charset="0"/>
              </a:rPr>
              <a:t>as of 03/31/23</a:t>
            </a:r>
            <a:r>
              <a:rPr lang="en-US" sz="1600" b="1" dirty="0">
                <a:solidFill>
                  <a:srgbClr val="15234A"/>
                </a:solidFill>
                <a:latin typeface="Calibri" panose="020F0502020204030204"/>
                <a:cs typeface="Times New Roman" pitchFamily="18" charset="0"/>
              </a:rPr>
              <a:t>)</a:t>
            </a:r>
          </a:p>
        </p:txBody>
      </p:sp>
    </p:spTree>
    <p:extLst>
      <p:ext uri="{BB962C8B-B14F-4D97-AF65-F5344CB8AC3E}">
        <p14:creationId xmlns:p14="http://schemas.microsoft.com/office/powerpoint/2010/main" val="339036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ext uri="{D42A27DB-BD31-4B8C-83A1-F6EECF244321}">
                <p14:modId xmlns:p14="http://schemas.microsoft.com/office/powerpoint/2010/main" val="1108041643"/>
              </p:ext>
            </p:extLst>
          </p:nvPr>
        </p:nvGraphicFramePr>
        <p:xfrm>
          <a:off x="814635" y="1659312"/>
          <a:ext cx="3984665" cy="1716777"/>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63837">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395467">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2.04</a:t>
                      </a:r>
                    </a:p>
                  </a:txBody>
                  <a:tcPr/>
                </a:tc>
                <a:tc>
                  <a:txBody>
                    <a:bodyPr/>
                    <a:lstStyle/>
                    <a:p>
                      <a:pPr algn="ctr"/>
                      <a:r>
                        <a:rPr lang="en-US" sz="1400" dirty="0">
                          <a:latin typeface="+mj-lt"/>
                          <a:cs typeface="Times New Roman" pitchFamily="18" charset="0"/>
                        </a:rPr>
                        <a:t>1.22</a:t>
                      </a:r>
                    </a:p>
                  </a:txBody>
                  <a:tcPr/>
                </a:tc>
                <a:tc>
                  <a:txBody>
                    <a:bodyPr/>
                    <a:lstStyle/>
                    <a:p>
                      <a:pPr algn="ctr"/>
                      <a:r>
                        <a:rPr lang="en-US" sz="1400" dirty="0">
                          <a:latin typeface="+mj-lt"/>
                          <a:cs typeface="Times New Roman" pitchFamily="18" charset="0"/>
                        </a:rPr>
                        <a:t>0.14</a:t>
                      </a:r>
                    </a:p>
                  </a:txBody>
                  <a:tcPr/>
                </a:tc>
                <a:tc>
                  <a:txBody>
                    <a:bodyPr/>
                    <a:lstStyle/>
                    <a:p>
                      <a:pPr algn="ctr"/>
                      <a:r>
                        <a:rPr lang="en-US" sz="1400" dirty="0">
                          <a:latin typeface="+mj-lt"/>
                          <a:cs typeface="Times New Roman" pitchFamily="18" charset="0"/>
                        </a:rPr>
                        <a:t>1.32</a:t>
                      </a:r>
                    </a:p>
                  </a:txBody>
                  <a:tcPr/>
                </a:tc>
                <a:extLst>
                  <a:ext uri="{0D108BD9-81ED-4DB2-BD59-A6C34878D82A}">
                    <a16:rowId xmlns:a16="http://schemas.microsoft.com/office/drawing/2014/main" val="10001"/>
                  </a:ext>
                </a:extLst>
              </a:tr>
              <a:tr h="437408">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2.03</a:t>
                      </a:r>
                    </a:p>
                  </a:txBody>
                  <a:tcPr/>
                </a:tc>
                <a:tc>
                  <a:txBody>
                    <a:bodyPr/>
                    <a:lstStyle/>
                    <a:p>
                      <a:pPr algn="ctr"/>
                      <a:r>
                        <a:rPr lang="en-US" sz="1400" u="none" dirty="0">
                          <a:latin typeface="+mj-lt"/>
                          <a:cs typeface="Times New Roman" pitchFamily="18" charset="0"/>
                        </a:rPr>
                        <a:t>1.20</a:t>
                      </a:r>
                    </a:p>
                  </a:txBody>
                  <a:tcPr/>
                </a:tc>
                <a:tc>
                  <a:txBody>
                    <a:bodyPr/>
                    <a:lstStyle/>
                    <a:p>
                      <a:pPr algn="ctr"/>
                      <a:r>
                        <a:rPr lang="en-US" sz="1400" u="none" dirty="0">
                          <a:latin typeface="+mj-lt"/>
                          <a:cs typeface="Times New Roman" pitchFamily="18" charset="0"/>
                        </a:rPr>
                        <a:t>0.06</a:t>
                      </a:r>
                    </a:p>
                  </a:txBody>
                  <a:tcPr/>
                </a:tc>
                <a:tc>
                  <a:txBody>
                    <a:bodyPr/>
                    <a:lstStyle/>
                    <a:p>
                      <a:pPr algn="ctr"/>
                      <a:r>
                        <a:rPr lang="en-US" sz="1400" u="none" dirty="0">
                          <a:latin typeface="+mj-lt"/>
                          <a:cs typeface="Times New Roman" pitchFamily="18" charset="0"/>
                        </a:rPr>
                        <a:t>1.28</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0.02</a:t>
                      </a:r>
                    </a:p>
                  </a:txBody>
                  <a:tcPr/>
                </a:tc>
                <a:tc>
                  <a:txBody>
                    <a:bodyPr/>
                    <a:lstStyle/>
                    <a:p>
                      <a:pPr algn="ctr"/>
                      <a:r>
                        <a:rPr lang="en-US" sz="1400" b="1" dirty="0">
                          <a:solidFill>
                            <a:schemeClr val="tx1"/>
                          </a:solidFill>
                          <a:latin typeface="+mj-lt"/>
                          <a:cs typeface="Times New Roman" pitchFamily="18" charset="0"/>
                        </a:rPr>
                        <a:t>0.08</a:t>
                      </a:r>
                    </a:p>
                  </a:txBody>
                  <a:tcPr/>
                </a:tc>
                <a:tc>
                  <a:txBody>
                    <a:bodyPr/>
                    <a:lstStyle/>
                    <a:p>
                      <a:pPr algn="ctr"/>
                      <a:r>
                        <a:rPr lang="en-US" sz="1400" b="1" dirty="0">
                          <a:solidFill>
                            <a:schemeClr val="tx1"/>
                          </a:solidFill>
                          <a:latin typeface="+mj-lt"/>
                          <a:cs typeface="Times New Roman" pitchFamily="18" charset="0"/>
                        </a:rPr>
                        <a:t>0.04</a:t>
                      </a:r>
                    </a:p>
                  </a:txBody>
                  <a:tcPr/>
                </a:tc>
                <a:extLst>
                  <a:ext uri="{0D108BD9-81ED-4DB2-BD59-A6C34878D82A}">
                    <a16:rowId xmlns:a16="http://schemas.microsoft.com/office/drawing/2014/main" val="10003"/>
                  </a:ext>
                </a:extLst>
              </a:tr>
            </a:tbl>
          </a:graphicData>
        </a:graphic>
      </p:graphicFrame>
      <p:sp>
        <p:nvSpPr>
          <p:cNvPr id="10" name="TextBox 9"/>
          <p:cNvSpPr txBox="1"/>
          <p:nvPr/>
        </p:nvSpPr>
        <p:spPr>
          <a:xfrm>
            <a:off x="440779" y="1320758"/>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Ultra Short Portfolio</a:t>
            </a:r>
          </a:p>
        </p:txBody>
      </p:sp>
      <p:sp>
        <p:nvSpPr>
          <p:cNvPr id="16" name="TextBox 15"/>
          <p:cNvSpPr txBox="1"/>
          <p:nvPr/>
        </p:nvSpPr>
        <p:spPr>
          <a:xfrm>
            <a:off x="2475900" y="5925620"/>
            <a:ext cx="32766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100" dirty="0">
                <a:solidFill>
                  <a:srgbClr val="000000"/>
                </a:solidFill>
                <a:latin typeface="Calibri" panose="020F0502020204030204"/>
                <a:cs typeface="Times New Roman" pitchFamily="18" charset="0"/>
              </a:rPr>
              <a:t>* not annualized</a:t>
            </a:r>
            <a:r>
              <a:rPr lang="en-US" sz="1100" dirty="0">
                <a:solidFill>
                  <a:srgbClr val="000000"/>
                </a:solidFill>
                <a:latin typeface="Times New Roman" pitchFamily="18" charset="0"/>
                <a:cs typeface="Times New Roman" pitchFamily="18" charset="0"/>
              </a:rPr>
              <a:t>.</a:t>
            </a:r>
          </a:p>
        </p:txBody>
      </p:sp>
      <p:sp>
        <p:nvSpPr>
          <p:cNvPr id="11" name="Title 10"/>
          <p:cNvSpPr>
            <a:spLocks noGrp="1"/>
          </p:cNvSpPr>
          <p:nvPr>
            <p:ph type="title"/>
          </p:nvPr>
        </p:nvSpPr>
        <p:spPr>
          <a:xfrm>
            <a:off x="620671" y="708004"/>
            <a:ext cx="10765597" cy="457200"/>
          </a:xfrm>
        </p:spPr>
        <p:txBody>
          <a:bodyPr>
            <a:noAutofit/>
          </a:bodyPr>
          <a:lstStyle/>
          <a:p>
            <a:r>
              <a:rPr lang="en-US" sz="3400" b="1" dirty="0">
                <a:cs typeface="Times New Roman" pitchFamily="18" charset="0"/>
              </a:rPr>
              <a:t>Ultra-Short &amp; Short Duration Portfolios</a:t>
            </a:r>
            <a:r>
              <a:rPr lang="en-US" sz="1400" b="1" dirty="0">
                <a:cs typeface="Times New Roman" pitchFamily="18" charset="0"/>
              </a:rPr>
              <a:t> (as of March 31, 2023)</a:t>
            </a:r>
            <a:endParaRPr lang="en-US" sz="3400" b="1" dirty="0">
              <a:cs typeface="Times New Roman" pitchFamily="18" charset="0"/>
            </a:endParaRPr>
          </a:p>
        </p:txBody>
      </p:sp>
      <p:sp>
        <p:nvSpPr>
          <p:cNvPr id="13" name="TextBox 12"/>
          <p:cNvSpPr txBox="1"/>
          <p:nvPr/>
        </p:nvSpPr>
        <p:spPr>
          <a:xfrm>
            <a:off x="415791" y="5925620"/>
            <a:ext cx="3048000" cy="261610"/>
          </a:xfrm>
          <a:prstGeom prst="rect">
            <a:avLst/>
          </a:prstGeom>
          <a:noFill/>
        </p:spPr>
        <p:txBody>
          <a:bodyPr wrap="square" rtlCol="0">
            <a:spAutoFit/>
          </a:bodyPr>
          <a:lstStyle/>
          <a:p>
            <a:pPr algn="ctr" defTabSz="914411" eaLnBrk="0" fontAlgn="base" hangingPunct="0">
              <a:spcBef>
                <a:spcPct val="0"/>
              </a:spcBef>
              <a:spcAft>
                <a:spcPct val="0"/>
              </a:spcAft>
              <a:defRPr/>
            </a:pPr>
            <a:r>
              <a:rPr lang="en-US" sz="1000" dirty="0">
                <a:solidFill>
                  <a:srgbClr val="000000"/>
                </a:solidFill>
                <a:latin typeface="Calibri" panose="020F0502020204030204"/>
                <a:cs typeface="Times New Roman" pitchFamily="18" charset="0"/>
              </a:rPr>
              <a:t>Information</a:t>
            </a:r>
            <a:r>
              <a:rPr lang="en-US" sz="1100" dirty="0">
                <a:solidFill>
                  <a:srgbClr val="000000"/>
                </a:solidFill>
                <a:latin typeface="Calibri" panose="020F0502020204030204"/>
                <a:cs typeface="Times New Roman" pitchFamily="18" charset="0"/>
              </a:rPr>
              <a:t> provided by BNY Mellon.</a:t>
            </a:r>
          </a:p>
        </p:txBody>
      </p:sp>
      <p:sp>
        <p:nvSpPr>
          <p:cNvPr id="2" name="Slide Number Placeholder 1">
            <a:extLst>
              <a:ext uri="{FF2B5EF4-FFF2-40B4-BE49-F238E27FC236}">
                <a16:creationId xmlns:a16="http://schemas.microsoft.com/office/drawing/2014/main" id="{E3E1AC28-EEF9-43C7-84E1-D752825D0498}"/>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42</a:t>
            </a:fld>
            <a:endParaRPr lang="en-US">
              <a:solidFill>
                <a:srgbClr val="15234A">
                  <a:tint val="75000"/>
                </a:srgbClr>
              </a:solidFill>
              <a:latin typeface="Calibri" panose="020F0502020204030204"/>
            </a:endParaRPr>
          </a:p>
        </p:txBody>
      </p:sp>
      <p:graphicFrame>
        <p:nvGraphicFramePr>
          <p:cNvPr id="14" name="Content Placeholder 5">
            <a:extLst>
              <a:ext uri="{FF2B5EF4-FFF2-40B4-BE49-F238E27FC236}">
                <a16:creationId xmlns:a16="http://schemas.microsoft.com/office/drawing/2014/main" id="{2EE36F56-F773-450F-A88B-760501413ABC}"/>
              </a:ext>
            </a:extLst>
          </p:cNvPr>
          <p:cNvGraphicFramePr>
            <a:graphicFrameLocks/>
          </p:cNvGraphicFramePr>
          <p:nvPr>
            <p:extLst>
              <p:ext uri="{D42A27DB-BD31-4B8C-83A1-F6EECF244321}">
                <p14:modId xmlns:p14="http://schemas.microsoft.com/office/powerpoint/2010/main" val="3760660131"/>
              </p:ext>
            </p:extLst>
          </p:nvPr>
        </p:nvGraphicFramePr>
        <p:xfrm>
          <a:off x="814635" y="4034884"/>
          <a:ext cx="3984665" cy="1755091"/>
        </p:xfrm>
        <a:graphic>
          <a:graphicData uri="http://schemas.openxmlformats.org/drawingml/2006/table">
            <a:tbl>
              <a:tblPr firstRow="1" bandRow="1">
                <a:tableStyleId>{5C22544A-7EE6-4342-B048-85BDC9FD1C3A}</a:tableStyleId>
              </a:tblPr>
              <a:tblGrid>
                <a:gridCol w="1015478">
                  <a:extLst>
                    <a:ext uri="{9D8B030D-6E8A-4147-A177-3AD203B41FA5}">
                      <a16:colId xmlns:a16="http://schemas.microsoft.com/office/drawing/2014/main" val="20000"/>
                    </a:ext>
                  </a:extLst>
                </a:gridCol>
                <a:gridCol w="864163">
                  <a:extLst>
                    <a:ext uri="{9D8B030D-6E8A-4147-A177-3AD203B41FA5}">
                      <a16:colId xmlns:a16="http://schemas.microsoft.com/office/drawing/2014/main" val="20002"/>
                    </a:ext>
                  </a:extLst>
                </a:gridCol>
                <a:gridCol w="704850">
                  <a:extLst>
                    <a:ext uri="{9D8B030D-6E8A-4147-A177-3AD203B41FA5}">
                      <a16:colId xmlns:a16="http://schemas.microsoft.com/office/drawing/2014/main" val="20003"/>
                    </a:ext>
                  </a:extLst>
                </a:gridCol>
                <a:gridCol w="683545">
                  <a:extLst>
                    <a:ext uri="{9D8B030D-6E8A-4147-A177-3AD203B41FA5}">
                      <a16:colId xmlns:a16="http://schemas.microsoft.com/office/drawing/2014/main" val="20004"/>
                    </a:ext>
                  </a:extLst>
                </a:gridCol>
                <a:gridCol w="716629">
                  <a:extLst>
                    <a:ext uri="{9D8B030D-6E8A-4147-A177-3AD203B41FA5}">
                      <a16:colId xmlns:a16="http://schemas.microsoft.com/office/drawing/2014/main" val="20005"/>
                    </a:ext>
                  </a:extLst>
                </a:gridCol>
              </a:tblGrid>
              <a:tr h="375486">
                <a:tc>
                  <a:txBody>
                    <a:bodyPr/>
                    <a:lstStyle/>
                    <a:p>
                      <a:pPr algn="ctr"/>
                      <a:endParaRPr lang="en-US" sz="1200" dirty="0">
                        <a:solidFill>
                          <a:schemeClr val="bg1"/>
                        </a:solidFill>
                      </a:endParaRPr>
                    </a:p>
                  </a:txBody>
                  <a:tcPr/>
                </a:tc>
                <a:tc>
                  <a:txBody>
                    <a:bodyPr/>
                    <a:lstStyle/>
                    <a:p>
                      <a:pPr algn="ctr"/>
                      <a:r>
                        <a:rPr lang="en-US" sz="1200" dirty="0">
                          <a:solidFill>
                            <a:schemeClr val="bg1"/>
                          </a:solidFill>
                          <a:latin typeface="Times New Roman" pitchFamily="18" charset="0"/>
                          <a:cs typeface="Times New Roman" pitchFamily="18" charset="0"/>
                        </a:rPr>
                        <a:t>6 Mo*</a:t>
                      </a:r>
                    </a:p>
                  </a:txBody>
                  <a:tcPr/>
                </a:tc>
                <a:tc>
                  <a:txBody>
                    <a:bodyPr/>
                    <a:lstStyle/>
                    <a:p>
                      <a:pPr algn="ctr"/>
                      <a:r>
                        <a:rPr lang="en-US" sz="1200" dirty="0">
                          <a:solidFill>
                            <a:schemeClr val="bg1"/>
                          </a:solidFill>
                          <a:latin typeface="Times New Roman" pitchFamily="18" charset="0"/>
                          <a:cs typeface="Times New Roman" pitchFamily="18" charset="0"/>
                        </a:rPr>
                        <a:t>1 Year</a:t>
                      </a:r>
                    </a:p>
                  </a:txBody>
                  <a:tcPr/>
                </a:tc>
                <a:tc>
                  <a:txBody>
                    <a:bodyPr/>
                    <a:lstStyle/>
                    <a:p>
                      <a:pPr algn="ctr"/>
                      <a:r>
                        <a:rPr lang="en-US" sz="1200" dirty="0">
                          <a:solidFill>
                            <a:schemeClr val="bg1"/>
                          </a:solidFill>
                          <a:latin typeface="Times New Roman" pitchFamily="18" charset="0"/>
                          <a:cs typeface="Times New Roman" pitchFamily="18" charset="0"/>
                        </a:rPr>
                        <a:t>3 Year</a:t>
                      </a:r>
                    </a:p>
                  </a:txBody>
                  <a:tcPr/>
                </a:tc>
                <a:tc>
                  <a:txBody>
                    <a:bodyPr/>
                    <a:lstStyle/>
                    <a:p>
                      <a:pPr algn="ctr"/>
                      <a:r>
                        <a:rPr lang="en-US" sz="1200" dirty="0">
                          <a:solidFill>
                            <a:schemeClr val="bg1"/>
                          </a:solidFill>
                          <a:latin typeface="Times New Roman" pitchFamily="18" charset="0"/>
                          <a:cs typeface="Times New Roman" pitchFamily="18" charset="0"/>
                        </a:rPr>
                        <a:t>5 Year</a:t>
                      </a:r>
                    </a:p>
                  </a:txBody>
                  <a:tcPr/>
                </a:tc>
                <a:extLst>
                  <a:ext uri="{0D108BD9-81ED-4DB2-BD59-A6C34878D82A}">
                    <a16:rowId xmlns:a16="http://schemas.microsoft.com/office/drawing/2014/main" val="10000"/>
                  </a:ext>
                </a:extLst>
              </a:tr>
              <a:tr h="408128">
                <a:tc>
                  <a:txBody>
                    <a:bodyPr/>
                    <a:lstStyle/>
                    <a:p>
                      <a:r>
                        <a:rPr lang="en-US" sz="1400" dirty="0">
                          <a:latin typeface="+mj-lt"/>
                          <a:cs typeface="Times New Roman" pitchFamily="18" charset="0"/>
                        </a:rPr>
                        <a:t>Portfolio</a:t>
                      </a:r>
                    </a:p>
                  </a:txBody>
                  <a:tcPr/>
                </a:tc>
                <a:tc>
                  <a:txBody>
                    <a:bodyPr/>
                    <a:lstStyle/>
                    <a:p>
                      <a:pPr algn="ctr"/>
                      <a:r>
                        <a:rPr lang="en-US" sz="1400" dirty="0">
                          <a:latin typeface="+mj-lt"/>
                          <a:cs typeface="Times New Roman" pitchFamily="18" charset="0"/>
                        </a:rPr>
                        <a:t>2.36</a:t>
                      </a:r>
                    </a:p>
                  </a:txBody>
                  <a:tcPr/>
                </a:tc>
                <a:tc>
                  <a:txBody>
                    <a:bodyPr/>
                    <a:lstStyle/>
                    <a:p>
                      <a:pPr algn="ctr"/>
                      <a:r>
                        <a:rPr lang="en-US" sz="1400" dirty="0">
                          <a:latin typeface="+mj-lt"/>
                          <a:cs typeface="Times New Roman" pitchFamily="18" charset="0"/>
                        </a:rPr>
                        <a:t>0.25</a:t>
                      </a:r>
                    </a:p>
                  </a:txBody>
                  <a:tcPr/>
                </a:tc>
                <a:tc>
                  <a:txBody>
                    <a:bodyPr/>
                    <a:lstStyle/>
                    <a:p>
                      <a:pPr algn="ctr"/>
                      <a:r>
                        <a:rPr lang="en-US" sz="1400" dirty="0">
                          <a:latin typeface="+mj-lt"/>
                          <a:cs typeface="Times New Roman" pitchFamily="18" charset="0"/>
                        </a:rPr>
                        <a:t>-0.46</a:t>
                      </a:r>
                    </a:p>
                  </a:txBody>
                  <a:tcPr/>
                </a:tc>
                <a:tc>
                  <a:txBody>
                    <a:bodyPr/>
                    <a:lstStyle/>
                    <a:p>
                      <a:pPr algn="ctr"/>
                      <a:r>
                        <a:rPr lang="en-US" sz="1400" dirty="0">
                          <a:latin typeface="+mj-lt"/>
                          <a:cs typeface="Times New Roman" pitchFamily="18" charset="0"/>
                        </a:rPr>
                        <a:t>1.29</a:t>
                      </a:r>
                    </a:p>
                  </a:txBody>
                  <a:tcPr/>
                </a:tc>
                <a:extLst>
                  <a:ext uri="{0D108BD9-81ED-4DB2-BD59-A6C34878D82A}">
                    <a16:rowId xmlns:a16="http://schemas.microsoft.com/office/drawing/2014/main" val="10001"/>
                  </a:ext>
                </a:extLst>
              </a:tr>
              <a:tr h="451412">
                <a:tc>
                  <a:txBody>
                    <a:bodyPr/>
                    <a:lstStyle/>
                    <a:p>
                      <a:r>
                        <a:rPr lang="en-US" sz="1400" u="none" dirty="0">
                          <a:latin typeface="+mj-lt"/>
                          <a:cs typeface="Times New Roman" pitchFamily="18" charset="0"/>
                        </a:rPr>
                        <a:t>Benchmark</a:t>
                      </a:r>
                    </a:p>
                  </a:txBody>
                  <a:tcPr/>
                </a:tc>
                <a:tc>
                  <a:txBody>
                    <a:bodyPr/>
                    <a:lstStyle/>
                    <a:p>
                      <a:pPr algn="ctr"/>
                      <a:r>
                        <a:rPr lang="en-US" sz="1400" u="none" dirty="0">
                          <a:latin typeface="+mj-lt"/>
                          <a:cs typeface="Times New Roman" pitchFamily="18" charset="0"/>
                        </a:rPr>
                        <a:t>2.35</a:t>
                      </a:r>
                    </a:p>
                  </a:txBody>
                  <a:tcPr/>
                </a:tc>
                <a:tc>
                  <a:txBody>
                    <a:bodyPr/>
                    <a:lstStyle/>
                    <a:p>
                      <a:pPr algn="ctr"/>
                      <a:r>
                        <a:rPr lang="en-US" sz="1400" u="none" dirty="0">
                          <a:latin typeface="+mj-lt"/>
                          <a:cs typeface="Times New Roman" pitchFamily="18" charset="0"/>
                        </a:rPr>
                        <a:t>0.20</a:t>
                      </a:r>
                    </a:p>
                  </a:txBody>
                  <a:tcPr/>
                </a:tc>
                <a:tc>
                  <a:txBody>
                    <a:bodyPr/>
                    <a:lstStyle/>
                    <a:p>
                      <a:pPr algn="ctr"/>
                      <a:r>
                        <a:rPr lang="en-US" sz="1400" u="none" dirty="0">
                          <a:latin typeface="+mj-lt"/>
                          <a:cs typeface="Times New Roman" pitchFamily="18" charset="0"/>
                        </a:rPr>
                        <a:t>-0.56</a:t>
                      </a:r>
                    </a:p>
                  </a:txBody>
                  <a:tcPr/>
                </a:tc>
                <a:tc>
                  <a:txBody>
                    <a:bodyPr/>
                    <a:lstStyle/>
                    <a:p>
                      <a:pPr algn="ctr"/>
                      <a:r>
                        <a:rPr lang="en-US" sz="1400" u="none" dirty="0">
                          <a:latin typeface="+mj-lt"/>
                          <a:cs typeface="Times New Roman" pitchFamily="18" charset="0"/>
                        </a:rPr>
                        <a:t>1.22</a:t>
                      </a:r>
                    </a:p>
                  </a:txBody>
                  <a:tcPr/>
                </a:tc>
                <a:extLst>
                  <a:ext uri="{0D108BD9-81ED-4DB2-BD59-A6C34878D82A}">
                    <a16:rowId xmlns:a16="http://schemas.microsoft.com/office/drawing/2014/main" val="10002"/>
                  </a:ext>
                </a:extLst>
              </a:tr>
              <a:tr h="520065">
                <a:tc>
                  <a:txBody>
                    <a:bodyPr/>
                    <a:lstStyle/>
                    <a:p>
                      <a:r>
                        <a:rPr lang="en-US" sz="1400" b="1" dirty="0">
                          <a:latin typeface="+mj-lt"/>
                          <a:cs typeface="Times New Roman" pitchFamily="18" charset="0"/>
                        </a:rPr>
                        <a:t>Excess Return</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0.01</a:t>
                      </a:r>
                    </a:p>
                  </a:txBody>
                  <a:tcPr/>
                </a:tc>
                <a:tc>
                  <a:txBody>
                    <a:bodyPr/>
                    <a:lstStyle/>
                    <a:p>
                      <a:pPr marL="0" algn="ctr" defTabSz="914400" rtl="0" eaLnBrk="1" latinLnBrk="0" hangingPunct="1"/>
                      <a:r>
                        <a:rPr lang="en-US" sz="1400" b="1" kern="1200" dirty="0">
                          <a:solidFill>
                            <a:schemeClr val="tx1"/>
                          </a:solidFill>
                          <a:latin typeface="+mj-lt"/>
                          <a:ea typeface="+mn-ea"/>
                          <a:cs typeface="Times New Roman" pitchFamily="18" charset="0"/>
                        </a:rPr>
                        <a:t>0.05</a:t>
                      </a:r>
                    </a:p>
                  </a:txBody>
                  <a:tcPr/>
                </a:tc>
                <a:tc>
                  <a:txBody>
                    <a:bodyPr/>
                    <a:lstStyle/>
                    <a:p>
                      <a:pPr algn="ctr"/>
                      <a:r>
                        <a:rPr lang="en-US" sz="1400" b="1" dirty="0">
                          <a:solidFill>
                            <a:schemeClr val="tx1"/>
                          </a:solidFill>
                          <a:latin typeface="+mj-lt"/>
                          <a:cs typeface="Times New Roman" pitchFamily="18" charset="0"/>
                        </a:rPr>
                        <a:t>0.10</a:t>
                      </a:r>
                    </a:p>
                  </a:txBody>
                  <a:tcPr/>
                </a:tc>
                <a:tc>
                  <a:txBody>
                    <a:bodyPr/>
                    <a:lstStyle/>
                    <a:p>
                      <a:pPr algn="ctr"/>
                      <a:r>
                        <a:rPr lang="en-US" sz="1400" b="1" dirty="0">
                          <a:solidFill>
                            <a:schemeClr val="tx1"/>
                          </a:solidFill>
                          <a:latin typeface="+mj-lt"/>
                          <a:cs typeface="Times New Roman" pitchFamily="18" charset="0"/>
                        </a:rPr>
                        <a:t>0.07</a:t>
                      </a:r>
                    </a:p>
                  </a:txBody>
                  <a:tcPr/>
                </a:tc>
                <a:extLst>
                  <a:ext uri="{0D108BD9-81ED-4DB2-BD59-A6C34878D82A}">
                    <a16:rowId xmlns:a16="http://schemas.microsoft.com/office/drawing/2014/main" val="10003"/>
                  </a:ext>
                </a:extLst>
              </a:tr>
            </a:tbl>
          </a:graphicData>
        </a:graphic>
      </p:graphicFrame>
      <p:sp>
        <p:nvSpPr>
          <p:cNvPr id="15" name="Rectangle 14">
            <a:extLst>
              <a:ext uri="{FF2B5EF4-FFF2-40B4-BE49-F238E27FC236}">
                <a16:creationId xmlns:a16="http://schemas.microsoft.com/office/drawing/2014/main" id="{BC59A04E-8CEE-4B78-9A09-27289F33102F}"/>
              </a:ext>
            </a:extLst>
          </p:cNvPr>
          <p:cNvSpPr/>
          <p:nvPr/>
        </p:nvSpPr>
        <p:spPr>
          <a:xfrm>
            <a:off x="5356245" y="1488327"/>
            <a:ext cx="6123708" cy="4967459"/>
          </a:xfrm>
          <a:prstGeom prst="rect">
            <a:avLst/>
          </a:prstGeom>
        </p:spPr>
        <p:txBody>
          <a:bodyPr wrap="square" lIns="91385" tIns="45693" rIns="91385" bIns="45693">
            <a:spAutoFit/>
          </a:bodyPr>
          <a:lstStyle/>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Started implementing a more barbell structure in both portfolios to take advantage of the inverted yield curve.</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Covered the short duration positioning.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Maintaining yield advantage by being slightly overweight in single A or better corporate bonds.  Reduced exposure to BBB.</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Overweight to financials detracted from performance.  But up in quality bias will help.</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The addition of ABS detracted from performance during implementation.  Should start benefiting both portfolios once fully allocated.</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Historically low overweight to credit while waiting for better re-entry level.  </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New purchases done almost exclusively in the primary market to take advantage of reasonable new issue concession.</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Maximized the use of “swing” trades to save on trading costs.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Ø"/>
              <a:defRPr/>
            </a:pPr>
            <a:r>
              <a:rPr lang="en-US" sz="1600" dirty="0">
                <a:solidFill>
                  <a:srgbClr val="15234A"/>
                </a:solidFill>
                <a:latin typeface="Calibri" panose="020F0502020204030204"/>
                <a:cs typeface="Times New Roman" pitchFamily="18" charset="0"/>
              </a:rPr>
              <a:t>Benefiting from ability to distribute higher losses thanks to Liquidity account earnings.</a:t>
            </a:r>
          </a:p>
          <a:p>
            <a:pPr marL="800110" lvl="1" indent="-342905" eaLnBrk="0" fontAlgn="base" hangingPunct="0">
              <a:spcBef>
                <a:spcPct val="20000"/>
              </a:spcBef>
              <a:spcAft>
                <a:spcPct val="0"/>
              </a:spcAft>
              <a:buClr>
                <a:srgbClr val="666600"/>
              </a:buClr>
              <a:buSzPct val="125000"/>
              <a:buFont typeface="Wingdings" panose="05000000000000000000" pitchFamily="2" charset="2"/>
              <a:buChar char="ü"/>
              <a:defRPr/>
            </a:pPr>
            <a:endParaRPr lang="en-US" sz="1600" dirty="0">
              <a:solidFill>
                <a:srgbClr val="15234A"/>
              </a:solidFill>
              <a:latin typeface="Calibri" panose="020F0502020204030204"/>
              <a:cs typeface="Times New Roman" pitchFamily="18" charset="0"/>
            </a:endParaRPr>
          </a:p>
        </p:txBody>
      </p:sp>
      <p:sp>
        <p:nvSpPr>
          <p:cNvPr id="18" name="TextBox 17">
            <a:extLst>
              <a:ext uri="{FF2B5EF4-FFF2-40B4-BE49-F238E27FC236}">
                <a16:creationId xmlns:a16="http://schemas.microsoft.com/office/drawing/2014/main" id="{F362E374-CBAF-45BD-A930-96B584CDAAD8}"/>
              </a:ext>
            </a:extLst>
          </p:cNvPr>
          <p:cNvSpPr txBox="1"/>
          <p:nvPr/>
        </p:nvSpPr>
        <p:spPr>
          <a:xfrm>
            <a:off x="440779" y="3674496"/>
            <a:ext cx="4632799"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b="1" dirty="0">
                <a:solidFill>
                  <a:srgbClr val="15234A"/>
                </a:solidFill>
                <a:latin typeface="Calibri" panose="020F0502020204030204"/>
                <a:cs typeface="Times New Roman" pitchFamily="18" charset="0"/>
              </a:rPr>
              <a:t>Short Duration Portfolio</a:t>
            </a:r>
          </a:p>
        </p:txBody>
      </p:sp>
    </p:spTree>
    <p:extLst>
      <p:ext uri="{BB962C8B-B14F-4D97-AF65-F5344CB8AC3E}">
        <p14:creationId xmlns:p14="http://schemas.microsoft.com/office/powerpoint/2010/main" val="2343700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13B0-BEEE-4647-BBE1-E9FD2DC0781C}"/>
              </a:ext>
            </a:extLst>
          </p:cNvPr>
          <p:cNvSpPr>
            <a:spLocks noGrp="1"/>
          </p:cNvSpPr>
          <p:nvPr>
            <p:ph type="title"/>
          </p:nvPr>
        </p:nvSpPr>
        <p:spPr/>
        <p:txBody>
          <a:bodyPr>
            <a:normAutofit/>
          </a:bodyPr>
          <a:lstStyle/>
          <a:p>
            <a:r>
              <a:rPr lang="en-US" sz="4000" b="1" dirty="0">
                <a:solidFill>
                  <a:schemeClr val="tx2"/>
                </a:solidFill>
              </a:rPr>
              <a:t>Intermediate Duration Portfolio Net of Fee </a:t>
            </a:r>
            <a:r>
              <a:rPr lang="en-US" sz="2000" b="1" dirty="0">
                <a:solidFill>
                  <a:schemeClr val="tx2"/>
                </a:solidFill>
              </a:rPr>
              <a:t>Performance as of March 31, 2023</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C844CB90-57FF-43D1-891C-F856D9B815A2}"/>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6731B62-93CA-43BE-A49C-6B79419EECBC}"/>
              </a:ext>
            </a:extLst>
          </p:cNvPr>
          <p:cNvSpPr/>
          <p:nvPr/>
        </p:nvSpPr>
        <p:spPr>
          <a:xfrm>
            <a:off x="1035050" y="5293712"/>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6" name="Table 5">
            <a:extLst>
              <a:ext uri="{FF2B5EF4-FFF2-40B4-BE49-F238E27FC236}">
                <a16:creationId xmlns:a16="http://schemas.microsoft.com/office/drawing/2014/main" id="{018DFAAB-5A16-407F-879C-CBFB8D157B66}"/>
              </a:ext>
            </a:extLst>
          </p:cNvPr>
          <p:cNvGraphicFramePr>
            <a:graphicFrameLocks noGrp="1"/>
          </p:cNvGraphicFramePr>
          <p:nvPr/>
        </p:nvGraphicFramePr>
        <p:xfrm>
          <a:off x="1035050" y="1951355"/>
          <a:ext cx="10007599" cy="2618740"/>
        </p:xfrm>
        <a:graphic>
          <a:graphicData uri="http://schemas.openxmlformats.org/drawingml/2006/table">
            <a:tbl>
              <a:tblPr/>
              <a:tblGrid>
                <a:gridCol w="1429657">
                  <a:extLst>
                    <a:ext uri="{9D8B030D-6E8A-4147-A177-3AD203B41FA5}">
                      <a16:colId xmlns:a16="http://schemas.microsoft.com/office/drawing/2014/main" val="2747485227"/>
                    </a:ext>
                  </a:extLst>
                </a:gridCol>
                <a:gridCol w="566106">
                  <a:extLst>
                    <a:ext uri="{9D8B030D-6E8A-4147-A177-3AD203B41FA5}">
                      <a16:colId xmlns:a16="http://schemas.microsoft.com/office/drawing/2014/main" val="2121217817"/>
                    </a:ext>
                  </a:extLst>
                </a:gridCol>
                <a:gridCol w="1189782">
                  <a:extLst>
                    <a:ext uri="{9D8B030D-6E8A-4147-A177-3AD203B41FA5}">
                      <a16:colId xmlns:a16="http://schemas.microsoft.com/office/drawing/2014/main" val="3679383486"/>
                    </a:ext>
                  </a:extLst>
                </a:gridCol>
                <a:gridCol w="537321">
                  <a:extLst>
                    <a:ext uri="{9D8B030D-6E8A-4147-A177-3AD203B41FA5}">
                      <a16:colId xmlns:a16="http://schemas.microsoft.com/office/drawing/2014/main" val="2629782152"/>
                    </a:ext>
                  </a:extLst>
                </a:gridCol>
                <a:gridCol w="566106">
                  <a:extLst>
                    <a:ext uri="{9D8B030D-6E8A-4147-A177-3AD203B41FA5}">
                      <a16:colId xmlns:a16="http://schemas.microsoft.com/office/drawing/2014/main" val="3410408082"/>
                    </a:ext>
                  </a:extLst>
                </a:gridCol>
                <a:gridCol w="230280">
                  <a:extLst>
                    <a:ext uri="{9D8B030D-6E8A-4147-A177-3AD203B41FA5}">
                      <a16:colId xmlns:a16="http://schemas.microsoft.com/office/drawing/2014/main" val="2193598559"/>
                    </a:ext>
                  </a:extLst>
                </a:gridCol>
                <a:gridCol w="518131">
                  <a:extLst>
                    <a:ext uri="{9D8B030D-6E8A-4147-A177-3AD203B41FA5}">
                      <a16:colId xmlns:a16="http://schemas.microsoft.com/office/drawing/2014/main" val="3794282291"/>
                    </a:ext>
                  </a:extLst>
                </a:gridCol>
                <a:gridCol w="249470">
                  <a:extLst>
                    <a:ext uri="{9D8B030D-6E8A-4147-A177-3AD203B41FA5}">
                      <a16:colId xmlns:a16="http://schemas.microsoft.com/office/drawing/2014/main" val="309735386"/>
                    </a:ext>
                  </a:extLst>
                </a:gridCol>
                <a:gridCol w="489346">
                  <a:extLst>
                    <a:ext uri="{9D8B030D-6E8A-4147-A177-3AD203B41FA5}">
                      <a16:colId xmlns:a16="http://schemas.microsoft.com/office/drawing/2014/main" val="1989451871"/>
                    </a:ext>
                  </a:extLst>
                </a:gridCol>
                <a:gridCol w="249470">
                  <a:extLst>
                    <a:ext uri="{9D8B030D-6E8A-4147-A177-3AD203B41FA5}">
                      <a16:colId xmlns:a16="http://schemas.microsoft.com/office/drawing/2014/main" val="2638083052"/>
                    </a:ext>
                  </a:extLst>
                </a:gridCol>
                <a:gridCol w="594891">
                  <a:extLst>
                    <a:ext uri="{9D8B030D-6E8A-4147-A177-3AD203B41FA5}">
                      <a16:colId xmlns:a16="http://schemas.microsoft.com/office/drawing/2014/main" val="3372233744"/>
                    </a:ext>
                  </a:extLst>
                </a:gridCol>
                <a:gridCol w="249470">
                  <a:extLst>
                    <a:ext uri="{9D8B030D-6E8A-4147-A177-3AD203B41FA5}">
                      <a16:colId xmlns:a16="http://schemas.microsoft.com/office/drawing/2014/main" val="2462421189"/>
                    </a:ext>
                  </a:extLst>
                </a:gridCol>
                <a:gridCol w="518131">
                  <a:extLst>
                    <a:ext uri="{9D8B030D-6E8A-4147-A177-3AD203B41FA5}">
                      <a16:colId xmlns:a16="http://schemas.microsoft.com/office/drawing/2014/main" val="4150965777"/>
                    </a:ext>
                  </a:extLst>
                </a:gridCol>
                <a:gridCol w="249470">
                  <a:extLst>
                    <a:ext uri="{9D8B030D-6E8A-4147-A177-3AD203B41FA5}">
                      <a16:colId xmlns:a16="http://schemas.microsoft.com/office/drawing/2014/main" val="1515457277"/>
                    </a:ext>
                  </a:extLst>
                </a:gridCol>
                <a:gridCol w="518131">
                  <a:extLst>
                    <a:ext uri="{9D8B030D-6E8A-4147-A177-3AD203B41FA5}">
                      <a16:colId xmlns:a16="http://schemas.microsoft.com/office/drawing/2014/main" val="4280323594"/>
                    </a:ext>
                  </a:extLst>
                </a:gridCol>
                <a:gridCol w="249470">
                  <a:extLst>
                    <a:ext uri="{9D8B030D-6E8A-4147-A177-3AD203B41FA5}">
                      <a16:colId xmlns:a16="http://schemas.microsoft.com/office/drawing/2014/main" val="4015136682"/>
                    </a:ext>
                  </a:extLst>
                </a:gridCol>
                <a:gridCol w="518131">
                  <a:extLst>
                    <a:ext uri="{9D8B030D-6E8A-4147-A177-3AD203B41FA5}">
                      <a16:colId xmlns:a16="http://schemas.microsoft.com/office/drawing/2014/main" val="2828636918"/>
                    </a:ext>
                  </a:extLst>
                </a:gridCol>
                <a:gridCol w="326230">
                  <a:extLst>
                    <a:ext uri="{9D8B030D-6E8A-4147-A177-3AD203B41FA5}">
                      <a16:colId xmlns:a16="http://schemas.microsoft.com/office/drawing/2014/main" val="1862706289"/>
                    </a:ext>
                  </a:extLst>
                </a:gridCol>
                <a:gridCol w="508536">
                  <a:extLst>
                    <a:ext uri="{9D8B030D-6E8A-4147-A177-3AD203B41FA5}">
                      <a16:colId xmlns:a16="http://schemas.microsoft.com/office/drawing/2014/main" val="1352262075"/>
                    </a:ext>
                  </a:extLst>
                </a:gridCol>
                <a:gridCol w="249470">
                  <a:extLst>
                    <a:ext uri="{9D8B030D-6E8A-4147-A177-3AD203B41FA5}">
                      <a16:colId xmlns:a16="http://schemas.microsoft.com/office/drawing/2014/main" val="2877198030"/>
                    </a:ext>
                  </a:extLst>
                </a:gridCol>
              </a:tblGrid>
              <a:tr h="247650">
                <a:tc gridSpan="20">
                  <a:txBody>
                    <a:bodyPr/>
                    <a:lstStyle/>
                    <a:p>
                      <a:pPr algn="ctr" fontAlgn="b"/>
                      <a:r>
                        <a:rPr lang="en-US" sz="1000" b="1" i="0" u="none" strike="noStrike">
                          <a:effectLst/>
                          <a:latin typeface="Arial" panose="020B0604020202020204" pitchFamily="34" charset="0"/>
                        </a:rPr>
                        <a:t>Intermediate Duration Portfolio</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0097487"/>
                  </a:ext>
                </a:extLst>
              </a:tr>
              <a:tr h="171450">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 of</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Mgr </a:t>
                      </a: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700" b="0" i="0" u="none" strike="noStrike">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effectLst/>
                          <a:latin typeface="Arial" panose="020B0604020202020204" pitchFamily="34" charset="0"/>
                        </a:rPr>
                        <a:t>Annualized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3874289"/>
                  </a:ext>
                </a:extLst>
              </a:tr>
              <a:tr h="247650">
                <a:tc>
                  <a:txBody>
                    <a:bodyPr/>
                    <a:lstStyle/>
                    <a:p>
                      <a:pPr algn="l" fontAlgn="b"/>
                      <a:endParaRPr lang="en-US" sz="1000" b="1"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Inv. Pool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Market Value</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Rank*</a:t>
                      </a:r>
                    </a:p>
                  </a:txBody>
                  <a:tcPr marL="9525" marR="9525" marT="9525" marB="0" anchor="b">
                    <a:lnL>
                      <a:noFill/>
                    </a:lnL>
                    <a:lnR>
                      <a:noFill/>
                    </a:lnR>
                    <a:lnT>
                      <a:noFill/>
                    </a:lnT>
                    <a:lnB>
                      <a:noFill/>
                    </a:lnB>
                  </a:tcPr>
                </a:tc>
                <a:tc gridSpan="2">
                  <a:txBody>
                    <a:bodyPr/>
                    <a:lstStyle/>
                    <a:p>
                      <a:pPr algn="ctr" fontAlgn="b"/>
                      <a:r>
                        <a:rPr lang="en-US" sz="1000" b="1" i="0" u="none" strike="noStrike">
                          <a:effectLst/>
                          <a:latin typeface="Arial" panose="020B0604020202020204" pitchFamily="34" charset="0"/>
                        </a:rPr>
                        <a:t>1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6 Month</a:t>
                      </a:r>
                    </a:p>
                  </a:txBody>
                  <a:tcPr marL="9525" marR="9525" marT="9525" marB="0" anchor="b">
                    <a:lnL>
                      <a:noFill/>
                    </a:lnL>
                    <a:lnR>
                      <a:noFill/>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1 Year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2 Year</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3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5 Year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1" i="0" u="none" strike="noStrike">
                          <a:effectLst/>
                          <a:latin typeface="Arial" panose="020B0604020202020204" pitchFamily="34" charset="0"/>
                        </a:rPr>
                        <a:t>7 Year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5931386"/>
                  </a:ext>
                </a:extLst>
              </a:tr>
              <a:tr h="252730">
                <a:tc>
                  <a:txBody>
                    <a:bodyPr/>
                    <a:lstStyle/>
                    <a:p>
                      <a:pPr algn="l" fontAlgn="b"/>
                      <a:r>
                        <a:rPr lang="en-US" sz="1000" b="1" i="0" u="none" strike="noStrike">
                          <a:effectLst/>
                          <a:latin typeface="Arial" panose="020B0604020202020204" pitchFamily="34" charset="0"/>
                        </a:rPr>
                        <a:t>Galliard</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2.87%</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$1,777,216,053.01</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1.744%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2.318%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3.984%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-2.830%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-3.537%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-1.438%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1.249%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effectLst/>
                          <a:latin typeface="Arial" panose="020B0604020202020204" pitchFamily="34" charset="0"/>
                        </a:rPr>
                        <a:t>1.103%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96006267"/>
                  </a:ext>
                </a:extLst>
              </a:tr>
              <a:tr h="247650">
                <a:tc>
                  <a:txBody>
                    <a:bodyPr/>
                    <a:lstStyle/>
                    <a:p>
                      <a:pPr algn="l" fontAlgn="b"/>
                      <a:r>
                        <a:rPr lang="en-US" sz="1000" b="1" i="0" u="none" strike="noStrike">
                          <a:effectLst/>
                          <a:latin typeface="Arial" panose="020B0604020202020204" pitchFamily="34" charset="0"/>
                        </a:rPr>
                        <a:t>IR+M</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2.81%</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$1,740,532,209.22</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1.922%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2.572%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4.327%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-2.346%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-3.312%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-1.089%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1.395%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1.147%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442228"/>
                  </a:ext>
                </a:extLst>
              </a:tr>
              <a:tr h="236220">
                <a:tc>
                  <a:txBody>
                    <a:bodyPr/>
                    <a:lstStyle/>
                    <a:p>
                      <a:pPr algn="l" fontAlgn="b"/>
                      <a:r>
                        <a:rPr lang="en-US" sz="1000" b="1" i="0" u="none" strike="noStrike">
                          <a:effectLst/>
                          <a:latin typeface="Arial" panose="020B0604020202020204" pitchFamily="34" charset="0"/>
                        </a:rPr>
                        <a:t>MetWest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2.75%</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$1,700,229,624.54</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2.116%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2.517%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4.198%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-2.818%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-3.431%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-1.578%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1.269%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1.064%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57247785"/>
                  </a:ext>
                </a:extLst>
              </a:tr>
              <a:tr h="236220">
                <a:tc>
                  <a:txBody>
                    <a:bodyPr/>
                    <a:lstStyle/>
                    <a:p>
                      <a:pPr algn="l" fontAlgn="b"/>
                      <a:r>
                        <a:rPr lang="en-US" sz="1000" b="1" i="0" u="none" strike="noStrike">
                          <a:effectLst/>
                          <a:latin typeface="Arial" panose="020B0604020202020204" pitchFamily="34" charset="0"/>
                        </a:rPr>
                        <a:t>Sterling Capital</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2.49%</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$1,542,534,065.87</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1.799%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2.429%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4.037%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-2.405%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-3.143%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-0.979%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1.394%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1.202%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50899091"/>
                  </a:ext>
                </a:extLst>
              </a:tr>
              <a:tr h="236220">
                <a:tc>
                  <a:txBody>
                    <a:bodyPr/>
                    <a:lstStyle/>
                    <a:p>
                      <a:pPr algn="l" fontAlgn="b"/>
                      <a:r>
                        <a:rPr lang="en-US" sz="1000" b="1" i="0" u="none" strike="noStrike">
                          <a:effectLst/>
                          <a:latin typeface="Arial" panose="020B0604020202020204" pitchFamily="34" charset="0"/>
                        </a:rPr>
                        <a:t>Reams Asset Mgmt</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1.63%</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$1,008,538,392.90</a:t>
                      </a:r>
                    </a:p>
                  </a:txBody>
                  <a:tcPr marL="9525" marR="9525" marT="9525" marB="0" anchor="b">
                    <a:lnL>
                      <a:noFill/>
                    </a:lnL>
                    <a:lnR>
                      <a:noFill/>
                    </a:lnR>
                    <a:lnT>
                      <a:noFill/>
                    </a:lnT>
                    <a:lnB>
                      <a:noFill/>
                    </a:lnB>
                  </a:tcPr>
                </a:tc>
                <a:tc>
                  <a:txBody>
                    <a:bodyPr/>
                    <a:lstStyle/>
                    <a:p>
                      <a:pPr algn="ctr" fontAlgn="b"/>
                      <a:r>
                        <a:rPr lang="en-US" sz="1000" b="1" i="0" u="none" strike="noStrike">
                          <a:effectLst/>
                          <a:latin typeface="Arial" panose="020B0604020202020204" pitchFamily="34" charset="0"/>
                        </a:rPr>
                        <a:t>NR</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effectLst/>
                          <a:latin typeface="Arial" panose="020B0604020202020204" pitchFamily="34" charset="0"/>
                        </a:rPr>
                        <a:t>2.099%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1694041"/>
                  </a:ext>
                </a:extLst>
              </a:tr>
              <a:tr h="247650">
                <a:tc>
                  <a:txBody>
                    <a:bodyPr/>
                    <a:lstStyle/>
                    <a:p>
                      <a:pPr algn="l" fontAlgn="b"/>
                      <a:r>
                        <a:rPr lang="en-US" sz="1000" b="1" i="0" u="none" strike="noStrike">
                          <a:effectLst/>
                          <a:latin typeface="Arial" panose="020B0604020202020204" pitchFamily="34" charset="0"/>
                        </a:rPr>
                        <a:t>Wellington Mgmt Co</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1.63%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$1,008,052,682.52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effectLst/>
                          <a:latin typeface="Arial" panose="020B0604020202020204" pitchFamily="34" charset="0"/>
                        </a:rPr>
                        <a:t>NR</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effectLst/>
                          <a:latin typeface="Arial" panose="020B0604020202020204" pitchFamily="34" charset="0"/>
                        </a:rPr>
                        <a:t>1.935%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FF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FF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980912"/>
                  </a:ext>
                </a:extLst>
              </a:tr>
              <a:tr h="247650">
                <a:tc>
                  <a:txBody>
                    <a:bodyPr/>
                    <a:lstStyle/>
                    <a:p>
                      <a:pPr algn="l" fontAlgn="b"/>
                      <a:r>
                        <a:rPr lang="en-US" sz="1000" b="1" i="0" u="none" strike="noStrike">
                          <a:effectLst/>
                          <a:latin typeface="Arial" panose="020B0604020202020204" pitchFamily="34" charset="0"/>
                        </a:rPr>
                        <a:t>Total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14.19%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$8,777,103,028.06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1.925%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2.489%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4.168%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-2.577%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-3.349%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-1.243%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1.333%</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effectLst/>
                          <a:latin typeface="Arial" panose="020B0604020202020204" pitchFamily="34" charset="0"/>
                        </a:rPr>
                        <a:t>1.134%</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700" b="1" i="0" u="none" strike="noStrike">
                        <a:effectLst/>
                        <a:latin typeface="Arial" panose="020B06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77909509"/>
                  </a:ext>
                </a:extLst>
              </a:tr>
              <a:tr h="247650">
                <a:tc>
                  <a:txBody>
                    <a:bodyPr/>
                    <a:lstStyle/>
                    <a:p>
                      <a:pPr algn="l" fontAlgn="b"/>
                      <a:r>
                        <a:rPr lang="en-US" sz="1000" b="1" i="0" u="none" strike="noStrike">
                          <a:solidFill>
                            <a:srgbClr val="0000FF"/>
                          </a:solidFill>
                          <a:effectLst/>
                          <a:latin typeface="Arial" panose="020B0604020202020204" pitchFamily="34" charset="0"/>
                        </a:rPr>
                        <a:t>Benchmark</a:t>
                      </a:r>
                    </a:p>
                  </a:txBody>
                  <a:tcPr marL="9525" marR="9525" marT="9525" marB="0" anchor="b">
                    <a:lnL>
                      <a:noFill/>
                    </a:lnL>
                    <a:lnR>
                      <a:noFill/>
                    </a:lnR>
                    <a:lnT>
                      <a:noFill/>
                    </a:lnT>
                    <a:lnB>
                      <a:noFill/>
                    </a:lnB>
                  </a:tcPr>
                </a:tc>
                <a:tc>
                  <a:txBody>
                    <a:bodyPr/>
                    <a:lstStyle/>
                    <a:p>
                      <a:pPr algn="l"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endParaRPr lang="en-US" sz="1000" b="1" i="0" u="none" strike="noStrike">
                        <a:solidFill>
                          <a:srgbClr val="0000FF"/>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1.925%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2.161%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3.922%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-3.694%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-2.030%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0.950%</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700" b="1" i="0" u="none" strike="noStrike">
                          <a:solidFill>
                            <a:srgbClr val="0000FF"/>
                          </a:solidFill>
                          <a:effectLst/>
                          <a:latin typeface="Arial" panose="020B060402020202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FF"/>
                          </a:solidFill>
                          <a:effectLst/>
                          <a:latin typeface="Arial" panose="020B0604020202020204" pitchFamily="34" charset="0"/>
                        </a:rPr>
                        <a:t>0.788%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700" b="1" i="0" u="none" strike="noStrike" dirty="0">
                        <a:solidFill>
                          <a:srgbClr val="0000FF"/>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041643597"/>
                  </a:ext>
                </a:extLst>
              </a:tr>
            </a:tbl>
          </a:graphicData>
        </a:graphic>
      </p:graphicFrame>
    </p:spTree>
    <p:extLst>
      <p:ext uri="{BB962C8B-B14F-4D97-AF65-F5344CB8AC3E}">
        <p14:creationId xmlns:p14="http://schemas.microsoft.com/office/powerpoint/2010/main" val="3877001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5FA9-1F38-4BE8-8E31-C40AE5283E81}"/>
              </a:ext>
            </a:extLst>
          </p:cNvPr>
          <p:cNvSpPr>
            <a:spLocks noGrp="1"/>
          </p:cNvSpPr>
          <p:nvPr>
            <p:ph type="title"/>
          </p:nvPr>
        </p:nvSpPr>
        <p:spPr>
          <a:xfrm>
            <a:off x="838200" y="519796"/>
            <a:ext cx="10515600" cy="1097452"/>
          </a:xfrm>
        </p:spPr>
        <p:txBody>
          <a:bodyPr>
            <a:noAutofit/>
          </a:bodyPr>
          <a:lstStyle/>
          <a:p>
            <a:r>
              <a:rPr lang="en-US" sz="3600" b="1" dirty="0">
                <a:solidFill>
                  <a:schemeClr val="tx2"/>
                </a:solidFill>
              </a:rPr>
              <a:t>Long Duration Portfolio Net of Fee </a:t>
            </a:r>
            <a:br>
              <a:rPr lang="en-US" sz="3600" b="1" dirty="0">
                <a:solidFill>
                  <a:schemeClr val="tx2"/>
                </a:solidFill>
              </a:rPr>
            </a:br>
            <a:r>
              <a:rPr lang="en-US" sz="2000" b="1" dirty="0">
                <a:solidFill>
                  <a:schemeClr val="tx2"/>
                </a:solidFill>
              </a:rPr>
              <a:t>Performance as of March 31, 2023</a:t>
            </a:r>
            <a:endParaRPr lang="en-US" sz="2000" dirty="0">
              <a:solidFill>
                <a:schemeClr val="tx2"/>
              </a:solidFill>
            </a:endParaRPr>
          </a:p>
        </p:txBody>
      </p:sp>
      <p:sp>
        <p:nvSpPr>
          <p:cNvPr id="4" name="Slide Number Placeholder 3">
            <a:extLst>
              <a:ext uri="{FF2B5EF4-FFF2-40B4-BE49-F238E27FC236}">
                <a16:creationId xmlns:a16="http://schemas.microsoft.com/office/drawing/2014/main" id="{08E276E8-4AE7-4061-B723-A4B7D23CFF45}"/>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638F834-E704-4E9C-9827-EDF9471A9355}"/>
              </a:ext>
            </a:extLst>
          </p:cNvPr>
          <p:cNvSpPr/>
          <p:nvPr/>
        </p:nvSpPr>
        <p:spPr>
          <a:xfrm>
            <a:off x="502501" y="5797049"/>
            <a:ext cx="3211135" cy="369332"/>
          </a:xfrm>
          <a:prstGeom prst="rect">
            <a:avLst/>
          </a:prstGeom>
        </p:spPr>
        <p:txBody>
          <a:bodyPr wrap="none">
            <a:spAutoFit/>
          </a:body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 Based on 1, 3 and 5 Year Risk Adjusted Rankings</a:t>
            </a:r>
            <a:r>
              <a:rPr kumimoji="0" lang="en-US" sz="1800" b="0" i="0" u="none" strike="noStrike" kern="1200" cap="none" spc="0" normalizeH="0" baseline="0" noProof="0" dirty="0">
                <a:ln>
                  <a:noFill/>
                </a:ln>
                <a:solidFill>
                  <a:srgbClr val="15234A"/>
                </a:solidFill>
                <a:effectLst/>
                <a:uLnTx/>
                <a:uFillTx/>
                <a:latin typeface="Arial" panose="020B0604020202020204" pitchFamily="34" charset="0"/>
                <a:ea typeface="+mn-ea"/>
                <a:cs typeface="+mn-cs"/>
              </a:rPr>
              <a:t>.</a:t>
            </a:r>
            <a:r>
              <a:rPr kumimoji="0" lang="en-US" sz="1800" b="0" i="0" u="none" strike="noStrike" kern="1200" cap="none" spc="0" normalizeH="0" baseline="0" noProof="0" dirty="0">
                <a:ln>
                  <a:noFill/>
                </a:ln>
                <a:solidFill>
                  <a:srgbClr val="15234A"/>
                </a:solidFill>
                <a:effectLst/>
                <a:uLnTx/>
                <a:uFillTx/>
                <a:latin typeface="Calibri" panose="020F0502020204030204"/>
                <a:ea typeface="+mn-ea"/>
                <a:cs typeface="+mn-cs"/>
              </a:rPr>
              <a:t> </a:t>
            </a:r>
          </a:p>
        </p:txBody>
      </p:sp>
      <p:graphicFrame>
        <p:nvGraphicFramePr>
          <p:cNvPr id="5" name="Table 4">
            <a:extLst>
              <a:ext uri="{FF2B5EF4-FFF2-40B4-BE49-F238E27FC236}">
                <a16:creationId xmlns:a16="http://schemas.microsoft.com/office/drawing/2014/main" id="{5D574DDA-89F5-4D2E-94D6-ADBBACF084E0}"/>
              </a:ext>
            </a:extLst>
          </p:cNvPr>
          <p:cNvGraphicFramePr>
            <a:graphicFrameLocks noGrp="1"/>
          </p:cNvGraphicFramePr>
          <p:nvPr/>
        </p:nvGraphicFramePr>
        <p:xfrm>
          <a:off x="618067" y="1508127"/>
          <a:ext cx="10515598" cy="4223808"/>
        </p:xfrm>
        <a:graphic>
          <a:graphicData uri="http://schemas.openxmlformats.org/drawingml/2006/table">
            <a:tbl>
              <a:tblPr/>
              <a:tblGrid>
                <a:gridCol w="1124784">
                  <a:extLst>
                    <a:ext uri="{9D8B030D-6E8A-4147-A177-3AD203B41FA5}">
                      <a16:colId xmlns:a16="http://schemas.microsoft.com/office/drawing/2014/main" val="3970834691"/>
                    </a:ext>
                  </a:extLst>
                </a:gridCol>
                <a:gridCol w="445384">
                  <a:extLst>
                    <a:ext uri="{9D8B030D-6E8A-4147-A177-3AD203B41FA5}">
                      <a16:colId xmlns:a16="http://schemas.microsoft.com/office/drawing/2014/main" val="2345959241"/>
                    </a:ext>
                  </a:extLst>
                </a:gridCol>
                <a:gridCol w="936062">
                  <a:extLst>
                    <a:ext uri="{9D8B030D-6E8A-4147-A177-3AD203B41FA5}">
                      <a16:colId xmlns:a16="http://schemas.microsoft.com/office/drawing/2014/main" val="2722278641"/>
                    </a:ext>
                  </a:extLst>
                </a:gridCol>
                <a:gridCol w="422737">
                  <a:extLst>
                    <a:ext uri="{9D8B030D-6E8A-4147-A177-3AD203B41FA5}">
                      <a16:colId xmlns:a16="http://schemas.microsoft.com/office/drawing/2014/main" val="2379084251"/>
                    </a:ext>
                  </a:extLst>
                </a:gridCol>
                <a:gridCol w="445384">
                  <a:extLst>
                    <a:ext uri="{9D8B030D-6E8A-4147-A177-3AD203B41FA5}">
                      <a16:colId xmlns:a16="http://schemas.microsoft.com/office/drawing/2014/main" val="2747479769"/>
                    </a:ext>
                  </a:extLst>
                </a:gridCol>
                <a:gridCol w="181173">
                  <a:extLst>
                    <a:ext uri="{9D8B030D-6E8A-4147-A177-3AD203B41FA5}">
                      <a16:colId xmlns:a16="http://schemas.microsoft.com/office/drawing/2014/main" val="4058066307"/>
                    </a:ext>
                  </a:extLst>
                </a:gridCol>
                <a:gridCol w="407640">
                  <a:extLst>
                    <a:ext uri="{9D8B030D-6E8A-4147-A177-3AD203B41FA5}">
                      <a16:colId xmlns:a16="http://schemas.microsoft.com/office/drawing/2014/main" val="3883683518"/>
                    </a:ext>
                  </a:extLst>
                </a:gridCol>
                <a:gridCol w="196271">
                  <a:extLst>
                    <a:ext uri="{9D8B030D-6E8A-4147-A177-3AD203B41FA5}">
                      <a16:colId xmlns:a16="http://schemas.microsoft.com/office/drawing/2014/main" val="4022431169"/>
                    </a:ext>
                  </a:extLst>
                </a:gridCol>
                <a:gridCol w="384993">
                  <a:extLst>
                    <a:ext uri="{9D8B030D-6E8A-4147-A177-3AD203B41FA5}">
                      <a16:colId xmlns:a16="http://schemas.microsoft.com/office/drawing/2014/main" val="1742558816"/>
                    </a:ext>
                  </a:extLst>
                </a:gridCol>
                <a:gridCol w="196271">
                  <a:extLst>
                    <a:ext uri="{9D8B030D-6E8A-4147-A177-3AD203B41FA5}">
                      <a16:colId xmlns:a16="http://schemas.microsoft.com/office/drawing/2014/main" val="1172137629"/>
                    </a:ext>
                  </a:extLst>
                </a:gridCol>
                <a:gridCol w="468031">
                  <a:extLst>
                    <a:ext uri="{9D8B030D-6E8A-4147-A177-3AD203B41FA5}">
                      <a16:colId xmlns:a16="http://schemas.microsoft.com/office/drawing/2014/main" val="1878388781"/>
                    </a:ext>
                  </a:extLst>
                </a:gridCol>
                <a:gridCol w="196271">
                  <a:extLst>
                    <a:ext uri="{9D8B030D-6E8A-4147-A177-3AD203B41FA5}">
                      <a16:colId xmlns:a16="http://schemas.microsoft.com/office/drawing/2014/main" val="2244507153"/>
                    </a:ext>
                  </a:extLst>
                </a:gridCol>
                <a:gridCol w="407640">
                  <a:extLst>
                    <a:ext uri="{9D8B030D-6E8A-4147-A177-3AD203B41FA5}">
                      <a16:colId xmlns:a16="http://schemas.microsoft.com/office/drawing/2014/main" val="2886523397"/>
                    </a:ext>
                  </a:extLst>
                </a:gridCol>
                <a:gridCol w="196271">
                  <a:extLst>
                    <a:ext uri="{9D8B030D-6E8A-4147-A177-3AD203B41FA5}">
                      <a16:colId xmlns:a16="http://schemas.microsoft.com/office/drawing/2014/main" val="2376620512"/>
                    </a:ext>
                  </a:extLst>
                </a:gridCol>
                <a:gridCol w="407640">
                  <a:extLst>
                    <a:ext uri="{9D8B030D-6E8A-4147-A177-3AD203B41FA5}">
                      <a16:colId xmlns:a16="http://schemas.microsoft.com/office/drawing/2014/main" val="2457955933"/>
                    </a:ext>
                  </a:extLst>
                </a:gridCol>
                <a:gridCol w="196271">
                  <a:extLst>
                    <a:ext uri="{9D8B030D-6E8A-4147-A177-3AD203B41FA5}">
                      <a16:colId xmlns:a16="http://schemas.microsoft.com/office/drawing/2014/main" val="2136367114"/>
                    </a:ext>
                  </a:extLst>
                </a:gridCol>
                <a:gridCol w="407640">
                  <a:extLst>
                    <a:ext uri="{9D8B030D-6E8A-4147-A177-3AD203B41FA5}">
                      <a16:colId xmlns:a16="http://schemas.microsoft.com/office/drawing/2014/main" val="2405271887"/>
                    </a:ext>
                  </a:extLst>
                </a:gridCol>
                <a:gridCol w="256662">
                  <a:extLst>
                    <a:ext uri="{9D8B030D-6E8A-4147-A177-3AD203B41FA5}">
                      <a16:colId xmlns:a16="http://schemas.microsoft.com/office/drawing/2014/main" val="2431065656"/>
                    </a:ext>
                  </a:extLst>
                </a:gridCol>
                <a:gridCol w="400091">
                  <a:extLst>
                    <a:ext uri="{9D8B030D-6E8A-4147-A177-3AD203B41FA5}">
                      <a16:colId xmlns:a16="http://schemas.microsoft.com/office/drawing/2014/main" val="3897928238"/>
                    </a:ext>
                  </a:extLst>
                </a:gridCol>
                <a:gridCol w="196271">
                  <a:extLst>
                    <a:ext uri="{9D8B030D-6E8A-4147-A177-3AD203B41FA5}">
                      <a16:colId xmlns:a16="http://schemas.microsoft.com/office/drawing/2014/main" val="156553808"/>
                    </a:ext>
                  </a:extLst>
                </a:gridCol>
                <a:gridCol w="407640">
                  <a:extLst>
                    <a:ext uri="{9D8B030D-6E8A-4147-A177-3AD203B41FA5}">
                      <a16:colId xmlns:a16="http://schemas.microsoft.com/office/drawing/2014/main" val="1179216299"/>
                    </a:ext>
                  </a:extLst>
                </a:gridCol>
                <a:gridCol w="196271">
                  <a:extLst>
                    <a:ext uri="{9D8B030D-6E8A-4147-A177-3AD203B41FA5}">
                      <a16:colId xmlns:a16="http://schemas.microsoft.com/office/drawing/2014/main" val="454515567"/>
                    </a:ext>
                  </a:extLst>
                </a:gridCol>
                <a:gridCol w="483129">
                  <a:extLst>
                    <a:ext uri="{9D8B030D-6E8A-4147-A177-3AD203B41FA5}">
                      <a16:colId xmlns:a16="http://schemas.microsoft.com/office/drawing/2014/main" val="3223279100"/>
                    </a:ext>
                  </a:extLst>
                </a:gridCol>
                <a:gridCol w="196271">
                  <a:extLst>
                    <a:ext uri="{9D8B030D-6E8A-4147-A177-3AD203B41FA5}">
                      <a16:colId xmlns:a16="http://schemas.microsoft.com/office/drawing/2014/main" val="1660700045"/>
                    </a:ext>
                  </a:extLst>
                </a:gridCol>
                <a:gridCol w="483129">
                  <a:extLst>
                    <a:ext uri="{9D8B030D-6E8A-4147-A177-3AD203B41FA5}">
                      <a16:colId xmlns:a16="http://schemas.microsoft.com/office/drawing/2014/main" val="4222662271"/>
                    </a:ext>
                  </a:extLst>
                </a:gridCol>
                <a:gridCol w="196271">
                  <a:extLst>
                    <a:ext uri="{9D8B030D-6E8A-4147-A177-3AD203B41FA5}">
                      <a16:colId xmlns:a16="http://schemas.microsoft.com/office/drawing/2014/main" val="1320221374"/>
                    </a:ext>
                  </a:extLst>
                </a:gridCol>
                <a:gridCol w="483129">
                  <a:extLst>
                    <a:ext uri="{9D8B030D-6E8A-4147-A177-3AD203B41FA5}">
                      <a16:colId xmlns:a16="http://schemas.microsoft.com/office/drawing/2014/main" val="1641823250"/>
                    </a:ext>
                  </a:extLst>
                </a:gridCol>
                <a:gridCol w="196271">
                  <a:extLst>
                    <a:ext uri="{9D8B030D-6E8A-4147-A177-3AD203B41FA5}">
                      <a16:colId xmlns:a16="http://schemas.microsoft.com/office/drawing/2014/main" val="1123129846"/>
                    </a:ext>
                  </a:extLst>
                </a:gridCol>
              </a:tblGrid>
              <a:tr h="263988">
                <a:tc gridSpan="28">
                  <a:txBody>
                    <a:bodyPr/>
                    <a:lstStyle/>
                    <a:p>
                      <a:pPr algn="ctr" fontAlgn="b"/>
                      <a:r>
                        <a:rPr lang="en-US" sz="800" b="1" i="0" u="none" strike="noStrike">
                          <a:effectLst/>
                          <a:latin typeface="Arial" panose="020B0604020202020204" pitchFamily="34" charset="0"/>
                        </a:rPr>
                        <a:t>Long Duration Portfolio</a:t>
                      </a:r>
                    </a:p>
                  </a:txBody>
                  <a:tcPr marL="7490" marR="7490" marT="749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2945411"/>
                  </a:ext>
                </a:extLst>
              </a:tr>
              <a:tr h="263988">
                <a:tc>
                  <a:txBody>
                    <a:bodyPr/>
                    <a:lstStyle/>
                    <a:p>
                      <a:pPr algn="l" fontAlgn="b"/>
                      <a:endParaRPr lang="en-US" sz="800" b="1"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 of</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Market Value</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Mgr </a:t>
                      </a: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l" fontAlgn="b"/>
                      <a:endParaRPr lang="en-US" sz="800" b="0" i="0" u="none" strike="noStrike">
                        <a:effectLst/>
                        <a:latin typeface="Arial" panose="020B0604020202020204" pitchFamily="34" charset="0"/>
                      </a:endParaRP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gridSpan="16">
                  <a:txBody>
                    <a:bodyPr/>
                    <a:lstStyle/>
                    <a:p>
                      <a:pPr algn="ctr" fontAlgn="b"/>
                      <a:r>
                        <a:rPr lang="en-US" sz="800" b="1" i="0" u="none" strike="noStrike">
                          <a:effectLst/>
                          <a:latin typeface="Arial" panose="020B0604020202020204" pitchFamily="34" charset="0"/>
                        </a:rPr>
                        <a:t>Annualized</a:t>
                      </a:r>
                    </a:p>
                  </a:txBody>
                  <a:tcPr marL="7490" marR="7490" marT="7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8290902"/>
                  </a:ext>
                </a:extLst>
              </a:tr>
              <a:tr h="263988">
                <a:tc>
                  <a:txBody>
                    <a:bodyPr/>
                    <a:lstStyle/>
                    <a:p>
                      <a:pPr algn="l" fontAlgn="b"/>
                      <a:endParaRPr lang="en-US" sz="800" b="1"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Inv. Pool</a:t>
                      </a:r>
                    </a:p>
                  </a:txBody>
                  <a:tcPr marL="7490" marR="7490" marT="7490" marB="0" anchor="b">
                    <a:lnL>
                      <a:noFill/>
                    </a:lnL>
                    <a:lnR>
                      <a:noFill/>
                    </a:lnR>
                    <a:lnT>
                      <a:noFill/>
                    </a:lnT>
                    <a:lnB>
                      <a:noFill/>
                    </a:lnB>
                  </a:tcPr>
                </a:tc>
                <a:tc>
                  <a:txBody>
                    <a:bodyPr/>
                    <a:lstStyle/>
                    <a:p>
                      <a:pPr algn="ctr" fontAlgn="b"/>
                      <a:endParaRPr lang="en-US" sz="800" b="1" i="0" u="none" strike="noStrike">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Rank*</a:t>
                      </a:r>
                    </a:p>
                  </a:txBody>
                  <a:tcPr marL="7490" marR="7490" marT="7490" marB="0" anchor="b">
                    <a:lnL>
                      <a:noFill/>
                    </a:lnL>
                    <a:lnR>
                      <a:noFill/>
                    </a:lnR>
                    <a:lnT>
                      <a:noFill/>
                    </a:lnT>
                    <a:lnB>
                      <a:noFill/>
                    </a:lnB>
                  </a:tcPr>
                </a:tc>
                <a:tc gridSpan="2">
                  <a:txBody>
                    <a:bodyPr/>
                    <a:lstStyle/>
                    <a:p>
                      <a:pPr algn="ctr" fontAlgn="b"/>
                      <a:r>
                        <a:rPr lang="en-US" sz="800" b="1" i="0" u="none" strike="noStrike">
                          <a:effectLst/>
                          <a:latin typeface="Arial" panose="020B0604020202020204" pitchFamily="34" charset="0"/>
                        </a:rPr>
                        <a:t>1 Month</a:t>
                      </a:r>
                    </a:p>
                  </a:txBody>
                  <a:tcPr marL="7490" marR="7490" marT="7490"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Month</a:t>
                      </a:r>
                    </a:p>
                  </a:txBody>
                  <a:tcPr marL="7490" marR="7490" marT="7490"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6 Month</a:t>
                      </a:r>
                    </a:p>
                  </a:txBody>
                  <a:tcPr marL="7490" marR="7490" marT="7490" marB="0" anchor="b">
                    <a:lnL>
                      <a:noFill/>
                    </a:lnL>
                    <a:lnR>
                      <a:noFill/>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 Year</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 Year</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3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5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7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10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15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20 Year</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800" b="1" i="0" u="none" strike="noStrike">
                          <a:effectLst/>
                          <a:latin typeface="Arial" panose="020B0604020202020204" pitchFamily="34" charset="0"/>
                        </a:rPr>
                        <a:t>25 Year</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670867013"/>
                  </a:ext>
                </a:extLst>
              </a:tr>
              <a:tr h="263988">
                <a:tc>
                  <a:txBody>
                    <a:bodyPr/>
                    <a:lstStyle/>
                    <a:p>
                      <a:pPr algn="l" fontAlgn="b"/>
                      <a:r>
                        <a:rPr lang="en-US" sz="800" b="1" i="0" u="none" strike="noStrike">
                          <a:effectLst/>
                          <a:latin typeface="Arial" panose="020B0604020202020204" pitchFamily="34" charset="0"/>
                        </a:rPr>
                        <a:t>Galliard</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3.89%</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$2,406,905,140.29</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2.428%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3.059%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4.895%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-4.820%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-4.250%</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-2.104%</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1.445%</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1.307%</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0" i="0" u="none" strike="noStrike">
                          <a:effectLst/>
                          <a:latin typeface="Arial" panose="020B0604020202020204" pitchFamily="34" charset="0"/>
                        </a:rPr>
                        <a:t>1.802%</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26613899"/>
                  </a:ext>
                </a:extLst>
              </a:tr>
              <a:tr h="263988">
                <a:tc>
                  <a:txBody>
                    <a:bodyPr/>
                    <a:lstStyle/>
                    <a:p>
                      <a:pPr algn="l" fontAlgn="b"/>
                      <a:r>
                        <a:rPr lang="en-US" sz="800" b="1" i="0" u="none" strike="noStrike">
                          <a:effectLst/>
                          <a:latin typeface="Arial" panose="020B0604020202020204" pitchFamily="34" charset="0"/>
                        </a:rPr>
                        <a:t>All Spring (Wells)</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3.88%</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$2,400,906,752.11</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2.381%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2.904%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4.624%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-5.323%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-4.537%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-2.271%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1.177%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1.172%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1.594%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3.050%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3.493%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25390890"/>
                  </a:ext>
                </a:extLst>
              </a:tr>
              <a:tr h="263988">
                <a:tc>
                  <a:txBody>
                    <a:bodyPr/>
                    <a:lstStyle/>
                    <a:p>
                      <a:pPr algn="l" fontAlgn="b"/>
                      <a:r>
                        <a:rPr lang="en-US" sz="800" b="1" i="0" u="none" strike="noStrike">
                          <a:effectLst/>
                          <a:latin typeface="Arial" panose="020B0604020202020204" pitchFamily="34" charset="0"/>
                        </a:rPr>
                        <a:t>Fidelity</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3.73%</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$2,308,900,253.61</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2.418%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2.818%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4.578%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-5.093%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-4.243%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-2.188%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1.311%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1.264%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1.585%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3.207%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3.686%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4.469%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0693155"/>
                  </a:ext>
                </a:extLst>
              </a:tr>
              <a:tr h="263988">
                <a:tc>
                  <a:txBody>
                    <a:bodyPr/>
                    <a:lstStyle/>
                    <a:p>
                      <a:pPr algn="l" fontAlgn="b"/>
                      <a:r>
                        <a:rPr lang="en-US" sz="800" b="1" i="0" u="none" strike="noStrike">
                          <a:effectLst/>
                          <a:latin typeface="Arial" panose="020B0604020202020204" pitchFamily="34" charset="0"/>
                        </a:rPr>
                        <a:t>Sterling Capital</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3.44%</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$2,125,976,138.95</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2.078%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2.938%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4.571%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-4.466%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-4.155%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-1.677%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1.298%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1.338%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1.751%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3.267%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84055300"/>
                  </a:ext>
                </a:extLst>
              </a:tr>
              <a:tr h="263988">
                <a:tc>
                  <a:txBody>
                    <a:bodyPr/>
                    <a:lstStyle/>
                    <a:p>
                      <a:pPr algn="l" fontAlgn="b"/>
                      <a:r>
                        <a:rPr lang="en-US" sz="800" b="1" i="0" u="none" strike="noStrike">
                          <a:effectLst/>
                          <a:latin typeface="Arial" panose="020B0604020202020204" pitchFamily="34" charset="0"/>
                        </a:rPr>
                        <a:t>Manulife </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2.98%</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$1,845,231,967.32</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2.125%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2.736%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4.607%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-4.962%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-4.439%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-2.323%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1.184%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1.206%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1.566%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3.259%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3.565%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4.344%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9678851"/>
                  </a:ext>
                </a:extLst>
              </a:tr>
              <a:tr h="263988">
                <a:tc>
                  <a:txBody>
                    <a:bodyPr/>
                    <a:lstStyle/>
                    <a:p>
                      <a:pPr algn="l" fontAlgn="b"/>
                      <a:r>
                        <a:rPr lang="en-US" sz="800" b="1" i="0" u="none" strike="noStrike">
                          <a:effectLst/>
                          <a:latin typeface="Arial" panose="020B0604020202020204" pitchFamily="34" charset="0"/>
                        </a:rPr>
                        <a:t>Goldman Sachs</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2.83%</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$1,753,234,717.68</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2.355%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2.903%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5.004%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-4.893%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-4.315%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-2.178%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1.294%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1.164%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1.501%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2.973%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3.462%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4.243%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85623280"/>
                  </a:ext>
                </a:extLst>
              </a:tr>
              <a:tr h="263988">
                <a:tc>
                  <a:txBody>
                    <a:bodyPr/>
                    <a:lstStyle/>
                    <a:p>
                      <a:pPr algn="l" fontAlgn="b"/>
                      <a:r>
                        <a:rPr lang="en-US" sz="800" b="1" i="0" u="none" strike="noStrike">
                          <a:effectLst/>
                          <a:latin typeface="Arial" panose="020B0604020202020204" pitchFamily="34" charset="0"/>
                        </a:rPr>
                        <a:t>Western Asset</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2.54%</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$1,568,885,664.84</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2.598%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3.041%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4.906%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-4.864%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-4.305%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-1.975%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1.162%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1.601%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3.089%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3.422%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4.281%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9827347"/>
                  </a:ext>
                </a:extLst>
              </a:tr>
              <a:tr h="263988">
                <a:tc>
                  <a:txBody>
                    <a:bodyPr/>
                    <a:lstStyle/>
                    <a:p>
                      <a:pPr algn="l" fontAlgn="b"/>
                      <a:r>
                        <a:rPr lang="en-US" sz="800" b="1" i="0" u="none" strike="noStrike">
                          <a:effectLst/>
                          <a:latin typeface="Arial" panose="020B0604020202020204" pitchFamily="34" charset="0"/>
                        </a:rPr>
                        <a:t>Amundi </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2.25%</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$1,393,794,733.24</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2.119%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2.869%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5.006%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-4.924%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-4.513%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-1.690%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1.143%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1.194%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1.671%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3.410%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3.695%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4.464%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68393209"/>
                  </a:ext>
                </a:extLst>
              </a:tr>
              <a:tr h="263988">
                <a:tc>
                  <a:txBody>
                    <a:bodyPr/>
                    <a:lstStyle/>
                    <a:p>
                      <a:pPr algn="l" fontAlgn="b"/>
                      <a:r>
                        <a:rPr lang="en-US" sz="800" b="1" i="0" u="none" strike="noStrike">
                          <a:effectLst/>
                          <a:latin typeface="Arial" panose="020B0604020202020204" pitchFamily="34" charset="0"/>
                        </a:rPr>
                        <a:t>PGIM</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2.10%</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$1,298,876,927.08</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2.217%</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2.785%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4.923%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-5.168%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-4.686%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-1.990%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0.988%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1.061%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1.548%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3.182%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9767096"/>
                  </a:ext>
                </a:extLst>
              </a:tr>
              <a:tr h="263988">
                <a:tc>
                  <a:txBody>
                    <a:bodyPr/>
                    <a:lstStyle/>
                    <a:p>
                      <a:pPr algn="l" fontAlgn="b"/>
                      <a:r>
                        <a:rPr lang="en-US" sz="800" b="1" i="0" u="none" strike="noStrike">
                          <a:effectLst/>
                          <a:latin typeface="Arial" panose="020B0604020202020204" pitchFamily="34" charset="0"/>
                        </a:rPr>
                        <a:t>Nuveen </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1.20%</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$739,666,118.01</a:t>
                      </a:r>
                    </a:p>
                  </a:txBody>
                  <a:tcPr marL="7490" marR="7490" marT="7490" marB="0" anchor="b">
                    <a:lnL>
                      <a:noFill/>
                    </a:lnL>
                    <a:lnR>
                      <a:noFill/>
                    </a:lnR>
                    <a:lnT>
                      <a:noFill/>
                    </a:lnT>
                    <a:lnB>
                      <a:noFill/>
                    </a:lnB>
                  </a:tcPr>
                </a:tc>
                <a:tc>
                  <a:txBody>
                    <a:bodyPr/>
                    <a:lstStyle/>
                    <a:p>
                      <a:pPr algn="ctr" fontAlgn="b"/>
                      <a:r>
                        <a:rPr lang="en-US" sz="800" b="1"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2.346%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2.930%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4</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0000"/>
                          </a:solidFill>
                          <a:effectLst/>
                          <a:latin typeface="Arial" panose="020B0604020202020204" pitchFamily="34" charset="0"/>
                        </a:rPr>
                        <a:t>4.748%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-4.756%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-4.146%</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-2.080%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5</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1.099%</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1.015%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1.421%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3.020%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3.373%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a:effectLst/>
                          <a:latin typeface="Arial" panose="020B0604020202020204" pitchFamily="34" charset="0"/>
                        </a:rPr>
                        <a:t>4.161%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0" i="0" u="none" strike="noStrike">
                          <a:effectLst/>
                          <a:latin typeface="Arial" panose="020B0604020202020204" pitchFamily="34" charset="0"/>
                        </a:rPr>
                        <a:t>6</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08243620"/>
                  </a:ext>
                </a:extLst>
              </a:tr>
              <a:tr h="263988">
                <a:tc>
                  <a:txBody>
                    <a:bodyPr/>
                    <a:lstStyle/>
                    <a:p>
                      <a:pPr algn="l" fontAlgn="b"/>
                      <a:r>
                        <a:rPr lang="en-US" sz="800" b="1" i="0" u="none" strike="noStrike">
                          <a:effectLst/>
                          <a:latin typeface="Arial" panose="020B0604020202020204" pitchFamily="34" charset="0"/>
                        </a:rPr>
                        <a:t>Insight Investment</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1.04%</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$641,400,115.63</a:t>
                      </a:r>
                    </a:p>
                  </a:txBody>
                  <a:tcPr marL="7490" marR="7490" marT="749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a:effectLst/>
                          <a:latin typeface="Arial" panose="020B0604020202020204" pitchFamily="34" charset="0"/>
                        </a:rPr>
                        <a:t>9</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2.473%</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2</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2.646%</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11</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4.989%</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3</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Arial" panose="020B0604020202020204" pitchFamily="34" charset="0"/>
                        </a:rPr>
                        <a:t>-4.995%</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-4.414%</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7</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-2.278%</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1.100%</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8</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1.018%</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effectLst/>
                          <a:latin typeface="Arial" panose="020B0604020202020204" pitchFamily="34" charset="0"/>
                        </a:rPr>
                        <a:t>1.462%</a:t>
                      </a: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10</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FF0000"/>
                        </a:solidFill>
                        <a:effectLst/>
                        <a:latin typeface="Arial" panose="020B0604020202020204" pitchFamily="34" charset="0"/>
                      </a:endParaRPr>
                    </a:p>
                  </a:txBody>
                  <a:tcPr marL="7490" marR="7490" marT="749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600" b="0"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462079"/>
                  </a:ext>
                </a:extLst>
              </a:tr>
              <a:tr h="263988">
                <a:tc>
                  <a:txBody>
                    <a:bodyPr/>
                    <a:lstStyle/>
                    <a:p>
                      <a:pPr algn="l" fontAlgn="b"/>
                      <a:r>
                        <a:rPr lang="en-US" sz="800" b="1" i="0" u="none" strike="noStrike">
                          <a:effectLst/>
                          <a:latin typeface="Arial" panose="020B0604020202020204" pitchFamily="34" charset="0"/>
                        </a:rPr>
                        <a:t>Total</a:t>
                      </a:r>
                    </a:p>
                  </a:txBody>
                  <a:tcPr marL="7490" marR="7490" marT="7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29.88%</a:t>
                      </a:r>
                    </a:p>
                  </a:txBody>
                  <a:tcPr marL="7490" marR="7490" marT="7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$18,483,778,528.76</a:t>
                      </a:r>
                    </a:p>
                  </a:txBody>
                  <a:tcPr marL="7490" marR="7490" marT="749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2.318%</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2.894%</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4.765%</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solidFill>
                            <a:srgbClr val="FF0000"/>
                          </a:solidFill>
                          <a:effectLst/>
                          <a:latin typeface="Arial" panose="020B0604020202020204" pitchFamily="34" charset="0"/>
                        </a:rPr>
                        <a:t>-4.943%</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-4.387%</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-2.063%</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1.201%</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1.173%</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1.569%</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3.056%</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3.404%</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800" b="1" i="0" u="none" strike="noStrike">
                          <a:effectLst/>
                          <a:latin typeface="Arial" panose="020B0604020202020204" pitchFamily="34" charset="0"/>
                        </a:rPr>
                        <a:t>4.177%</a:t>
                      </a:r>
                    </a:p>
                  </a:txBody>
                  <a:tcPr marL="7490" marR="7490" marT="749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407663"/>
                  </a:ext>
                </a:extLst>
              </a:tr>
              <a:tr h="263988">
                <a:tc>
                  <a:txBody>
                    <a:bodyPr/>
                    <a:lstStyle/>
                    <a:p>
                      <a:pPr algn="l" fontAlgn="b"/>
                      <a:r>
                        <a:rPr lang="en-US" sz="800" b="1" i="0" u="none" strike="noStrike">
                          <a:solidFill>
                            <a:srgbClr val="0000FF"/>
                          </a:solidFill>
                          <a:effectLst/>
                          <a:latin typeface="Arial" panose="020B0604020202020204" pitchFamily="34" charset="0"/>
                        </a:rPr>
                        <a:t>Benchmark</a:t>
                      </a:r>
                    </a:p>
                  </a:txBody>
                  <a:tcPr marL="7490" marR="7490" marT="7490" marB="0" anchor="b">
                    <a:lnL>
                      <a:noFill/>
                    </a:lnL>
                    <a:lnR>
                      <a:noFill/>
                    </a:lnR>
                    <a:lnT>
                      <a:noFill/>
                    </a:lnT>
                    <a:lnB>
                      <a:noFill/>
                    </a:lnB>
                  </a:tcPr>
                </a:tc>
                <a:tc>
                  <a:txBody>
                    <a:bodyPr/>
                    <a:lstStyle/>
                    <a:p>
                      <a:pPr algn="l" fontAlgn="b"/>
                      <a:endParaRPr lang="en-US" sz="800" b="1" i="0" u="none" strike="noStrike">
                        <a:solidFill>
                          <a:srgbClr val="0000FF"/>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90" marR="7490" marT="7490" marB="0" anchor="b">
                    <a:lnL>
                      <a:noFill/>
                    </a:lnL>
                    <a:lnR>
                      <a:noFill/>
                    </a:lnR>
                    <a:lnT>
                      <a:noFill/>
                    </a:lnT>
                    <a:lnB>
                      <a:noFill/>
                    </a:lnB>
                  </a:tcPr>
                </a:tc>
                <a:tc>
                  <a:txBody>
                    <a:bodyPr/>
                    <a:lstStyle/>
                    <a:p>
                      <a:pPr algn="ctr" fontAlgn="b"/>
                      <a:endParaRPr lang="en-US" sz="800" b="1" i="0" u="none" strike="noStrike">
                        <a:solidFill>
                          <a:srgbClr val="0000FF"/>
                        </a:solidFill>
                        <a:effectLst/>
                        <a:latin typeface="Arial" panose="020B0604020202020204" pitchFamily="34" charset="0"/>
                      </a:endParaRP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2.540%</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2.962%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4.891%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-4.783%</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-4.468%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-2.772%</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0.905%</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0.881%</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1.364%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2.714%</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3.178%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1" i="0" u="none" strike="noStrike">
                          <a:solidFill>
                            <a:srgbClr val="0000FF"/>
                          </a:solidFill>
                          <a:effectLst/>
                          <a:latin typeface="Arial" panose="020B0604020202020204" pitchFamily="34" charset="0"/>
                        </a:rPr>
                        <a:t>4.008%</a:t>
                      </a:r>
                    </a:p>
                  </a:txBody>
                  <a:tcPr marL="7490" marR="7490" marT="749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600" b="1" i="0" u="none" strike="noStrike" dirty="0">
                          <a:solidFill>
                            <a:srgbClr val="0000FF"/>
                          </a:solidFill>
                          <a:effectLst/>
                          <a:latin typeface="Arial" panose="020B0604020202020204" pitchFamily="34" charset="0"/>
                        </a:rPr>
                        <a:t> </a:t>
                      </a:r>
                    </a:p>
                  </a:txBody>
                  <a:tcPr marL="7490" marR="7490" marT="7490"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21246639"/>
                  </a:ext>
                </a:extLst>
              </a:tr>
            </a:tbl>
          </a:graphicData>
        </a:graphic>
      </p:graphicFrame>
    </p:spTree>
    <p:extLst>
      <p:ext uri="{BB962C8B-B14F-4D97-AF65-F5344CB8AC3E}">
        <p14:creationId xmlns:p14="http://schemas.microsoft.com/office/powerpoint/2010/main" val="1768163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fontScale="90000"/>
          </a:bodyPr>
          <a:lstStyle/>
          <a:p>
            <a:r>
              <a:rPr lang="en-US" sz="3600" b="1" dirty="0"/>
              <a:t>Watch List Worksheet – Intermediate Duration </a:t>
            </a:r>
            <a:r>
              <a:rPr lang="en-US" sz="2200" b="1" dirty="0"/>
              <a:t>(March 31, 2023)</a:t>
            </a:r>
            <a:endParaRPr lang="en-US" sz="22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91554D7-C9CF-4120-8039-B6E40AFC57FD}"/>
              </a:ext>
            </a:extLst>
          </p:cNvPr>
          <p:cNvGraphicFramePr>
            <a:graphicFrameLocks noGrp="1"/>
          </p:cNvGraphicFramePr>
          <p:nvPr/>
        </p:nvGraphicFramePr>
        <p:xfrm>
          <a:off x="2201336" y="1461452"/>
          <a:ext cx="7518396" cy="3935095"/>
        </p:xfrm>
        <a:graphic>
          <a:graphicData uri="http://schemas.openxmlformats.org/drawingml/2006/table">
            <a:tbl>
              <a:tblPr/>
              <a:tblGrid>
                <a:gridCol w="2142648">
                  <a:extLst>
                    <a:ext uri="{9D8B030D-6E8A-4147-A177-3AD203B41FA5}">
                      <a16:colId xmlns:a16="http://schemas.microsoft.com/office/drawing/2014/main" val="394128919"/>
                    </a:ext>
                  </a:extLst>
                </a:gridCol>
                <a:gridCol w="599431">
                  <a:extLst>
                    <a:ext uri="{9D8B030D-6E8A-4147-A177-3AD203B41FA5}">
                      <a16:colId xmlns:a16="http://schemas.microsoft.com/office/drawing/2014/main" val="1839938961"/>
                    </a:ext>
                  </a:extLst>
                </a:gridCol>
                <a:gridCol w="599431">
                  <a:extLst>
                    <a:ext uri="{9D8B030D-6E8A-4147-A177-3AD203B41FA5}">
                      <a16:colId xmlns:a16="http://schemas.microsoft.com/office/drawing/2014/main" val="3967928073"/>
                    </a:ext>
                  </a:extLst>
                </a:gridCol>
                <a:gridCol w="593054">
                  <a:extLst>
                    <a:ext uri="{9D8B030D-6E8A-4147-A177-3AD203B41FA5}">
                      <a16:colId xmlns:a16="http://schemas.microsoft.com/office/drawing/2014/main" val="1462726744"/>
                    </a:ext>
                  </a:extLst>
                </a:gridCol>
                <a:gridCol w="593054">
                  <a:extLst>
                    <a:ext uri="{9D8B030D-6E8A-4147-A177-3AD203B41FA5}">
                      <a16:colId xmlns:a16="http://schemas.microsoft.com/office/drawing/2014/main" val="728415561"/>
                    </a:ext>
                  </a:extLst>
                </a:gridCol>
                <a:gridCol w="593054">
                  <a:extLst>
                    <a:ext uri="{9D8B030D-6E8A-4147-A177-3AD203B41FA5}">
                      <a16:colId xmlns:a16="http://schemas.microsoft.com/office/drawing/2014/main" val="520711558"/>
                    </a:ext>
                  </a:extLst>
                </a:gridCol>
                <a:gridCol w="599431">
                  <a:extLst>
                    <a:ext uri="{9D8B030D-6E8A-4147-A177-3AD203B41FA5}">
                      <a16:colId xmlns:a16="http://schemas.microsoft.com/office/drawing/2014/main" val="4213533698"/>
                    </a:ext>
                  </a:extLst>
                </a:gridCol>
                <a:gridCol w="599431">
                  <a:extLst>
                    <a:ext uri="{9D8B030D-6E8A-4147-A177-3AD203B41FA5}">
                      <a16:colId xmlns:a16="http://schemas.microsoft.com/office/drawing/2014/main" val="467605952"/>
                    </a:ext>
                  </a:extLst>
                </a:gridCol>
                <a:gridCol w="599431">
                  <a:extLst>
                    <a:ext uri="{9D8B030D-6E8A-4147-A177-3AD203B41FA5}">
                      <a16:colId xmlns:a16="http://schemas.microsoft.com/office/drawing/2014/main" val="3185432662"/>
                    </a:ext>
                  </a:extLst>
                </a:gridCol>
                <a:gridCol w="599431">
                  <a:extLst>
                    <a:ext uri="{9D8B030D-6E8A-4147-A177-3AD203B41FA5}">
                      <a16:colId xmlns:a16="http://schemas.microsoft.com/office/drawing/2014/main" val="3576717629"/>
                    </a:ext>
                  </a:extLst>
                </a:gridCol>
              </a:tblGrid>
              <a:tr h="190500">
                <a:tc>
                  <a:txBody>
                    <a:bodyPr/>
                    <a:lstStyle/>
                    <a:p>
                      <a:pPr algn="l" fontAlgn="b"/>
                      <a:r>
                        <a:rPr lang="en-US" sz="1100" b="1" i="0" u="none" strike="noStrike">
                          <a:solidFill>
                            <a:srgbClr val="000000"/>
                          </a:solidFill>
                          <a:effectLst/>
                          <a:latin typeface="Calibri" panose="020F0502020204030204" pitchFamily="34" charset="0"/>
                        </a:rPr>
                        <a:t>INTERMEDIATE DURATION</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fr-FR" sz="1000" b="0" i="0" u="none" strike="noStrike">
                          <a:solidFill>
                            <a:srgbClr val="000000"/>
                          </a:solidFill>
                          <a:effectLst/>
                          <a:latin typeface="Arial" panose="020B0604020202020204" pitchFamily="34" charset="0"/>
                        </a:rPr>
                        <a:t>Danger Zone 6 - 8 Months</a:t>
                      </a:r>
                    </a:p>
                  </a:txBody>
                  <a:tcPr marL="9525" marR="9525" marT="9525" marB="0" anchor="b">
                    <a:lnL>
                      <a:noFill/>
                    </a:lnL>
                    <a:lnR>
                      <a:noFill/>
                    </a:lnR>
                    <a:lnT>
                      <a:noFill/>
                    </a:lnT>
                    <a:lnB>
                      <a:noFill/>
                    </a:lnB>
                    <a:solidFill>
                      <a:srgbClr val="E282C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82004240"/>
                  </a:ext>
                </a:extLst>
              </a:tr>
              <a:tr h="200025">
                <a:tc>
                  <a:txBody>
                    <a:bodyPr/>
                    <a:lstStyle/>
                    <a:p>
                      <a:pPr algn="l" fontAlgn="b"/>
                      <a:r>
                        <a:rPr lang="en-US" sz="1000" b="0" i="0" u="none" strike="noStrike">
                          <a:solidFill>
                            <a:srgbClr val="000000"/>
                          </a:solidFill>
                          <a:effectLst/>
                          <a:latin typeface="Arial" panose="020B0604020202020204" pitchFamily="34" charset="0"/>
                        </a:rPr>
                        <a:t>QUANTITATIVE FACTORS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US" sz="1000" b="0" i="0" u="none" strike="noStrike">
                          <a:solidFill>
                            <a:srgbClr val="000000"/>
                          </a:solidFill>
                          <a:effectLst/>
                          <a:latin typeface="Arial" panose="020B0604020202020204" pitchFamily="34" charset="0"/>
                        </a:rPr>
                        <a:t>Max Exceeded 9 Months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155882"/>
                  </a:ext>
                </a:extLst>
              </a:tr>
              <a:tr h="190500">
                <a:tc>
                  <a:txBody>
                    <a:bodyPr/>
                    <a:lstStyle/>
                    <a:p>
                      <a:pPr algn="l" fontAlgn="b"/>
                      <a:r>
                        <a:rPr lang="en-US" sz="1000" b="1" i="0" u="none" strike="noStrike">
                          <a:solidFill>
                            <a:srgbClr val="000000"/>
                          </a:solidFill>
                          <a:effectLst/>
                          <a:latin typeface="Arial" panose="020B0604020202020204" pitchFamily="34" charset="0"/>
                        </a:rPr>
                        <a:t>Any of the Following Conditions</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652051"/>
                  </a:ext>
                </a:extLst>
              </a:tr>
              <a:tr h="190500">
                <a:tc gridSpan="10">
                  <a:txBody>
                    <a:bodyPr/>
                    <a:lstStyle/>
                    <a:p>
                      <a:pPr algn="ctr" fontAlgn="b"/>
                      <a:r>
                        <a:rPr lang="en-US" sz="1000" b="0" i="0" u="none" strike="noStrike">
                          <a:solidFill>
                            <a:srgbClr val="000000"/>
                          </a:solidFill>
                          <a:effectLst/>
                          <a:latin typeface="Arial" panose="020B0604020202020204" pitchFamily="34" charset="0"/>
                        </a:rPr>
                        <a:t>(#1) Trailing 5-Year Annualized Net Performance Below Benchmark </a:t>
                      </a:r>
                      <a:r>
                        <a:rPr lang="en-US" sz="1000" b="1" i="0" u="none" strike="noStrike">
                          <a:solidFill>
                            <a:srgbClr val="000000"/>
                          </a:solidFill>
                          <a:effectLst/>
                          <a:latin typeface="Arial" panose="020B0604020202020204" pitchFamily="34" charset="0"/>
                        </a:rPr>
                        <a:t>for 6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4934032"/>
                  </a:ext>
                </a:extLst>
              </a:tr>
              <a:tr h="29527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1881232"/>
                  </a:ext>
                </a:extLst>
              </a:tr>
              <a:tr h="80772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140664"/>
                  </a:ext>
                </a:extLst>
              </a:tr>
              <a:tr h="190500">
                <a:tc gridSpan="10">
                  <a:txBody>
                    <a:bodyPr/>
                    <a:lstStyle/>
                    <a:p>
                      <a:pPr algn="ctr" fontAlgn="b"/>
                      <a:r>
                        <a:rPr lang="en-US" sz="1000" b="0" i="0" u="none" strike="noStrike">
                          <a:solidFill>
                            <a:srgbClr val="000000"/>
                          </a:solidFill>
                          <a:effectLst/>
                          <a:latin typeface="Arial" panose="020B0604020202020204" pitchFamily="34" charset="0"/>
                        </a:rPr>
                        <a:t>(#2) Trailing 3-Year Annualized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9758045"/>
                  </a:ext>
                </a:extLst>
              </a:tr>
              <a:tr h="290830">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839299"/>
                  </a:ext>
                </a:extLst>
              </a:tr>
              <a:tr h="0">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6914446"/>
                  </a:ext>
                </a:extLst>
              </a:tr>
              <a:tr h="190500">
                <a:tc gridSpan="10">
                  <a:txBody>
                    <a:bodyPr/>
                    <a:lstStyle/>
                    <a:p>
                      <a:pPr algn="ctr" fontAlgn="b"/>
                      <a:r>
                        <a:rPr lang="en-US" sz="1000" b="0" i="0" u="none" strike="noStrike">
                          <a:solidFill>
                            <a:srgbClr val="000000"/>
                          </a:solidFill>
                          <a:effectLst/>
                          <a:latin typeface="Arial" panose="020B0604020202020204" pitchFamily="34" charset="0"/>
                        </a:rPr>
                        <a:t>(#3) Mgr's (1 &amp; 3 Year) Risk-Adjusted Ranking </a:t>
                      </a:r>
                      <a:r>
                        <a:rPr lang="en-US" sz="1000" b="1" i="0" u="none" strike="noStrike">
                          <a:solidFill>
                            <a:srgbClr val="000000"/>
                          </a:solidFill>
                          <a:effectLst/>
                          <a:latin typeface="Arial" panose="020B0604020202020204" pitchFamily="34" charset="0"/>
                        </a:rPr>
                        <a:t>LAST</a:t>
                      </a:r>
                      <a:r>
                        <a:rPr lang="en-US" sz="1000" b="0" i="0" u="none" strike="noStrike">
                          <a:solidFill>
                            <a:srgbClr val="000000"/>
                          </a:solidFill>
                          <a:effectLst/>
                          <a:latin typeface="Arial" panose="020B0604020202020204" pitchFamily="34" charset="0"/>
                        </a:rPr>
                        <a:t>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0478944"/>
                  </a:ext>
                </a:extLst>
              </a:tr>
              <a:tr h="29527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101106"/>
                  </a:ext>
                </a:extLst>
              </a:tr>
              <a:tr h="0">
                <a:tc>
                  <a:txBody>
                    <a:bodyPr/>
                    <a:lstStyle/>
                    <a:p>
                      <a:pPr algn="ctr" fontAlgn="b"/>
                      <a:r>
                        <a:rPr lang="en-US" sz="800" b="0" i="0" u="none" strike="noStrike">
                          <a:solidFill>
                            <a:srgbClr val="000000"/>
                          </a:solidFill>
                          <a:effectLst/>
                          <a:latin typeface="Arial" panose="020B0604020202020204" pitchFamily="34" charset="0"/>
                        </a:rPr>
                        <a:t>Mar, Feb,  Jan 23, Dec, Nov, Oct, Sept, Aug, July, June, May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1A49"/>
                    </a:solidFill>
                  </a:tcPr>
                </a:tc>
                <a:tc gridSpan="3">
                  <a:txBody>
                    <a:bodyPr/>
                    <a:lstStyle/>
                    <a:p>
                      <a:pPr algn="ctr" fontAlgn="b"/>
                      <a:r>
                        <a:rPr lang="en-US" sz="1100" b="0" i="0" u="none" strike="noStrike">
                          <a:solidFill>
                            <a:srgbClr val="000000"/>
                          </a:solidFill>
                          <a:effectLst/>
                          <a:latin typeface="Calibri" panose="020F0502020204030204" pitchFamily="34" charset="0"/>
                        </a:rPr>
                        <a:t>April 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6057731"/>
                  </a:ext>
                </a:extLst>
              </a:tr>
              <a:tr h="190500">
                <a:tc gridSpan="10">
                  <a:txBody>
                    <a:bodyPr/>
                    <a:lstStyle/>
                    <a:p>
                      <a:pPr algn="ctr" fontAlgn="b"/>
                      <a:r>
                        <a:rPr lang="en-US" sz="1000" b="0" i="0" u="none" strike="noStrike">
                          <a:solidFill>
                            <a:srgbClr val="000000"/>
                          </a:solidFill>
                          <a:effectLst/>
                          <a:latin typeface="Arial" panose="020B0604020202020204" pitchFamily="34" charset="0"/>
                        </a:rPr>
                        <a:t>(#4) Trailing 1-Year Net Performance </a:t>
                      </a:r>
                      <a:r>
                        <a:rPr lang="en-US" sz="1000" b="1" i="0" u="none" strike="noStrike">
                          <a:solidFill>
                            <a:srgbClr val="000000"/>
                          </a:solidFill>
                          <a:effectLst/>
                          <a:latin typeface="Arial" panose="020B0604020202020204" pitchFamily="34" charset="0"/>
                        </a:rPr>
                        <a:t>Below</a:t>
                      </a:r>
                      <a:r>
                        <a:rPr lang="en-US" sz="1000" b="0" i="0" u="none" strike="noStrike">
                          <a:solidFill>
                            <a:srgbClr val="000000"/>
                          </a:solidFill>
                          <a:effectLst/>
                          <a:latin typeface="Arial" panose="020B0604020202020204" pitchFamily="34" charset="0"/>
                        </a:rPr>
                        <a:t> Benchmark &amp; </a:t>
                      </a:r>
                      <a:r>
                        <a:rPr lang="en-US" sz="1000" b="1" i="0" u="none" strike="noStrike">
                          <a:solidFill>
                            <a:srgbClr val="000000"/>
                          </a:solidFill>
                          <a:effectLst/>
                          <a:latin typeface="Arial" panose="020B0604020202020204" pitchFamily="34" charset="0"/>
                        </a:rPr>
                        <a:t>Bottom Quartile (Last)</a:t>
                      </a:r>
                      <a:r>
                        <a:rPr lang="en-US" sz="1000" b="0" i="0" u="none" strike="noStrike">
                          <a:solidFill>
                            <a:srgbClr val="000000"/>
                          </a:solidFill>
                          <a:effectLst/>
                          <a:latin typeface="Arial" panose="020B0604020202020204" pitchFamily="34" charset="0"/>
                        </a:rPr>
                        <a:t> of Mandate for </a:t>
                      </a:r>
                      <a:r>
                        <a:rPr lang="en-US" sz="1000" b="1" i="0" u="none" strike="noStrike">
                          <a:solidFill>
                            <a:srgbClr val="000000"/>
                          </a:solidFill>
                          <a:effectLst/>
                          <a:latin typeface="Arial" panose="020B0604020202020204" pitchFamily="34" charset="0"/>
                        </a:rPr>
                        <a:t>9 out of 12 Months</a:t>
                      </a:r>
                      <a:endParaRPr lang="en-US" sz="10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5477349"/>
                  </a:ext>
                </a:extLst>
              </a:tr>
              <a:tr h="295275">
                <a:tc>
                  <a:txBody>
                    <a:bodyPr/>
                    <a:lstStyle/>
                    <a:p>
                      <a:pPr algn="ctr" fontAlgn="b"/>
                      <a:r>
                        <a:rPr lang="en-US" sz="1100" b="0" i="0" u="none" strike="noStrike">
                          <a:solidFill>
                            <a:srgbClr val="000000"/>
                          </a:solidFill>
                          <a:effectLst/>
                          <a:latin typeface="Calibri" panose="020F0502020204030204" pitchFamily="34" charset="0"/>
                        </a:rPr>
                        <a:t>Galliard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IR+M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MetWest/TCW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Sterling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16605861"/>
                  </a:ext>
                </a:extLst>
              </a:tr>
              <a:tr h="0">
                <a:tc>
                  <a:txBody>
                    <a:bodyPr/>
                    <a:lstStyle/>
                    <a:p>
                      <a:pPr algn="ctr" fontAlgn="b"/>
                      <a:r>
                        <a:rPr lang="en-US" sz="1100" b="0" i="0" u="none" strike="noStrike">
                          <a:solidFill>
                            <a:srgbClr val="000000"/>
                          </a:solidFill>
                          <a:effectLst/>
                          <a:latin typeface="Calibri" panose="020F0502020204030204" pitchFamily="34" charset="0"/>
                        </a:rPr>
                        <a:t>Nov, Oct, July, May 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4696572"/>
                  </a:ext>
                </a:extLst>
              </a:tr>
            </a:tbl>
          </a:graphicData>
        </a:graphic>
      </p:graphicFrame>
    </p:spTree>
    <p:extLst>
      <p:ext uri="{BB962C8B-B14F-4D97-AF65-F5344CB8AC3E}">
        <p14:creationId xmlns:p14="http://schemas.microsoft.com/office/powerpoint/2010/main" val="22695575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FC40-E915-4307-8E84-75639343A579}"/>
              </a:ext>
            </a:extLst>
          </p:cNvPr>
          <p:cNvSpPr>
            <a:spLocks noGrp="1"/>
          </p:cNvSpPr>
          <p:nvPr>
            <p:ph type="title"/>
          </p:nvPr>
        </p:nvSpPr>
        <p:spPr>
          <a:xfrm>
            <a:off x="838200" y="636137"/>
            <a:ext cx="10515600" cy="647380"/>
          </a:xfrm>
        </p:spPr>
        <p:txBody>
          <a:bodyPr>
            <a:normAutofit/>
          </a:bodyPr>
          <a:lstStyle/>
          <a:p>
            <a:r>
              <a:rPr lang="en-US" sz="3600" b="1" dirty="0"/>
              <a:t>Watch List Worksheet – Long Duration </a:t>
            </a:r>
            <a:r>
              <a:rPr lang="en-US" sz="2700" b="1" dirty="0"/>
              <a:t>(March 31, 2023)</a:t>
            </a:r>
            <a:endParaRPr lang="en-US" sz="2700" dirty="0"/>
          </a:p>
        </p:txBody>
      </p:sp>
      <p:sp>
        <p:nvSpPr>
          <p:cNvPr id="4" name="Slide Number Placeholder 3">
            <a:extLst>
              <a:ext uri="{FF2B5EF4-FFF2-40B4-BE49-F238E27FC236}">
                <a16:creationId xmlns:a16="http://schemas.microsoft.com/office/drawing/2014/main" id="{11A49E3F-4313-4074-85A2-267B04F1D226}"/>
              </a:ext>
            </a:extLst>
          </p:cNvPr>
          <p:cNvSpPr>
            <a:spLocks noGrp="1"/>
          </p:cNvSpPr>
          <p:nvPr>
            <p:ph type="sldNum" sz="quarter" idx="4"/>
          </p:nvPr>
        </p:nvSpPr>
        <p:spPr/>
        <p:txBody>
          <a:bodyPr/>
          <a:lstStyle/>
          <a:p>
            <a:pPr marL="0" marR="0" lvl="0" indent="0" algn="r" defTabSz="914411"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rPr>
              <a:pPr marL="0" marR="0" lvl="0" indent="0" algn="r" defTabSz="914411"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srgbClr val="15234A">
                  <a:tint val="75000"/>
                </a:srgbClr>
              </a:solidFill>
              <a:effectLst/>
              <a:uLnTx/>
              <a:uFillTx/>
              <a:latin typeface="Calibri" panose="020F0502020204030204"/>
              <a:ea typeface="+mn-ea"/>
              <a:cs typeface="+mn-cs"/>
            </a:endParaRPr>
          </a:p>
        </p:txBody>
      </p:sp>
      <p:graphicFrame>
        <p:nvGraphicFramePr>
          <p:cNvPr id="6" name="Content Placeholder 5">
            <a:extLst>
              <a:ext uri="{FF2B5EF4-FFF2-40B4-BE49-F238E27FC236}">
                <a16:creationId xmlns:a16="http://schemas.microsoft.com/office/drawing/2014/main" id="{9C1D80B5-C1FB-4E7A-9957-73D113803D88}"/>
              </a:ext>
            </a:extLst>
          </p:cNvPr>
          <p:cNvGraphicFramePr>
            <a:graphicFrameLocks noGrp="1"/>
          </p:cNvGraphicFramePr>
          <p:nvPr>
            <p:ph idx="1"/>
          </p:nvPr>
        </p:nvGraphicFramePr>
        <p:xfrm>
          <a:off x="1171843" y="1384534"/>
          <a:ext cx="9259090" cy="4652197"/>
        </p:xfrm>
        <a:graphic>
          <a:graphicData uri="http://schemas.openxmlformats.org/drawingml/2006/table">
            <a:tbl>
              <a:tblPr/>
              <a:tblGrid>
                <a:gridCol w="885558">
                  <a:extLst>
                    <a:ext uri="{9D8B030D-6E8A-4147-A177-3AD203B41FA5}">
                      <a16:colId xmlns:a16="http://schemas.microsoft.com/office/drawing/2014/main" val="796676482"/>
                    </a:ext>
                  </a:extLst>
                </a:gridCol>
                <a:gridCol w="728444">
                  <a:extLst>
                    <a:ext uri="{9D8B030D-6E8A-4147-A177-3AD203B41FA5}">
                      <a16:colId xmlns:a16="http://schemas.microsoft.com/office/drawing/2014/main" val="2955059349"/>
                    </a:ext>
                  </a:extLst>
                </a:gridCol>
                <a:gridCol w="728444">
                  <a:extLst>
                    <a:ext uri="{9D8B030D-6E8A-4147-A177-3AD203B41FA5}">
                      <a16:colId xmlns:a16="http://schemas.microsoft.com/office/drawing/2014/main" val="1502549850"/>
                    </a:ext>
                  </a:extLst>
                </a:gridCol>
                <a:gridCol w="742726">
                  <a:extLst>
                    <a:ext uri="{9D8B030D-6E8A-4147-A177-3AD203B41FA5}">
                      <a16:colId xmlns:a16="http://schemas.microsoft.com/office/drawing/2014/main" val="628914538"/>
                    </a:ext>
                  </a:extLst>
                </a:gridCol>
                <a:gridCol w="728444">
                  <a:extLst>
                    <a:ext uri="{9D8B030D-6E8A-4147-A177-3AD203B41FA5}">
                      <a16:colId xmlns:a16="http://schemas.microsoft.com/office/drawing/2014/main" val="348541540"/>
                    </a:ext>
                  </a:extLst>
                </a:gridCol>
                <a:gridCol w="785577">
                  <a:extLst>
                    <a:ext uri="{9D8B030D-6E8A-4147-A177-3AD203B41FA5}">
                      <a16:colId xmlns:a16="http://schemas.microsoft.com/office/drawing/2014/main" val="3800334618"/>
                    </a:ext>
                  </a:extLst>
                </a:gridCol>
                <a:gridCol w="846280">
                  <a:extLst>
                    <a:ext uri="{9D8B030D-6E8A-4147-A177-3AD203B41FA5}">
                      <a16:colId xmlns:a16="http://schemas.microsoft.com/office/drawing/2014/main" val="2740430343"/>
                    </a:ext>
                  </a:extLst>
                </a:gridCol>
                <a:gridCol w="785577">
                  <a:extLst>
                    <a:ext uri="{9D8B030D-6E8A-4147-A177-3AD203B41FA5}">
                      <a16:colId xmlns:a16="http://schemas.microsoft.com/office/drawing/2014/main" val="3689085990"/>
                    </a:ext>
                  </a:extLst>
                </a:gridCol>
                <a:gridCol w="771293">
                  <a:extLst>
                    <a:ext uri="{9D8B030D-6E8A-4147-A177-3AD203B41FA5}">
                      <a16:colId xmlns:a16="http://schemas.microsoft.com/office/drawing/2014/main" val="2433952531"/>
                    </a:ext>
                  </a:extLst>
                </a:gridCol>
                <a:gridCol w="728444">
                  <a:extLst>
                    <a:ext uri="{9D8B030D-6E8A-4147-A177-3AD203B41FA5}">
                      <a16:colId xmlns:a16="http://schemas.microsoft.com/office/drawing/2014/main" val="2006122238"/>
                    </a:ext>
                  </a:extLst>
                </a:gridCol>
                <a:gridCol w="799859">
                  <a:extLst>
                    <a:ext uri="{9D8B030D-6E8A-4147-A177-3AD203B41FA5}">
                      <a16:colId xmlns:a16="http://schemas.microsoft.com/office/drawing/2014/main" val="3176456241"/>
                    </a:ext>
                  </a:extLst>
                </a:gridCol>
                <a:gridCol w="728444">
                  <a:extLst>
                    <a:ext uri="{9D8B030D-6E8A-4147-A177-3AD203B41FA5}">
                      <a16:colId xmlns:a16="http://schemas.microsoft.com/office/drawing/2014/main" val="3554163165"/>
                    </a:ext>
                  </a:extLst>
                </a:gridCol>
              </a:tblGrid>
              <a:tr h="278005">
                <a:tc gridSpan="2">
                  <a:txBody>
                    <a:bodyPr/>
                    <a:lstStyle/>
                    <a:p>
                      <a:pPr algn="l" fontAlgn="b"/>
                      <a:r>
                        <a:rPr lang="en-US" sz="900" b="1" i="0" u="none" strike="noStrike">
                          <a:solidFill>
                            <a:srgbClr val="000000"/>
                          </a:solidFill>
                          <a:effectLst/>
                          <a:latin typeface="Calibri" panose="020F0502020204030204" pitchFamily="34" charset="0"/>
                        </a:rPr>
                        <a:t>LONG DURATION</a:t>
                      </a:r>
                    </a:p>
                  </a:txBody>
                  <a:tcPr marL="7930" marR="7930" marT="7930" marB="0" anchor="b">
                    <a:lnL>
                      <a:noFill/>
                    </a:lnL>
                    <a:lnR>
                      <a:noFill/>
                    </a:lnR>
                    <a:lnT>
                      <a:noFill/>
                    </a:lnT>
                    <a:lnB>
                      <a:noFill/>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gridSpan="2">
                  <a:txBody>
                    <a:bodyPr/>
                    <a:lstStyle/>
                    <a:p>
                      <a:pPr algn="l" fontAlgn="b"/>
                      <a:r>
                        <a:rPr lang="fr-FR" sz="800" b="0" i="0" u="none" strike="noStrike">
                          <a:solidFill>
                            <a:srgbClr val="000000"/>
                          </a:solidFill>
                          <a:effectLst/>
                          <a:latin typeface="Arial" panose="020B0604020202020204" pitchFamily="34" charset="0"/>
                        </a:rPr>
                        <a:t>Danger Zone 6 - 8 Months</a:t>
                      </a:r>
                    </a:p>
                  </a:txBody>
                  <a:tcPr marL="7930" marR="7930" marT="7930" marB="0" anchor="b">
                    <a:lnL>
                      <a:noFill/>
                    </a:lnL>
                    <a:lnR>
                      <a:noFill/>
                    </a:lnR>
                    <a:lnT>
                      <a:noFill/>
                    </a:lnT>
                    <a:lnB>
                      <a:noFill/>
                    </a:lnB>
                    <a:solidFill>
                      <a:srgbClr val="E282C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a:noFill/>
                    </a:lnB>
                  </a:tcPr>
                </a:tc>
                <a:extLst>
                  <a:ext uri="{0D108BD9-81ED-4DB2-BD59-A6C34878D82A}">
                    <a16:rowId xmlns:a16="http://schemas.microsoft.com/office/drawing/2014/main" val="3656395816"/>
                  </a:ext>
                </a:extLst>
              </a:tr>
              <a:tr h="278005">
                <a:tc gridSpan="3">
                  <a:txBody>
                    <a:bodyPr/>
                    <a:lstStyle/>
                    <a:p>
                      <a:pPr algn="l" fontAlgn="b"/>
                      <a:r>
                        <a:rPr lang="en-US" sz="800" b="0" i="0" u="none" strike="noStrike">
                          <a:solidFill>
                            <a:srgbClr val="000000"/>
                          </a:solidFill>
                          <a:effectLst/>
                          <a:latin typeface="Arial" panose="020B0604020202020204" pitchFamily="34" charset="0"/>
                        </a:rPr>
                        <a:t>QUANTITATIVE FACTORS</a:t>
                      </a: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solidFill>
                            <a:srgbClr val="000000"/>
                          </a:solidFill>
                          <a:effectLst/>
                          <a:latin typeface="Arial" panose="020B0604020202020204" pitchFamily="34" charset="0"/>
                        </a:rPr>
                        <a:t>Max Exceeded for 9 Months</a:t>
                      </a: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solidFill>
                      <a:srgbClr val="F61A4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30" marR="7930" marT="793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134939"/>
                  </a:ext>
                </a:extLst>
              </a:tr>
              <a:tr h="168488">
                <a:tc gridSpan="3">
                  <a:txBody>
                    <a:bodyPr/>
                    <a:lstStyle/>
                    <a:p>
                      <a:pPr algn="l" fontAlgn="b"/>
                      <a:r>
                        <a:rPr lang="en-US" sz="800" b="1" i="0" u="none" strike="noStrike">
                          <a:solidFill>
                            <a:srgbClr val="000000"/>
                          </a:solidFill>
                          <a:effectLst/>
                          <a:latin typeface="Arial" panose="020B0604020202020204" pitchFamily="34" charset="0"/>
                        </a:rPr>
                        <a:t>Any of the Following Conditions</a:t>
                      </a:r>
                    </a:p>
                  </a:txBody>
                  <a:tcPr marL="7930" marR="7930" marT="793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rPr>
                        <a:t> </a:t>
                      </a:r>
                    </a:p>
                  </a:txBody>
                  <a:tcPr marL="7930" marR="7930" marT="793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624931"/>
                  </a:ext>
                </a:extLst>
              </a:tr>
              <a:tr h="168488">
                <a:tc gridSpan="12">
                  <a:txBody>
                    <a:bodyPr/>
                    <a:lstStyle/>
                    <a:p>
                      <a:pPr algn="ctr" fontAlgn="b"/>
                      <a:r>
                        <a:rPr lang="en-US" sz="800" b="0" i="0" u="none" strike="noStrike">
                          <a:solidFill>
                            <a:srgbClr val="000000"/>
                          </a:solidFill>
                          <a:effectLst/>
                          <a:latin typeface="Arial" panose="020B0604020202020204" pitchFamily="34" charset="0"/>
                        </a:rPr>
                        <a:t>(#1) Trailing 5-Year Annualized Net Performance Below Benchmark </a:t>
                      </a:r>
                      <a:r>
                        <a:rPr lang="en-US" sz="800" b="1" i="0" u="none" strike="noStrike">
                          <a:solidFill>
                            <a:srgbClr val="000000"/>
                          </a:solidFill>
                          <a:effectLst/>
                          <a:latin typeface="Arial" panose="020B0604020202020204" pitchFamily="34" charset="0"/>
                        </a:rPr>
                        <a:t>for 6 of 12 Months</a:t>
                      </a:r>
                      <a:endParaRPr lang="en-US" sz="800" b="0" i="0" u="none" strike="noStrike">
                        <a:solidFill>
                          <a:srgbClr val="000000"/>
                        </a:solidFill>
                        <a:effectLst/>
                        <a:latin typeface="Arial" panose="020B0604020202020204" pitchFamily="34" charset="0"/>
                      </a:endParaRPr>
                    </a:p>
                  </a:txBody>
                  <a:tcPr marL="7930" marR="7930" marT="79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5789471"/>
                  </a:ext>
                </a:extLst>
              </a:tr>
              <a:tr h="261156">
                <a:tc>
                  <a:txBody>
                    <a:bodyPr/>
                    <a:lstStyle/>
                    <a:p>
                      <a:pPr algn="ctr" fontAlgn="b"/>
                      <a:r>
                        <a:rPr lang="en-US" sz="700" b="0" i="0" u="none" strike="noStrike">
                          <a:solidFill>
                            <a:srgbClr val="000000"/>
                          </a:solidFill>
                          <a:effectLst/>
                          <a:latin typeface="Arial" panose="020B0604020202020204" pitchFamily="34" charset="0"/>
                        </a:rPr>
                        <a:t>AmundiPioneer</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1243447"/>
                  </a:ext>
                </a:extLst>
              </a:tr>
              <a:tr h="714389">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261303"/>
                  </a:ext>
                </a:extLst>
              </a:tr>
              <a:tr h="168488">
                <a:tc gridSpan="12">
                  <a:txBody>
                    <a:bodyPr/>
                    <a:lstStyle/>
                    <a:p>
                      <a:pPr algn="ctr" fontAlgn="b"/>
                      <a:r>
                        <a:rPr lang="en-US" sz="800" b="0" i="0" u="none" strike="noStrike">
                          <a:solidFill>
                            <a:srgbClr val="000000"/>
                          </a:solidFill>
                          <a:effectLst/>
                          <a:latin typeface="Arial" panose="020B0604020202020204" pitchFamily="34" charset="0"/>
                        </a:rPr>
                        <a:t>(#2) Trailing 3-Year Annualized Net Performance </a:t>
                      </a:r>
                      <a:r>
                        <a:rPr lang="en-US" sz="800" b="1" i="0" u="none" strike="noStrike">
                          <a:solidFill>
                            <a:srgbClr val="000000"/>
                          </a:solidFill>
                          <a:effectLst/>
                          <a:latin typeface="Arial" panose="020B0604020202020204" pitchFamily="34" charset="0"/>
                        </a:rPr>
                        <a:t>Below</a:t>
                      </a:r>
                      <a:r>
                        <a:rPr lang="en-US" sz="800" b="0" i="0" u="none" strike="noStrike">
                          <a:solidFill>
                            <a:srgbClr val="000000"/>
                          </a:solidFill>
                          <a:effectLst/>
                          <a:latin typeface="Arial" panose="020B0604020202020204" pitchFamily="34" charset="0"/>
                        </a:rPr>
                        <a:t> Benchmark for </a:t>
                      </a:r>
                      <a:r>
                        <a:rPr lang="en-US" sz="800" b="1" i="0" u="none" strike="noStrike">
                          <a:solidFill>
                            <a:srgbClr val="000000"/>
                          </a:solidFill>
                          <a:effectLst/>
                          <a:latin typeface="Arial" panose="020B0604020202020204" pitchFamily="34" charset="0"/>
                        </a:rPr>
                        <a:t>9 out of 12 Months</a:t>
                      </a:r>
                      <a:endParaRPr lang="en-US" sz="800" b="0" i="0" u="none" strike="noStrike">
                        <a:solidFill>
                          <a:srgbClr val="000000"/>
                        </a:solidFill>
                        <a:effectLst/>
                        <a:latin typeface="Arial" panose="020B0604020202020204" pitchFamily="34" charset="0"/>
                      </a:endParaRPr>
                    </a:p>
                  </a:txBody>
                  <a:tcPr marL="7930" marR="7930" marT="79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8058943"/>
                  </a:ext>
                </a:extLst>
              </a:tr>
              <a:tr h="257225">
                <a:tc>
                  <a:txBody>
                    <a:bodyPr/>
                    <a:lstStyle/>
                    <a:p>
                      <a:pPr algn="ctr" fontAlgn="b"/>
                      <a:r>
                        <a:rPr lang="en-US" sz="700" b="0" i="0" u="none" strike="noStrike">
                          <a:solidFill>
                            <a:srgbClr val="000000"/>
                          </a:solidFill>
                          <a:effectLst/>
                          <a:latin typeface="Arial" panose="020B0604020202020204" pitchFamily="34" charset="0"/>
                        </a:rPr>
                        <a:t>AmundiPioneer</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1905101"/>
                  </a:ext>
                </a:extLst>
              </a:tr>
              <a:tr h="235100">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23, Nov, Oct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479171"/>
                  </a:ext>
                </a:extLst>
              </a:tr>
              <a:tr h="168488">
                <a:tc gridSpan="12">
                  <a:txBody>
                    <a:bodyPr/>
                    <a:lstStyle/>
                    <a:p>
                      <a:pPr algn="ctr" fontAlgn="b"/>
                      <a:r>
                        <a:rPr lang="en-US" sz="800" b="0" i="0" u="none" strike="noStrike">
                          <a:solidFill>
                            <a:srgbClr val="000000"/>
                          </a:solidFill>
                          <a:effectLst/>
                          <a:latin typeface="Arial" panose="020B0604020202020204" pitchFamily="34" charset="0"/>
                        </a:rPr>
                        <a:t>(#3) Mgr's (1 &amp; 3 Year) Risk-Adjusted Ranking in </a:t>
                      </a:r>
                      <a:r>
                        <a:rPr lang="en-US" sz="800" b="1" i="0" u="none" strike="noStrike">
                          <a:solidFill>
                            <a:srgbClr val="000000"/>
                          </a:solidFill>
                          <a:effectLst/>
                          <a:latin typeface="Arial" panose="020B0604020202020204" pitchFamily="34" charset="0"/>
                        </a:rPr>
                        <a:t>Bottom Two </a:t>
                      </a:r>
                      <a:r>
                        <a:rPr lang="en-US" sz="800" b="0" i="0" u="none" strike="noStrike">
                          <a:solidFill>
                            <a:srgbClr val="000000"/>
                          </a:solidFill>
                          <a:effectLst/>
                          <a:latin typeface="Arial" panose="020B0604020202020204" pitchFamily="34" charset="0"/>
                        </a:rPr>
                        <a:t>for </a:t>
                      </a:r>
                      <a:r>
                        <a:rPr lang="en-US" sz="800" b="1" i="0" u="none" strike="noStrike">
                          <a:solidFill>
                            <a:srgbClr val="000000"/>
                          </a:solidFill>
                          <a:effectLst/>
                          <a:latin typeface="Arial" panose="020B0604020202020204" pitchFamily="34" charset="0"/>
                        </a:rPr>
                        <a:t>9 out of 12 Months</a:t>
                      </a:r>
                      <a:endParaRPr lang="en-US" sz="800" b="0" i="0" u="none" strike="noStrike">
                        <a:solidFill>
                          <a:srgbClr val="000000"/>
                        </a:solidFill>
                        <a:effectLst/>
                        <a:latin typeface="Arial" panose="020B0604020202020204" pitchFamily="34" charset="0"/>
                      </a:endParaRPr>
                    </a:p>
                  </a:txBody>
                  <a:tcPr marL="7930" marR="7930" marT="79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9861294"/>
                  </a:ext>
                </a:extLst>
              </a:tr>
              <a:tr h="261156">
                <a:tc>
                  <a:txBody>
                    <a:bodyPr/>
                    <a:lstStyle/>
                    <a:p>
                      <a:pPr algn="ctr" fontAlgn="b"/>
                      <a:r>
                        <a:rPr lang="en-US" sz="700" b="0" i="0" u="none" strike="noStrike">
                          <a:solidFill>
                            <a:srgbClr val="000000"/>
                          </a:solidFill>
                          <a:effectLst/>
                          <a:latin typeface="Arial" panose="020B0604020202020204" pitchFamily="34" charset="0"/>
                        </a:rPr>
                        <a:t>AmundiPioneer</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1939430"/>
                  </a:ext>
                </a:extLst>
              </a:tr>
              <a:tr h="688451">
                <a:tc>
                  <a:txBody>
                    <a:bodyPr/>
                    <a:lstStyle/>
                    <a:p>
                      <a:pPr algn="ctr" fontAlgn="b"/>
                      <a:r>
                        <a:rPr lang="en-US" sz="700" b="0" i="0" u="none" strike="noStrike">
                          <a:solidFill>
                            <a:srgbClr val="000000"/>
                          </a:solidFill>
                          <a:effectLst/>
                          <a:latin typeface="Arial" panose="020B0604020202020204" pitchFamily="34" charset="0"/>
                        </a:rPr>
                        <a:t>Oct, Sept, April 22</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Nov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23</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23, June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Feb, Jan 23, Dec, Nov, Oct, Sept, Aug, July, June, May, April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Aug, July, May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Arial" panose="020B0604020202020204" pitchFamily="34" charset="0"/>
                        </a:rPr>
                        <a:t>Mar, Jan 23, Dec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6032787"/>
                  </a:ext>
                </a:extLst>
              </a:tr>
              <a:tr h="168488">
                <a:tc gridSpan="12">
                  <a:txBody>
                    <a:bodyPr/>
                    <a:lstStyle/>
                    <a:p>
                      <a:pPr algn="ctr" fontAlgn="b"/>
                      <a:r>
                        <a:rPr lang="en-US" sz="800" b="0" i="0" u="none" strike="noStrike">
                          <a:solidFill>
                            <a:srgbClr val="000000"/>
                          </a:solidFill>
                          <a:effectLst/>
                          <a:latin typeface="Arial" panose="020B0604020202020204" pitchFamily="34" charset="0"/>
                        </a:rPr>
                        <a:t>(#4) Trailing 1-Year Net Performance </a:t>
                      </a:r>
                      <a:r>
                        <a:rPr lang="en-US" sz="800" b="1" i="0" u="none" strike="noStrike">
                          <a:solidFill>
                            <a:srgbClr val="000000"/>
                          </a:solidFill>
                          <a:effectLst/>
                          <a:latin typeface="Arial" panose="020B0604020202020204" pitchFamily="34" charset="0"/>
                        </a:rPr>
                        <a:t>Below</a:t>
                      </a:r>
                      <a:r>
                        <a:rPr lang="en-US" sz="800" b="0" i="0" u="none" strike="noStrike">
                          <a:solidFill>
                            <a:srgbClr val="000000"/>
                          </a:solidFill>
                          <a:effectLst/>
                          <a:latin typeface="Arial" panose="020B0604020202020204" pitchFamily="34" charset="0"/>
                        </a:rPr>
                        <a:t> Benchmark &amp; </a:t>
                      </a:r>
                      <a:r>
                        <a:rPr lang="en-US" sz="800" b="1" i="0" u="none" strike="noStrike">
                          <a:solidFill>
                            <a:srgbClr val="000000"/>
                          </a:solidFill>
                          <a:effectLst/>
                          <a:latin typeface="Arial" panose="020B0604020202020204" pitchFamily="34" charset="0"/>
                        </a:rPr>
                        <a:t>Bottom Quartile</a:t>
                      </a:r>
                      <a:r>
                        <a:rPr lang="en-US" sz="800" b="0" i="0" u="none" strike="noStrike">
                          <a:solidFill>
                            <a:srgbClr val="000000"/>
                          </a:solidFill>
                          <a:effectLst/>
                          <a:latin typeface="Arial" panose="020B0604020202020204" pitchFamily="34" charset="0"/>
                        </a:rPr>
                        <a:t> (</a:t>
                      </a:r>
                      <a:r>
                        <a:rPr lang="en-US" sz="800" b="1" i="0" u="none" strike="noStrike">
                          <a:solidFill>
                            <a:srgbClr val="000000"/>
                          </a:solidFill>
                          <a:effectLst/>
                          <a:latin typeface="Arial" panose="020B0604020202020204" pitchFamily="34" charset="0"/>
                        </a:rPr>
                        <a:t>Bottom 2</a:t>
                      </a:r>
                      <a:r>
                        <a:rPr lang="en-US" sz="800" b="0" i="0" u="none" strike="noStrike">
                          <a:solidFill>
                            <a:srgbClr val="000000"/>
                          </a:solidFill>
                          <a:effectLst/>
                          <a:latin typeface="Arial" panose="020B0604020202020204" pitchFamily="34" charset="0"/>
                        </a:rPr>
                        <a:t>) of Mandate for 9 out of 12 Months</a:t>
                      </a:r>
                    </a:p>
                  </a:txBody>
                  <a:tcPr marL="7930" marR="7930" marT="793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8482553"/>
                  </a:ext>
                </a:extLst>
              </a:tr>
              <a:tr h="261156">
                <a:tc>
                  <a:txBody>
                    <a:bodyPr/>
                    <a:lstStyle/>
                    <a:p>
                      <a:pPr algn="ctr" fontAlgn="b"/>
                      <a:r>
                        <a:rPr lang="en-US" sz="700" b="0" i="0" u="none" strike="noStrike">
                          <a:solidFill>
                            <a:srgbClr val="000000"/>
                          </a:solidFill>
                          <a:effectLst/>
                          <a:latin typeface="Arial" panose="020B0604020202020204" pitchFamily="34" charset="0"/>
                        </a:rPr>
                        <a:t>AmundiPioneer</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Blackrock</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Fidelity</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Galliard</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Goldman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Insight Investment</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Manulife</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Nuveen</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PGIM</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Sterling</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All Spring (Wells)</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Western Asset</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66779"/>
                  </a:ext>
                </a:extLst>
              </a:tr>
              <a:tr h="575114">
                <a:tc>
                  <a:txBody>
                    <a:bodyPr/>
                    <a:lstStyle/>
                    <a:p>
                      <a:pPr algn="ctr" fontAlgn="b"/>
                      <a:r>
                        <a:rPr lang="en-US" sz="700" b="0" i="0" u="none" strike="noStrike">
                          <a:solidFill>
                            <a:srgbClr val="000000"/>
                          </a:solidFill>
                          <a:effectLst/>
                          <a:latin typeface="Arial" panose="020B0604020202020204" pitchFamily="34" charset="0"/>
                        </a:rPr>
                        <a:t>Oct, Sept 22</a:t>
                      </a:r>
                    </a:p>
                  </a:txBody>
                  <a:tcPr marL="7930" marR="7930" marT="793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Nov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23</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23, June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Jan 23, Dec, Nov, Oct, Sept, Aug, July, June, May, April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1A49"/>
                    </a:solidFill>
                  </a:tcPr>
                </a:tc>
                <a:tc>
                  <a:txBody>
                    <a:bodyPr/>
                    <a:lstStyle/>
                    <a:p>
                      <a:pPr algn="ctr" fontAlgn="b"/>
                      <a:r>
                        <a:rPr lang="en-US" sz="700" b="0" i="0" u="none" strike="noStrike">
                          <a:solidFill>
                            <a:srgbClr val="000000"/>
                          </a:solidFill>
                          <a:effectLst/>
                          <a:latin typeface="Arial" panose="020B0604020202020204" pitchFamily="34" charset="0"/>
                        </a:rPr>
                        <a:t>May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Mar, Feb 23, Dec 22</a:t>
                      </a:r>
                    </a:p>
                  </a:txBody>
                  <a:tcPr marL="7930" marR="7930" marT="79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 </a:t>
                      </a:r>
                    </a:p>
                  </a:txBody>
                  <a:tcPr marL="7930" marR="7930" marT="793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8843779"/>
                  </a:ext>
                </a:extLst>
              </a:tr>
            </a:tbl>
          </a:graphicData>
        </a:graphic>
      </p:graphicFrame>
    </p:spTree>
    <p:extLst>
      <p:ext uri="{BB962C8B-B14F-4D97-AF65-F5344CB8AC3E}">
        <p14:creationId xmlns:p14="http://schemas.microsoft.com/office/powerpoint/2010/main" val="1111293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58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83F7-2C03-4795-969D-DB5326A08455}"/>
              </a:ext>
            </a:extLst>
          </p:cNvPr>
          <p:cNvSpPr>
            <a:spLocks noGrp="1"/>
          </p:cNvSpPr>
          <p:nvPr>
            <p:ph type="title"/>
          </p:nvPr>
        </p:nvSpPr>
        <p:spPr/>
        <p:txBody>
          <a:bodyPr/>
          <a:lstStyle/>
          <a:p>
            <a:r>
              <a:rPr lang="en-US" b="1" dirty="0"/>
              <a:t>State Net Receipts</a:t>
            </a:r>
            <a:br>
              <a:rPr lang="en-US" b="1" dirty="0"/>
            </a:br>
            <a:r>
              <a:rPr lang="en-US" sz="2000" b="1" dirty="0"/>
              <a:t>(Including Federal Stimulus)</a:t>
            </a:r>
            <a:endParaRPr lang="en-US" sz="2000" dirty="0"/>
          </a:p>
        </p:txBody>
      </p:sp>
      <p:graphicFrame>
        <p:nvGraphicFramePr>
          <p:cNvPr id="7" name="Content Placeholder 6">
            <a:extLst>
              <a:ext uri="{FF2B5EF4-FFF2-40B4-BE49-F238E27FC236}">
                <a16:creationId xmlns:a16="http://schemas.microsoft.com/office/drawing/2014/main" id="{4AB1F27C-DE57-4208-8362-08AB1371D4F8}"/>
              </a:ext>
            </a:extLst>
          </p:cNvPr>
          <p:cNvGraphicFramePr>
            <a:graphicFrameLocks noGrp="1"/>
          </p:cNvGraphicFramePr>
          <p:nvPr>
            <p:ph idx="1"/>
            <p:extLst>
              <p:ext uri="{D42A27DB-BD31-4B8C-83A1-F6EECF244321}">
                <p14:modId xmlns:p14="http://schemas.microsoft.com/office/powerpoint/2010/main" val="1504898860"/>
              </p:ext>
            </p:extLst>
          </p:nvPr>
        </p:nvGraphicFramePr>
        <p:xfrm>
          <a:off x="838200" y="1743961"/>
          <a:ext cx="10515600" cy="4428876"/>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4C58172-416E-4E4F-9343-968CCECDD4D2}"/>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5</a:t>
            </a:fld>
            <a:endParaRPr lang="en-US" dirty="0">
              <a:solidFill>
                <a:srgbClr val="15234A">
                  <a:tint val="75000"/>
                </a:srgbClr>
              </a:solidFill>
              <a:latin typeface="Calibri" panose="020F0502020204030204"/>
            </a:endParaRPr>
          </a:p>
        </p:txBody>
      </p:sp>
    </p:spTree>
    <p:extLst>
      <p:ext uri="{BB962C8B-B14F-4D97-AF65-F5344CB8AC3E}">
        <p14:creationId xmlns:p14="http://schemas.microsoft.com/office/powerpoint/2010/main" val="334919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86426"/>
            <a:ext cx="8077200" cy="846134"/>
          </a:xfrm>
        </p:spPr>
        <p:txBody>
          <a:bodyPr/>
          <a:lstStyle/>
          <a:p>
            <a:pPr algn="ctr" eaLnBrk="1" hangingPunct="1"/>
            <a:r>
              <a:rPr lang="en-US" b="1" dirty="0">
                <a:solidFill>
                  <a:schemeClr val="tx1"/>
                </a:solidFill>
                <a:latin typeface="+mn-lt"/>
              </a:rPr>
              <a:t>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C593B113-1CD0-4BE1-9D9B-A3ECCD4D44E1}"/>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6</a:t>
            </a:fld>
            <a:endParaRPr lang="en-US" dirty="0">
              <a:solidFill>
                <a:srgbClr val="15234A">
                  <a:tint val="75000"/>
                </a:srgbClr>
              </a:solidFill>
              <a:latin typeface="Calibri" panose="020F0502020204030204"/>
            </a:endParaRPr>
          </a:p>
        </p:txBody>
      </p:sp>
      <p:graphicFrame>
        <p:nvGraphicFramePr>
          <p:cNvPr id="8" name="Chart 7">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151097040"/>
              </p:ext>
            </p:extLst>
          </p:nvPr>
        </p:nvGraphicFramePr>
        <p:xfrm>
          <a:off x="775855" y="1348739"/>
          <a:ext cx="10501745" cy="4774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704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2053592" y="506413"/>
            <a:ext cx="8077200" cy="926147"/>
          </a:xfrm>
        </p:spPr>
        <p:txBody>
          <a:bodyPr/>
          <a:lstStyle/>
          <a:p>
            <a:pPr algn="ctr" eaLnBrk="1" hangingPunct="1"/>
            <a:r>
              <a:rPr lang="en-US" b="1" dirty="0">
                <a:solidFill>
                  <a:schemeClr val="tx1"/>
                </a:solidFill>
                <a:latin typeface="+mn-lt"/>
              </a:rPr>
              <a:t>Non-State Operating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2061213" y="1432561"/>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8382000" y="5943779"/>
            <a:ext cx="3810000" cy="338554"/>
          </a:xfrm>
          <a:prstGeom prst="rect">
            <a:avLst/>
          </a:prstGeom>
          <a:noFill/>
        </p:spPr>
        <p:txBody>
          <a:bodyPr wrap="square" rtlCol="0">
            <a:spAutoFit/>
          </a:bodyPr>
          <a:lstStyle/>
          <a:p>
            <a:pPr algn="ctr" defTabSz="914411" eaLnBrk="0" fontAlgn="base" hangingPunct="0">
              <a:spcBef>
                <a:spcPct val="0"/>
              </a:spcBef>
              <a:spcAft>
                <a:spcPct val="0"/>
              </a:spcAft>
              <a:defRPr/>
            </a:pPr>
            <a:r>
              <a:rPr lang="en-US" sz="1600" dirty="0">
                <a:solidFill>
                  <a:srgbClr val="15234A"/>
                </a:solidFill>
                <a:latin typeface="Calibri" panose="020F0502020204030204"/>
                <a:cs typeface="Times New Roman" pitchFamily="18" charset="0"/>
              </a:rPr>
              <a:t>* Subject to Floor Provision</a:t>
            </a:r>
          </a:p>
        </p:txBody>
      </p:sp>
      <p:sp>
        <p:nvSpPr>
          <p:cNvPr id="2" name="Slide Number Placeholder 1">
            <a:extLst>
              <a:ext uri="{FF2B5EF4-FFF2-40B4-BE49-F238E27FC236}">
                <a16:creationId xmlns:a16="http://schemas.microsoft.com/office/drawing/2014/main" id="{E461BF5E-C74F-4CB5-912C-6913CBC46D4E}"/>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7</a:t>
            </a:fld>
            <a:endParaRPr lang="en-US" dirty="0">
              <a:solidFill>
                <a:srgbClr val="15234A">
                  <a:tint val="75000"/>
                </a:srgbClr>
              </a:solidFill>
              <a:latin typeface="Calibri" panose="020F0502020204030204"/>
            </a:endParaRPr>
          </a:p>
        </p:txBody>
      </p:sp>
      <p:graphicFrame>
        <p:nvGraphicFramePr>
          <p:cNvPr id="8" name="Chart 7">
            <a:extLst>
              <a:ext uri="{FF2B5EF4-FFF2-40B4-BE49-F238E27FC236}">
                <a16:creationId xmlns:a16="http://schemas.microsoft.com/office/drawing/2014/main" id="{00000000-0008-0000-0200-00000D000000}"/>
              </a:ext>
            </a:extLst>
          </p:cNvPr>
          <p:cNvGraphicFramePr>
            <a:graphicFrameLocks/>
          </p:cNvGraphicFramePr>
          <p:nvPr>
            <p:extLst>
              <p:ext uri="{D42A27DB-BD31-4B8C-83A1-F6EECF244321}">
                <p14:modId xmlns:p14="http://schemas.microsoft.com/office/powerpoint/2010/main" val="455369696"/>
              </p:ext>
            </p:extLst>
          </p:nvPr>
        </p:nvGraphicFramePr>
        <p:xfrm>
          <a:off x="1147619" y="1482846"/>
          <a:ext cx="10049163" cy="44609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47830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3" y="430219"/>
            <a:ext cx="8077200" cy="1048062"/>
          </a:xfrm>
        </p:spPr>
        <p:txBody>
          <a:bodyPr/>
          <a:lstStyle/>
          <a:p>
            <a:pPr algn="ctr" eaLnBrk="1" hangingPunct="1"/>
            <a:r>
              <a:rPr lang="en-US" b="1" dirty="0">
                <a:solidFill>
                  <a:schemeClr val="tx1"/>
                </a:solidFill>
                <a:latin typeface="+mn-lt"/>
              </a:rPr>
              <a:t>Bond Accounts</a:t>
            </a:r>
          </a:p>
        </p:txBody>
      </p:sp>
      <p:graphicFrame>
        <p:nvGraphicFramePr>
          <p:cNvPr id="9" name="Content Placeholder 8"/>
          <p:cNvGraphicFramePr>
            <a:graphicFrameLocks noGrp="1"/>
          </p:cNvGraphicFramePr>
          <p:nvPr>
            <p:ph idx="1"/>
          </p:nvPr>
        </p:nvGraphicFramePr>
        <p:xfrm>
          <a:off x="2057400" y="1600205"/>
          <a:ext cx="8229600" cy="39623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1981203" y="1447800"/>
          <a:ext cx="8069579" cy="3992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AEA5301F-1823-47DD-AB72-ABBE211569C0}"/>
              </a:ext>
            </a:extLst>
          </p:cNvPr>
          <p:cNvSpPr>
            <a:spLocks noGrp="1"/>
          </p:cNvSpPr>
          <p:nvPr>
            <p:ph type="sldNum" sz="quarter" idx="4"/>
          </p:nvPr>
        </p:nvSpPr>
        <p:spPr/>
        <p:txBody>
          <a:bodyPr/>
          <a:lstStyle/>
          <a:p>
            <a:pPr defTabSz="914411">
              <a:defRPr/>
            </a:pPr>
            <a:fld id="{939BA12D-66C8-4ADD-AE22-8C591D475314}" type="slidenum">
              <a:rPr lang="en-US">
                <a:solidFill>
                  <a:srgbClr val="15234A">
                    <a:tint val="75000"/>
                  </a:srgbClr>
                </a:solidFill>
                <a:latin typeface="Calibri" panose="020F0502020204030204"/>
              </a:rPr>
              <a:pPr defTabSz="914411">
                <a:defRPr/>
              </a:pPr>
              <a:t>8</a:t>
            </a:fld>
            <a:endParaRPr lang="en-US" dirty="0">
              <a:solidFill>
                <a:srgbClr val="15234A">
                  <a:tint val="75000"/>
                </a:srgbClr>
              </a:solidFill>
              <a:latin typeface="Calibri" panose="020F0502020204030204"/>
            </a:endParaRPr>
          </a:p>
        </p:txBody>
      </p:sp>
      <p:graphicFrame>
        <p:nvGraphicFramePr>
          <p:cNvPr id="8" name="Chart 7">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849333287"/>
              </p:ext>
            </p:extLst>
          </p:nvPr>
        </p:nvGraphicFramePr>
        <p:xfrm>
          <a:off x="840509" y="1348740"/>
          <a:ext cx="10474035" cy="4433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124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Non-State Operating &amp; Bond Accounts </a:t>
            </a:r>
            <a:br>
              <a:rPr lang="en-US" b="1" dirty="0"/>
            </a:br>
            <a:r>
              <a:rPr lang="en-US" sz="2800" b="1" dirty="0"/>
              <a:t>by type</a:t>
            </a:r>
          </a:p>
        </p:txBody>
      </p:sp>
      <p:graphicFrame>
        <p:nvGraphicFramePr>
          <p:cNvPr id="5" name="Content Placeholder 4"/>
          <p:cNvGraphicFramePr>
            <a:graphicFrameLocks noGrp="1"/>
          </p:cNvGraphicFramePr>
          <p:nvPr>
            <p:ph idx="1"/>
          </p:nvPr>
        </p:nvGraphicFramePr>
        <p:xfrm>
          <a:off x="1288111" y="2257428"/>
          <a:ext cx="4245997" cy="3717141"/>
        </p:xfrm>
        <a:graphic>
          <a:graphicData uri="http://schemas.openxmlformats.org/drawingml/2006/table">
            <a:tbl>
              <a:tblPr firstRow="1" bandRow="1">
                <a:tableStyleId>{5940675A-B579-460E-94D1-54222C63F5DA}</a:tableStyleId>
              </a:tblPr>
              <a:tblGrid>
                <a:gridCol w="1415333">
                  <a:extLst>
                    <a:ext uri="{9D8B030D-6E8A-4147-A177-3AD203B41FA5}">
                      <a16:colId xmlns:a16="http://schemas.microsoft.com/office/drawing/2014/main" val="20000"/>
                    </a:ext>
                  </a:extLst>
                </a:gridCol>
                <a:gridCol w="1865665">
                  <a:extLst>
                    <a:ext uri="{9D8B030D-6E8A-4147-A177-3AD203B41FA5}">
                      <a16:colId xmlns:a16="http://schemas.microsoft.com/office/drawing/2014/main" val="20001"/>
                    </a:ext>
                  </a:extLst>
                </a:gridCol>
                <a:gridCol w="964999">
                  <a:extLst>
                    <a:ext uri="{9D8B030D-6E8A-4147-A177-3AD203B41FA5}">
                      <a16:colId xmlns:a16="http://schemas.microsoft.com/office/drawing/2014/main" val="20002"/>
                    </a:ext>
                  </a:extLst>
                </a:gridCol>
              </a:tblGrid>
              <a:tr h="274217">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3/31/23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75652">
                <a:tc>
                  <a:txBody>
                    <a:bodyPr/>
                    <a:lstStyle/>
                    <a:p>
                      <a:pPr algn="l" fontAlgn="b"/>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$3,397,945,318.60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5.33%</a:t>
                      </a:r>
                    </a:p>
                  </a:txBody>
                  <a:tcPr marL="9525" marR="9525" marT="9525" marB="0" anchor="b"/>
                </a:tc>
                <a:extLst>
                  <a:ext uri="{0D108BD9-81ED-4DB2-BD59-A6C34878D82A}">
                    <a16:rowId xmlns:a16="http://schemas.microsoft.com/office/drawing/2014/main" val="10001"/>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$569,633,119.07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0.89%</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$272,152,772.64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0.43%</a:t>
                      </a:r>
                    </a:p>
                  </a:txBody>
                  <a:tcPr marL="9525" marR="9525" marT="9525" marB="0" anchor="b"/>
                </a:tc>
                <a:extLst>
                  <a:ext uri="{0D108BD9-81ED-4DB2-BD59-A6C34878D82A}">
                    <a16:rowId xmlns:a16="http://schemas.microsoft.com/office/drawing/2014/main" val="10003"/>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University</a:t>
                      </a:r>
                      <a:r>
                        <a:rPr lang="en-US" sz="1200" b="1" i="0" u="none" strike="noStrike" baseline="0" dirty="0">
                          <a:solidFill>
                            <a:srgbClr val="000000"/>
                          </a:solidFill>
                          <a:latin typeface="+mn-lt"/>
                          <a:cs typeface="Arial" pitchFamily="34" charset="0"/>
                        </a:rPr>
                        <a:t> 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$171,698,305.47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0.27%</a:t>
                      </a:r>
                    </a:p>
                  </a:txBody>
                  <a:tcPr marL="9525" marR="9525" marT="9525" marB="0" anchor="b"/>
                </a:tc>
                <a:extLst>
                  <a:ext uri="{0D108BD9-81ED-4DB2-BD59-A6C34878D82A}">
                    <a16:rowId xmlns:a16="http://schemas.microsoft.com/office/drawing/2014/main" val="10004"/>
                  </a:ext>
                </a:extLst>
              </a:tr>
              <a:tr h="29134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Miscellaneous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$81,955,060.68</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0.13%</a:t>
                      </a:r>
                    </a:p>
                  </a:txBody>
                  <a:tcPr marL="9525" marR="9525" marT="9525" marB="0" anchor="b"/>
                </a:tc>
                <a:extLst>
                  <a:ext uri="{0D108BD9-81ED-4DB2-BD59-A6C34878D82A}">
                    <a16:rowId xmlns:a16="http://schemas.microsoft.com/office/drawing/2014/main" val="10005"/>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$49,951,795.81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0.08%</a:t>
                      </a:r>
                    </a:p>
                  </a:txBody>
                  <a:tcPr marL="9525" marR="9525" marT="9525" marB="0" anchor="b"/>
                </a:tc>
                <a:extLst>
                  <a:ext uri="{0D108BD9-81ED-4DB2-BD59-A6C34878D82A}">
                    <a16:rowId xmlns:a16="http://schemas.microsoft.com/office/drawing/2014/main" val="10006"/>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College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$38,726,821.23 </a:t>
                      </a: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chemeClr val="tx1"/>
                          </a:solidFill>
                          <a:latin typeface="+mn-lt"/>
                          <a:cs typeface="Arial" pitchFamily="34" charset="0"/>
                        </a:rPr>
                        <a:t>0.06%</a:t>
                      </a:r>
                    </a:p>
                  </a:txBody>
                  <a:tcPr marL="9525" marR="9525" marT="9525" marB="0" anchor="b"/>
                </a:tc>
                <a:extLst>
                  <a:ext uri="{0D108BD9-81ED-4DB2-BD59-A6C34878D82A}">
                    <a16:rowId xmlns:a16="http://schemas.microsoft.com/office/drawing/2014/main" val="10007"/>
                  </a:ext>
                </a:extLst>
              </a:tr>
              <a:tr h="2913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Counties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$20,257,554.10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0.03%</a:t>
                      </a:r>
                    </a:p>
                  </a:txBody>
                  <a:tcPr marL="9525" marR="9525" marT="9525" marB="0" anchor="b"/>
                </a:tc>
                <a:extLst>
                  <a:ext uri="{0D108BD9-81ED-4DB2-BD59-A6C34878D82A}">
                    <a16:rowId xmlns:a16="http://schemas.microsoft.com/office/drawing/2014/main" val="10008"/>
                  </a:ext>
                </a:extLst>
              </a:tr>
              <a:tr h="316451">
                <a:tc>
                  <a:txBody>
                    <a:bodyPr/>
                    <a:lstStyle/>
                    <a:p>
                      <a:pPr algn="l" fontAlgn="b"/>
                      <a:r>
                        <a:rPr lang="en-US" sz="1200" b="1" i="0" u="none" strike="noStrike" dirty="0">
                          <a:solidFill>
                            <a:srgbClr val="000000"/>
                          </a:solidFill>
                          <a:latin typeface="+mn-lt"/>
                          <a:cs typeface="Arial" pitchFamily="34" charset="0"/>
                        </a:rPr>
                        <a:t>Cities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$4,062,585.98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9"/>
                  </a:ext>
                </a:extLst>
              </a:tr>
              <a:tr h="375652">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$4,606,383,333.58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7.23%</a:t>
                      </a:r>
                    </a:p>
                  </a:txBody>
                  <a:tcPr marL="9525" marR="9525" marT="9525" marB="0" anchor="b"/>
                </a:tc>
                <a:extLst>
                  <a:ext uri="{0D108BD9-81ED-4DB2-BD59-A6C34878D82A}">
                    <a16:rowId xmlns:a16="http://schemas.microsoft.com/office/drawing/2014/main" val="10010"/>
                  </a:ext>
                </a:extLst>
              </a:tr>
            </a:tbl>
          </a:graphicData>
        </a:graphic>
      </p:graphicFrame>
      <p:sp>
        <p:nvSpPr>
          <p:cNvPr id="6" name="TextBox 5"/>
          <p:cNvSpPr txBox="1"/>
          <p:nvPr/>
        </p:nvSpPr>
        <p:spPr>
          <a:xfrm>
            <a:off x="8582025" y="6032590"/>
            <a:ext cx="3048000"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1" u="none" strike="noStrike" kern="1200" cap="none" spc="0" normalizeH="0" baseline="0" noProof="0" dirty="0">
                <a:ln>
                  <a:noFill/>
                </a:ln>
                <a:solidFill>
                  <a:srgbClr val="000000"/>
                </a:solidFill>
                <a:effectLst/>
                <a:uLnTx/>
                <a:uFillTx/>
                <a:latin typeface="Garamond" pitchFamily="18" charset="0"/>
                <a:ea typeface="+mn-ea"/>
                <a:cs typeface="+mn-cs"/>
              </a:rPr>
              <a:t>*</a:t>
            </a:r>
            <a:r>
              <a:rPr kumimoji="0" lang="en-US" sz="900" b="0" i="1" u="none" strike="noStrike" kern="1200" cap="none" spc="0" normalizeH="0" baseline="0" noProof="0" dirty="0">
                <a:ln>
                  <a:noFill/>
                </a:ln>
                <a:solidFill>
                  <a:srgbClr val="000000"/>
                </a:solidFill>
                <a:effectLst/>
                <a:uLnTx/>
                <a:uFillTx/>
                <a:latin typeface="Verdana" pitchFamily="34" charset="0"/>
                <a:ea typeface="+mn-ea"/>
                <a:cs typeface="+mn-cs"/>
              </a:rPr>
              <a:t>Miscellaneous includes various associations, foundations, and finance corporations.</a:t>
            </a:r>
          </a:p>
        </p:txBody>
      </p:sp>
      <p:sp>
        <p:nvSpPr>
          <p:cNvPr id="8" name="TextBox 7"/>
          <p:cNvSpPr txBox="1"/>
          <p:nvPr/>
        </p:nvSpPr>
        <p:spPr>
          <a:xfrm>
            <a:off x="2314575" y="1764746"/>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15234A"/>
                </a:solidFill>
                <a:effectLst/>
                <a:uLnTx/>
                <a:uFillTx/>
                <a:latin typeface="Calibri" panose="020F0502020204030204"/>
                <a:ea typeface="+mn-ea"/>
                <a:cs typeface="Times New Roman" pitchFamily="18" charset="0"/>
              </a:rPr>
              <a:t>Non-State Operating</a:t>
            </a:r>
          </a:p>
        </p:txBody>
      </p:sp>
      <p:sp>
        <p:nvSpPr>
          <p:cNvPr id="9" name="TextBox 8"/>
          <p:cNvSpPr txBox="1"/>
          <p:nvPr/>
        </p:nvSpPr>
        <p:spPr>
          <a:xfrm>
            <a:off x="7962900" y="1837210"/>
            <a:ext cx="2362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Times New Roman" pitchFamily="18" charset="0"/>
              </a:rPr>
              <a:t>Bond</a:t>
            </a:r>
          </a:p>
        </p:txBody>
      </p:sp>
      <p:graphicFrame>
        <p:nvGraphicFramePr>
          <p:cNvPr id="10" name="Content Placeholder 4"/>
          <p:cNvGraphicFramePr>
            <a:graphicFrameLocks/>
          </p:cNvGraphicFramePr>
          <p:nvPr/>
        </p:nvGraphicFramePr>
        <p:xfrm>
          <a:off x="6612467" y="2257429"/>
          <a:ext cx="4344430" cy="3659215"/>
        </p:xfrm>
        <a:graphic>
          <a:graphicData uri="http://schemas.openxmlformats.org/drawingml/2006/table">
            <a:tbl>
              <a:tblPr firstRow="1" bandRow="1">
                <a:tableStyleId>{5940675A-B579-460E-94D1-54222C63F5DA}</a:tableStyleId>
              </a:tblPr>
              <a:tblGrid>
                <a:gridCol w="1460758">
                  <a:extLst>
                    <a:ext uri="{9D8B030D-6E8A-4147-A177-3AD203B41FA5}">
                      <a16:colId xmlns:a16="http://schemas.microsoft.com/office/drawing/2014/main" val="20000"/>
                    </a:ext>
                  </a:extLst>
                </a:gridCol>
                <a:gridCol w="1900602">
                  <a:extLst>
                    <a:ext uri="{9D8B030D-6E8A-4147-A177-3AD203B41FA5}">
                      <a16:colId xmlns:a16="http://schemas.microsoft.com/office/drawing/2014/main" val="20001"/>
                    </a:ext>
                  </a:extLst>
                </a:gridCol>
                <a:gridCol w="983070">
                  <a:extLst>
                    <a:ext uri="{9D8B030D-6E8A-4147-A177-3AD203B41FA5}">
                      <a16:colId xmlns:a16="http://schemas.microsoft.com/office/drawing/2014/main" val="20002"/>
                    </a:ext>
                  </a:extLst>
                </a:gridCol>
              </a:tblGrid>
              <a:tr h="280316">
                <a:tc>
                  <a:txBody>
                    <a:bodyPr/>
                    <a:lstStyle/>
                    <a:p>
                      <a:pPr algn="ctr" fontAlgn="b"/>
                      <a:r>
                        <a:rPr lang="en-US" sz="1400" b="1" i="1" u="none" strike="noStrike" dirty="0">
                          <a:solidFill>
                            <a:srgbClr val="000000"/>
                          </a:solidFill>
                          <a:latin typeface="+mn-lt"/>
                          <a:cs typeface="Arial" pitchFamily="34" charset="0"/>
                        </a:rPr>
                        <a:t>Participant</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3/31/23 balance</a:t>
                      </a:r>
                    </a:p>
                  </a:txBody>
                  <a:tcPr marL="9525" marR="9525" marT="9525" marB="0" anchor="b"/>
                </a:tc>
                <a:tc>
                  <a:txBody>
                    <a:bodyPr/>
                    <a:lstStyle/>
                    <a:p>
                      <a:pPr algn="ctr" fontAlgn="b"/>
                      <a:r>
                        <a:rPr lang="en-US" sz="1400" b="1" i="1" u="none" strike="noStrike" dirty="0">
                          <a:solidFill>
                            <a:schemeClr val="tx1"/>
                          </a:solidFill>
                          <a:latin typeface="+mn-lt"/>
                          <a:cs typeface="Arial" pitchFamily="34" charset="0"/>
                        </a:rPr>
                        <a:t>% of Pool</a:t>
                      </a:r>
                    </a:p>
                  </a:txBody>
                  <a:tcPr marL="9525" marR="9525" marT="9525" marB="0" anchor="b"/>
                </a:tc>
                <a:extLst>
                  <a:ext uri="{0D108BD9-81ED-4DB2-BD59-A6C34878D82A}">
                    <a16:rowId xmlns:a16="http://schemas.microsoft.com/office/drawing/2014/main" val="10000"/>
                  </a:ext>
                </a:extLst>
              </a:tr>
              <a:tr h="384007">
                <a:tc>
                  <a:txBody>
                    <a:bodyPr/>
                    <a:lstStyle/>
                    <a:p>
                      <a:pPr algn="l" fontAlgn="b"/>
                      <a:r>
                        <a:rPr lang="en-US" sz="1200" b="1" i="0" u="none" strike="noStrike" dirty="0">
                          <a:solidFill>
                            <a:srgbClr val="000000"/>
                          </a:solidFill>
                          <a:latin typeface="+mn-lt"/>
                          <a:cs typeface="Arial" pitchFamily="34" charset="0"/>
                        </a:rPr>
                        <a:t>Florida Housing Finance Corp.</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$1,360,846,900.34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2.14%</a:t>
                      </a:r>
                    </a:p>
                  </a:txBody>
                  <a:tcPr marL="9525" marR="9525" marT="9525" marB="0" anchor="b"/>
                </a:tc>
                <a:extLst>
                  <a:ext uri="{0D108BD9-81ED-4DB2-BD59-A6C34878D82A}">
                    <a16:rowId xmlns:a16="http://schemas.microsoft.com/office/drawing/2014/main" val="10001"/>
                  </a:ext>
                </a:extLst>
              </a:tr>
              <a:tr h="37528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Universities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$114,670,020.15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0.18%</a:t>
                      </a:r>
                    </a:p>
                  </a:txBody>
                  <a:tcPr marL="9525" marR="9525" marT="9525" marB="0" anchor="b"/>
                </a:tc>
                <a:extLst>
                  <a:ext uri="{0D108BD9-81ED-4DB2-BD59-A6C34878D82A}">
                    <a16:rowId xmlns:a16="http://schemas.microsoft.com/office/drawing/2014/main" val="10002"/>
                  </a:ext>
                </a:extLst>
              </a:tr>
              <a:tr h="37528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University</a:t>
                      </a:r>
                    </a:p>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Component Units</a:t>
                      </a: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$50,250,000.14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0.08%</a:t>
                      </a:r>
                    </a:p>
                  </a:txBody>
                  <a:tcPr marL="9525" marR="9525" marT="9525" marB="0" anchor="b"/>
                </a:tc>
                <a:extLst>
                  <a:ext uri="{0D108BD9-81ED-4DB2-BD59-A6C34878D82A}">
                    <a16:rowId xmlns:a16="http://schemas.microsoft.com/office/drawing/2014/main" val="10003"/>
                  </a:ext>
                </a:extLst>
              </a:tr>
              <a:tr h="297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State</a:t>
                      </a:r>
                    </a:p>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latin typeface="+mn-lt"/>
                          <a:cs typeface="Arial" pitchFamily="34" charset="0"/>
                        </a:rPr>
                        <a:t>Component Units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$3,633,799.16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0.01%</a:t>
                      </a:r>
                    </a:p>
                  </a:txBody>
                  <a:tcPr marL="9525" marR="9525" marT="9525" marB="0" anchor="b"/>
                </a:tc>
                <a:extLst>
                  <a:ext uri="{0D108BD9-81ED-4DB2-BD59-A6C34878D82A}">
                    <a16:rowId xmlns:a16="http://schemas.microsoft.com/office/drawing/2014/main" val="10004"/>
                  </a:ext>
                </a:extLst>
              </a:tr>
              <a:tr h="29782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1" i="0" u="none" strike="noStrike" baseline="0" dirty="0">
                          <a:solidFill>
                            <a:srgbClr val="000000"/>
                          </a:solidFill>
                          <a:latin typeface="+mn-lt"/>
                          <a:cs typeface="Arial" pitchFamily="34" charset="0"/>
                        </a:rPr>
                        <a:t>School Boards</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$521.14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0.00%</a:t>
                      </a:r>
                    </a:p>
                  </a:txBody>
                  <a:tcPr marL="9525" marR="9525" marT="9525" marB="0" anchor="b"/>
                </a:tc>
                <a:extLst>
                  <a:ext uri="{0D108BD9-81ED-4DB2-BD59-A6C34878D82A}">
                    <a16:rowId xmlns:a16="http://schemas.microsoft.com/office/drawing/2014/main" val="10005"/>
                  </a:ext>
                </a:extLst>
              </a:tr>
              <a:tr h="328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6"/>
                  </a:ext>
                </a:extLst>
              </a:tr>
              <a:tr h="29782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7"/>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8"/>
                  </a:ext>
                </a:extLst>
              </a:tr>
              <a:tr h="28031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rgbClr val="000000"/>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tc>
                  <a:txBody>
                    <a:bodyPr/>
                    <a:lstStyle/>
                    <a:p>
                      <a:pPr algn="r" fontAlgn="b"/>
                      <a:endParaRPr lang="en-US" sz="1200" b="1" i="0" u="none" strike="noStrike" dirty="0">
                        <a:solidFill>
                          <a:schemeClr val="tx1"/>
                        </a:solidFill>
                        <a:latin typeface="+mn-lt"/>
                        <a:cs typeface="Arial" pitchFamily="34" charset="0"/>
                      </a:endParaRPr>
                    </a:p>
                  </a:txBody>
                  <a:tcPr marL="9525" marR="9525" marT="9525" marB="0" anchor="b"/>
                </a:tc>
                <a:extLst>
                  <a:ext uri="{0D108BD9-81ED-4DB2-BD59-A6C34878D82A}">
                    <a16:rowId xmlns:a16="http://schemas.microsoft.com/office/drawing/2014/main" val="10009"/>
                  </a:ext>
                </a:extLst>
              </a:tr>
              <a:tr h="384007">
                <a:tc>
                  <a:txBody>
                    <a:bodyPr/>
                    <a:lstStyle/>
                    <a:p>
                      <a:pPr algn="l" fontAlgn="b"/>
                      <a:r>
                        <a:rPr lang="en-US" sz="1200" b="1" i="0" u="none" strike="noStrike" dirty="0">
                          <a:solidFill>
                            <a:srgbClr val="000000"/>
                          </a:solidFill>
                          <a:latin typeface="+mn-lt"/>
                          <a:cs typeface="Arial" pitchFamily="34" charset="0"/>
                        </a:rPr>
                        <a:t>Grand Total</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           $1,529,401,240.93 </a:t>
                      </a:r>
                    </a:p>
                  </a:txBody>
                  <a:tcPr marL="9525" marR="9525" marT="9525" marB="0" anchor="b"/>
                </a:tc>
                <a:tc>
                  <a:txBody>
                    <a:bodyPr/>
                    <a:lstStyle/>
                    <a:p>
                      <a:pPr algn="r" fontAlgn="b"/>
                      <a:r>
                        <a:rPr lang="en-US" sz="1200" b="1" i="0" u="none" strike="noStrike" dirty="0">
                          <a:solidFill>
                            <a:schemeClr val="tx1"/>
                          </a:solidFill>
                          <a:latin typeface="+mn-lt"/>
                          <a:cs typeface="Arial" pitchFamily="34" charset="0"/>
                        </a:rPr>
                        <a:t>2.40%</a:t>
                      </a:r>
                    </a:p>
                  </a:txBody>
                  <a:tcPr marL="9525" marR="9525" marT="9525" marB="0" anchor="b"/>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DC48B17-E249-4D3A-ABD0-ADBFAED7ED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BA12D-66C8-4ADD-AE22-8C591D475314}" type="slidenum">
              <a:rPr kumimoji="0" lang="en-US" sz="1200" b="0" i="0" u="none" strike="noStrike" kern="1200" cap="none" spc="0" normalizeH="0" baseline="0" noProof="0" smtClean="0">
                <a:ln>
                  <a:noFill/>
                </a:ln>
                <a:solidFill>
                  <a:srgbClr val="15234A">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5234A">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07897"/>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5234A"/>
      </a:dk1>
      <a:lt1>
        <a:sysClr val="window" lastClr="FFFFFF"/>
      </a:lt1>
      <a:dk2>
        <a:srgbClr val="15234A"/>
      </a:dk2>
      <a:lt2>
        <a:srgbClr val="E7E6E6"/>
      </a:lt2>
      <a:accent1>
        <a:srgbClr val="15234A"/>
      </a:accent1>
      <a:accent2>
        <a:srgbClr val="B5985A"/>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27998</TotalTime>
  <Words>3902</Words>
  <PresentationFormat>Widescreen</PresentationFormat>
  <Paragraphs>1364</Paragraphs>
  <Slides>47</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7" baseType="lpstr">
      <vt:lpstr>Arial</vt:lpstr>
      <vt:lpstr>Calibri</vt:lpstr>
      <vt:lpstr>Constantia</vt:lpstr>
      <vt:lpstr>Garamond</vt:lpstr>
      <vt:lpstr>Times New Roman</vt:lpstr>
      <vt:lpstr>Verdana</vt:lpstr>
      <vt:lpstr>Wingdings</vt:lpstr>
      <vt:lpstr>Office Theme</vt:lpstr>
      <vt:lpstr>1_Office Theme</vt:lpstr>
      <vt:lpstr>Chart</vt:lpstr>
      <vt:lpstr>Treasury Investment Council    Meeting Date: May 11, 2023   </vt:lpstr>
      <vt:lpstr>Florida Economy &amp; Pool Balances</vt:lpstr>
      <vt:lpstr>Florida Economy</vt:lpstr>
      <vt:lpstr>FL Treasury Investment Pool Size (total mkt. value)</vt:lpstr>
      <vt:lpstr>State Net Receipts (Including Federal Stimulus)</vt:lpstr>
      <vt:lpstr>State Operating Accounts</vt:lpstr>
      <vt:lpstr>Non-State Operating Accounts*</vt:lpstr>
      <vt:lpstr>Bond Accounts</vt:lpstr>
      <vt:lpstr>Non-State Operating &amp; Bond Accounts  by type</vt:lpstr>
      <vt:lpstr>Summary of Macro Risks to the Investment Pool</vt:lpstr>
      <vt:lpstr>Current Initiatives</vt:lpstr>
      <vt:lpstr>Current Initiatives</vt:lpstr>
      <vt:lpstr>Current Initiatives (continued)</vt:lpstr>
      <vt:lpstr>Current Initiatives (continued)</vt:lpstr>
      <vt:lpstr>CIP - Most Relevant Updates (I)</vt:lpstr>
      <vt:lpstr>CIP - Most Relevant Updates (II)</vt:lpstr>
      <vt:lpstr> Securities Lending Review</vt:lpstr>
      <vt:lpstr>SECURITIES LENDING OVERVIEW</vt:lpstr>
      <vt:lpstr>Securities Lending Income </vt:lpstr>
      <vt:lpstr>Securities Lending - Cash Collateral Portfolio As of March 31, 2023 </vt:lpstr>
      <vt:lpstr>Investment Pool Review</vt:lpstr>
      <vt:lpstr>Treasury Yield Curve change (Sep 2022 vs Mar 2023)</vt:lpstr>
      <vt:lpstr>U.S. Fixed Income Markets Returns</vt:lpstr>
      <vt:lpstr>Investment Strategy (Macro level)</vt:lpstr>
      <vt:lpstr>Investment Strategy (Macro level)</vt:lpstr>
      <vt:lpstr>Reallocation of Assets</vt:lpstr>
      <vt:lpstr>PowerPoint Presentation</vt:lpstr>
      <vt:lpstr>Portfolio % vs. Allocation Ranges as of March 31, 2023</vt:lpstr>
      <vt:lpstr>PowerPoint Presentation</vt:lpstr>
      <vt:lpstr>Investment Pool  Distributed Income</vt:lpstr>
      <vt:lpstr>Investment Pool Q3 2022 &amp; Q1 2023 Total Return  (excl. Time Deposits)</vt:lpstr>
      <vt:lpstr>PowerPoint Presentation</vt:lpstr>
      <vt:lpstr>5-Year Total Return Performance ending March 31, 2023</vt:lpstr>
      <vt:lpstr>Fixed Income Yields and Spreads December 2021 vs March 2023</vt:lpstr>
      <vt:lpstr>Investment Strategy (Macro level)</vt:lpstr>
      <vt:lpstr>Total Pool Characteristics</vt:lpstr>
      <vt:lpstr>BBB &amp; Lower Exposure</vt:lpstr>
      <vt:lpstr>U.S. Regional Bank Exposure</vt:lpstr>
      <vt:lpstr>Pool Rating</vt:lpstr>
      <vt:lpstr>Individual Mandates Review</vt:lpstr>
      <vt:lpstr>Liquidity Portfolio (as of March 31, 2023)</vt:lpstr>
      <vt:lpstr>Ultra-Short &amp; Short Duration Portfolios (as of March 31, 2023)</vt:lpstr>
      <vt:lpstr>Intermediate Duration Portfolio Net of Fee Performance as of March 31, 2023</vt:lpstr>
      <vt:lpstr>Long Duration Portfolio Net of Fee  Performance as of March 31, 2023</vt:lpstr>
      <vt:lpstr>Watch List Worksheet – Intermediate Duration (March 31, 2023)</vt:lpstr>
      <vt:lpstr>Watch List Worksheet – Long Duration (March 31,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2019-11-12T14:42:52Z</cp:lastPrinted>
  <dcterms:created xsi:type="dcterms:W3CDTF">2017-12-18T19:50:46Z</dcterms:created>
  <dcterms:modified xsi:type="dcterms:W3CDTF">2023-05-10T15:55:08Z</dcterms:modified>
</cp:coreProperties>
</file>