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8.xml" ContentType="application/vnd.openxmlformats-officedocument.drawingml.chart+xml"/>
  <Override PartName="/ppt/theme/themeOverride2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72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56" y="7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dfsppns1fp1\BIFUsers\Rodabaughl\DCFO%20Monthly%20Report\Monthly%20Report%20JULY%202018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dfsppns1fp1\BIFUsers\Rodabaughl\DCFO%20Monthly%20Report\Monthly%20Report%20JULY%202018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dfsppns1fp1\BIFUsers\Rodabaughl\DCFO%20Monthly%20Report\Monthly%20Report%20JULY%202018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dfsppns1fp1\BIFUsers\Rodabaughl\DCFO%20Monthly%20Report\Monthly%20Report%20JULY%202018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dfsppns1fp1\BIFUsers\Rodabaughl\DCFO%20Monthly%20Report\Monthly%20Report%20JULY%202018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dfsppns1fp1\BIFUsers\Rodabaughl\DCFO%20Monthly%20Report\Monthly%20Report%20JULY%202018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15,593 Referrals</a:t>
            </a:r>
          </a:p>
        </c:rich>
      </c:tx>
      <c:layout>
        <c:manualLayout>
          <c:xMode val="edge"/>
          <c:yMode val="edge"/>
          <c:x val="0.49668095884250957"/>
          <c:y val="4.7700140797588594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2871245773856622"/>
          <c:y val="0.13645308352384919"/>
          <c:w val="0.57098006472306873"/>
          <c:h val="0.6153337993535209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813D-4D05-9CF4-AAFB98837BE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813D-4D05-9CF4-AAFB98837BE8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813D-4D05-9CF4-AAFB98837BE8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813D-4D05-9CF4-AAFB98837BE8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813D-4D05-9CF4-AAFB98837BE8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813D-4D05-9CF4-AAFB98837BE8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813D-4D05-9CF4-AAFB98837BE8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3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F-813D-4D05-9CF4-AAFB98837BE8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1-813D-4D05-9CF4-AAFB98837BE8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8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8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3-813D-4D05-9CF4-AAFB98837BE8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3">
                      <a:lumMod val="8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8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8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5-813D-4D05-9CF4-AAFB98837BE8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8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8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7-813D-4D05-9CF4-AAFB98837BE8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lumOff val="4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lumOff val="4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lumOff val="4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9-813D-4D05-9CF4-AAFB98837BE8}"/>
              </c:ext>
            </c:extLst>
          </c:dPt>
          <c:dPt>
            <c:idx val="13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lumOff val="4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60000"/>
                      <a:lumOff val="4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60000"/>
                      <a:lumOff val="4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B-813D-4D05-9CF4-AAFB98837BE8}"/>
              </c:ext>
            </c:extLst>
          </c:dPt>
          <c:dPt>
            <c:idx val="14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lumOff val="4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lumOff val="4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lumOff val="4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D-813D-4D05-9CF4-AAFB98837BE8}"/>
              </c:ext>
            </c:extLst>
          </c:dPt>
          <c:dPt>
            <c:idx val="15"/>
            <c:bubble3D val="0"/>
            <c:spPr>
              <a:gradFill rotWithShape="1">
                <a:gsLst>
                  <a:gs pos="0">
                    <a:schemeClr val="accent1">
                      <a:lumMod val="5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5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5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F-813D-4D05-9CF4-AAFB98837BE8}"/>
              </c:ext>
            </c:extLst>
          </c:dPt>
          <c:dPt>
            <c:idx val="16"/>
            <c:bubble3D val="0"/>
            <c:spPr>
              <a:gradFill rotWithShape="1">
                <a:gsLst>
                  <a:gs pos="0">
                    <a:schemeClr val="accent3">
                      <a:lumMod val="5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5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5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21-813D-4D05-9CF4-AAFB98837BE8}"/>
              </c:ext>
            </c:extLst>
          </c:dPt>
          <c:dPt>
            <c:idx val="17"/>
            <c:bubble3D val="0"/>
            <c:spPr>
              <a:gradFill rotWithShape="1">
                <a:gsLst>
                  <a:gs pos="0">
                    <a:schemeClr val="accent5">
                      <a:lumMod val="5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5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5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23-813D-4D05-9CF4-AAFB98837BE8}"/>
              </c:ext>
            </c:extLst>
          </c:dPt>
          <c:dPt>
            <c:idx val="18"/>
            <c:bubble3D val="0"/>
            <c:spPr>
              <a:gradFill rotWithShape="1">
                <a:gsLst>
                  <a:gs pos="0">
                    <a:schemeClr val="accent1">
                      <a:lumMod val="70000"/>
                      <a:lumOff val="3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70000"/>
                      <a:lumOff val="3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70000"/>
                      <a:lumOff val="3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25-813D-4D05-9CF4-AAFB98837BE8}"/>
              </c:ext>
            </c:extLst>
          </c:dPt>
          <c:dPt>
            <c:idx val="19"/>
            <c:bubble3D val="0"/>
            <c:spPr>
              <a:gradFill rotWithShape="1">
                <a:gsLst>
                  <a:gs pos="0">
                    <a:schemeClr val="accent3">
                      <a:lumMod val="70000"/>
                      <a:lumOff val="3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70000"/>
                      <a:lumOff val="3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70000"/>
                      <a:lumOff val="3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27-813D-4D05-9CF4-AAFB98837BE8}"/>
              </c:ext>
            </c:extLst>
          </c:dPt>
          <c:dPt>
            <c:idx val="20"/>
            <c:bubble3D val="0"/>
            <c:spPr>
              <a:gradFill rotWithShape="1">
                <a:gsLst>
                  <a:gs pos="0">
                    <a:schemeClr val="accent5">
                      <a:lumMod val="70000"/>
                      <a:lumOff val="3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70000"/>
                      <a:lumOff val="3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70000"/>
                      <a:lumOff val="3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29-813D-4D05-9CF4-AAFB98837BE8}"/>
              </c:ext>
            </c:extLst>
          </c:dPt>
          <c:dPt>
            <c:idx val="21"/>
            <c:bubble3D val="0"/>
            <c:spPr>
              <a:gradFill rotWithShape="1">
                <a:gsLst>
                  <a:gs pos="0">
                    <a:schemeClr val="accent1">
                      <a:lumMod val="7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7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7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2B-813D-4D05-9CF4-AAFB98837BE8}"/>
              </c:ext>
            </c:extLst>
          </c:dPt>
          <c:dPt>
            <c:idx val="22"/>
            <c:bubble3D val="0"/>
            <c:spPr>
              <a:gradFill rotWithShape="1">
                <a:gsLst>
                  <a:gs pos="0">
                    <a:schemeClr val="accent3">
                      <a:lumMod val="7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7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7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2D-813D-4D05-9CF4-AAFB98837BE8}"/>
              </c:ext>
            </c:extLst>
          </c:dPt>
          <c:dPt>
            <c:idx val="23"/>
            <c:bubble3D val="0"/>
            <c:spPr>
              <a:gradFill rotWithShape="1">
                <a:gsLst>
                  <a:gs pos="0">
                    <a:schemeClr val="accent5">
                      <a:lumMod val="7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7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7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2F-813D-4D05-9CF4-AAFB98837BE8}"/>
              </c:ext>
            </c:extLst>
          </c:dPt>
          <c:dLbls>
            <c:dLbl>
              <c:idx val="0"/>
              <c:layout>
                <c:manualLayout>
                  <c:x val="-0.10719205815711273"/>
                  <c:y val="0.11781236454960345"/>
                </c:manualLayout>
              </c:layout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048979002380167"/>
                      <c:h val="7.969157679134476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13D-4D05-9CF4-AAFB98837BE8}"/>
                </c:ext>
              </c:extLst>
            </c:dLbl>
            <c:dLbl>
              <c:idx val="1"/>
              <c:layout>
                <c:manualLayout>
                  <c:x val="-0.12312240232716443"/>
                  <c:y val="-0.13009781816920463"/>
                </c:manualLayout>
              </c:layout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13D-4D05-9CF4-AAFB98837BE8}"/>
                </c:ext>
              </c:extLst>
            </c:dLbl>
            <c:dLbl>
              <c:idx val="2"/>
              <c:layout>
                <c:manualLayout>
                  <c:x val="6.3847613433363704E-2"/>
                  <c:y val="-0.10497662462569664"/>
                </c:manualLayout>
              </c:layout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166833838628043"/>
                      <c:h val="0.1044267668397598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813D-4D05-9CF4-AAFB98837BE8}"/>
                </c:ext>
              </c:extLst>
            </c:dLbl>
            <c:dLbl>
              <c:idx val="3"/>
              <c:layout>
                <c:manualLayout>
                  <c:x val="0.14463718098291198"/>
                  <c:y val="-6.2529391850737637E-2"/>
                </c:manualLayout>
              </c:layout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13D-4D05-9CF4-AAFB98837BE8}"/>
                </c:ext>
              </c:extLst>
            </c:dLbl>
            <c:dLbl>
              <c:idx val="4"/>
              <c:layout>
                <c:manualLayout>
                  <c:x val="0.18666708726639258"/>
                  <c:y val="1.8730399530863487E-2"/>
                </c:manualLayout>
              </c:layout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13D-4D05-9CF4-AAFB98837BE8}"/>
                </c:ext>
              </c:extLst>
            </c:dLbl>
            <c:dLbl>
              <c:idx val="5"/>
              <c:layout>
                <c:manualLayout>
                  <c:x val="0.1574431282630365"/>
                  <c:y val="3.7600675941743184E-2"/>
                </c:manualLayout>
              </c:layout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13D-4D05-9CF4-AAFB98837BE8}"/>
                </c:ext>
              </c:extLst>
            </c:dLbl>
            <c:dLbl>
              <c:idx val="6"/>
              <c:layout>
                <c:manualLayout>
                  <c:x val="0.23316116367652309"/>
                  <c:y val="6.2098928162614031E-2"/>
                </c:manualLayout>
              </c:layout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792049979149505"/>
                      <c:h val="5.459618208516887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813D-4D05-9CF4-AAFB98837BE8}"/>
                </c:ext>
              </c:extLst>
            </c:dLbl>
            <c:dLbl>
              <c:idx val="7"/>
              <c:layout>
                <c:manualLayout>
                  <c:x val="0.19194638406638168"/>
                  <c:y val="3.7543908333044274E-2"/>
                </c:manualLayout>
              </c:layout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13D-4D05-9CF4-AAFB98837BE8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13D-4D05-9CF4-AAFB98837BE8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813D-4D05-9CF4-AAFB98837BE8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813D-4D05-9CF4-AAFB98837BE8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813D-4D05-9CF4-AAFB98837BE8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813D-4D05-9CF4-AAFB98837BE8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813D-4D05-9CF4-AAFB98837BE8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813D-4D05-9CF4-AAFB98837BE8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813D-4D05-9CF4-AAFB98837BE8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813D-4D05-9CF4-AAFB98837BE8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813D-4D05-9CF4-AAFB98837BE8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813D-4D05-9CF4-AAFB98837BE8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813D-4D05-9CF4-AAFB98837BE8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813D-4D05-9CF4-AAFB98837BE8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813D-4D05-9CF4-AAFB98837BE8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813D-4D05-9CF4-AAFB98837BE8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813D-4D05-9CF4-AAFB98837BE8}"/>
                </c:ext>
              </c:extLst>
            </c:dLbl>
            <c:dLbl>
              <c:idx val="24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813D-4D05-9CF4-AAFB98837BE8}"/>
                </c:ext>
              </c:extLst>
            </c:dLbl>
            <c:dLbl>
              <c:idx val="25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813D-4D05-9CF4-AAFB98837B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1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 Stat Pack'!$A$3:$A$25</c:f>
              <c:strCache>
                <c:ptCount val="23"/>
                <c:pt idx="0">
                  <c:v>Personal Injury Protection</c:v>
                </c:pt>
                <c:pt idx="1">
                  <c:v>Application </c:v>
                </c:pt>
                <c:pt idx="2">
                  <c:v>Workers Compensation </c:v>
                </c:pt>
                <c:pt idx="3">
                  <c:v>Vehicle </c:v>
                </c:pt>
                <c:pt idx="4">
                  <c:v>Homeowners</c:v>
                </c:pt>
                <c:pt idx="5">
                  <c:v>Healthcare</c:v>
                </c:pt>
                <c:pt idx="6">
                  <c:v>Commercial</c:v>
                </c:pt>
                <c:pt idx="7">
                  <c:v>Licensee </c:v>
                </c:pt>
                <c:pt idx="8">
                  <c:v>Duplicate Entry</c:v>
                </c:pt>
                <c:pt idx="9">
                  <c:v>OFI</c:v>
                </c:pt>
                <c:pt idx="10">
                  <c:v>Arson for Profit</c:v>
                </c:pt>
                <c:pt idx="11">
                  <c:v>Life Insurance</c:v>
                </c:pt>
                <c:pt idx="12">
                  <c:v>Disability</c:v>
                </c:pt>
                <c:pt idx="13">
                  <c:v>Identity Theft</c:v>
                </c:pt>
                <c:pt idx="14">
                  <c:v>Financial Investigation</c:v>
                </c:pt>
                <c:pt idx="15">
                  <c:v>Other Agency Assistance</c:v>
                </c:pt>
                <c:pt idx="16">
                  <c:v>Information Only</c:v>
                </c:pt>
                <c:pt idx="17">
                  <c:v>Unauthorized Entity </c:v>
                </c:pt>
                <c:pt idx="18">
                  <c:v>Marine </c:v>
                </c:pt>
                <c:pt idx="19">
                  <c:v>Title Fraud</c:v>
                </c:pt>
                <c:pt idx="20">
                  <c:v>Warranty </c:v>
                </c:pt>
                <c:pt idx="21">
                  <c:v>Non-Insurance Fraud</c:v>
                </c:pt>
                <c:pt idx="22">
                  <c:v>Banking and Securities</c:v>
                </c:pt>
              </c:strCache>
            </c:strRef>
          </c:cat>
          <c:val>
            <c:numRef>
              <c:f>' Stat Pack'!$I$3:$I$25</c:f>
              <c:numCache>
                <c:formatCode>0</c:formatCode>
                <c:ptCount val="23"/>
                <c:pt idx="0">
                  <c:v>4760</c:v>
                </c:pt>
                <c:pt idx="1">
                  <c:v>2743</c:v>
                </c:pt>
                <c:pt idx="2">
                  <c:v>1998</c:v>
                </c:pt>
                <c:pt idx="3">
                  <c:v>1808</c:v>
                </c:pt>
                <c:pt idx="4">
                  <c:v>1444</c:v>
                </c:pt>
                <c:pt idx="5">
                  <c:v>882</c:v>
                </c:pt>
                <c:pt idx="6">
                  <c:v>636</c:v>
                </c:pt>
                <c:pt idx="7">
                  <c:v>445</c:v>
                </c:pt>
                <c:pt idx="8">
                  <c:v>271</c:v>
                </c:pt>
                <c:pt idx="9">
                  <c:v>104</c:v>
                </c:pt>
                <c:pt idx="10">
                  <c:v>90</c:v>
                </c:pt>
                <c:pt idx="11">
                  <c:v>77</c:v>
                </c:pt>
                <c:pt idx="12">
                  <c:v>75</c:v>
                </c:pt>
                <c:pt idx="13">
                  <c:v>72</c:v>
                </c:pt>
                <c:pt idx="14">
                  <c:v>52</c:v>
                </c:pt>
                <c:pt idx="15">
                  <c:v>44</c:v>
                </c:pt>
                <c:pt idx="16">
                  <c:v>26</c:v>
                </c:pt>
                <c:pt idx="17">
                  <c:v>22</c:v>
                </c:pt>
                <c:pt idx="18">
                  <c:v>15</c:v>
                </c:pt>
                <c:pt idx="19">
                  <c:v>11</c:v>
                </c:pt>
                <c:pt idx="20">
                  <c:v>6</c:v>
                </c:pt>
                <c:pt idx="21">
                  <c:v>2</c:v>
                </c:pt>
                <c:pt idx="2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2-813D-4D05-9CF4-AAFB98837B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3.8663056894432675E-2"/>
          <c:w val="0.31471272701118858"/>
          <c:h val="0.770438845119819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477761836441894E-2"/>
          <c:y val="6.4046579330422126E-2"/>
          <c:w val="0.97513151602104253"/>
          <c:h val="0.7900922646677899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'5 Year Charts'!$A$2:$A$11</c15:sqref>
                  </c15:fullRef>
                </c:ext>
              </c:extLst>
              <c:f>'5 Year Charts'!$A$4:$A$11</c:f>
              <c:strCache>
                <c:ptCount val="8"/>
                <c:pt idx="0">
                  <c:v>FY 10/11</c:v>
                </c:pt>
                <c:pt idx="1">
                  <c:v>FY 11/12</c:v>
                </c:pt>
                <c:pt idx="2">
                  <c:v>FY 12/13</c:v>
                </c:pt>
                <c:pt idx="3">
                  <c:v>FY 13/14</c:v>
                </c:pt>
                <c:pt idx="4">
                  <c:v>FY 14/15</c:v>
                </c:pt>
                <c:pt idx="5">
                  <c:v>FY 15/16</c:v>
                </c:pt>
                <c:pt idx="6">
                  <c:v>FY 16/17</c:v>
                </c:pt>
                <c:pt idx="7">
                  <c:v>FY 17/18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'5 Year Charts'!$B$2:$B$11</c15:sqref>
                  </c15:fullRef>
                </c:ext>
              </c:extLst>
              <c:f>'5 Year Charts'!$B$4:$B$11</c:f>
              <c:numCache>
                <c:formatCode>_(* #,##0_);_(* \(#,##0\);_(* "-"??_);_(@_)</c:formatCode>
                <c:ptCount val="8"/>
                <c:pt idx="0">
                  <c:v>13452</c:v>
                </c:pt>
                <c:pt idx="1">
                  <c:v>15141</c:v>
                </c:pt>
                <c:pt idx="2">
                  <c:v>15447</c:v>
                </c:pt>
                <c:pt idx="3">
                  <c:v>16063</c:v>
                </c:pt>
                <c:pt idx="4">
                  <c:v>17393</c:v>
                </c:pt>
                <c:pt idx="5">
                  <c:v>16953</c:v>
                </c:pt>
                <c:pt idx="6">
                  <c:v>16314</c:v>
                </c:pt>
                <c:pt idx="7">
                  <c:v>15593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80-48F0-9C2B-1BF5F2872F7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04490624"/>
        <c:axId val="204492160"/>
      </c:barChart>
      <c:catAx>
        <c:axId val="204490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04492160"/>
        <c:crosses val="autoZero"/>
        <c:auto val="1"/>
        <c:lblAlgn val="ctr"/>
        <c:lblOffset val="100"/>
        <c:noMultiLvlLbl val="0"/>
      </c:catAx>
      <c:valAx>
        <c:axId val="204492160"/>
        <c:scaling>
          <c:orientation val="minMax"/>
        </c:scaling>
        <c:delete val="1"/>
        <c:axPos val="l"/>
        <c:numFmt formatCode="_(* #,##0_);_(* \(#,##0\);_(* &quot;-&quot;??_);_(@_)" sourceLinked="1"/>
        <c:majorTickMark val="out"/>
        <c:minorTickMark val="none"/>
        <c:tickLblPos val="none"/>
        <c:crossAx val="204490624"/>
        <c:crosses val="autoZero"/>
        <c:crossBetween val="between"/>
      </c:valAx>
      <c:spPr>
        <a:solidFill>
          <a:schemeClr val="bg1"/>
        </a:solidFill>
      </c:spPr>
    </c:plotArea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1,104 Presentations</a:t>
            </a:r>
          </a:p>
        </c:rich>
      </c:tx>
      <c:layout>
        <c:manualLayout>
          <c:xMode val="edge"/>
          <c:yMode val="edge"/>
          <c:x val="0.51347539088268201"/>
          <c:y val="1.4307159891600125E-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0647099344214562"/>
          <c:y val="9.1774799281586522E-2"/>
          <c:w val="0.68894617113782286"/>
          <c:h val="0.7906315422600258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6701-4FD8-9265-96C80D4BE82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6701-4FD8-9265-96C80D4BE82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8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8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6701-4FD8-9265-96C80D4BE827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6701-4FD8-9265-96C80D4BE827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6701-4FD8-9265-96C80D4BE827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6701-4FD8-9265-96C80D4BE827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6701-4FD8-9265-96C80D4BE827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F-6701-4FD8-9265-96C80D4BE827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1-6701-4FD8-9265-96C80D4BE827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3-6701-4FD8-9265-96C80D4BE827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3">
                      <a:lumMod val="8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8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8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5-6701-4FD8-9265-96C80D4BE827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8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8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7-6701-4FD8-9265-96C80D4BE827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lumOff val="4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lumOff val="4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lumOff val="4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9-6701-4FD8-9265-96C80D4BE827}"/>
              </c:ext>
            </c:extLst>
          </c:dPt>
          <c:dPt>
            <c:idx val="13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lumOff val="4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60000"/>
                      <a:lumOff val="4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60000"/>
                      <a:lumOff val="4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B-6701-4FD8-9265-96C80D4BE827}"/>
              </c:ext>
            </c:extLst>
          </c:dPt>
          <c:dPt>
            <c:idx val="14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lumOff val="4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lumOff val="4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lumOff val="4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D-6701-4FD8-9265-96C80D4BE827}"/>
              </c:ext>
            </c:extLst>
          </c:dPt>
          <c:dPt>
            <c:idx val="15"/>
            <c:bubble3D val="0"/>
            <c:spPr>
              <a:gradFill rotWithShape="1">
                <a:gsLst>
                  <a:gs pos="0">
                    <a:schemeClr val="accent1">
                      <a:lumMod val="5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5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5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F-6701-4FD8-9265-96C80D4BE827}"/>
              </c:ext>
            </c:extLst>
          </c:dPt>
          <c:dPt>
            <c:idx val="16"/>
            <c:bubble3D val="0"/>
            <c:spPr>
              <a:gradFill rotWithShape="1">
                <a:gsLst>
                  <a:gs pos="0">
                    <a:schemeClr val="accent3">
                      <a:lumMod val="5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5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5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21-6701-4FD8-9265-96C80D4BE827}"/>
              </c:ext>
            </c:extLst>
          </c:dPt>
          <c:dPt>
            <c:idx val="17"/>
            <c:bubble3D val="0"/>
            <c:spPr>
              <a:gradFill rotWithShape="1">
                <a:gsLst>
                  <a:gs pos="0">
                    <a:schemeClr val="accent5">
                      <a:lumMod val="5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5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5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23-6701-4FD8-9265-96C80D4BE827}"/>
              </c:ext>
            </c:extLst>
          </c:dPt>
          <c:dPt>
            <c:idx val="18"/>
            <c:bubble3D val="0"/>
            <c:spPr>
              <a:gradFill rotWithShape="1">
                <a:gsLst>
                  <a:gs pos="0">
                    <a:schemeClr val="accent1">
                      <a:lumMod val="70000"/>
                      <a:lumOff val="3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70000"/>
                      <a:lumOff val="3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70000"/>
                      <a:lumOff val="3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25-6701-4FD8-9265-96C80D4BE827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701-4FD8-9265-96C80D4BE827}"/>
                </c:ext>
              </c:extLst>
            </c:dLbl>
            <c:dLbl>
              <c:idx val="1"/>
              <c:layout>
                <c:manualLayout>
                  <c:x val="0.14033088758385534"/>
                  <c:y val="-0.1545356150149572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701-4FD8-9265-96C80D4BE827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701-4FD8-9265-96C80D4BE827}"/>
                </c:ext>
              </c:extLst>
            </c:dLbl>
            <c:dLbl>
              <c:idx val="3"/>
              <c:layout>
                <c:manualLayout>
                  <c:x val="0.16731090420504821"/>
                  <c:y val="4.840124457794272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701-4FD8-9265-96C80D4BE827}"/>
                </c:ext>
              </c:extLst>
            </c:dLbl>
            <c:dLbl>
              <c:idx val="4"/>
              <c:layout>
                <c:manualLayout>
                  <c:x val="0.19661640119393098"/>
                  <c:y val="5.699758395225083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701-4FD8-9265-96C80D4BE827}"/>
                </c:ext>
              </c:extLst>
            </c:dLbl>
            <c:dLbl>
              <c:idx val="5"/>
              <c:layout>
                <c:manualLayout>
                  <c:x val="0.15777536444193074"/>
                  <c:y val="0.106641533049539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701-4FD8-9265-96C80D4BE827}"/>
                </c:ext>
              </c:extLst>
            </c:dLbl>
            <c:dLbl>
              <c:idx val="6"/>
              <c:layout>
                <c:manualLayout>
                  <c:x val="0.12867184489562333"/>
                  <c:y val="0.1057797580562245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701-4FD8-9265-96C80D4BE827}"/>
                </c:ext>
              </c:extLst>
            </c:dLbl>
            <c:dLbl>
              <c:idx val="7"/>
              <c:layout>
                <c:manualLayout>
                  <c:x val="0.26191933902080911"/>
                  <c:y val="7.295614470772242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347962382445138"/>
                      <c:h val="5.394269133115705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6701-4FD8-9265-96C80D4BE827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701-4FD8-9265-96C80D4BE827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6701-4FD8-9265-96C80D4BE827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701-4FD8-9265-96C80D4BE827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6701-4FD8-9265-96C80D4BE827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6701-4FD8-9265-96C80D4BE827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6701-4FD8-9265-96C80D4BE827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6701-4FD8-9265-96C80D4BE827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6701-4FD8-9265-96C80D4BE827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6701-4FD8-9265-96C80D4BE827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6701-4FD8-9265-96C80D4BE827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6701-4FD8-9265-96C80D4BE827}"/>
                </c:ext>
              </c:extLst>
            </c:dLbl>
            <c:dLbl>
              <c:idx val="19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6701-4FD8-9265-96C80D4BE827}"/>
                </c:ext>
              </c:extLst>
            </c:dLbl>
            <c:dLbl>
              <c:idx val="20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6701-4FD8-9265-96C80D4BE827}"/>
                </c:ext>
              </c:extLst>
            </c:dLbl>
            <c:dLbl>
              <c:idx val="21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6701-4FD8-9265-96C80D4BE827}"/>
                </c:ext>
              </c:extLst>
            </c:dLbl>
            <c:dLbl>
              <c:idx val="22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6701-4FD8-9265-96C80D4BE827}"/>
                </c:ext>
              </c:extLst>
            </c:dLbl>
            <c:dLbl>
              <c:idx val="23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6701-4FD8-9265-96C80D4BE827}"/>
                </c:ext>
              </c:extLst>
            </c:dLbl>
            <c:dLbl>
              <c:idx val="24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6701-4FD8-9265-96C80D4BE827}"/>
                </c:ext>
              </c:extLst>
            </c:dLbl>
            <c:dLbl>
              <c:idx val="25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6701-4FD8-9265-96C80D4BE8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1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 Stat Pack'!$A$37:$A$55</c:f>
              <c:strCache>
                <c:ptCount val="19"/>
                <c:pt idx="0">
                  <c:v>Workers' Compensation</c:v>
                </c:pt>
                <c:pt idx="1">
                  <c:v>Personal Injury Protection</c:v>
                </c:pt>
                <c:pt idx="2">
                  <c:v>Application</c:v>
                </c:pt>
                <c:pt idx="3">
                  <c:v>Vehicle</c:v>
                </c:pt>
                <c:pt idx="4">
                  <c:v>Homeowners</c:v>
                </c:pt>
                <c:pt idx="5">
                  <c:v>Healthcare</c:v>
                </c:pt>
                <c:pt idx="6">
                  <c:v>Licensee</c:v>
                </c:pt>
                <c:pt idx="7">
                  <c:v>Commercial</c:v>
                </c:pt>
                <c:pt idx="8">
                  <c:v>Identity Theft</c:v>
                </c:pt>
                <c:pt idx="9">
                  <c:v>Disabilty</c:v>
                </c:pt>
                <c:pt idx="10">
                  <c:v>Title Fraud</c:v>
                </c:pt>
                <c:pt idx="11">
                  <c:v>Financial</c:v>
                </c:pt>
                <c:pt idx="12">
                  <c:v>Life Insurance</c:v>
                </c:pt>
                <c:pt idx="13">
                  <c:v>OFI</c:v>
                </c:pt>
                <c:pt idx="14">
                  <c:v>Marine</c:v>
                </c:pt>
                <c:pt idx="15">
                  <c:v>Other Agency Assistance</c:v>
                </c:pt>
                <c:pt idx="16">
                  <c:v>Arson for Profit</c:v>
                </c:pt>
                <c:pt idx="17">
                  <c:v>Banking and Securities</c:v>
                </c:pt>
                <c:pt idx="18">
                  <c:v>Warranty</c:v>
                </c:pt>
              </c:strCache>
            </c:strRef>
          </c:cat>
          <c:val>
            <c:numRef>
              <c:f>' Stat Pack'!$I$37:$I$55</c:f>
              <c:numCache>
                <c:formatCode>0</c:formatCode>
                <c:ptCount val="19"/>
                <c:pt idx="0">
                  <c:v>502</c:v>
                </c:pt>
                <c:pt idx="1">
                  <c:v>214</c:v>
                </c:pt>
                <c:pt idx="2">
                  <c:v>88</c:v>
                </c:pt>
                <c:pt idx="3">
                  <c:v>85</c:v>
                </c:pt>
                <c:pt idx="4">
                  <c:v>63</c:v>
                </c:pt>
                <c:pt idx="5">
                  <c:v>58</c:v>
                </c:pt>
                <c:pt idx="6">
                  <c:v>30</c:v>
                </c:pt>
                <c:pt idx="7">
                  <c:v>24</c:v>
                </c:pt>
                <c:pt idx="8">
                  <c:v>11</c:v>
                </c:pt>
                <c:pt idx="9">
                  <c:v>9</c:v>
                </c:pt>
                <c:pt idx="10">
                  <c:v>6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2</c:v>
                </c:pt>
                <c:pt idx="15">
                  <c:v>2</c:v>
                </c:pt>
                <c:pt idx="16">
                  <c:v>1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D-6701-4FD8-9265-96C80D4BE8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3.4830964753090533E-2"/>
          <c:w val="0.30536173573914543"/>
          <c:h val="0.871107989729176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008523419425133E-2"/>
          <c:y val="4.0107832906428852E-2"/>
          <c:w val="0.97036646550443262"/>
          <c:h val="0.83253401255872606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'5 Year Charts'!$E$2:$E$11</c15:sqref>
                  </c15:fullRef>
                </c:ext>
              </c:extLst>
              <c:f>'5 Year Charts'!$E$4:$E$11</c:f>
              <c:strCache>
                <c:ptCount val="8"/>
                <c:pt idx="0">
                  <c:v>FY 10/11</c:v>
                </c:pt>
                <c:pt idx="1">
                  <c:v>FY 11/12</c:v>
                </c:pt>
                <c:pt idx="2">
                  <c:v>FY 12/13</c:v>
                </c:pt>
                <c:pt idx="3">
                  <c:v>FY 13/14</c:v>
                </c:pt>
                <c:pt idx="4">
                  <c:v>FY 14/15</c:v>
                </c:pt>
                <c:pt idx="5">
                  <c:v>FY 15/16</c:v>
                </c:pt>
                <c:pt idx="6">
                  <c:v>FY 16/17</c:v>
                </c:pt>
                <c:pt idx="7">
                  <c:v>FY 17/18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'5 Year Charts'!$F$2:$F$11</c15:sqref>
                  </c15:fullRef>
                </c:ext>
              </c:extLst>
              <c:f>'5 Year Charts'!$F$4:$F$11</c:f>
              <c:numCache>
                <c:formatCode>_(* #,##0_);_(* \(#,##0\);_(* "-"??_);_(@_)</c:formatCode>
                <c:ptCount val="8"/>
                <c:pt idx="0">
                  <c:v>1214</c:v>
                </c:pt>
                <c:pt idx="1">
                  <c:v>1241</c:v>
                </c:pt>
                <c:pt idx="2">
                  <c:v>1670</c:v>
                </c:pt>
                <c:pt idx="3">
                  <c:v>1575</c:v>
                </c:pt>
                <c:pt idx="4">
                  <c:v>1590</c:v>
                </c:pt>
                <c:pt idx="5">
                  <c:v>1359</c:v>
                </c:pt>
                <c:pt idx="6">
                  <c:v>1174</c:v>
                </c:pt>
                <c:pt idx="7">
                  <c:v>1108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4B-410F-8D95-21BA820F06E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04512256"/>
        <c:axId val="204522240"/>
      </c:barChart>
      <c:catAx>
        <c:axId val="204512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04522240"/>
        <c:crosses val="autoZero"/>
        <c:auto val="1"/>
        <c:lblAlgn val="ctr"/>
        <c:lblOffset val="100"/>
        <c:noMultiLvlLbl val="0"/>
      </c:catAx>
      <c:valAx>
        <c:axId val="204522240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one"/>
        <c:crossAx val="204512256"/>
        <c:crosses val="autoZero"/>
        <c:crossBetween val="between"/>
      </c:valAx>
      <c:spPr>
        <a:solidFill>
          <a:schemeClr val="bg1"/>
        </a:solidFill>
      </c:spPr>
    </c:plotArea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985 Arrests</a:t>
            </a:r>
          </a:p>
        </c:rich>
      </c:tx>
      <c:layout>
        <c:manualLayout>
          <c:xMode val="edge"/>
          <c:yMode val="edge"/>
          <c:x val="0.49151506788597998"/>
          <c:y val="5.8746751308835321E-4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5592962616121545"/>
          <c:y val="9.4607139936144724E-2"/>
          <c:w val="0.68894617113782286"/>
          <c:h val="0.7906315422600258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F00C-4D44-A169-A6D7D254738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F00C-4D44-A169-A6D7D254738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F00C-4D44-A169-A6D7D254738A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F00C-4D44-A169-A6D7D254738A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F00C-4D44-A169-A6D7D254738A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F00C-4D44-A169-A6D7D254738A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F00C-4D44-A169-A6D7D254738A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3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F-F00C-4D44-A169-A6D7D254738A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1-F00C-4D44-A169-A6D7D254738A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8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8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3-F00C-4D44-A169-A6D7D254738A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3">
                      <a:lumMod val="8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8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8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5-F00C-4D44-A169-A6D7D254738A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8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8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7-F00C-4D44-A169-A6D7D254738A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lumOff val="4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lumOff val="4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lumOff val="4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9-F00C-4D44-A169-A6D7D254738A}"/>
              </c:ext>
            </c:extLst>
          </c:dPt>
          <c:dPt>
            <c:idx val="13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lumOff val="4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60000"/>
                      <a:lumOff val="4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60000"/>
                      <a:lumOff val="4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B-F00C-4D44-A169-A6D7D254738A}"/>
              </c:ext>
            </c:extLst>
          </c:dPt>
          <c:dPt>
            <c:idx val="14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lumOff val="4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lumOff val="4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lumOff val="4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D-F00C-4D44-A169-A6D7D254738A}"/>
              </c:ext>
            </c:extLst>
          </c:dPt>
          <c:dPt>
            <c:idx val="15"/>
            <c:bubble3D val="0"/>
            <c:spPr>
              <a:gradFill rotWithShape="1">
                <a:gsLst>
                  <a:gs pos="0">
                    <a:schemeClr val="accent1">
                      <a:lumMod val="5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5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5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F-F00C-4D44-A169-A6D7D254738A}"/>
              </c:ext>
            </c:extLst>
          </c:dPt>
          <c:dPt>
            <c:idx val="16"/>
            <c:bubble3D val="0"/>
            <c:spPr>
              <a:gradFill rotWithShape="1">
                <a:gsLst>
                  <a:gs pos="0">
                    <a:schemeClr val="accent3">
                      <a:lumMod val="5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5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5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21-F00C-4D44-A169-A6D7D254738A}"/>
              </c:ext>
            </c:extLst>
          </c:dPt>
          <c:dPt>
            <c:idx val="17"/>
            <c:bubble3D val="0"/>
            <c:spPr>
              <a:gradFill rotWithShape="1">
                <a:gsLst>
                  <a:gs pos="0">
                    <a:schemeClr val="accent5">
                      <a:lumMod val="5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5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5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23-F00C-4D44-A169-A6D7D254738A}"/>
              </c:ext>
            </c:extLst>
          </c:dPt>
          <c:dPt>
            <c:idx val="18"/>
            <c:bubble3D val="0"/>
            <c:spPr>
              <a:gradFill rotWithShape="1">
                <a:gsLst>
                  <a:gs pos="0">
                    <a:schemeClr val="accent1">
                      <a:lumMod val="70000"/>
                      <a:lumOff val="3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70000"/>
                      <a:lumOff val="3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70000"/>
                      <a:lumOff val="3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25-F00C-4D44-A169-A6D7D254738A}"/>
              </c:ext>
            </c:extLst>
          </c:dPt>
          <c:dLbls>
            <c:dLbl>
              <c:idx val="0"/>
              <c:dLblPos val="inEnd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00C-4D44-A169-A6D7D254738A}"/>
                </c:ext>
              </c:extLst>
            </c:dLbl>
            <c:dLbl>
              <c:idx val="1"/>
              <c:layout>
                <c:manualLayout>
                  <c:x val="-3.7028202628458566E-2"/>
                  <c:y val="-0.12750760800540747"/>
                </c:manualLayout>
              </c:layout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169766657249659"/>
                      <c:h val="7.920335260166089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00C-4D44-A169-A6D7D254738A}"/>
                </c:ext>
              </c:extLst>
            </c:dLbl>
            <c:dLbl>
              <c:idx val="2"/>
              <c:layout>
                <c:manualLayout>
                  <c:x val="0.17831695445068235"/>
                  <c:y val="-4.9846713716289716E-2"/>
                </c:manualLayout>
              </c:layout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00C-4D44-A169-A6D7D254738A}"/>
                </c:ext>
              </c:extLst>
            </c:dLbl>
            <c:dLbl>
              <c:idx val="3"/>
              <c:layout>
                <c:manualLayout>
                  <c:x val="0.22935468460542444"/>
                  <c:y val="-1.6561216030580493E-2"/>
                </c:manualLayout>
              </c:layout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00C-4D44-A169-A6D7D254738A}"/>
                </c:ext>
              </c:extLst>
            </c:dLbl>
            <c:dLbl>
              <c:idx val="4"/>
              <c:layout>
                <c:manualLayout>
                  <c:x val="0.19785155928481529"/>
                  <c:y val="2.7628648895003383E-2"/>
                </c:manualLayout>
              </c:layout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00C-4D44-A169-A6D7D254738A}"/>
                </c:ext>
              </c:extLst>
            </c:dLbl>
            <c:dLbl>
              <c:idx val="5"/>
              <c:layout>
                <c:manualLayout>
                  <c:x val="0.2183680490486857"/>
                  <c:y val="4.84977162768452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00C-4D44-A169-A6D7D254738A}"/>
                </c:ext>
              </c:extLst>
            </c:dLbl>
            <c:dLbl>
              <c:idx val="6"/>
              <c:layout>
                <c:manualLayout>
                  <c:x val="0.17357331122027594"/>
                  <c:y val="4.265746175197523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00C-4D44-A169-A6D7D254738A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00C-4D44-A169-A6D7D254738A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00C-4D44-A169-A6D7D254738A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F00C-4D44-A169-A6D7D254738A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F00C-4D44-A169-A6D7D254738A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F00C-4D44-A169-A6D7D254738A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F00C-4D44-A169-A6D7D254738A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F00C-4D44-A169-A6D7D254738A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F00C-4D44-A169-A6D7D254738A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F00C-4D44-A169-A6D7D254738A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F00C-4D44-A169-A6D7D254738A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F00C-4D44-A169-A6D7D254738A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F00C-4D44-A169-A6D7D254738A}"/>
                </c:ext>
              </c:extLst>
            </c:dLbl>
            <c:dLbl>
              <c:idx val="19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F00C-4D44-A169-A6D7D254738A}"/>
                </c:ext>
              </c:extLst>
            </c:dLbl>
            <c:dLbl>
              <c:idx val="20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F00C-4D44-A169-A6D7D254738A}"/>
                </c:ext>
              </c:extLst>
            </c:dLbl>
            <c:dLbl>
              <c:idx val="21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F00C-4D44-A169-A6D7D254738A}"/>
                </c:ext>
              </c:extLst>
            </c:dLbl>
            <c:dLbl>
              <c:idx val="22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F00C-4D44-A169-A6D7D254738A}"/>
                </c:ext>
              </c:extLst>
            </c:dLbl>
            <c:dLbl>
              <c:idx val="23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F00C-4D44-A169-A6D7D254738A}"/>
                </c:ext>
              </c:extLst>
            </c:dLbl>
            <c:dLbl>
              <c:idx val="24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F00C-4D44-A169-A6D7D254738A}"/>
                </c:ext>
              </c:extLst>
            </c:dLbl>
            <c:dLbl>
              <c:idx val="25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F00C-4D44-A169-A6D7D25473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1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 Stat Pack'!$A$70:$A$88</c:f>
              <c:strCache>
                <c:ptCount val="19"/>
                <c:pt idx="0">
                  <c:v>Workers' Compensation</c:v>
                </c:pt>
                <c:pt idx="1">
                  <c:v>Personal Injury Protection</c:v>
                </c:pt>
                <c:pt idx="2">
                  <c:v>Application</c:v>
                </c:pt>
                <c:pt idx="3">
                  <c:v>Other Agency Assist</c:v>
                </c:pt>
                <c:pt idx="4">
                  <c:v>Vehicle</c:v>
                </c:pt>
                <c:pt idx="5">
                  <c:v>Homeowners</c:v>
                </c:pt>
                <c:pt idx="6">
                  <c:v>Healthcare</c:v>
                </c:pt>
                <c:pt idx="7">
                  <c:v>Licensee </c:v>
                </c:pt>
                <c:pt idx="8">
                  <c:v>Commercial</c:v>
                </c:pt>
                <c:pt idx="9">
                  <c:v>Disability</c:v>
                </c:pt>
                <c:pt idx="10">
                  <c:v>Financial</c:v>
                </c:pt>
                <c:pt idx="11">
                  <c:v>Identity Theft</c:v>
                </c:pt>
                <c:pt idx="12">
                  <c:v>Life Insurance</c:v>
                </c:pt>
                <c:pt idx="13">
                  <c:v>Marine</c:v>
                </c:pt>
                <c:pt idx="14">
                  <c:v>OFI</c:v>
                </c:pt>
                <c:pt idx="15">
                  <c:v>Title Fraud</c:v>
                </c:pt>
                <c:pt idx="16">
                  <c:v>Arson for Profit</c:v>
                </c:pt>
                <c:pt idx="17">
                  <c:v>Warranty</c:v>
                </c:pt>
                <c:pt idx="18">
                  <c:v>Banking and Securities</c:v>
                </c:pt>
              </c:strCache>
            </c:strRef>
          </c:cat>
          <c:val>
            <c:numRef>
              <c:f>' Stat Pack'!$I$70:$I$88</c:f>
              <c:numCache>
                <c:formatCode>0</c:formatCode>
                <c:ptCount val="19"/>
                <c:pt idx="0">
                  <c:v>398</c:v>
                </c:pt>
                <c:pt idx="1">
                  <c:v>193</c:v>
                </c:pt>
                <c:pt idx="2">
                  <c:v>73</c:v>
                </c:pt>
                <c:pt idx="3">
                  <c:v>72</c:v>
                </c:pt>
                <c:pt idx="4">
                  <c:v>63</c:v>
                </c:pt>
                <c:pt idx="5">
                  <c:v>48</c:v>
                </c:pt>
                <c:pt idx="6">
                  <c:v>44</c:v>
                </c:pt>
                <c:pt idx="7">
                  <c:v>34</c:v>
                </c:pt>
                <c:pt idx="8">
                  <c:v>22</c:v>
                </c:pt>
                <c:pt idx="9">
                  <c:v>11</c:v>
                </c:pt>
                <c:pt idx="10">
                  <c:v>7</c:v>
                </c:pt>
                <c:pt idx="11">
                  <c:v>5</c:v>
                </c:pt>
                <c:pt idx="12">
                  <c:v>4</c:v>
                </c:pt>
                <c:pt idx="13">
                  <c:v>3</c:v>
                </c:pt>
                <c:pt idx="14">
                  <c:v>3</c:v>
                </c:pt>
                <c:pt idx="15">
                  <c:v>2</c:v>
                </c:pt>
                <c:pt idx="16">
                  <c:v>1</c:v>
                </c:pt>
                <c:pt idx="17">
                  <c:v>1</c:v>
                </c:pt>
                <c:pt idx="1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D-F00C-4D44-A169-A6D7D25473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9.564606781274779E-3"/>
          <c:y val="7.7317583116927588E-2"/>
          <c:w val="0.30856095576562664"/>
          <c:h val="0.836807631681920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5018521559596801E-2"/>
          <c:y val="5.7008311461067371E-2"/>
          <c:w val="0.97336405589448483"/>
          <c:h val="0.83938911533684379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'5 Year Charts'!$A$15:$A$24</c15:sqref>
                  </c15:fullRef>
                </c:ext>
              </c:extLst>
              <c:f>'5 Year Charts'!$A$17:$A$24</c:f>
              <c:strCache>
                <c:ptCount val="8"/>
                <c:pt idx="0">
                  <c:v>FY 10/11</c:v>
                </c:pt>
                <c:pt idx="1">
                  <c:v>FY 11/12</c:v>
                </c:pt>
                <c:pt idx="2">
                  <c:v>FY 12/13</c:v>
                </c:pt>
                <c:pt idx="3">
                  <c:v>FY 13/14</c:v>
                </c:pt>
                <c:pt idx="4">
                  <c:v>FY 14/15</c:v>
                </c:pt>
                <c:pt idx="5">
                  <c:v>FY 15/16</c:v>
                </c:pt>
                <c:pt idx="6">
                  <c:v>FY 16/17</c:v>
                </c:pt>
                <c:pt idx="7">
                  <c:v>FY 17/18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'5 Year Charts'!$B$15:$B$24</c15:sqref>
                  </c15:fullRef>
                </c:ext>
              </c:extLst>
              <c:f>'5 Year Charts'!$B$17:$B$24</c:f>
              <c:numCache>
                <c:formatCode>_(* #,##0_);_(* \(#,##0\);_(* "-"??_);_(@_)</c:formatCode>
                <c:ptCount val="8"/>
                <c:pt idx="0">
                  <c:v>999</c:v>
                </c:pt>
                <c:pt idx="1">
                  <c:v>1229</c:v>
                </c:pt>
                <c:pt idx="2">
                  <c:v>1572</c:v>
                </c:pt>
                <c:pt idx="3">
                  <c:v>1463</c:v>
                </c:pt>
                <c:pt idx="4">
                  <c:v>1321</c:v>
                </c:pt>
                <c:pt idx="5">
                  <c:v>1181</c:v>
                </c:pt>
                <c:pt idx="6">
                  <c:v>1104</c:v>
                </c:pt>
                <c:pt idx="7" formatCode="0">
                  <c:v>985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A4-400E-8DBE-291A3DB936C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04550528"/>
        <c:axId val="204552064"/>
      </c:barChart>
      <c:catAx>
        <c:axId val="204550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04552064"/>
        <c:crosses val="autoZero"/>
        <c:auto val="1"/>
        <c:lblAlgn val="ctr"/>
        <c:lblOffset val="100"/>
        <c:noMultiLvlLbl val="0"/>
      </c:catAx>
      <c:valAx>
        <c:axId val="204552064"/>
        <c:scaling>
          <c:orientation val="minMax"/>
        </c:scaling>
        <c:delete val="1"/>
        <c:axPos val="l"/>
        <c:numFmt formatCode="_(* #,##0_);_(* \(#,##0\);_(* &quot;-&quot;??_);_(@_)" sourceLinked="1"/>
        <c:majorTickMark val="out"/>
        <c:minorTickMark val="none"/>
        <c:tickLblPos val="none"/>
        <c:crossAx val="204550528"/>
        <c:crosses val="autoZero"/>
        <c:crossBetween val="between"/>
      </c:valAx>
      <c:spPr>
        <a:solidFill>
          <a:sysClr val="window" lastClr="FFFFFF"/>
        </a:solidFill>
      </c:spPr>
    </c:plotArea>
    <c:plotVisOnly val="1"/>
    <c:dispBlanksAs val="gap"/>
    <c:showDLblsOverMax val="0"/>
  </c:chart>
  <c:spPr>
    <a:solidFill>
      <a:schemeClr val="accent2">
        <a:lumMod val="20000"/>
        <a:lumOff val="80000"/>
      </a:schemeClr>
    </a:solidFill>
    <a:ln>
      <a:noFill/>
    </a:ln>
  </c:sp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835 SUCCESSFUL PROSECUTIONS</a:t>
            </a:r>
            <a:endParaRPr lang="en-US" baseline="0"/>
          </a:p>
          <a:p>
            <a:pPr>
              <a:defRPr/>
            </a:pPr>
            <a:endParaRPr lang="en-US"/>
          </a:p>
        </c:rich>
      </c:tx>
      <c:layout>
        <c:manualLayout>
          <c:xMode val="edge"/>
          <c:yMode val="edge"/>
          <c:x val="0.39724851244598047"/>
          <c:y val="2.1226160289286093E-4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7614470869253125"/>
          <c:y val="0.12123289673536571"/>
          <c:w val="0.7070401950536046"/>
          <c:h val="0.8206557320956456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9006-41CB-8E08-A80DE909A1BC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9006-41CB-8E08-A80DE909A1BC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9006-41CB-8E08-A80DE909A1BC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9006-41CB-8E08-A80DE909A1BC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9006-41CB-8E08-A80DE909A1BC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9006-41CB-8E08-A80DE909A1BC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9006-41CB-8E08-A80DE909A1BC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3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F-9006-41CB-8E08-A80DE909A1BC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1-9006-41CB-8E08-A80DE909A1BC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8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8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3-9006-41CB-8E08-A80DE909A1BC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3">
                      <a:lumMod val="8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8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8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5-9006-41CB-8E08-A80DE909A1BC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8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8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7-9006-41CB-8E08-A80DE909A1BC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lumOff val="4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lumOff val="4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lumOff val="4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9-9006-41CB-8E08-A80DE909A1BC}"/>
              </c:ext>
            </c:extLst>
          </c:dPt>
          <c:dPt>
            <c:idx val="13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lumOff val="4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60000"/>
                      <a:lumOff val="4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60000"/>
                      <a:lumOff val="4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B-9006-41CB-8E08-A80DE909A1BC}"/>
              </c:ext>
            </c:extLst>
          </c:dPt>
          <c:dPt>
            <c:idx val="14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lumOff val="4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lumOff val="4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lumOff val="4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D-9006-41CB-8E08-A80DE909A1BC}"/>
              </c:ext>
            </c:extLst>
          </c:dPt>
          <c:dPt>
            <c:idx val="15"/>
            <c:bubble3D val="0"/>
            <c:spPr>
              <a:gradFill rotWithShape="1">
                <a:gsLst>
                  <a:gs pos="0">
                    <a:schemeClr val="accent1">
                      <a:lumMod val="5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5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5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F-9006-41CB-8E08-A80DE909A1BC}"/>
              </c:ext>
            </c:extLst>
          </c:dPt>
          <c:dPt>
            <c:idx val="16"/>
            <c:bubble3D val="0"/>
            <c:spPr>
              <a:gradFill rotWithShape="1">
                <a:gsLst>
                  <a:gs pos="0">
                    <a:schemeClr val="accent3">
                      <a:lumMod val="5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5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5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21-9006-41CB-8E08-A80DE909A1BC}"/>
              </c:ext>
            </c:extLst>
          </c:dPt>
          <c:dPt>
            <c:idx val="17"/>
            <c:bubble3D val="0"/>
            <c:spPr>
              <a:gradFill rotWithShape="1">
                <a:gsLst>
                  <a:gs pos="0">
                    <a:schemeClr val="accent5">
                      <a:lumMod val="5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5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5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23-9006-41CB-8E08-A80DE909A1BC}"/>
              </c:ext>
            </c:extLst>
          </c:dPt>
          <c:dPt>
            <c:idx val="18"/>
            <c:bubble3D val="0"/>
            <c:spPr>
              <a:gradFill rotWithShape="1">
                <a:gsLst>
                  <a:gs pos="0">
                    <a:schemeClr val="accent1">
                      <a:lumMod val="70000"/>
                      <a:lumOff val="3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70000"/>
                      <a:lumOff val="3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70000"/>
                      <a:lumOff val="3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25-9006-41CB-8E08-A80DE909A1BC}"/>
              </c:ext>
            </c:extLst>
          </c:dPt>
          <c:dPt>
            <c:idx val="19"/>
            <c:bubble3D val="0"/>
            <c:spPr>
              <a:gradFill rotWithShape="1">
                <a:gsLst>
                  <a:gs pos="0">
                    <a:schemeClr val="accent3">
                      <a:lumMod val="70000"/>
                      <a:lumOff val="3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70000"/>
                      <a:lumOff val="3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70000"/>
                      <a:lumOff val="3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27-9006-41CB-8E08-A80DE909A1BC}"/>
              </c:ext>
            </c:extLst>
          </c:dPt>
          <c:dLbls>
            <c:dLbl>
              <c:idx val="0"/>
              <c:layout>
                <c:manualLayout>
                  <c:x val="-0.12394925218011595"/>
                  <c:y val="0.12137321817823618"/>
                </c:manualLayout>
              </c:layout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812341600824809"/>
                      <c:h val="0.1583840155573773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006-41CB-8E08-A80DE909A1BC}"/>
                </c:ext>
              </c:extLst>
            </c:dLbl>
            <c:dLbl>
              <c:idx val="1"/>
              <c:layout>
                <c:manualLayout>
                  <c:x val="4.7300428272468588E-2"/>
                  <c:y val="-0.13842306035233271"/>
                </c:manualLayout>
              </c:layout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006-41CB-8E08-A80DE909A1BC}"/>
                </c:ext>
              </c:extLst>
            </c:dLbl>
            <c:dLbl>
              <c:idx val="2"/>
              <c:layout>
                <c:manualLayout>
                  <c:x val="0.18909529741812142"/>
                  <c:y val="-4.9556856240427577E-2"/>
                </c:manualLayout>
              </c:layout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006-41CB-8E08-A80DE909A1BC}"/>
                </c:ext>
              </c:extLst>
            </c:dLbl>
            <c:dLbl>
              <c:idx val="3"/>
              <c:layout>
                <c:manualLayout>
                  <c:x val="0.15626524067725975"/>
                  <c:y val="3.1851188093013676E-2"/>
                </c:manualLayout>
              </c:layout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006-41CB-8E08-A80DE909A1BC}"/>
                </c:ext>
              </c:extLst>
            </c:dLbl>
            <c:dLbl>
              <c:idx val="4"/>
              <c:layout>
                <c:manualLayout>
                  <c:x val="0.16016941081419334"/>
                  <c:y val="6.8076490438695167E-2"/>
                </c:manualLayout>
              </c:layout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006-41CB-8E08-A80DE909A1BC}"/>
                </c:ext>
              </c:extLst>
            </c:dLbl>
            <c:dLbl>
              <c:idx val="5"/>
              <c:layout>
                <c:manualLayout>
                  <c:x val="0.29129788089468639"/>
                  <c:y val="0.10073999224673187"/>
                </c:manualLayout>
              </c:layout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272508502649689"/>
                      <c:h val="5.32137877157704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9006-41CB-8E08-A80DE909A1BC}"/>
                </c:ext>
              </c:extLst>
            </c:dLbl>
            <c:dLbl>
              <c:idx val="6"/>
              <c:layout>
                <c:manualLayout>
                  <c:x val="0.13479566066957668"/>
                  <c:y val="7.9183746099534144E-2"/>
                </c:manualLayout>
              </c:layout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006-41CB-8E08-A80DE909A1B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006-41CB-8E08-A80DE909A1B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006-41CB-8E08-A80DE909A1B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006-41CB-8E08-A80DE909A1B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006-41CB-8E08-A80DE909A1B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9006-41CB-8E08-A80DE909A1B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9006-41CB-8E08-A80DE909A1B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9006-41CB-8E08-A80DE909A1BC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9006-41CB-8E08-A80DE909A1BC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9006-41CB-8E08-A80DE909A1BC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9006-41CB-8E08-A80DE909A1BC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9006-41CB-8E08-A80DE909A1BC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9006-41CB-8E08-A80DE909A1BC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9006-41CB-8E08-A80DE909A1BC}"/>
                </c:ext>
              </c:extLst>
            </c:dLbl>
            <c:dLbl>
              <c:idx val="20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9006-41CB-8E08-A80DE909A1BC}"/>
                </c:ext>
              </c:extLst>
            </c:dLbl>
            <c:dLbl>
              <c:idx val="21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9006-41CB-8E08-A80DE909A1BC}"/>
                </c:ext>
              </c:extLst>
            </c:dLbl>
            <c:dLbl>
              <c:idx val="22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9006-41CB-8E08-A80DE909A1BC}"/>
                </c:ext>
              </c:extLst>
            </c:dLbl>
            <c:dLbl>
              <c:idx val="23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9006-41CB-8E08-A80DE909A1BC}"/>
                </c:ext>
              </c:extLst>
            </c:dLbl>
            <c:dLbl>
              <c:idx val="24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9006-41CB-8E08-A80DE909A1BC}"/>
                </c:ext>
              </c:extLst>
            </c:dLbl>
            <c:dLbl>
              <c:idx val="25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9006-41CB-8E08-A80DE909A1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1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 Stat Pack'!$A$100:$A$119</c:f>
              <c:strCache>
                <c:ptCount val="20"/>
                <c:pt idx="0">
                  <c:v>Workers' Compensation</c:v>
                </c:pt>
                <c:pt idx="1">
                  <c:v>Personal Injury Protection</c:v>
                </c:pt>
                <c:pt idx="2">
                  <c:v>Application</c:v>
                </c:pt>
                <c:pt idx="3">
                  <c:v>Vehicle</c:v>
                </c:pt>
                <c:pt idx="4">
                  <c:v>Licensee</c:v>
                </c:pt>
                <c:pt idx="5">
                  <c:v>Homeowners</c:v>
                </c:pt>
                <c:pt idx="6">
                  <c:v>Healthcare</c:v>
                </c:pt>
                <c:pt idx="7">
                  <c:v>Commercial</c:v>
                </c:pt>
                <c:pt idx="8">
                  <c:v>Disability</c:v>
                </c:pt>
                <c:pt idx="9">
                  <c:v>Arson for Profit</c:v>
                </c:pt>
                <c:pt idx="10">
                  <c:v>Financial Investigation</c:v>
                </c:pt>
                <c:pt idx="11">
                  <c:v>Identity </c:v>
                </c:pt>
                <c:pt idx="12">
                  <c:v>OFI</c:v>
                </c:pt>
                <c:pt idx="13">
                  <c:v>Other Agency Assistance</c:v>
                </c:pt>
                <c:pt idx="14">
                  <c:v>Life Insurance</c:v>
                </c:pt>
                <c:pt idx="15">
                  <c:v>Marine</c:v>
                </c:pt>
                <c:pt idx="16">
                  <c:v>Banking and Securities</c:v>
                </c:pt>
                <c:pt idx="17">
                  <c:v>Title </c:v>
                </c:pt>
                <c:pt idx="18">
                  <c:v>Unauthorized Entity</c:v>
                </c:pt>
                <c:pt idx="19">
                  <c:v>Warranty</c:v>
                </c:pt>
              </c:strCache>
            </c:strRef>
          </c:cat>
          <c:val>
            <c:numRef>
              <c:f>' Stat Pack'!$I$100:$I$119</c:f>
              <c:numCache>
                <c:formatCode>0</c:formatCode>
                <c:ptCount val="20"/>
                <c:pt idx="0">
                  <c:v>335</c:v>
                </c:pt>
                <c:pt idx="1">
                  <c:v>223</c:v>
                </c:pt>
                <c:pt idx="2">
                  <c:v>63</c:v>
                </c:pt>
                <c:pt idx="3">
                  <c:v>61</c:v>
                </c:pt>
                <c:pt idx="4">
                  <c:v>35</c:v>
                </c:pt>
                <c:pt idx="5">
                  <c:v>32</c:v>
                </c:pt>
                <c:pt idx="6">
                  <c:v>28</c:v>
                </c:pt>
                <c:pt idx="7">
                  <c:v>25</c:v>
                </c:pt>
                <c:pt idx="8">
                  <c:v>9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4</c:v>
                </c:pt>
                <c:pt idx="13">
                  <c:v>2</c:v>
                </c:pt>
                <c:pt idx="14">
                  <c:v>1</c:v>
                </c:pt>
                <c:pt idx="15">
                  <c:v>1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E-9006-41CB-8E08-A80DE909A1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4.1811587439469907E-3"/>
          <c:y val="6.3903179139125965E-2"/>
          <c:w val="0.30546623953002461"/>
          <c:h val="0.912982402623401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9131541205751108E-2"/>
          <c:y val="5.3022555447501334E-2"/>
          <c:w val="0.96962812206354687"/>
          <c:h val="0.81071493553345664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'5 Year Charts'!$E$15:$E$24</c15:sqref>
                  </c15:fullRef>
                </c:ext>
              </c:extLst>
              <c:f>'5 Year Charts'!$E$17:$E$24</c:f>
              <c:strCache>
                <c:ptCount val="8"/>
                <c:pt idx="0">
                  <c:v>FY 10/11</c:v>
                </c:pt>
                <c:pt idx="1">
                  <c:v>FY 11/12</c:v>
                </c:pt>
                <c:pt idx="2">
                  <c:v>FY 12/13</c:v>
                </c:pt>
                <c:pt idx="3">
                  <c:v>FY 13/14</c:v>
                </c:pt>
                <c:pt idx="4">
                  <c:v>FY 14/15</c:v>
                </c:pt>
                <c:pt idx="5">
                  <c:v>FY 15/16</c:v>
                </c:pt>
                <c:pt idx="6">
                  <c:v>FY 16/17</c:v>
                </c:pt>
                <c:pt idx="7">
                  <c:v>FY 17/18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'5 Year Charts'!$F$15:$F$24</c15:sqref>
                  </c15:fullRef>
                </c:ext>
              </c:extLst>
              <c:f>'5 Year Charts'!$F$17:$F$24</c:f>
              <c:numCache>
                <c:formatCode>_(* #,##0_);_(* \(#,##0\);_(* "-"??_);_(@_)</c:formatCode>
                <c:ptCount val="8"/>
                <c:pt idx="0">
                  <c:v>840</c:v>
                </c:pt>
                <c:pt idx="1">
                  <c:v>845</c:v>
                </c:pt>
                <c:pt idx="2">
                  <c:v>1079</c:v>
                </c:pt>
                <c:pt idx="3">
                  <c:v>1249</c:v>
                </c:pt>
                <c:pt idx="4">
                  <c:v>1194</c:v>
                </c:pt>
                <c:pt idx="5">
                  <c:v>1033</c:v>
                </c:pt>
                <c:pt idx="6">
                  <c:v>1009</c:v>
                </c:pt>
                <c:pt idx="7" formatCode="0">
                  <c:v>835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8F-44F8-A0A2-7E8EA77A660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04568064"/>
        <c:axId val="204569600"/>
      </c:barChart>
      <c:catAx>
        <c:axId val="204568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04569600"/>
        <c:crosses val="autoZero"/>
        <c:auto val="1"/>
        <c:lblAlgn val="ctr"/>
        <c:lblOffset val="100"/>
        <c:noMultiLvlLbl val="0"/>
      </c:catAx>
      <c:valAx>
        <c:axId val="204569600"/>
        <c:scaling>
          <c:orientation val="minMax"/>
        </c:scaling>
        <c:delete val="1"/>
        <c:axPos val="l"/>
        <c:numFmt formatCode="_(* #,##0_);_(* \(#,##0\);_(* &quot;-&quot;??_);_(@_)" sourceLinked="1"/>
        <c:majorTickMark val="out"/>
        <c:minorTickMark val="none"/>
        <c:tickLblPos val="none"/>
        <c:crossAx val="204568064"/>
        <c:crosses val="autoZero"/>
        <c:crossBetween val="between"/>
      </c:valAx>
      <c:spPr>
        <a:solidFill>
          <a:sysClr val="window" lastClr="FFFFFF"/>
        </a:solidFill>
      </c:spPr>
    </c:plotArea>
    <c:plotVisOnly val="1"/>
    <c:dispBlanksAs val="gap"/>
    <c:showDLblsOverMax val="0"/>
  </c:chart>
  <c:spPr>
    <a:solidFill>
      <a:schemeClr val="accent3">
        <a:lumMod val="40000"/>
        <a:lumOff val="60000"/>
      </a:schemeClr>
    </a:solidFill>
    <a:ln>
      <a:noFill/>
    </a:ln>
  </c:sp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8195A-EB47-4ACE-B56E-0DC25F6679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B2B943-8711-48B1-B44F-70005B5A9C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D7996-131F-492B-8870-8C2F75E52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EA1F-EEA7-406F-9D50-1E007C298D1C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1C86B1-A808-4B7B-A697-6F4316BD8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30CE7-34C9-41E0-B094-3BD90D8FC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C0A71-25A1-44EA-A989-2B5E9C225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339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B31DD-C13E-4CD1-9381-C9C74820F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5426C3-7D86-40B6-8EB7-F26257712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8354F-A850-422E-B53B-6CE7C7277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EA1F-EEA7-406F-9D50-1E007C298D1C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6894F-5FE5-40CC-8D62-E9A9C6BC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98C6F-9F5C-489D-8453-B97C471A6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C0A71-25A1-44EA-A989-2B5E9C225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405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A3550B-979C-4C84-AAEB-E31796EC92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6C2494-7D5E-4F01-9075-B46C842F4D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96463-7055-4D9D-9110-1BD7FB703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EA1F-EEA7-406F-9D50-1E007C298D1C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26B77-FF0C-46A2-B533-4DBDE3508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1A9AB-8414-41A7-9C61-6B0D33383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C0A71-25A1-44EA-A989-2B5E9C225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211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17576" y="6484366"/>
            <a:ext cx="2743200" cy="365125"/>
          </a:xfrm>
        </p:spPr>
        <p:txBody>
          <a:bodyPr/>
          <a:lstStyle/>
          <a:p>
            <a:fld id="{66651CAF-3DD4-49CB-89F6-B8BC0AB044B2}" type="datetimeFigureOut">
              <a:rPr lang="en-US" smtClean="0"/>
              <a:t>8/15/2018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22080" y="6484366"/>
            <a:ext cx="2743200" cy="365125"/>
          </a:xfrm>
        </p:spPr>
        <p:txBody>
          <a:bodyPr/>
          <a:lstStyle/>
          <a:p>
            <a:fld id="{939BA12D-66C8-4ADD-AE22-8C591D475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1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26720" y="6484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51CAF-3DD4-49CB-89F6-B8BC0AB044B2}" type="datetimeFigureOut">
              <a:rPr lang="en-US" smtClean="0"/>
              <a:t>8/15/2018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12936" y="6484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BA12D-66C8-4ADD-AE22-8C591D475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797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26720" y="6484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51CAF-3DD4-49CB-89F6-B8BC0AB044B2}" type="datetimeFigureOut">
              <a:rPr lang="en-US" smtClean="0"/>
              <a:t>8/15/2018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12936" y="6484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BA12D-66C8-4ADD-AE22-8C591D475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884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26720" y="6484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51CAF-3DD4-49CB-89F6-B8BC0AB044B2}" type="datetimeFigureOut">
              <a:rPr lang="en-US" smtClean="0"/>
              <a:t>8/15/2018</a:t>
            </a:fld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12936" y="6484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BA12D-66C8-4ADD-AE22-8C591D475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87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26720" y="6484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51CAF-3DD4-49CB-89F6-B8BC0AB044B2}" type="datetimeFigureOut">
              <a:rPr lang="en-US" smtClean="0"/>
              <a:t>8/15/2018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936" y="6484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BA12D-66C8-4ADD-AE22-8C591D475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902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26720" y="6484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51CAF-3DD4-49CB-89F6-B8BC0AB044B2}" type="datetimeFigureOut">
              <a:rPr lang="en-US" smtClean="0"/>
              <a:t>8/15/2018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12936" y="6484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BA12D-66C8-4ADD-AE22-8C591D475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482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51CAF-3DD4-49CB-89F6-B8BC0AB044B2}" type="datetimeFigureOut">
              <a:rPr lang="en-US" smtClean="0"/>
              <a:t>8/15/2018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BA12D-66C8-4ADD-AE22-8C591D475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05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51CAF-3DD4-49CB-89F6-B8BC0AB044B2}" type="datetimeFigureOut">
              <a:rPr lang="en-US" smtClean="0"/>
              <a:t>8/15/2018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BA12D-66C8-4ADD-AE22-8C591D475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15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F4B9B-6ED0-4FD1-8670-72A671B55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EDE08-DE5B-44EC-9FDA-C0B477E39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0B1B1-A51D-4726-8B3D-A8FD8066C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EA1F-EEA7-406F-9D50-1E007C298D1C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3FF12-C1E4-4E30-8BE2-DA6C92653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BAF89-3869-4C80-9815-B29686580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C0A71-25A1-44EA-A989-2B5E9C225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878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51CAF-3DD4-49CB-89F6-B8BC0AB044B2}" type="datetimeFigureOut">
              <a:rPr lang="en-US" smtClean="0"/>
              <a:t>8/15/2018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BA12D-66C8-4ADD-AE22-8C591D475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069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148" y="1946700"/>
            <a:ext cx="3237703" cy="316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637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0E76-B595-43FC-AC9F-10055C9C8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CAAAE-81F3-48E0-9B37-BECF77EB00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9C045-6802-4A52-91C6-5EA356819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EA1F-EEA7-406F-9D50-1E007C298D1C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B2FE5-79AE-4259-B40B-ADE89C135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452FC-FB9C-495A-B4E5-5649CEF70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C0A71-25A1-44EA-A989-2B5E9C225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75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53F19-9844-46A3-98C1-1F5FE6106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B4938-626C-43A0-A1BA-A1F29FD9B7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DEE2A2-8668-418E-82C5-BA2D32311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6779F1-34C5-4950-A040-9A962B20D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EA1F-EEA7-406F-9D50-1E007C298D1C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CAE623-4513-48BA-B2B5-B0A618F6F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D66186-3AFB-4010-ACF3-389093965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C0A71-25A1-44EA-A989-2B5E9C225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54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163BC-9121-4A34-A98D-4DAD08AB6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60BA18-D459-4F95-A67C-C328B97E0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F27227-A277-454E-AFF0-B99808C35A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6C8EC3-524E-4E58-A29B-AD3DC970DD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01AD22-9E38-41EC-B23A-94CA7F5FA6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C4E241-2963-43B1-A416-FD24F2798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EA1F-EEA7-406F-9D50-1E007C298D1C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BA3177-102C-4C39-9E11-29C4CBDBF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DBC74C-C325-46AE-ACCA-B42A81ED6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C0A71-25A1-44EA-A989-2B5E9C225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267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380AB-A715-44F4-BF4F-653C8AF86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38367E-6D6F-469D-AF47-C7A7F5D9A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EA1F-EEA7-406F-9D50-1E007C298D1C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7463DC-89A0-4864-B5DA-8349B1E4C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075559-36DD-414C-8F04-1FB7A93F7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C0A71-25A1-44EA-A989-2B5E9C225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44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AD0F6A-20F0-4B6E-9AE3-3B34ED62F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EA1F-EEA7-406F-9D50-1E007C298D1C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5669FC-0CAF-4435-9C85-3BCD3CA8A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9C604-2DF7-4764-8237-5F66359B5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C0A71-25A1-44EA-A989-2B5E9C225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40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EC20F-CFB1-4339-9D0B-CB7B45818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9C6FC-33B9-4504-A65B-639786580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0B8E04-D77E-47F1-9FE3-73C100A7DF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DEBA47-AA6B-4BF3-90F3-9D560AE5E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EA1F-EEA7-406F-9D50-1E007C298D1C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05893A-F915-4673-9A1B-A04726CBF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F2D43C-447A-4FE2-B489-138894A81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C0A71-25A1-44EA-A989-2B5E9C225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03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E3750-64EB-4A28-B387-12EBF090E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E8CC14-CB60-4701-ACCD-01AB1CF941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C96984-618E-45E8-B504-AF2B7930D7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1BE634-B7B3-4382-A6CB-40A3E4DA0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EA1F-EEA7-406F-9D50-1E007C298D1C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47844-4BEF-4377-A013-688AFFEB0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AA26FC-A76C-4F34-9DBF-764422475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C0A71-25A1-44EA-A989-2B5E9C225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40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360351-9D0F-4820-BFFA-8D78F14EC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CF7655-3F2D-4AF3-BC1D-5190CDFE5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6AC63E-87FC-483D-B405-59FDA278CE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8EA1F-EEA7-406F-9D50-1E007C298D1C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E6038E-CF26-4A7F-ADF0-CA6BF02571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2F7AA-EEFC-446E-91F5-C53F7486E5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C0A71-25A1-44EA-A989-2B5E9C225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378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851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145665"/>
            <a:ext cx="10515600" cy="42106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26720" y="6484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51CAF-3DD4-49CB-89F6-B8BC0AB044B2}" type="datetimeFigureOut">
              <a:rPr lang="en-US" smtClean="0"/>
              <a:t>8/15/2018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12936" y="6484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BA12D-66C8-4ADD-AE22-8C591D475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37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6FA44-FB3A-44E2-B703-7418CB85DB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20762"/>
          </a:xfrm>
        </p:spPr>
        <p:txBody>
          <a:bodyPr/>
          <a:lstStyle/>
          <a:p>
            <a:r>
              <a:rPr lang="en-US" dirty="0"/>
              <a:t>Stat Pack Report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417B93-72F5-4767-A72D-E9AFC250B1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49513"/>
            <a:ext cx="9144000" cy="3255962"/>
          </a:xfrm>
        </p:spPr>
        <p:txBody>
          <a:bodyPr>
            <a:normAutofit/>
          </a:bodyPr>
          <a:lstStyle/>
          <a:p>
            <a:r>
              <a:rPr lang="en-US" dirty="0"/>
              <a:t>Fiscal Year 2017/2018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513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0DFFF77-23A2-4BE3-BC5A-C211029259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128254"/>
              </p:ext>
            </p:extLst>
          </p:nvPr>
        </p:nvGraphicFramePr>
        <p:xfrm>
          <a:off x="0" y="0"/>
          <a:ext cx="12125324" cy="6576476"/>
        </p:xfrm>
        <a:graphic>
          <a:graphicData uri="http://schemas.openxmlformats.org/drawingml/2006/table">
            <a:tbl>
              <a:tblPr/>
              <a:tblGrid>
                <a:gridCol w="3713778">
                  <a:extLst>
                    <a:ext uri="{9D8B030D-6E8A-4147-A177-3AD203B41FA5}">
                      <a16:colId xmlns:a16="http://schemas.microsoft.com/office/drawing/2014/main" val="16055473"/>
                    </a:ext>
                  </a:extLst>
                </a:gridCol>
                <a:gridCol w="1571214">
                  <a:extLst>
                    <a:ext uri="{9D8B030D-6E8A-4147-A177-3AD203B41FA5}">
                      <a16:colId xmlns:a16="http://schemas.microsoft.com/office/drawing/2014/main" val="3103353530"/>
                    </a:ext>
                  </a:extLst>
                </a:gridCol>
                <a:gridCol w="1285538">
                  <a:extLst>
                    <a:ext uri="{9D8B030D-6E8A-4147-A177-3AD203B41FA5}">
                      <a16:colId xmlns:a16="http://schemas.microsoft.com/office/drawing/2014/main" val="2843850054"/>
                    </a:ext>
                  </a:extLst>
                </a:gridCol>
                <a:gridCol w="1142700">
                  <a:extLst>
                    <a:ext uri="{9D8B030D-6E8A-4147-A177-3AD203B41FA5}">
                      <a16:colId xmlns:a16="http://schemas.microsoft.com/office/drawing/2014/main" val="1944678741"/>
                    </a:ext>
                  </a:extLst>
                </a:gridCol>
                <a:gridCol w="1222055">
                  <a:extLst>
                    <a:ext uri="{9D8B030D-6E8A-4147-A177-3AD203B41FA5}">
                      <a16:colId xmlns:a16="http://schemas.microsoft.com/office/drawing/2014/main" val="617322647"/>
                    </a:ext>
                  </a:extLst>
                </a:gridCol>
                <a:gridCol w="1142700">
                  <a:extLst>
                    <a:ext uri="{9D8B030D-6E8A-4147-A177-3AD203B41FA5}">
                      <a16:colId xmlns:a16="http://schemas.microsoft.com/office/drawing/2014/main" val="2260454510"/>
                    </a:ext>
                  </a:extLst>
                </a:gridCol>
                <a:gridCol w="2047339">
                  <a:extLst>
                    <a:ext uri="{9D8B030D-6E8A-4147-A177-3AD203B41FA5}">
                      <a16:colId xmlns:a16="http://schemas.microsoft.com/office/drawing/2014/main" val="2014377127"/>
                    </a:ext>
                  </a:extLst>
                </a:gridCol>
              </a:tblGrid>
              <a:tr h="46381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FINANCIAL INVESTIGATION</a:t>
                      </a:r>
                    </a:p>
                  </a:txBody>
                  <a:tcPr marL="6425" marR="6425" marT="6425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Presented for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328931"/>
                  </a:ext>
                </a:extLst>
              </a:tr>
              <a:tr h="46381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 of Case</a:t>
                      </a:r>
                    </a:p>
                  </a:txBody>
                  <a:tcPr marL="6425" marR="6425" marT="6425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Complaints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Opened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Closed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Prosecution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Arrest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Successful Prosecution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520902"/>
                  </a:ext>
                </a:extLst>
              </a:tr>
              <a:tr h="24304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FINANCIAL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6452747"/>
                  </a:ext>
                </a:extLst>
              </a:tr>
              <a:tr h="24304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6671925"/>
                  </a:ext>
                </a:extLst>
              </a:tr>
              <a:tr h="243048"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0.33%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0.76%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0.58%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0.45%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0.71%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0.60%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2246610"/>
                  </a:ext>
                </a:extLst>
              </a:tr>
              <a:tr h="46381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HEALTHCARE</a:t>
                      </a:r>
                    </a:p>
                  </a:txBody>
                  <a:tcPr marL="6425" marR="6425" marT="6425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Presented for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2719436"/>
                  </a:ext>
                </a:extLst>
              </a:tr>
              <a:tr h="46381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 of Case</a:t>
                      </a:r>
                    </a:p>
                  </a:txBody>
                  <a:tcPr marL="6425" marR="6425" marT="6425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Complaints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Opened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Closed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Prosecution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Arrest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Successful Prosecution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6800164"/>
                  </a:ext>
                </a:extLst>
              </a:tr>
              <a:tr h="24304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ADDICTION TREATMENT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6247538"/>
                  </a:ext>
                </a:extLst>
              </a:tr>
              <a:tr h="24304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BY PATIENT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3257355"/>
                  </a:ext>
                </a:extLst>
              </a:tr>
              <a:tr h="24304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BY PROVIDER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415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9504485"/>
                  </a:ext>
                </a:extLst>
              </a:tr>
              <a:tr h="24304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DENTAL HEALTHCARE FRAUD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1698262"/>
                  </a:ext>
                </a:extLst>
              </a:tr>
              <a:tr h="22482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DENTAL HEALTHCARE FRAUD BY CLAIMANT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3038804"/>
                  </a:ext>
                </a:extLst>
              </a:tr>
              <a:tr h="24304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DISABILITY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6892073"/>
                  </a:ext>
                </a:extLst>
              </a:tr>
              <a:tr h="24304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EMPLOYER POCKETING PREMIUMS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2410506"/>
                  </a:ext>
                </a:extLst>
              </a:tr>
              <a:tr h="24304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FICTITIOUS PROVIDER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8560857"/>
                  </a:ext>
                </a:extLst>
              </a:tr>
              <a:tr h="24304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DISCOUNT CARDS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3402725"/>
                  </a:ext>
                </a:extLst>
              </a:tr>
              <a:tr h="24304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Sub Type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91640"/>
                  </a:ext>
                </a:extLst>
              </a:tr>
              <a:tr h="24304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 MEDICAL PROVIDER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1841699"/>
                  </a:ext>
                </a:extLst>
              </a:tr>
              <a:tr h="24304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BROKERING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2845565"/>
                  </a:ext>
                </a:extLst>
              </a:tr>
              <a:tr h="24304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PRESCRIPTION FRAUD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2275630"/>
                  </a:ext>
                </a:extLst>
              </a:tr>
              <a:tr h="36457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SERVICES BY UNLICENSED PERSON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0975164"/>
                  </a:ext>
                </a:extLst>
              </a:tr>
              <a:tr h="24304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882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1172793"/>
                  </a:ext>
                </a:extLst>
              </a:tr>
              <a:tr h="243048"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5.66%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4.65%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3.88%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5.23%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4.47%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3.35%</a:t>
                      </a:r>
                    </a:p>
                  </a:txBody>
                  <a:tcPr marL="6425" marR="6425" marT="64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64553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4997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967BE6E-A5AD-4B80-B269-B58D091554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264837"/>
              </p:ext>
            </p:extLst>
          </p:nvPr>
        </p:nvGraphicFramePr>
        <p:xfrm>
          <a:off x="0" y="0"/>
          <a:ext cx="12192001" cy="6746874"/>
        </p:xfrm>
        <a:graphic>
          <a:graphicData uri="http://schemas.openxmlformats.org/drawingml/2006/table">
            <a:tbl>
              <a:tblPr/>
              <a:tblGrid>
                <a:gridCol w="3734199">
                  <a:extLst>
                    <a:ext uri="{9D8B030D-6E8A-4147-A177-3AD203B41FA5}">
                      <a16:colId xmlns:a16="http://schemas.microsoft.com/office/drawing/2014/main" val="2616056144"/>
                    </a:ext>
                  </a:extLst>
                </a:gridCol>
                <a:gridCol w="1579854">
                  <a:extLst>
                    <a:ext uri="{9D8B030D-6E8A-4147-A177-3AD203B41FA5}">
                      <a16:colId xmlns:a16="http://schemas.microsoft.com/office/drawing/2014/main" val="1091800856"/>
                    </a:ext>
                  </a:extLst>
                </a:gridCol>
                <a:gridCol w="1292608">
                  <a:extLst>
                    <a:ext uri="{9D8B030D-6E8A-4147-A177-3AD203B41FA5}">
                      <a16:colId xmlns:a16="http://schemas.microsoft.com/office/drawing/2014/main" val="1895430645"/>
                    </a:ext>
                  </a:extLst>
                </a:gridCol>
                <a:gridCol w="1148984">
                  <a:extLst>
                    <a:ext uri="{9D8B030D-6E8A-4147-A177-3AD203B41FA5}">
                      <a16:colId xmlns:a16="http://schemas.microsoft.com/office/drawing/2014/main" val="4225989239"/>
                    </a:ext>
                  </a:extLst>
                </a:gridCol>
                <a:gridCol w="1228774">
                  <a:extLst>
                    <a:ext uri="{9D8B030D-6E8A-4147-A177-3AD203B41FA5}">
                      <a16:colId xmlns:a16="http://schemas.microsoft.com/office/drawing/2014/main" val="4160884567"/>
                    </a:ext>
                  </a:extLst>
                </a:gridCol>
                <a:gridCol w="1148984">
                  <a:extLst>
                    <a:ext uri="{9D8B030D-6E8A-4147-A177-3AD203B41FA5}">
                      <a16:colId xmlns:a16="http://schemas.microsoft.com/office/drawing/2014/main" val="435441782"/>
                    </a:ext>
                  </a:extLst>
                </a:gridCol>
                <a:gridCol w="2058598">
                  <a:extLst>
                    <a:ext uri="{9D8B030D-6E8A-4147-A177-3AD203B41FA5}">
                      <a16:colId xmlns:a16="http://schemas.microsoft.com/office/drawing/2014/main" val="2493014357"/>
                    </a:ext>
                  </a:extLst>
                </a:gridCol>
              </a:tblGrid>
              <a:tr h="44966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HOMEOWNERS</a:t>
                      </a:r>
                    </a:p>
                  </a:txBody>
                  <a:tcPr marL="6332" marR="6332" marT="6332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Presented for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820658"/>
                  </a:ext>
                </a:extLst>
              </a:tr>
              <a:tr h="44966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 of Case</a:t>
                      </a:r>
                    </a:p>
                  </a:txBody>
                  <a:tcPr marL="6332" marR="6332" marT="6332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Complaints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Opened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Closed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Prosecution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Arrest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Successful Prosecution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9581333"/>
                  </a:ext>
                </a:extLst>
              </a:tr>
              <a:tr h="23563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ASSIGNMENT OF BENEFITS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0126590"/>
                  </a:ext>
                </a:extLst>
              </a:tr>
              <a:tr h="23563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COOKING/KITCHEN FIRE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7560399"/>
                  </a:ext>
                </a:extLst>
              </a:tr>
              <a:tr h="23563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FICTITIOUS CLAIM OR DAMAGE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512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0155018"/>
                  </a:ext>
                </a:extLst>
              </a:tr>
              <a:tr h="23563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FICTITIOUS LIABILITY CLAIM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9279180"/>
                  </a:ext>
                </a:extLst>
              </a:tr>
              <a:tr h="23563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FORGERY BY HOMEOWNER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9481546"/>
                  </a:ext>
                </a:extLst>
              </a:tr>
              <a:tr h="23563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FORGERY BY OTHER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8901627"/>
                  </a:ext>
                </a:extLst>
              </a:tr>
              <a:tr h="23563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FORGERY BY PUBLIC ADJUSTER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8873979"/>
                  </a:ext>
                </a:extLst>
              </a:tr>
              <a:tr h="23563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HURRICANE IRMA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7410291"/>
                  </a:ext>
                </a:extLst>
              </a:tr>
              <a:tr h="23563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INFLATED CLAIM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453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9152211"/>
                  </a:ext>
                </a:extLst>
              </a:tr>
              <a:tr h="23563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Sub Type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5611368"/>
                  </a:ext>
                </a:extLst>
              </a:tr>
              <a:tr h="23563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PLUMBING/TRENCHING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8903347"/>
                  </a:ext>
                </a:extLst>
              </a:tr>
              <a:tr h="23563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ROOFING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5163980"/>
                  </a:ext>
                </a:extLst>
              </a:tr>
              <a:tr h="23563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SINKHOLE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6671058"/>
                  </a:ext>
                </a:extLst>
              </a:tr>
              <a:tr h="23563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WAIVING DEDUCTIBLE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3190901"/>
                  </a:ext>
                </a:extLst>
              </a:tr>
              <a:tr h="23563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 EXTRACTION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2869045"/>
                  </a:ext>
                </a:extLst>
              </a:tr>
              <a:tr h="23563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1437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217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8390610"/>
                  </a:ext>
                </a:extLst>
              </a:tr>
              <a:tr h="235630"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9.22%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12.90%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10.52%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5.69%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4.78%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3.83%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039355"/>
                  </a:ext>
                </a:extLst>
              </a:tr>
              <a:tr h="44966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IDENTITY THEFT</a:t>
                      </a:r>
                    </a:p>
                  </a:txBody>
                  <a:tcPr marL="6332" marR="6332" marT="6332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Presented for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133439"/>
                  </a:ext>
                </a:extLst>
              </a:tr>
              <a:tr h="44966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 of Case</a:t>
                      </a:r>
                    </a:p>
                  </a:txBody>
                  <a:tcPr marL="6332" marR="6332" marT="6332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Complaints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Opened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Closed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Prosecution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Arrest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Successful Prosecution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955458"/>
                  </a:ext>
                </a:extLst>
              </a:tr>
              <a:tr h="23563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BY ENTITY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5887250"/>
                  </a:ext>
                </a:extLst>
              </a:tr>
              <a:tr h="23563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BY PERSON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6441053"/>
                  </a:ext>
                </a:extLst>
              </a:tr>
              <a:tr h="23563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8717480"/>
                  </a:ext>
                </a:extLst>
              </a:tr>
              <a:tr h="235630"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0.46%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0.52%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0.53%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0.99%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0.51%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0.60%</a:t>
                      </a:r>
                    </a:p>
                  </a:txBody>
                  <a:tcPr marL="6332" marR="6332" marT="633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33544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3391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52DE4D2-2519-4593-B3C4-76665700EC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094526"/>
              </p:ext>
            </p:extLst>
          </p:nvPr>
        </p:nvGraphicFramePr>
        <p:xfrm>
          <a:off x="0" y="0"/>
          <a:ext cx="12191999" cy="6775878"/>
        </p:xfrm>
        <a:graphic>
          <a:graphicData uri="http://schemas.openxmlformats.org/drawingml/2006/table">
            <a:tbl>
              <a:tblPr/>
              <a:tblGrid>
                <a:gridCol w="3734199">
                  <a:extLst>
                    <a:ext uri="{9D8B030D-6E8A-4147-A177-3AD203B41FA5}">
                      <a16:colId xmlns:a16="http://schemas.microsoft.com/office/drawing/2014/main" val="3948598527"/>
                    </a:ext>
                  </a:extLst>
                </a:gridCol>
                <a:gridCol w="1579853">
                  <a:extLst>
                    <a:ext uri="{9D8B030D-6E8A-4147-A177-3AD203B41FA5}">
                      <a16:colId xmlns:a16="http://schemas.microsoft.com/office/drawing/2014/main" val="3980506265"/>
                    </a:ext>
                  </a:extLst>
                </a:gridCol>
                <a:gridCol w="1292608">
                  <a:extLst>
                    <a:ext uri="{9D8B030D-6E8A-4147-A177-3AD203B41FA5}">
                      <a16:colId xmlns:a16="http://schemas.microsoft.com/office/drawing/2014/main" val="1820636814"/>
                    </a:ext>
                  </a:extLst>
                </a:gridCol>
                <a:gridCol w="1148984">
                  <a:extLst>
                    <a:ext uri="{9D8B030D-6E8A-4147-A177-3AD203B41FA5}">
                      <a16:colId xmlns:a16="http://schemas.microsoft.com/office/drawing/2014/main" val="1394880382"/>
                    </a:ext>
                  </a:extLst>
                </a:gridCol>
                <a:gridCol w="1228775">
                  <a:extLst>
                    <a:ext uri="{9D8B030D-6E8A-4147-A177-3AD203B41FA5}">
                      <a16:colId xmlns:a16="http://schemas.microsoft.com/office/drawing/2014/main" val="2565509113"/>
                    </a:ext>
                  </a:extLst>
                </a:gridCol>
                <a:gridCol w="1148984">
                  <a:extLst>
                    <a:ext uri="{9D8B030D-6E8A-4147-A177-3AD203B41FA5}">
                      <a16:colId xmlns:a16="http://schemas.microsoft.com/office/drawing/2014/main" val="2260977833"/>
                    </a:ext>
                  </a:extLst>
                </a:gridCol>
                <a:gridCol w="2058596">
                  <a:extLst>
                    <a:ext uri="{9D8B030D-6E8A-4147-A177-3AD203B41FA5}">
                      <a16:colId xmlns:a16="http://schemas.microsoft.com/office/drawing/2014/main" val="3758103722"/>
                    </a:ext>
                  </a:extLst>
                </a:gridCol>
              </a:tblGrid>
              <a:tr h="43660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INFORMATION ONLY</a:t>
                      </a:r>
                    </a:p>
                  </a:txBody>
                  <a:tcPr marL="6118" marR="6118" marT="6118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Presented for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2050909"/>
                  </a:ext>
                </a:extLst>
              </a:tr>
              <a:tr h="43660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 of Case</a:t>
                      </a:r>
                    </a:p>
                  </a:txBody>
                  <a:tcPr marL="6118" marR="6118" marT="6118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Complaints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Opened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Closed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Prosecution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Arrest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Successful Prosecution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285261"/>
                  </a:ext>
                </a:extLst>
              </a:tr>
              <a:tr h="22861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INFORMATION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8046413"/>
                  </a:ext>
                </a:extLst>
              </a:tr>
              <a:tr h="22861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INFORMATION ONLY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8598450"/>
                  </a:ext>
                </a:extLst>
              </a:tr>
              <a:tr h="22861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5600813"/>
                  </a:ext>
                </a:extLst>
              </a:tr>
              <a:tr h="228611"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0.17%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0.09%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0.05%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1024121"/>
                  </a:ext>
                </a:extLst>
              </a:tr>
              <a:tr h="43660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LICENSEE FRAUD</a:t>
                      </a:r>
                    </a:p>
                  </a:txBody>
                  <a:tcPr marL="6118" marR="6118" marT="6118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Presented for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881330"/>
                  </a:ext>
                </a:extLst>
              </a:tr>
              <a:tr h="43660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 of Case</a:t>
                      </a:r>
                    </a:p>
                  </a:txBody>
                  <a:tcPr marL="6118" marR="6118" marT="6118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Complaints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Opened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Closed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Prosecution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Arrest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Successful Prosecution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872681"/>
                  </a:ext>
                </a:extLst>
              </a:tr>
              <a:tr h="22861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ADJUSTER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9733763"/>
                  </a:ext>
                </a:extLst>
              </a:tr>
              <a:tr h="22861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ADJUSTER-BROKEN PIPE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8535990"/>
                  </a:ext>
                </a:extLst>
              </a:tr>
              <a:tr h="22861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AGENCY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0306233"/>
                  </a:ext>
                </a:extLst>
              </a:tr>
              <a:tr h="22861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AGENT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1907199"/>
                  </a:ext>
                </a:extLst>
              </a:tr>
              <a:tr h="22861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ANNUITY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508276"/>
                  </a:ext>
                </a:extLst>
              </a:tr>
              <a:tr h="22861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BAIL BOND AGENT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1647801"/>
                  </a:ext>
                </a:extLst>
              </a:tr>
              <a:tr h="22861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CARRIER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6250805"/>
                  </a:ext>
                </a:extLst>
              </a:tr>
              <a:tr h="22861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HURRICANE IRMA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8756130"/>
                  </a:ext>
                </a:extLst>
              </a:tr>
              <a:tr h="22861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PUBLIC ADJUSTER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1758432"/>
                  </a:ext>
                </a:extLst>
              </a:tr>
              <a:tr h="22861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PUBLIC ADJUSTER/SINKHOLE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724406"/>
                  </a:ext>
                </a:extLst>
              </a:tr>
              <a:tr h="22861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PUBLIC ADJUSTER-BROKEN PIPE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2143855"/>
                  </a:ext>
                </a:extLst>
              </a:tr>
              <a:tr h="22861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PUBLIC ADJUSTER-BROKEN TILE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5841025"/>
                  </a:ext>
                </a:extLst>
              </a:tr>
              <a:tr h="22861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THIRD PARTY ADMINISTRATOR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9618484"/>
                  </a:ext>
                </a:extLst>
              </a:tr>
              <a:tr h="22861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TITLE INSURANCE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0197304"/>
                  </a:ext>
                </a:extLst>
              </a:tr>
              <a:tr h="22861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UNLICENSED AGENT OR ADJUSTER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6982670"/>
                  </a:ext>
                </a:extLst>
              </a:tr>
              <a:tr h="22861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UNLICENSED CONTRACTOR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8303444"/>
                  </a:ext>
                </a:extLst>
              </a:tr>
              <a:tr h="22861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445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6815239"/>
                  </a:ext>
                </a:extLst>
              </a:tr>
              <a:tr h="228611"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2.86%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3.94%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4.27%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2.71%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3.46%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4.19%</a:t>
                      </a:r>
                    </a:p>
                  </a:txBody>
                  <a:tcPr marL="6118" marR="6118" marT="61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97050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5589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4832B48-8AF7-4431-931B-9CD92462AC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982885"/>
              </p:ext>
            </p:extLst>
          </p:nvPr>
        </p:nvGraphicFramePr>
        <p:xfrm>
          <a:off x="0" y="314325"/>
          <a:ext cx="12192000" cy="5617143"/>
        </p:xfrm>
        <a:graphic>
          <a:graphicData uri="http://schemas.openxmlformats.org/drawingml/2006/table">
            <a:tbl>
              <a:tblPr/>
              <a:tblGrid>
                <a:gridCol w="3734199">
                  <a:extLst>
                    <a:ext uri="{9D8B030D-6E8A-4147-A177-3AD203B41FA5}">
                      <a16:colId xmlns:a16="http://schemas.microsoft.com/office/drawing/2014/main" val="57264806"/>
                    </a:ext>
                  </a:extLst>
                </a:gridCol>
                <a:gridCol w="1579854">
                  <a:extLst>
                    <a:ext uri="{9D8B030D-6E8A-4147-A177-3AD203B41FA5}">
                      <a16:colId xmlns:a16="http://schemas.microsoft.com/office/drawing/2014/main" val="2489798292"/>
                    </a:ext>
                  </a:extLst>
                </a:gridCol>
                <a:gridCol w="1292608">
                  <a:extLst>
                    <a:ext uri="{9D8B030D-6E8A-4147-A177-3AD203B41FA5}">
                      <a16:colId xmlns:a16="http://schemas.microsoft.com/office/drawing/2014/main" val="3407760592"/>
                    </a:ext>
                  </a:extLst>
                </a:gridCol>
                <a:gridCol w="1148984">
                  <a:extLst>
                    <a:ext uri="{9D8B030D-6E8A-4147-A177-3AD203B41FA5}">
                      <a16:colId xmlns:a16="http://schemas.microsoft.com/office/drawing/2014/main" val="3534804128"/>
                    </a:ext>
                  </a:extLst>
                </a:gridCol>
                <a:gridCol w="1228775">
                  <a:extLst>
                    <a:ext uri="{9D8B030D-6E8A-4147-A177-3AD203B41FA5}">
                      <a16:colId xmlns:a16="http://schemas.microsoft.com/office/drawing/2014/main" val="2852399576"/>
                    </a:ext>
                  </a:extLst>
                </a:gridCol>
                <a:gridCol w="1148984">
                  <a:extLst>
                    <a:ext uri="{9D8B030D-6E8A-4147-A177-3AD203B41FA5}">
                      <a16:colId xmlns:a16="http://schemas.microsoft.com/office/drawing/2014/main" val="2431051646"/>
                    </a:ext>
                  </a:extLst>
                </a:gridCol>
                <a:gridCol w="2058596">
                  <a:extLst>
                    <a:ext uri="{9D8B030D-6E8A-4147-A177-3AD203B41FA5}">
                      <a16:colId xmlns:a16="http://schemas.microsoft.com/office/drawing/2014/main" val="2572836805"/>
                    </a:ext>
                  </a:extLst>
                </a:gridCol>
              </a:tblGrid>
              <a:tr h="39710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LIFE INSURANCE FRAUD</a:t>
                      </a:r>
                    </a:p>
                  </a:txBody>
                  <a:tcPr marL="5450" marR="5450" marT="5450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Presented for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4469832"/>
                  </a:ext>
                </a:extLst>
              </a:tr>
              <a:tr h="38757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 of Case</a:t>
                      </a:r>
                    </a:p>
                  </a:txBody>
                  <a:tcPr marL="5450" marR="5450" marT="5450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Complaints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Opened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Closed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Prosecution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Arrest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Successful Prosecution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057823"/>
                  </a:ext>
                </a:extLst>
              </a:tr>
              <a:tr h="20309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BENEFICIARY FORGERY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226538"/>
                  </a:ext>
                </a:extLst>
              </a:tr>
              <a:tr h="20309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CREDIT LIFE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142299"/>
                  </a:ext>
                </a:extLst>
              </a:tr>
              <a:tr h="20309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QUESTIONABLE DEATH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0382033"/>
                  </a:ext>
                </a:extLst>
              </a:tr>
              <a:tr h="20309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3154013"/>
                  </a:ext>
                </a:extLst>
              </a:tr>
              <a:tr h="203099"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0.49%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0.62%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0.53%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0.45%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0.41%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0.12%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4373271"/>
                  </a:ext>
                </a:extLst>
              </a:tr>
              <a:tr h="38757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MARINE FRAUD</a:t>
                      </a:r>
                    </a:p>
                  </a:txBody>
                  <a:tcPr marL="5450" marR="5450" marT="5450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Presented for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463266"/>
                  </a:ext>
                </a:extLst>
              </a:tr>
              <a:tr h="38757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 of Case</a:t>
                      </a:r>
                    </a:p>
                  </a:txBody>
                  <a:tcPr marL="5450" marR="5450" marT="5450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Complaints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Opened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Closed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Prosecution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Arrest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Successful Prosecution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143017"/>
                  </a:ext>
                </a:extLst>
              </a:tr>
              <a:tr h="20309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ACCESSORIES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6678966"/>
                  </a:ext>
                </a:extLst>
              </a:tr>
              <a:tr h="20309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FICTITIOUS CLAIM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3553781"/>
                  </a:ext>
                </a:extLst>
              </a:tr>
              <a:tr h="20309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HURRICANE IRMA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5989386"/>
                  </a:ext>
                </a:extLst>
              </a:tr>
              <a:tr h="20309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INFLATED CLAIM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1813472"/>
                  </a:ext>
                </a:extLst>
              </a:tr>
              <a:tr h="20309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4402971"/>
                  </a:ext>
                </a:extLst>
              </a:tr>
              <a:tr h="203099"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0.10%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0.38%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0.29%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0.18%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0.30%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0.12%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2378374"/>
                  </a:ext>
                </a:extLst>
              </a:tr>
              <a:tr h="38757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NON-INSURANCE FRAUD OFFENSE</a:t>
                      </a:r>
                    </a:p>
                  </a:txBody>
                  <a:tcPr marL="5450" marR="5450" marT="5450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Presented for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785079"/>
                  </a:ext>
                </a:extLst>
              </a:tr>
              <a:tr h="38757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 of Case</a:t>
                      </a:r>
                    </a:p>
                  </a:txBody>
                  <a:tcPr marL="5450" marR="5450" marT="5450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Complaints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Opened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Closed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Prosecution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Arrest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Successful Prosecution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82125"/>
                  </a:ext>
                </a:extLst>
              </a:tr>
              <a:tr h="20309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ACTION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6262507"/>
                  </a:ext>
                </a:extLst>
              </a:tr>
              <a:tr h="20309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Sub Type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1551897"/>
                  </a:ext>
                </a:extLst>
              </a:tr>
              <a:tr h="20309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1157722"/>
                  </a:ext>
                </a:extLst>
              </a:tr>
              <a:tr h="203099"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0.01%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5450" marR="5450" marT="54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0856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4609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7FD420F-F3DA-454D-83A6-164BF7935B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226704"/>
              </p:ext>
            </p:extLst>
          </p:nvPr>
        </p:nvGraphicFramePr>
        <p:xfrm>
          <a:off x="0" y="84586"/>
          <a:ext cx="12192001" cy="4386360"/>
        </p:xfrm>
        <a:graphic>
          <a:graphicData uri="http://schemas.openxmlformats.org/drawingml/2006/table">
            <a:tbl>
              <a:tblPr/>
              <a:tblGrid>
                <a:gridCol w="3734200">
                  <a:extLst>
                    <a:ext uri="{9D8B030D-6E8A-4147-A177-3AD203B41FA5}">
                      <a16:colId xmlns:a16="http://schemas.microsoft.com/office/drawing/2014/main" val="3515100728"/>
                    </a:ext>
                  </a:extLst>
                </a:gridCol>
                <a:gridCol w="1579853">
                  <a:extLst>
                    <a:ext uri="{9D8B030D-6E8A-4147-A177-3AD203B41FA5}">
                      <a16:colId xmlns:a16="http://schemas.microsoft.com/office/drawing/2014/main" val="2774934925"/>
                    </a:ext>
                  </a:extLst>
                </a:gridCol>
                <a:gridCol w="1292607">
                  <a:extLst>
                    <a:ext uri="{9D8B030D-6E8A-4147-A177-3AD203B41FA5}">
                      <a16:colId xmlns:a16="http://schemas.microsoft.com/office/drawing/2014/main" val="847267391"/>
                    </a:ext>
                  </a:extLst>
                </a:gridCol>
                <a:gridCol w="1148984">
                  <a:extLst>
                    <a:ext uri="{9D8B030D-6E8A-4147-A177-3AD203B41FA5}">
                      <a16:colId xmlns:a16="http://schemas.microsoft.com/office/drawing/2014/main" val="4017316126"/>
                    </a:ext>
                  </a:extLst>
                </a:gridCol>
                <a:gridCol w="1228775">
                  <a:extLst>
                    <a:ext uri="{9D8B030D-6E8A-4147-A177-3AD203B41FA5}">
                      <a16:colId xmlns:a16="http://schemas.microsoft.com/office/drawing/2014/main" val="2609757517"/>
                    </a:ext>
                  </a:extLst>
                </a:gridCol>
                <a:gridCol w="1148984">
                  <a:extLst>
                    <a:ext uri="{9D8B030D-6E8A-4147-A177-3AD203B41FA5}">
                      <a16:colId xmlns:a16="http://schemas.microsoft.com/office/drawing/2014/main" val="70357933"/>
                    </a:ext>
                  </a:extLst>
                </a:gridCol>
                <a:gridCol w="2058598">
                  <a:extLst>
                    <a:ext uri="{9D8B030D-6E8A-4147-A177-3AD203B41FA5}">
                      <a16:colId xmlns:a16="http://schemas.microsoft.com/office/drawing/2014/main" val="3755905473"/>
                    </a:ext>
                  </a:extLst>
                </a:gridCol>
              </a:tblGrid>
              <a:tr h="33374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OFFICE OF FISCAL INTEGRITY</a:t>
                      </a:r>
                    </a:p>
                  </a:txBody>
                  <a:tcPr marL="4596" marR="4596" marT="4596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Presented for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135954"/>
                  </a:ext>
                </a:extLst>
              </a:tr>
              <a:tr h="33374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 of Case</a:t>
                      </a:r>
                    </a:p>
                  </a:txBody>
                  <a:tcPr marL="4596" marR="4596" marT="4596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Complaints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Opened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Closed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Prosecution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Arrest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Successful Prosecution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108362"/>
                  </a:ext>
                </a:extLst>
              </a:tr>
              <a:tr h="17039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 - CONTRACT FRAUD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3006019"/>
                  </a:ext>
                </a:extLst>
              </a:tr>
              <a:tr h="17039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 - FINANCIAL INVESTIGATION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6231392"/>
                  </a:ext>
                </a:extLst>
              </a:tr>
              <a:tr h="17039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 - MISAPPROPRIATION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2828074"/>
                  </a:ext>
                </a:extLst>
              </a:tr>
              <a:tr h="17039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 - MISREPRESENTATION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7714163"/>
                  </a:ext>
                </a:extLst>
              </a:tr>
              <a:tr h="17039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 - MISUSE OF FUNDS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8858616"/>
                  </a:ext>
                </a:extLst>
              </a:tr>
              <a:tr h="17039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 - SCHEME TO DEFRAUD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7457160"/>
                  </a:ext>
                </a:extLst>
              </a:tr>
              <a:tr h="17039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UNCLAIMED PROPERTY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5231247"/>
                  </a:ext>
                </a:extLst>
              </a:tr>
              <a:tr h="17039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2539767"/>
                  </a:ext>
                </a:extLst>
              </a:tr>
              <a:tr h="170391"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0.67%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1.00%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0.97%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0.45%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0.30%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0.48%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494574"/>
                  </a:ext>
                </a:extLst>
              </a:tr>
              <a:tr h="33374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 AGENCY ASSISTANCE</a:t>
                      </a:r>
                    </a:p>
                  </a:txBody>
                  <a:tcPr marL="4596" marR="4596" marT="4596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Presented for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629291"/>
                  </a:ext>
                </a:extLst>
              </a:tr>
              <a:tr h="33374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 of Case</a:t>
                      </a:r>
                    </a:p>
                  </a:txBody>
                  <a:tcPr marL="4596" marR="4596" marT="4596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Complaints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Opened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Closed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Prosecution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Arrest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Successful Prosecution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255145"/>
                  </a:ext>
                </a:extLst>
              </a:tr>
              <a:tr h="17039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ASSISTANCE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4649453"/>
                  </a:ext>
                </a:extLst>
              </a:tr>
              <a:tr h="17039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UNLICENSED CONTRACTOR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8037008"/>
                  </a:ext>
                </a:extLst>
              </a:tr>
              <a:tr h="17039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WARRANT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2073131"/>
                  </a:ext>
                </a:extLst>
              </a:tr>
              <a:tr h="17039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6425574"/>
                  </a:ext>
                </a:extLst>
              </a:tr>
              <a:tr h="170391"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0.28%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2.13%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2.08%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0.18%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7.32%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0.24%</a:t>
                      </a:r>
                    </a:p>
                  </a:txBody>
                  <a:tcPr marL="4596" marR="4596" marT="459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45153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1433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052D80C-BF1F-46D7-A60E-95DE2509E0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103683"/>
              </p:ext>
            </p:extLst>
          </p:nvPr>
        </p:nvGraphicFramePr>
        <p:xfrm>
          <a:off x="0" y="221773"/>
          <a:ext cx="12191999" cy="5045554"/>
        </p:xfrm>
        <a:graphic>
          <a:graphicData uri="http://schemas.openxmlformats.org/drawingml/2006/table">
            <a:tbl>
              <a:tblPr/>
              <a:tblGrid>
                <a:gridCol w="3734199">
                  <a:extLst>
                    <a:ext uri="{9D8B030D-6E8A-4147-A177-3AD203B41FA5}">
                      <a16:colId xmlns:a16="http://schemas.microsoft.com/office/drawing/2014/main" val="4231898078"/>
                    </a:ext>
                  </a:extLst>
                </a:gridCol>
                <a:gridCol w="1579853">
                  <a:extLst>
                    <a:ext uri="{9D8B030D-6E8A-4147-A177-3AD203B41FA5}">
                      <a16:colId xmlns:a16="http://schemas.microsoft.com/office/drawing/2014/main" val="1549018850"/>
                    </a:ext>
                  </a:extLst>
                </a:gridCol>
                <a:gridCol w="1292607">
                  <a:extLst>
                    <a:ext uri="{9D8B030D-6E8A-4147-A177-3AD203B41FA5}">
                      <a16:colId xmlns:a16="http://schemas.microsoft.com/office/drawing/2014/main" val="418026665"/>
                    </a:ext>
                  </a:extLst>
                </a:gridCol>
                <a:gridCol w="1148984">
                  <a:extLst>
                    <a:ext uri="{9D8B030D-6E8A-4147-A177-3AD203B41FA5}">
                      <a16:colId xmlns:a16="http://schemas.microsoft.com/office/drawing/2014/main" val="315317851"/>
                    </a:ext>
                  </a:extLst>
                </a:gridCol>
                <a:gridCol w="1228775">
                  <a:extLst>
                    <a:ext uri="{9D8B030D-6E8A-4147-A177-3AD203B41FA5}">
                      <a16:colId xmlns:a16="http://schemas.microsoft.com/office/drawing/2014/main" val="943033215"/>
                    </a:ext>
                  </a:extLst>
                </a:gridCol>
                <a:gridCol w="1148984">
                  <a:extLst>
                    <a:ext uri="{9D8B030D-6E8A-4147-A177-3AD203B41FA5}">
                      <a16:colId xmlns:a16="http://schemas.microsoft.com/office/drawing/2014/main" val="1265095709"/>
                    </a:ext>
                  </a:extLst>
                </a:gridCol>
                <a:gridCol w="2058597">
                  <a:extLst>
                    <a:ext uri="{9D8B030D-6E8A-4147-A177-3AD203B41FA5}">
                      <a16:colId xmlns:a16="http://schemas.microsoft.com/office/drawing/2014/main" val="1591975927"/>
                    </a:ext>
                  </a:extLst>
                </a:gridCol>
              </a:tblGrid>
              <a:tr h="540426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PERSONAL INJURY PROTECTION FRAUD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Presented for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623049"/>
                  </a:ext>
                </a:extLst>
              </a:tr>
              <a:tr h="540426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 of Case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Complaints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Opened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Closed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Prosecution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Arrest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Successful Prosecution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577946"/>
                  </a:ext>
                </a:extLst>
              </a:tr>
              <a:tr h="28319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BY ATTORNEY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6632149"/>
                  </a:ext>
                </a:extLst>
              </a:tr>
              <a:tr h="28319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BY CLAIMANT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0907017"/>
                  </a:ext>
                </a:extLst>
              </a:tr>
              <a:tr h="28319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BY PROVIDER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5430377"/>
                  </a:ext>
                </a:extLst>
              </a:tr>
              <a:tr h="28319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FICTITIOUS INSURANCE CARD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9247848"/>
                  </a:ext>
                </a:extLst>
              </a:tr>
              <a:tr h="28319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JUMP IN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98927"/>
                  </a:ext>
                </a:extLst>
              </a:tr>
              <a:tr h="28319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LOST WAGES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0186213"/>
                  </a:ext>
                </a:extLst>
              </a:tr>
              <a:tr h="28319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Sub Type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8461888"/>
                  </a:ext>
                </a:extLst>
              </a:tr>
              <a:tr h="28319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PAPER ACCIDENT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7949543"/>
                  </a:ext>
                </a:extLst>
              </a:tr>
              <a:tr h="28319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BROKERING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6984886"/>
                  </a:ext>
                </a:extLst>
              </a:tr>
              <a:tr h="28319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SOLICITATION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9051143"/>
                  </a:ext>
                </a:extLst>
              </a:tr>
              <a:tr h="28319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STAGED ACCIDENT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2628133"/>
                  </a:ext>
                </a:extLst>
              </a:tr>
              <a:tr h="28319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UNLICENSED ACTIVITY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0098075"/>
                  </a:ext>
                </a:extLst>
              </a:tr>
              <a:tr h="28319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4760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193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1632940"/>
                  </a:ext>
                </a:extLst>
              </a:tr>
              <a:tr h="283193"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30.55%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13.33%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19.20%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19.31%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19.61%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26.71%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44510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8565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BD60B35-0B66-441E-A2D7-9386370D3E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186244"/>
              </p:ext>
            </p:extLst>
          </p:nvPr>
        </p:nvGraphicFramePr>
        <p:xfrm>
          <a:off x="0" y="0"/>
          <a:ext cx="12125325" cy="6893057"/>
        </p:xfrm>
        <a:graphic>
          <a:graphicData uri="http://schemas.openxmlformats.org/drawingml/2006/table">
            <a:tbl>
              <a:tblPr/>
              <a:tblGrid>
                <a:gridCol w="3713777">
                  <a:extLst>
                    <a:ext uri="{9D8B030D-6E8A-4147-A177-3AD203B41FA5}">
                      <a16:colId xmlns:a16="http://schemas.microsoft.com/office/drawing/2014/main" val="3210048686"/>
                    </a:ext>
                  </a:extLst>
                </a:gridCol>
                <a:gridCol w="1571213">
                  <a:extLst>
                    <a:ext uri="{9D8B030D-6E8A-4147-A177-3AD203B41FA5}">
                      <a16:colId xmlns:a16="http://schemas.microsoft.com/office/drawing/2014/main" val="1298676816"/>
                    </a:ext>
                  </a:extLst>
                </a:gridCol>
                <a:gridCol w="1285539">
                  <a:extLst>
                    <a:ext uri="{9D8B030D-6E8A-4147-A177-3AD203B41FA5}">
                      <a16:colId xmlns:a16="http://schemas.microsoft.com/office/drawing/2014/main" val="1364506012"/>
                    </a:ext>
                  </a:extLst>
                </a:gridCol>
                <a:gridCol w="1142701">
                  <a:extLst>
                    <a:ext uri="{9D8B030D-6E8A-4147-A177-3AD203B41FA5}">
                      <a16:colId xmlns:a16="http://schemas.microsoft.com/office/drawing/2014/main" val="4294240122"/>
                    </a:ext>
                  </a:extLst>
                </a:gridCol>
                <a:gridCol w="1222055">
                  <a:extLst>
                    <a:ext uri="{9D8B030D-6E8A-4147-A177-3AD203B41FA5}">
                      <a16:colId xmlns:a16="http://schemas.microsoft.com/office/drawing/2014/main" val="417929564"/>
                    </a:ext>
                  </a:extLst>
                </a:gridCol>
                <a:gridCol w="1142701">
                  <a:extLst>
                    <a:ext uri="{9D8B030D-6E8A-4147-A177-3AD203B41FA5}">
                      <a16:colId xmlns:a16="http://schemas.microsoft.com/office/drawing/2014/main" val="2619375100"/>
                    </a:ext>
                  </a:extLst>
                </a:gridCol>
                <a:gridCol w="2047339">
                  <a:extLst>
                    <a:ext uri="{9D8B030D-6E8A-4147-A177-3AD203B41FA5}">
                      <a16:colId xmlns:a16="http://schemas.microsoft.com/office/drawing/2014/main" val="393712817"/>
                    </a:ext>
                  </a:extLst>
                </a:gridCol>
              </a:tblGrid>
              <a:tr h="31078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TITLE FRAUD</a:t>
                      </a:r>
                    </a:p>
                  </a:txBody>
                  <a:tcPr marL="5263" marR="5263" marT="5263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Presented for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911957"/>
                  </a:ext>
                </a:extLst>
              </a:tr>
              <a:tr h="31078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 of Case</a:t>
                      </a:r>
                    </a:p>
                  </a:txBody>
                  <a:tcPr marL="5263" marR="5263" marT="5263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Complaints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Opened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Closed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Prosecution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Arrest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Successful Prosecution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91538"/>
                  </a:ext>
                </a:extLst>
              </a:tr>
              <a:tr h="15867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HOME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0485889"/>
                  </a:ext>
                </a:extLst>
              </a:tr>
              <a:tr h="15867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PROPERTY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2360508"/>
                  </a:ext>
                </a:extLst>
              </a:tr>
              <a:tr h="15867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VEHICLE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2461087"/>
                  </a:ext>
                </a:extLst>
              </a:tr>
              <a:tr h="15867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8104806"/>
                  </a:ext>
                </a:extLst>
              </a:tr>
              <a:tr h="158677"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0.07%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0.28%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0.10%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0.54%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0.20%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9334872"/>
                  </a:ext>
                </a:extLst>
              </a:tr>
              <a:tr h="31078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UNAUTHORIZED ENTITIES FRAUD</a:t>
                      </a:r>
                    </a:p>
                  </a:txBody>
                  <a:tcPr marL="5263" marR="5263" marT="5263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Presented for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066150"/>
                  </a:ext>
                </a:extLst>
              </a:tr>
              <a:tr h="31078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 of Case</a:t>
                      </a:r>
                    </a:p>
                  </a:txBody>
                  <a:tcPr marL="5263" marR="5263" marT="5263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Complaints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Opened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Closed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Prosecution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Arrest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Successful Prosecution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311275"/>
                  </a:ext>
                </a:extLst>
              </a:tr>
              <a:tr h="15867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HEALTH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510530"/>
                  </a:ext>
                </a:extLst>
              </a:tr>
              <a:tr h="15867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LIFE AND ANNUITIES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3813024"/>
                  </a:ext>
                </a:extLst>
              </a:tr>
              <a:tr h="15867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PROPERTY/CASUALTY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5561692"/>
                  </a:ext>
                </a:extLst>
              </a:tr>
              <a:tr h="15867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PROVIDER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9454684"/>
                  </a:ext>
                </a:extLst>
              </a:tr>
              <a:tr h="15867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VEHICLE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586608"/>
                  </a:ext>
                </a:extLst>
              </a:tr>
              <a:tr h="15867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7900688"/>
                  </a:ext>
                </a:extLst>
              </a:tr>
              <a:tr h="158677"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0.14%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0.05%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0143310"/>
                  </a:ext>
                </a:extLst>
              </a:tr>
              <a:tr h="31078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VEHICLE FRAUD</a:t>
                      </a:r>
                    </a:p>
                  </a:txBody>
                  <a:tcPr marL="5263" marR="5263" marT="5263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Presented for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4604553"/>
                  </a:ext>
                </a:extLst>
              </a:tr>
              <a:tr h="31078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 of Case</a:t>
                      </a:r>
                    </a:p>
                  </a:txBody>
                  <a:tcPr marL="5263" marR="5263" marT="5263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Complaints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Opened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Closed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Prosecution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Arrest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Successful Prosecution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680183"/>
                  </a:ext>
                </a:extLst>
              </a:tr>
              <a:tr h="15867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ACCESSORIES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3452034"/>
                  </a:ext>
                </a:extLst>
              </a:tr>
              <a:tr h="15867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BODY SHOP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206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2424808"/>
                  </a:ext>
                </a:extLst>
              </a:tr>
              <a:tr h="15867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DAMAGE TO VEHICLE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941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8122424"/>
                  </a:ext>
                </a:extLst>
              </a:tr>
              <a:tr h="15867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DITCHING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454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2111811"/>
                  </a:ext>
                </a:extLst>
              </a:tr>
              <a:tr h="15867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FAILURE TO RETURN (THEFT)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3690180"/>
                  </a:ext>
                </a:extLst>
              </a:tr>
              <a:tr h="15867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HURRICANE IRMA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9109007"/>
                  </a:ext>
                </a:extLst>
              </a:tr>
              <a:tr h="15867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Sub Type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6029761"/>
                  </a:ext>
                </a:extLst>
              </a:tr>
              <a:tr h="15867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TOWING COMPANY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4389266"/>
                  </a:ext>
                </a:extLst>
              </a:tr>
              <a:tr h="15867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WINDSHIELD/GLASS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2792346"/>
                  </a:ext>
                </a:extLst>
              </a:tr>
              <a:tr h="15867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1808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205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5798944"/>
                  </a:ext>
                </a:extLst>
              </a:tr>
              <a:tr h="158677"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11.60%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9.25%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9.94%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7.67%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6.40%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7.31%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4071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9863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99374A4-D343-4240-AF55-212F57AACD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372899"/>
              </p:ext>
            </p:extLst>
          </p:nvPr>
        </p:nvGraphicFramePr>
        <p:xfrm>
          <a:off x="0" y="-1"/>
          <a:ext cx="12192000" cy="6830424"/>
        </p:xfrm>
        <a:graphic>
          <a:graphicData uri="http://schemas.openxmlformats.org/drawingml/2006/table">
            <a:tbl>
              <a:tblPr/>
              <a:tblGrid>
                <a:gridCol w="3734200">
                  <a:extLst>
                    <a:ext uri="{9D8B030D-6E8A-4147-A177-3AD203B41FA5}">
                      <a16:colId xmlns:a16="http://schemas.microsoft.com/office/drawing/2014/main" val="4196950077"/>
                    </a:ext>
                  </a:extLst>
                </a:gridCol>
                <a:gridCol w="1579854">
                  <a:extLst>
                    <a:ext uri="{9D8B030D-6E8A-4147-A177-3AD203B41FA5}">
                      <a16:colId xmlns:a16="http://schemas.microsoft.com/office/drawing/2014/main" val="1300186988"/>
                    </a:ext>
                  </a:extLst>
                </a:gridCol>
                <a:gridCol w="1292607">
                  <a:extLst>
                    <a:ext uri="{9D8B030D-6E8A-4147-A177-3AD203B41FA5}">
                      <a16:colId xmlns:a16="http://schemas.microsoft.com/office/drawing/2014/main" val="4204842779"/>
                    </a:ext>
                  </a:extLst>
                </a:gridCol>
                <a:gridCol w="1148984">
                  <a:extLst>
                    <a:ext uri="{9D8B030D-6E8A-4147-A177-3AD203B41FA5}">
                      <a16:colId xmlns:a16="http://schemas.microsoft.com/office/drawing/2014/main" val="3843408153"/>
                    </a:ext>
                  </a:extLst>
                </a:gridCol>
                <a:gridCol w="1228775">
                  <a:extLst>
                    <a:ext uri="{9D8B030D-6E8A-4147-A177-3AD203B41FA5}">
                      <a16:colId xmlns:a16="http://schemas.microsoft.com/office/drawing/2014/main" val="1918414108"/>
                    </a:ext>
                  </a:extLst>
                </a:gridCol>
                <a:gridCol w="1148984">
                  <a:extLst>
                    <a:ext uri="{9D8B030D-6E8A-4147-A177-3AD203B41FA5}">
                      <a16:colId xmlns:a16="http://schemas.microsoft.com/office/drawing/2014/main" val="527645718"/>
                    </a:ext>
                  </a:extLst>
                </a:gridCol>
                <a:gridCol w="2058596">
                  <a:extLst>
                    <a:ext uri="{9D8B030D-6E8A-4147-A177-3AD203B41FA5}">
                      <a16:colId xmlns:a16="http://schemas.microsoft.com/office/drawing/2014/main" val="1933141118"/>
                    </a:ext>
                  </a:extLst>
                </a:gridCol>
              </a:tblGrid>
              <a:tr h="361496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WARRANTY FRAUD</a:t>
                      </a:r>
                    </a:p>
                  </a:txBody>
                  <a:tcPr marL="5556" marR="5556" marT="5556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Presented for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381468"/>
                  </a:ext>
                </a:extLst>
              </a:tr>
              <a:tr h="361496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 of Case</a:t>
                      </a:r>
                    </a:p>
                  </a:txBody>
                  <a:tcPr marL="5556" marR="5556" marT="5556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Complaints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Opened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Closed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Prosecution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Arrest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Successful Prosecution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1514654"/>
                  </a:ext>
                </a:extLst>
              </a:tr>
              <a:tr h="18943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CELL PHONE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8589796"/>
                  </a:ext>
                </a:extLst>
              </a:tr>
              <a:tr h="18943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COMMERCIAL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9782960"/>
                  </a:ext>
                </a:extLst>
              </a:tr>
              <a:tr h="18943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VEHICLE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4229702"/>
                  </a:ext>
                </a:extLst>
              </a:tr>
              <a:tr h="18943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3994117"/>
                  </a:ext>
                </a:extLst>
              </a:tr>
              <a:tr h="189430"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0.04%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0.09%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0.05%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0.10%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3090833"/>
                  </a:ext>
                </a:extLst>
              </a:tr>
              <a:tr h="361496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WORKERS' COMPENSATION FRAUD</a:t>
                      </a:r>
                    </a:p>
                  </a:txBody>
                  <a:tcPr marL="5556" marR="5556" marT="5556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Presented for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4545011"/>
                  </a:ext>
                </a:extLst>
              </a:tr>
              <a:tr h="361496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 of Case</a:t>
                      </a:r>
                    </a:p>
                  </a:txBody>
                  <a:tcPr marL="5556" marR="5556" marT="5556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Complaints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Opened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Closed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Prosecution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Arrest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Successful Prosecution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9902075"/>
                  </a:ext>
                </a:extLst>
              </a:tr>
              <a:tr h="18943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AGENT PREMIUM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5885533"/>
                  </a:ext>
                </a:extLst>
              </a:tr>
              <a:tr h="18943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APPLICATION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1230861"/>
                  </a:ext>
                </a:extLst>
              </a:tr>
              <a:tr h="18943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BY ATTORNEY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7346561"/>
                  </a:ext>
                </a:extLst>
              </a:tr>
              <a:tr h="18943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BY EMPLOYEE CLAIMANT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672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9209978"/>
                  </a:ext>
                </a:extLst>
              </a:tr>
              <a:tr h="18943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BY EMPLOYER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1071166"/>
                  </a:ext>
                </a:extLst>
              </a:tr>
              <a:tr h="18943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BY PROVIDER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414011"/>
                  </a:ext>
                </a:extLst>
              </a:tr>
              <a:tr h="18943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EMPLOYEE PAYROLL DEDUCTION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613896"/>
                  </a:ext>
                </a:extLst>
              </a:tr>
              <a:tr h="18943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EMPLOYER PREMIUM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3742377"/>
                  </a:ext>
                </a:extLst>
              </a:tr>
              <a:tr h="18943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FAILURE TO PAY PENALTY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8683737"/>
                  </a:ext>
                </a:extLst>
              </a:tr>
              <a:tr h="28414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FICTITIOUS CERTIFICATE OF EXEMPTION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0660370"/>
                  </a:ext>
                </a:extLst>
              </a:tr>
              <a:tr h="28414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FICTITIOUS CERTIFICATE OF INSURANCE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1043583"/>
                  </a:ext>
                </a:extLst>
              </a:tr>
              <a:tr h="18943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 THEFT OF NUMBER OR NAME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312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3981891"/>
                  </a:ext>
                </a:extLst>
              </a:tr>
              <a:tr h="18943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LEASING COMPANY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2371210"/>
                  </a:ext>
                </a:extLst>
              </a:tr>
              <a:tr h="18943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MONEY SERVICE BUSINESS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1165783"/>
                  </a:ext>
                </a:extLst>
              </a:tr>
              <a:tr h="18943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Sub Type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2041318"/>
                  </a:ext>
                </a:extLst>
              </a:tr>
              <a:tr h="18943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VIOLATION OF STOP WORK ORDER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174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2333518"/>
                  </a:ext>
                </a:extLst>
              </a:tr>
              <a:tr h="18943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WORKING WITHOUT COVERAGE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454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397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294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307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274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206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593113"/>
                  </a:ext>
                </a:extLst>
              </a:tr>
              <a:tr h="18943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1998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753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653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502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398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335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9644843"/>
                  </a:ext>
                </a:extLst>
              </a:tr>
              <a:tr h="189430"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12.82%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35.72%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31.65%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45.31%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40.45%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40.12%</a:t>
                      </a:r>
                    </a:p>
                  </a:txBody>
                  <a:tcPr marL="5556" marR="5556" marT="5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20736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5305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6052" y="738184"/>
            <a:ext cx="10230098" cy="996710"/>
          </a:xfrm>
        </p:spPr>
        <p:txBody>
          <a:bodyPr/>
          <a:lstStyle/>
          <a:p>
            <a:r>
              <a:rPr lang="en-US" dirty="0"/>
              <a:t>Stat Pack Report FY 2017/2018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2939" y="2400300"/>
            <a:ext cx="9144000" cy="34671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Suspected Fraud Referrals: 15, 593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Cases Opened: 2,108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Cases Closed: 2,063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Presentations: 1,108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Arrests 984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Successful Prosecutions: 835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C8972F-91A3-4353-AC2E-6C18C0045F8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718" y="4467538"/>
            <a:ext cx="1623083" cy="201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71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E757EFD-7FF5-4122-9AE8-BB1750A63E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611430"/>
              </p:ext>
            </p:extLst>
          </p:nvPr>
        </p:nvGraphicFramePr>
        <p:xfrm>
          <a:off x="0" y="676273"/>
          <a:ext cx="5400675" cy="6125591"/>
        </p:xfrm>
        <a:graphic>
          <a:graphicData uri="http://schemas.openxmlformats.org/drawingml/2006/table">
            <a:tbl>
              <a:tblPr/>
              <a:tblGrid>
                <a:gridCol w="1188242">
                  <a:extLst>
                    <a:ext uri="{9D8B030D-6E8A-4147-A177-3AD203B41FA5}">
                      <a16:colId xmlns:a16="http://schemas.microsoft.com/office/drawing/2014/main" val="4223487386"/>
                    </a:ext>
                  </a:extLst>
                </a:gridCol>
                <a:gridCol w="468307">
                  <a:extLst>
                    <a:ext uri="{9D8B030D-6E8A-4147-A177-3AD203B41FA5}">
                      <a16:colId xmlns:a16="http://schemas.microsoft.com/office/drawing/2014/main" val="4144238851"/>
                    </a:ext>
                  </a:extLst>
                </a:gridCol>
                <a:gridCol w="468307">
                  <a:extLst>
                    <a:ext uri="{9D8B030D-6E8A-4147-A177-3AD203B41FA5}">
                      <a16:colId xmlns:a16="http://schemas.microsoft.com/office/drawing/2014/main" val="1911153612"/>
                    </a:ext>
                  </a:extLst>
                </a:gridCol>
                <a:gridCol w="468307">
                  <a:extLst>
                    <a:ext uri="{9D8B030D-6E8A-4147-A177-3AD203B41FA5}">
                      <a16:colId xmlns:a16="http://schemas.microsoft.com/office/drawing/2014/main" val="3398224002"/>
                    </a:ext>
                  </a:extLst>
                </a:gridCol>
                <a:gridCol w="468307">
                  <a:extLst>
                    <a:ext uri="{9D8B030D-6E8A-4147-A177-3AD203B41FA5}">
                      <a16:colId xmlns:a16="http://schemas.microsoft.com/office/drawing/2014/main" val="2400394852"/>
                    </a:ext>
                  </a:extLst>
                </a:gridCol>
                <a:gridCol w="468307">
                  <a:extLst>
                    <a:ext uri="{9D8B030D-6E8A-4147-A177-3AD203B41FA5}">
                      <a16:colId xmlns:a16="http://schemas.microsoft.com/office/drawing/2014/main" val="2604104253"/>
                    </a:ext>
                  </a:extLst>
                </a:gridCol>
                <a:gridCol w="468307">
                  <a:extLst>
                    <a:ext uri="{9D8B030D-6E8A-4147-A177-3AD203B41FA5}">
                      <a16:colId xmlns:a16="http://schemas.microsoft.com/office/drawing/2014/main" val="2761439521"/>
                    </a:ext>
                  </a:extLst>
                </a:gridCol>
                <a:gridCol w="468307">
                  <a:extLst>
                    <a:ext uri="{9D8B030D-6E8A-4147-A177-3AD203B41FA5}">
                      <a16:colId xmlns:a16="http://schemas.microsoft.com/office/drawing/2014/main" val="430743091"/>
                    </a:ext>
                  </a:extLst>
                </a:gridCol>
                <a:gridCol w="468307">
                  <a:extLst>
                    <a:ext uri="{9D8B030D-6E8A-4147-A177-3AD203B41FA5}">
                      <a16:colId xmlns:a16="http://schemas.microsoft.com/office/drawing/2014/main" val="401765997"/>
                    </a:ext>
                  </a:extLst>
                </a:gridCol>
                <a:gridCol w="465977">
                  <a:extLst>
                    <a:ext uri="{9D8B030D-6E8A-4147-A177-3AD203B41FA5}">
                      <a16:colId xmlns:a16="http://schemas.microsoft.com/office/drawing/2014/main" val="4089534862"/>
                    </a:ext>
                  </a:extLst>
                </a:gridCol>
              </a:tblGrid>
              <a:tr h="4502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 TYPE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10/11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11/12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12/13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13/14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14/15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15/16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16/17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17/18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INCREASE/ DECREASE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335118"/>
                  </a:ext>
                </a:extLst>
              </a:tr>
              <a:tr h="345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Personal Injury Protection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6699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7748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7346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6639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7240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6202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5873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4760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8711946"/>
                  </a:ext>
                </a:extLst>
              </a:tr>
              <a:tr h="2752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Application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2830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2743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7621667"/>
                  </a:ext>
                </a:extLst>
              </a:tr>
              <a:tr h="2752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Workers Compensation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2162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2165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9784813"/>
                  </a:ext>
                </a:extLst>
              </a:tr>
              <a:tr h="2752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Vehicle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451277"/>
                  </a:ext>
                </a:extLst>
              </a:tr>
              <a:tr h="2752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Homeowners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0818289"/>
                  </a:ext>
                </a:extLst>
              </a:tr>
              <a:tr h="2752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Healthcare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8031266"/>
                  </a:ext>
                </a:extLst>
              </a:tr>
              <a:tr h="2752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Commercial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8159045"/>
                  </a:ext>
                </a:extLst>
              </a:tr>
              <a:tr h="2752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Licensee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6628321"/>
                  </a:ext>
                </a:extLst>
              </a:tr>
              <a:tr h="2752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Duplicate Entry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-23%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8085522"/>
                  </a:ext>
                </a:extLst>
              </a:tr>
              <a:tr h="2752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0956889"/>
                  </a:ext>
                </a:extLst>
              </a:tr>
              <a:tr h="2752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Arson for Profit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-20%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032047"/>
                  </a:ext>
                </a:extLst>
              </a:tr>
              <a:tr h="2752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Life Insurance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1256251"/>
                  </a:ext>
                </a:extLst>
              </a:tr>
              <a:tr h="2752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Disability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328501"/>
                  </a:ext>
                </a:extLst>
              </a:tr>
              <a:tr h="2752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Identity Theft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9821400"/>
                  </a:ext>
                </a:extLst>
              </a:tr>
              <a:tr h="2752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Financial Investigation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0534755"/>
                  </a:ext>
                </a:extLst>
              </a:tr>
              <a:tr h="345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 Agency Assistance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782540"/>
                  </a:ext>
                </a:extLst>
              </a:tr>
              <a:tr h="2752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Information Only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0400039"/>
                  </a:ext>
                </a:extLst>
              </a:tr>
              <a:tr h="2752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Unauthorized Entity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7086280"/>
                  </a:ext>
                </a:extLst>
              </a:tr>
              <a:tr h="2752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Marine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234384"/>
                  </a:ext>
                </a:extLst>
              </a:tr>
              <a:tr h="2752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Title Fraud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-31%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1582899"/>
                  </a:ext>
                </a:extLst>
              </a:tr>
            </a:tbl>
          </a:graphicData>
        </a:graphic>
      </p:graphicFrame>
      <p:sp>
        <p:nvSpPr>
          <p:cNvPr id="3" name="TextBox 5">
            <a:extLst>
              <a:ext uri="{FF2B5EF4-FFF2-40B4-BE49-F238E27FC236}">
                <a16:creationId xmlns:a16="http://schemas.microsoft.com/office/drawing/2014/main" id="{DB5967FA-44B6-4067-A4AA-CCFD0B43194F}"/>
              </a:ext>
            </a:extLst>
          </p:cNvPr>
          <p:cNvSpPr txBox="1"/>
          <p:nvPr/>
        </p:nvSpPr>
        <p:spPr>
          <a:xfrm>
            <a:off x="4577014" y="5593013"/>
            <a:ext cx="184150" cy="265113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1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82B2A9-D707-42B9-84B7-1E31489B9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76275"/>
          </a:xfrm>
        </p:spPr>
        <p:txBody>
          <a:bodyPr>
            <a:normAutofit fontScale="90000"/>
          </a:bodyPr>
          <a:lstStyle/>
          <a:p>
            <a:r>
              <a:rPr lang="en-US" dirty="0"/>
              <a:t>Suspected Fraud Referrals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8F194C7-FA1C-47CD-A347-66B88413C0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7092482"/>
              </p:ext>
            </p:extLst>
          </p:nvPr>
        </p:nvGraphicFramePr>
        <p:xfrm>
          <a:off x="5495924" y="0"/>
          <a:ext cx="6590369" cy="5725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000000-0008-0000-0400-00000A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9243776"/>
              </p:ext>
            </p:extLst>
          </p:nvPr>
        </p:nvGraphicFramePr>
        <p:xfrm>
          <a:off x="5572125" y="4634956"/>
          <a:ext cx="6619876" cy="2223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65546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2B4A1-9C24-474F-A43F-466E6E122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99276"/>
            <a:ext cx="10515600" cy="1325563"/>
          </a:xfrm>
        </p:spPr>
        <p:txBody>
          <a:bodyPr/>
          <a:lstStyle/>
          <a:p>
            <a:r>
              <a:rPr lang="en-US" dirty="0"/>
              <a:t>Presentations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AD06DDF-CDD9-4755-8D9E-9ADD520929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4135343"/>
              </p:ext>
            </p:extLst>
          </p:nvPr>
        </p:nvGraphicFramePr>
        <p:xfrm>
          <a:off x="5478378" y="72189"/>
          <a:ext cx="6713621" cy="4483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400-00000B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5979357"/>
              </p:ext>
            </p:extLst>
          </p:nvPr>
        </p:nvGraphicFramePr>
        <p:xfrm>
          <a:off x="5695950" y="4248150"/>
          <a:ext cx="6496050" cy="2609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D98787F-7E54-4CD9-B86D-8DA6D2584F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1324041"/>
              </p:ext>
            </p:extLst>
          </p:nvPr>
        </p:nvGraphicFramePr>
        <p:xfrm>
          <a:off x="35099" y="640537"/>
          <a:ext cx="5408181" cy="6217463"/>
        </p:xfrm>
        <a:graphic>
          <a:graphicData uri="http://schemas.openxmlformats.org/drawingml/2006/table">
            <a:tbl>
              <a:tblPr/>
              <a:tblGrid>
                <a:gridCol w="1189893">
                  <a:extLst>
                    <a:ext uri="{9D8B030D-6E8A-4147-A177-3AD203B41FA5}">
                      <a16:colId xmlns:a16="http://schemas.microsoft.com/office/drawing/2014/main" val="3569127411"/>
                    </a:ext>
                  </a:extLst>
                </a:gridCol>
                <a:gridCol w="468958">
                  <a:extLst>
                    <a:ext uri="{9D8B030D-6E8A-4147-A177-3AD203B41FA5}">
                      <a16:colId xmlns:a16="http://schemas.microsoft.com/office/drawing/2014/main" val="3074358836"/>
                    </a:ext>
                  </a:extLst>
                </a:gridCol>
                <a:gridCol w="468958">
                  <a:extLst>
                    <a:ext uri="{9D8B030D-6E8A-4147-A177-3AD203B41FA5}">
                      <a16:colId xmlns:a16="http://schemas.microsoft.com/office/drawing/2014/main" val="3947083006"/>
                    </a:ext>
                  </a:extLst>
                </a:gridCol>
                <a:gridCol w="468958">
                  <a:extLst>
                    <a:ext uri="{9D8B030D-6E8A-4147-A177-3AD203B41FA5}">
                      <a16:colId xmlns:a16="http://schemas.microsoft.com/office/drawing/2014/main" val="2383612273"/>
                    </a:ext>
                  </a:extLst>
                </a:gridCol>
                <a:gridCol w="468958">
                  <a:extLst>
                    <a:ext uri="{9D8B030D-6E8A-4147-A177-3AD203B41FA5}">
                      <a16:colId xmlns:a16="http://schemas.microsoft.com/office/drawing/2014/main" val="3751044955"/>
                    </a:ext>
                  </a:extLst>
                </a:gridCol>
                <a:gridCol w="468958">
                  <a:extLst>
                    <a:ext uri="{9D8B030D-6E8A-4147-A177-3AD203B41FA5}">
                      <a16:colId xmlns:a16="http://schemas.microsoft.com/office/drawing/2014/main" val="1132045574"/>
                    </a:ext>
                  </a:extLst>
                </a:gridCol>
                <a:gridCol w="468958">
                  <a:extLst>
                    <a:ext uri="{9D8B030D-6E8A-4147-A177-3AD203B41FA5}">
                      <a16:colId xmlns:a16="http://schemas.microsoft.com/office/drawing/2014/main" val="3091887124"/>
                    </a:ext>
                  </a:extLst>
                </a:gridCol>
                <a:gridCol w="468958">
                  <a:extLst>
                    <a:ext uri="{9D8B030D-6E8A-4147-A177-3AD203B41FA5}">
                      <a16:colId xmlns:a16="http://schemas.microsoft.com/office/drawing/2014/main" val="2162625341"/>
                    </a:ext>
                  </a:extLst>
                </a:gridCol>
                <a:gridCol w="468958">
                  <a:extLst>
                    <a:ext uri="{9D8B030D-6E8A-4147-A177-3AD203B41FA5}">
                      <a16:colId xmlns:a16="http://schemas.microsoft.com/office/drawing/2014/main" val="3548170113"/>
                    </a:ext>
                  </a:extLst>
                </a:gridCol>
                <a:gridCol w="466624">
                  <a:extLst>
                    <a:ext uri="{9D8B030D-6E8A-4147-A177-3AD203B41FA5}">
                      <a16:colId xmlns:a16="http://schemas.microsoft.com/office/drawing/2014/main" val="2100107433"/>
                    </a:ext>
                  </a:extLst>
                </a:gridCol>
              </a:tblGrid>
              <a:tr h="4586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 TYPE</a:t>
                      </a:r>
                    </a:p>
                  </a:txBody>
                  <a:tcPr marL="7018" marR="7018" marT="70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10/11</a:t>
                      </a:r>
                    </a:p>
                  </a:txBody>
                  <a:tcPr marL="7018" marR="7018" marT="70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11/12</a:t>
                      </a:r>
                    </a:p>
                  </a:txBody>
                  <a:tcPr marL="7018" marR="7018" marT="70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12/13</a:t>
                      </a:r>
                    </a:p>
                  </a:txBody>
                  <a:tcPr marL="7018" marR="7018" marT="70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13/14</a:t>
                      </a:r>
                    </a:p>
                  </a:txBody>
                  <a:tcPr marL="7018" marR="7018" marT="70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14/15 </a:t>
                      </a:r>
                    </a:p>
                  </a:txBody>
                  <a:tcPr marL="7018" marR="7018" marT="70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15/16</a:t>
                      </a:r>
                    </a:p>
                  </a:txBody>
                  <a:tcPr marL="7018" marR="7018" marT="70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16/17</a:t>
                      </a:r>
                    </a:p>
                  </a:txBody>
                  <a:tcPr marL="7018" marR="7018" marT="70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17/18</a:t>
                      </a:r>
                    </a:p>
                  </a:txBody>
                  <a:tcPr marL="7018" marR="7018" marT="70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INCREASE/ DECREASE</a:t>
                      </a:r>
                    </a:p>
                  </a:txBody>
                  <a:tcPr marL="7018" marR="7018" marT="70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395600"/>
                  </a:ext>
                </a:extLst>
              </a:tr>
              <a:tr h="3387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Workers' Compensation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336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352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475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530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661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519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490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502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7186934"/>
                  </a:ext>
                </a:extLst>
              </a:tr>
              <a:tr h="3387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Personal Injury Protection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429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526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802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610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502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468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278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214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-23%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2247588"/>
                  </a:ext>
                </a:extLst>
              </a:tr>
              <a:tr h="3387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Application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-25%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08591"/>
                  </a:ext>
                </a:extLst>
              </a:tr>
              <a:tr h="3387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Vehicle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12%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854873"/>
                  </a:ext>
                </a:extLst>
              </a:tr>
              <a:tr h="3387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Homeowners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43%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8342020"/>
                  </a:ext>
                </a:extLst>
              </a:tr>
              <a:tr h="3387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Healthcare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4551855"/>
                  </a:ext>
                </a:extLst>
              </a:tr>
              <a:tr h="3387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Licensee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-39%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0556930"/>
                  </a:ext>
                </a:extLst>
              </a:tr>
              <a:tr h="3387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Commercial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-14%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2319208"/>
                  </a:ext>
                </a:extLst>
              </a:tr>
              <a:tr h="3387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Identity Theft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450%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4627307"/>
                  </a:ext>
                </a:extLst>
              </a:tr>
              <a:tr h="3387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Disabilty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6944392"/>
                  </a:ext>
                </a:extLst>
              </a:tr>
              <a:tr h="3387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Title Fraud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5028622"/>
                  </a:ext>
                </a:extLst>
              </a:tr>
              <a:tr h="3387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Financial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-55%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2032313"/>
                  </a:ext>
                </a:extLst>
              </a:tr>
              <a:tr h="3387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Life Insurance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150%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5916085"/>
                  </a:ext>
                </a:extLst>
              </a:tr>
              <a:tr h="3387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400%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437246"/>
                  </a:ext>
                </a:extLst>
              </a:tr>
              <a:tr h="3387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Marine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6626848"/>
                  </a:ext>
                </a:extLst>
              </a:tr>
              <a:tr h="3387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 Agency Assistance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-67%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6944530"/>
                  </a:ext>
                </a:extLst>
              </a:tr>
              <a:tr h="3387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Arson for Profit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2120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8100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AB84C-D201-4084-8AAA-781F5258D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332145"/>
            <a:ext cx="10515600" cy="1325563"/>
          </a:xfrm>
        </p:spPr>
        <p:txBody>
          <a:bodyPr/>
          <a:lstStyle/>
          <a:p>
            <a:r>
              <a:rPr lang="en-US" dirty="0"/>
              <a:t>Arrests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4895DC8-BCDB-4199-AE8C-CF4BB123C2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64963"/>
              </p:ext>
            </p:extLst>
          </p:nvPr>
        </p:nvGraphicFramePr>
        <p:xfrm>
          <a:off x="0" y="661272"/>
          <a:ext cx="5810247" cy="6110996"/>
        </p:xfrm>
        <a:graphic>
          <a:graphicData uri="http://schemas.openxmlformats.org/drawingml/2006/table">
            <a:tbl>
              <a:tblPr/>
              <a:tblGrid>
                <a:gridCol w="1278355">
                  <a:extLst>
                    <a:ext uri="{9D8B030D-6E8A-4147-A177-3AD203B41FA5}">
                      <a16:colId xmlns:a16="http://schemas.microsoft.com/office/drawing/2014/main" val="345891971"/>
                    </a:ext>
                  </a:extLst>
                </a:gridCol>
                <a:gridCol w="503822">
                  <a:extLst>
                    <a:ext uri="{9D8B030D-6E8A-4147-A177-3AD203B41FA5}">
                      <a16:colId xmlns:a16="http://schemas.microsoft.com/office/drawing/2014/main" val="1194078299"/>
                    </a:ext>
                  </a:extLst>
                </a:gridCol>
                <a:gridCol w="503822">
                  <a:extLst>
                    <a:ext uri="{9D8B030D-6E8A-4147-A177-3AD203B41FA5}">
                      <a16:colId xmlns:a16="http://schemas.microsoft.com/office/drawing/2014/main" val="3863123040"/>
                    </a:ext>
                  </a:extLst>
                </a:gridCol>
                <a:gridCol w="503822">
                  <a:extLst>
                    <a:ext uri="{9D8B030D-6E8A-4147-A177-3AD203B41FA5}">
                      <a16:colId xmlns:a16="http://schemas.microsoft.com/office/drawing/2014/main" val="227441942"/>
                    </a:ext>
                  </a:extLst>
                </a:gridCol>
                <a:gridCol w="503822">
                  <a:extLst>
                    <a:ext uri="{9D8B030D-6E8A-4147-A177-3AD203B41FA5}">
                      <a16:colId xmlns:a16="http://schemas.microsoft.com/office/drawing/2014/main" val="3270570888"/>
                    </a:ext>
                  </a:extLst>
                </a:gridCol>
                <a:gridCol w="503822">
                  <a:extLst>
                    <a:ext uri="{9D8B030D-6E8A-4147-A177-3AD203B41FA5}">
                      <a16:colId xmlns:a16="http://schemas.microsoft.com/office/drawing/2014/main" val="1775308684"/>
                    </a:ext>
                  </a:extLst>
                </a:gridCol>
                <a:gridCol w="503822">
                  <a:extLst>
                    <a:ext uri="{9D8B030D-6E8A-4147-A177-3AD203B41FA5}">
                      <a16:colId xmlns:a16="http://schemas.microsoft.com/office/drawing/2014/main" val="2582300528"/>
                    </a:ext>
                  </a:extLst>
                </a:gridCol>
                <a:gridCol w="503822">
                  <a:extLst>
                    <a:ext uri="{9D8B030D-6E8A-4147-A177-3AD203B41FA5}">
                      <a16:colId xmlns:a16="http://schemas.microsoft.com/office/drawing/2014/main" val="3983044659"/>
                    </a:ext>
                  </a:extLst>
                </a:gridCol>
                <a:gridCol w="503822">
                  <a:extLst>
                    <a:ext uri="{9D8B030D-6E8A-4147-A177-3AD203B41FA5}">
                      <a16:colId xmlns:a16="http://schemas.microsoft.com/office/drawing/2014/main" val="2147054876"/>
                    </a:ext>
                  </a:extLst>
                </a:gridCol>
                <a:gridCol w="501316">
                  <a:extLst>
                    <a:ext uri="{9D8B030D-6E8A-4147-A177-3AD203B41FA5}">
                      <a16:colId xmlns:a16="http://schemas.microsoft.com/office/drawing/2014/main" val="555431098"/>
                    </a:ext>
                  </a:extLst>
                </a:gridCol>
              </a:tblGrid>
              <a:tr h="5127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 TYPE</a:t>
                      </a:r>
                    </a:p>
                  </a:txBody>
                  <a:tcPr marL="6514" marR="6514" marT="65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10/11</a:t>
                      </a:r>
                    </a:p>
                  </a:txBody>
                  <a:tcPr marL="6514" marR="6514" marT="65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11/12</a:t>
                      </a:r>
                    </a:p>
                  </a:txBody>
                  <a:tcPr marL="6514" marR="6514" marT="65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12/13</a:t>
                      </a:r>
                    </a:p>
                  </a:txBody>
                  <a:tcPr marL="6514" marR="6514" marT="65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13/14</a:t>
                      </a:r>
                    </a:p>
                  </a:txBody>
                  <a:tcPr marL="6514" marR="6514" marT="65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14/15</a:t>
                      </a:r>
                    </a:p>
                  </a:txBody>
                  <a:tcPr marL="6514" marR="6514" marT="65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15/16</a:t>
                      </a:r>
                    </a:p>
                  </a:txBody>
                  <a:tcPr marL="6514" marR="6514" marT="65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16/17</a:t>
                      </a:r>
                    </a:p>
                  </a:txBody>
                  <a:tcPr marL="6514" marR="6514" marT="65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17/18</a:t>
                      </a:r>
                    </a:p>
                  </a:txBody>
                  <a:tcPr marL="6514" marR="6514" marT="65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INCREASE/ DECREASE</a:t>
                      </a:r>
                    </a:p>
                  </a:txBody>
                  <a:tcPr marL="6514" marR="6514" marT="65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249506"/>
                  </a:ext>
                </a:extLst>
              </a:tr>
              <a:tr h="349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Workers' Compensation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274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418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478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549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454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407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398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-2%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489286"/>
                  </a:ext>
                </a:extLst>
              </a:tr>
              <a:tr h="349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Personal Injury Protection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352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496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651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558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402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370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262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193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-26%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4776118"/>
                  </a:ext>
                </a:extLst>
              </a:tr>
              <a:tr h="349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Application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-26%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6416420"/>
                  </a:ext>
                </a:extLst>
              </a:tr>
              <a:tr h="349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 Agency Assist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-13%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087358"/>
                  </a:ext>
                </a:extLst>
              </a:tr>
              <a:tr h="349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Vehicle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-14%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2499113"/>
                  </a:ext>
                </a:extLst>
              </a:tr>
              <a:tr h="349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Homeowners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37%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3630173"/>
                  </a:ext>
                </a:extLst>
              </a:tr>
              <a:tr h="349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Healthcare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-24%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9890848"/>
                  </a:ext>
                </a:extLst>
              </a:tr>
              <a:tr h="349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Licensee 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-19%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6661007"/>
                  </a:ext>
                </a:extLst>
              </a:tr>
              <a:tr h="349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Commercial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-12%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9837653"/>
                  </a:ext>
                </a:extLst>
              </a:tr>
              <a:tr h="349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Disability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120%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25587"/>
                  </a:ext>
                </a:extLst>
              </a:tr>
              <a:tr h="349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Financial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17%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6360607"/>
                  </a:ext>
                </a:extLst>
              </a:tr>
              <a:tr h="349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Identity Theft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400%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6126737"/>
                  </a:ext>
                </a:extLst>
              </a:tr>
              <a:tr h="349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Life Insurance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300%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3646581"/>
                  </a:ext>
                </a:extLst>
              </a:tr>
              <a:tr h="349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200%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7743364"/>
                  </a:ext>
                </a:extLst>
              </a:tr>
              <a:tr h="349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Title Fraud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742660"/>
                  </a:ext>
                </a:extLst>
              </a:tr>
              <a:tr h="349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Arson for Profit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514" marR="6514" marT="651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4071332"/>
                  </a:ext>
                </a:extLst>
              </a:tr>
            </a:tbl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4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4874980"/>
              </p:ext>
            </p:extLst>
          </p:nvPr>
        </p:nvGraphicFramePr>
        <p:xfrm>
          <a:off x="5810247" y="0"/>
          <a:ext cx="5978775" cy="4781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400-00000C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2278332"/>
              </p:ext>
            </p:extLst>
          </p:nvPr>
        </p:nvGraphicFramePr>
        <p:xfrm>
          <a:off x="6000749" y="4572000"/>
          <a:ext cx="6191249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88189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003DE-9AFE-44DA-8AC5-E7D701900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5900"/>
            <a:ext cx="10515600" cy="1325563"/>
          </a:xfrm>
        </p:spPr>
        <p:txBody>
          <a:bodyPr/>
          <a:lstStyle/>
          <a:p>
            <a:r>
              <a:rPr lang="en-US" dirty="0"/>
              <a:t>Successful Prosecutions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A7EDFC4-3DDF-4F6E-9578-7942EAD965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474715"/>
              </p:ext>
            </p:extLst>
          </p:nvPr>
        </p:nvGraphicFramePr>
        <p:xfrm>
          <a:off x="0" y="806228"/>
          <a:ext cx="5848350" cy="5985104"/>
        </p:xfrm>
        <a:graphic>
          <a:graphicData uri="http://schemas.openxmlformats.org/drawingml/2006/table">
            <a:tbl>
              <a:tblPr/>
              <a:tblGrid>
                <a:gridCol w="1286739">
                  <a:extLst>
                    <a:ext uri="{9D8B030D-6E8A-4147-A177-3AD203B41FA5}">
                      <a16:colId xmlns:a16="http://schemas.microsoft.com/office/drawing/2014/main" val="3573109984"/>
                    </a:ext>
                  </a:extLst>
                </a:gridCol>
                <a:gridCol w="507126">
                  <a:extLst>
                    <a:ext uri="{9D8B030D-6E8A-4147-A177-3AD203B41FA5}">
                      <a16:colId xmlns:a16="http://schemas.microsoft.com/office/drawing/2014/main" val="249813345"/>
                    </a:ext>
                  </a:extLst>
                </a:gridCol>
                <a:gridCol w="507126">
                  <a:extLst>
                    <a:ext uri="{9D8B030D-6E8A-4147-A177-3AD203B41FA5}">
                      <a16:colId xmlns:a16="http://schemas.microsoft.com/office/drawing/2014/main" val="1741951108"/>
                    </a:ext>
                  </a:extLst>
                </a:gridCol>
                <a:gridCol w="507126">
                  <a:extLst>
                    <a:ext uri="{9D8B030D-6E8A-4147-A177-3AD203B41FA5}">
                      <a16:colId xmlns:a16="http://schemas.microsoft.com/office/drawing/2014/main" val="3646728208"/>
                    </a:ext>
                  </a:extLst>
                </a:gridCol>
                <a:gridCol w="507126">
                  <a:extLst>
                    <a:ext uri="{9D8B030D-6E8A-4147-A177-3AD203B41FA5}">
                      <a16:colId xmlns:a16="http://schemas.microsoft.com/office/drawing/2014/main" val="928389206"/>
                    </a:ext>
                  </a:extLst>
                </a:gridCol>
                <a:gridCol w="507126">
                  <a:extLst>
                    <a:ext uri="{9D8B030D-6E8A-4147-A177-3AD203B41FA5}">
                      <a16:colId xmlns:a16="http://schemas.microsoft.com/office/drawing/2014/main" val="4229265761"/>
                    </a:ext>
                  </a:extLst>
                </a:gridCol>
                <a:gridCol w="507126">
                  <a:extLst>
                    <a:ext uri="{9D8B030D-6E8A-4147-A177-3AD203B41FA5}">
                      <a16:colId xmlns:a16="http://schemas.microsoft.com/office/drawing/2014/main" val="1406784753"/>
                    </a:ext>
                  </a:extLst>
                </a:gridCol>
                <a:gridCol w="507126">
                  <a:extLst>
                    <a:ext uri="{9D8B030D-6E8A-4147-A177-3AD203B41FA5}">
                      <a16:colId xmlns:a16="http://schemas.microsoft.com/office/drawing/2014/main" val="1400853773"/>
                    </a:ext>
                  </a:extLst>
                </a:gridCol>
                <a:gridCol w="507126">
                  <a:extLst>
                    <a:ext uri="{9D8B030D-6E8A-4147-A177-3AD203B41FA5}">
                      <a16:colId xmlns:a16="http://schemas.microsoft.com/office/drawing/2014/main" val="840864789"/>
                    </a:ext>
                  </a:extLst>
                </a:gridCol>
                <a:gridCol w="504603">
                  <a:extLst>
                    <a:ext uri="{9D8B030D-6E8A-4147-A177-3AD203B41FA5}">
                      <a16:colId xmlns:a16="http://schemas.microsoft.com/office/drawing/2014/main" val="3995121667"/>
                    </a:ext>
                  </a:extLst>
                </a:gridCol>
              </a:tblGrid>
              <a:tr h="5311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 TYPE</a:t>
                      </a: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10/11</a:t>
                      </a: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11/12</a:t>
                      </a: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12/13</a:t>
                      </a: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13/14</a:t>
                      </a: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14/15 </a:t>
                      </a: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15/16</a:t>
                      </a: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16/17</a:t>
                      </a: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17/18</a:t>
                      </a: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INCREASE / DECREASE</a:t>
                      </a: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668241"/>
                  </a:ext>
                </a:extLst>
              </a:tr>
              <a:tr h="340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Workers' Compensation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242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208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259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452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386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335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-7%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6419129"/>
                  </a:ext>
                </a:extLst>
              </a:tr>
              <a:tr h="340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Personal Injury Protection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295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355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442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574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424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334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316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-29%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9970411"/>
                  </a:ext>
                </a:extLst>
              </a:tr>
              <a:tr h="340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Application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-32%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5410588"/>
                  </a:ext>
                </a:extLst>
              </a:tr>
              <a:tr h="340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Vehicle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-5%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6320223"/>
                  </a:ext>
                </a:extLst>
              </a:tr>
              <a:tr h="340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Licensee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-20%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8062157"/>
                  </a:ext>
                </a:extLst>
              </a:tr>
              <a:tr h="340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Homeowners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-18%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7077924"/>
                  </a:ext>
                </a:extLst>
              </a:tr>
              <a:tr h="340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Healthcare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-10%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2741144"/>
                  </a:ext>
                </a:extLst>
              </a:tr>
              <a:tr h="340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Commercial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39%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5439139"/>
                  </a:ext>
                </a:extLst>
              </a:tr>
              <a:tr h="340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Disability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-25%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5126517"/>
                  </a:ext>
                </a:extLst>
              </a:tr>
              <a:tr h="340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Arson for Profit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67%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611213"/>
                  </a:ext>
                </a:extLst>
              </a:tr>
              <a:tr h="340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Financial Investigation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-29%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5408579"/>
                  </a:ext>
                </a:extLst>
              </a:tr>
              <a:tr h="340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Identity 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8587077"/>
                  </a:ext>
                </a:extLst>
              </a:tr>
              <a:tr h="340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6225017"/>
                  </a:ext>
                </a:extLst>
              </a:tr>
              <a:tr h="340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 Agency Assistance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-80%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0427470"/>
                  </a:ext>
                </a:extLst>
              </a:tr>
              <a:tr h="340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Life Insurance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-67%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1320730"/>
                  </a:ext>
                </a:extLst>
              </a:tr>
              <a:tr h="340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Marine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-67%</a:t>
                      </a:r>
                    </a:p>
                  </a:txBody>
                  <a:tcPr marL="6653" marR="6653" marT="66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2835794"/>
                  </a:ext>
                </a:extLst>
              </a:tr>
            </a:tbl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4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7441434"/>
              </p:ext>
            </p:extLst>
          </p:nvPr>
        </p:nvGraphicFramePr>
        <p:xfrm>
          <a:off x="5934075" y="0"/>
          <a:ext cx="6257924" cy="4467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400-00000D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4638533"/>
              </p:ext>
            </p:extLst>
          </p:nvPr>
        </p:nvGraphicFramePr>
        <p:xfrm>
          <a:off x="5934074" y="4467225"/>
          <a:ext cx="6257925" cy="2390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43357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3E69EF7-CF8E-46D8-84B2-9039A8CAF0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6786822"/>
              </p:ext>
            </p:extLst>
          </p:nvPr>
        </p:nvGraphicFramePr>
        <p:xfrm>
          <a:off x="82550" y="774223"/>
          <a:ext cx="12109449" cy="4550256"/>
        </p:xfrm>
        <a:graphic>
          <a:graphicData uri="http://schemas.openxmlformats.org/drawingml/2006/table">
            <a:tbl>
              <a:tblPr/>
              <a:tblGrid>
                <a:gridCol w="3708915">
                  <a:extLst>
                    <a:ext uri="{9D8B030D-6E8A-4147-A177-3AD203B41FA5}">
                      <a16:colId xmlns:a16="http://schemas.microsoft.com/office/drawing/2014/main" val="1702763219"/>
                    </a:ext>
                  </a:extLst>
                </a:gridCol>
                <a:gridCol w="1569156">
                  <a:extLst>
                    <a:ext uri="{9D8B030D-6E8A-4147-A177-3AD203B41FA5}">
                      <a16:colId xmlns:a16="http://schemas.microsoft.com/office/drawing/2014/main" val="1828108180"/>
                    </a:ext>
                  </a:extLst>
                </a:gridCol>
                <a:gridCol w="1283855">
                  <a:extLst>
                    <a:ext uri="{9D8B030D-6E8A-4147-A177-3AD203B41FA5}">
                      <a16:colId xmlns:a16="http://schemas.microsoft.com/office/drawing/2014/main" val="3104421435"/>
                    </a:ext>
                  </a:extLst>
                </a:gridCol>
                <a:gridCol w="1141205">
                  <a:extLst>
                    <a:ext uri="{9D8B030D-6E8A-4147-A177-3AD203B41FA5}">
                      <a16:colId xmlns:a16="http://schemas.microsoft.com/office/drawing/2014/main" val="3933505683"/>
                    </a:ext>
                  </a:extLst>
                </a:gridCol>
                <a:gridCol w="1220455">
                  <a:extLst>
                    <a:ext uri="{9D8B030D-6E8A-4147-A177-3AD203B41FA5}">
                      <a16:colId xmlns:a16="http://schemas.microsoft.com/office/drawing/2014/main" val="2907198921"/>
                    </a:ext>
                  </a:extLst>
                </a:gridCol>
                <a:gridCol w="1141205">
                  <a:extLst>
                    <a:ext uri="{9D8B030D-6E8A-4147-A177-3AD203B41FA5}">
                      <a16:colId xmlns:a16="http://schemas.microsoft.com/office/drawing/2014/main" val="1034227822"/>
                    </a:ext>
                  </a:extLst>
                </a:gridCol>
                <a:gridCol w="2044658">
                  <a:extLst>
                    <a:ext uri="{9D8B030D-6E8A-4147-A177-3AD203B41FA5}">
                      <a16:colId xmlns:a16="http://schemas.microsoft.com/office/drawing/2014/main" val="3873300599"/>
                    </a:ext>
                  </a:extLst>
                </a:gridCol>
              </a:tblGrid>
              <a:tr h="28439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APPLICATION FRAUD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Presented for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279224"/>
                  </a:ext>
                </a:extLst>
              </a:tr>
              <a:tr h="28439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 of Case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Complaints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Opened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Closed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Prosecution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Arrest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Successful Prosecution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7619191"/>
                  </a:ext>
                </a:extLst>
              </a:tr>
              <a:tr h="28439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ASSISTED LIVING FACILITY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6290704"/>
                  </a:ext>
                </a:extLst>
              </a:tr>
              <a:tr h="28439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COMMERCIAL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250743"/>
                  </a:ext>
                </a:extLst>
              </a:tr>
              <a:tr h="28439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DISABILITY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0989335"/>
                  </a:ext>
                </a:extLst>
              </a:tr>
              <a:tr h="28439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HEALTH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499581"/>
                  </a:ext>
                </a:extLst>
              </a:tr>
              <a:tr h="28439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HOMEOWNER/SINKHOLE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0603390"/>
                  </a:ext>
                </a:extLst>
              </a:tr>
              <a:tr h="28439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HOMEOWNERS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1986279"/>
                  </a:ext>
                </a:extLst>
              </a:tr>
              <a:tr h="28439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HOMEOWNERS/SINKHOLE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8283471"/>
                  </a:ext>
                </a:extLst>
              </a:tr>
              <a:tr h="28439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HOMEOWNER-SINKHOLE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8474499"/>
                  </a:ext>
                </a:extLst>
              </a:tr>
              <a:tr h="28439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LIFE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3045014"/>
                  </a:ext>
                </a:extLst>
              </a:tr>
              <a:tr h="28439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Sub Type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4415696"/>
                  </a:ext>
                </a:extLst>
              </a:tr>
              <a:tr h="28439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VEHICLE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1938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4856848"/>
                  </a:ext>
                </a:extLst>
              </a:tr>
              <a:tr h="28439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VESSEL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1504487"/>
                  </a:ext>
                </a:extLst>
              </a:tr>
              <a:tr h="28439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2743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854614"/>
                  </a:ext>
                </a:extLst>
              </a:tr>
              <a:tr h="284391"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17.60%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9.30%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10.08%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7.67%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7.42%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7.54%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0354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4016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0D7F72E-7EDE-4C3A-BD63-5A3139A3B7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907237"/>
              </p:ext>
            </p:extLst>
          </p:nvPr>
        </p:nvGraphicFramePr>
        <p:xfrm>
          <a:off x="0" y="106070"/>
          <a:ext cx="12192001" cy="6382450"/>
        </p:xfrm>
        <a:graphic>
          <a:graphicData uri="http://schemas.openxmlformats.org/drawingml/2006/table">
            <a:tbl>
              <a:tblPr/>
              <a:tblGrid>
                <a:gridCol w="3734198">
                  <a:extLst>
                    <a:ext uri="{9D8B030D-6E8A-4147-A177-3AD203B41FA5}">
                      <a16:colId xmlns:a16="http://schemas.microsoft.com/office/drawing/2014/main" val="3432804261"/>
                    </a:ext>
                  </a:extLst>
                </a:gridCol>
                <a:gridCol w="1579854">
                  <a:extLst>
                    <a:ext uri="{9D8B030D-6E8A-4147-A177-3AD203B41FA5}">
                      <a16:colId xmlns:a16="http://schemas.microsoft.com/office/drawing/2014/main" val="2890845342"/>
                    </a:ext>
                  </a:extLst>
                </a:gridCol>
                <a:gridCol w="1292608">
                  <a:extLst>
                    <a:ext uri="{9D8B030D-6E8A-4147-A177-3AD203B41FA5}">
                      <a16:colId xmlns:a16="http://schemas.microsoft.com/office/drawing/2014/main" val="2447213868"/>
                    </a:ext>
                  </a:extLst>
                </a:gridCol>
                <a:gridCol w="1148985">
                  <a:extLst>
                    <a:ext uri="{9D8B030D-6E8A-4147-A177-3AD203B41FA5}">
                      <a16:colId xmlns:a16="http://schemas.microsoft.com/office/drawing/2014/main" val="3482617772"/>
                    </a:ext>
                  </a:extLst>
                </a:gridCol>
                <a:gridCol w="1228774">
                  <a:extLst>
                    <a:ext uri="{9D8B030D-6E8A-4147-A177-3AD203B41FA5}">
                      <a16:colId xmlns:a16="http://schemas.microsoft.com/office/drawing/2014/main" val="377136987"/>
                    </a:ext>
                  </a:extLst>
                </a:gridCol>
                <a:gridCol w="1148985">
                  <a:extLst>
                    <a:ext uri="{9D8B030D-6E8A-4147-A177-3AD203B41FA5}">
                      <a16:colId xmlns:a16="http://schemas.microsoft.com/office/drawing/2014/main" val="1358047596"/>
                    </a:ext>
                  </a:extLst>
                </a:gridCol>
                <a:gridCol w="2058597">
                  <a:extLst>
                    <a:ext uri="{9D8B030D-6E8A-4147-A177-3AD203B41FA5}">
                      <a16:colId xmlns:a16="http://schemas.microsoft.com/office/drawing/2014/main" val="867624381"/>
                    </a:ext>
                  </a:extLst>
                </a:gridCol>
              </a:tblGrid>
              <a:tr h="38652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ARSON FOR PROFIT</a:t>
                      </a:r>
                    </a:p>
                  </a:txBody>
                  <a:tcPr marL="5990" marR="5990" marT="5990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Presented for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372024"/>
                  </a:ext>
                </a:extLst>
              </a:tr>
              <a:tr h="38652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 of Case</a:t>
                      </a:r>
                    </a:p>
                  </a:txBody>
                  <a:tcPr marL="5990" marR="5990" marT="5990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Complaints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Opened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Closed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Prosecution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Arrest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Successful Prosecution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358182"/>
                  </a:ext>
                </a:extLst>
              </a:tr>
              <a:tr h="19824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COMMERCIAL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4696090"/>
                  </a:ext>
                </a:extLst>
              </a:tr>
              <a:tr h="19824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HOME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0328573"/>
                  </a:ext>
                </a:extLst>
              </a:tr>
              <a:tr h="19824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VEHICLE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1170969"/>
                  </a:ext>
                </a:extLst>
              </a:tr>
              <a:tr h="19824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VESSEL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0234846"/>
                  </a:ext>
                </a:extLst>
              </a:tr>
              <a:tr h="19824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6582292"/>
                  </a:ext>
                </a:extLst>
              </a:tr>
              <a:tr h="198243"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0.58%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0.28%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0.44%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0.09%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0.10%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0.60%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3283803"/>
                  </a:ext>
                </a:extLst>
              </a:tr>
              <a:tr h="38652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AVIATION FRAUD</a:t>
                      </a:r>
                    </a:p>
                  </a:txBody>
                  <a:tcPr marL="5990" marR="5990" marT="5990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Presented for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108969"/>
                  </a:ext>
                </a:extLst>
              </a:tr>
              <a:tr h="38652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 of Case</a:t>
                      </a:r>
                    </a:p>
                  </a:txBody>
                  <a:tcPr marL="5990" marR="5990" marT="5990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Complaints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Opened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Closed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Prosecution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Arrest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Successful Prosecution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025762"/>
                  </a:ext>
                </a:extLst>
              </a:tr>
              <a:tr h="19824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FICTITIOUS CLAIM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03328"/>
                  </a:ext>
                </a:extLst>
              </a:tr>
              <a:tr h="19824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5223850"/>
                  </a:ext>
                </a:extLst>
              </a:tr>
              <a:tr h="198243"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0.01%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0.05%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839799"/>
                  </a:ext>
                </a:extLst>
              </a:tr>
              <a:tr h="38652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BANKING AND SECURITIES</a:t>
                      </a:r>
                    </a:p>
                  </a:txBody>
                  <a:tcPr marL="5990" marR="5990" marT="5990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Presented for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061453"/>
                  </a:ext>
                </a:extLst>
              </a:tr>
              <a:tr h="38652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 of Case</a:t>
                      </a:r>
                    </a:p>
                  </a:txBody>
                  <a:tcPr marL="5990" marR="5990" marT="5990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Complaints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Opened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Closed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Prosecution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Arrest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Successful Prosecution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457601"/>
                  </a:ext>
                </a:extLst>
              </a:tr>
              <a:tr h="19824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MORTGAGE FRAUD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7630127"/>
                  </a:ext>
                </a:extLst>
              </a:tr>
              <a:tr h="19824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6470485"/>
                  </a:ext>
                </a:extLst>
              </a:tr>
              <a:tr h="198243"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0.01%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0.05%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1254921"/>
                  </a:ext>
                </a:extLst>
              </a:tr>
              <a:tr h="38652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BONDS</a:t>
                      </a:r>
                    </a:p>
                  </a:txBody>
                  <a:tcPr marL="5990" marR="5990" marT="5990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Presented for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376"/>
                  </a:ext>
                </a:extLst>
              </a:tr>
              <a:tr h="38652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 of Case</a:t>
                      </a:r>
                    </a:p>
                  </a:txBody>
                  <a:tcPr marL="5990" marR="5990" marT="5990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Complaints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Opened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Closed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Prosecution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Arrest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Successful Prosecution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444766"/>
                  </a:ext>
                </a:extLst>
              </a:tr>
              <a:tr h="19824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FICTITIOUS BONDS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76210"/>
                  </a:ext>
                </a:extLst>
              </a:tr>
              <a:tr h="19824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2714159"/>
                  </a:ext>
                </a:extLst>
              </a:tr>
              <a:tr h="198243"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0.05%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0.09%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0.10%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0.12%</a:t>
                      </a:r>
                    </a:p>
                  </a:txBody>
                  <a:tcPr marL="5990" marR="5990" marT="5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801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9830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5C40981-4A57-426A-86F3-6E29FC6ACD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3980090"/>
              </p:ext>
            </p:extLst>
          </p:nvPr>
        </p:nvGraphicFramePr>
        <p:xfrm>
          <a:off x="0" y="0"/>
          <a:ext cx="11988484" cy="5984080"/>
        </p:xfrm>
        <a:graphic>
          <a:graphicData uri="http://schemas.openxmlformats.org/drawingml/2006/table">
            <a:tbl>
              <a:tblPr/>
              <a:tblGrid>
                <a:gridCol w="3671865">
                  <a:extLst>
                    <a:ext uri="{9D8B030D-6E8A-4147-A177-3AD203B41FA5}">
                      <a16:colId xmlns:a16="http://schemas.microsoft.com/office/drawing/2014/main" val="3985414333"/>
                    </a:ext>
                  </a:extLst>
                </a:gridCol>
                <a:gridCol w="1553482">
                  <a:extLst>
                    <a:ext uri="{9D8B030D-6E8A-4147-A177-3AD203B41FA5}">
                      <a16:colId xmlns:a16="http://schemas.microsoft.com/office/drawing/2014/main" val="4204419813"/>
                    </a:ext>
                  </a:extLst>
                </a:gridCol>
                <a:gridCol w="1271030">
                  <a:extLst>
                    <a:ext uri="{9D8B030D-6E8A-4147-A177-3AD203B41FA5}">
                      <a16:colId xmlns:a16="http://schemas.microsoft.com/office/drawing/2014/main" val="177477200"/>
                    </a:ext>
                  </a:extLst>
                </a:gridCol>
                <a:gridCol w="1129805">
                  <a:extLst>
                    <a:ext uri="{9D8B030D-6E8A-4147-A177-3AD203B41FA5}">
                      <a16:colId xmlns:a16="http://schemas.microsoft.com/office/drawing/2014/main" val="1991379364"/>
                    </a:ext>
                  </a:extLst>
                </a:gridCol>
                <a:gridCol w="1208264">
                  <a:extLst>
                    <a:ext uri="{9D8B030D-6E8A-4147-A177-3AD203B41FA5}">
                      <a16:colId xmlns:a16="http://schemas.microsoft.com/office/drawing/2014/main" val="3453090735"/>
                    </a:ext>
                  </a:extLst>
                </a:gridCol>
                <a:gridCol w="1129805">
                  <a:extLst>
                    <a:ext uri="{9D8B030D-6E8A-4147-A177-3AD203B41FA5}">
                      <a16:colId xmlns:a16="http://schemas.microsoft.com/office/drawing/2014/main" val="1544240128"/>
                    </a:ext>
                  </a:extLst>
                </a:gridCol>
                <a:gridCol w="2024233">
                  <a:extLst>
                    <a:ext uri="{9D8B030D-6E8A-4147-A177-3AD203B41FA5}">
                      <a16:colId xmlns:a16="http://schemas.microsoft.com/office/drawing/2014/main" val="2600881348"/>
                    </a:ext>
                  </a:extLst>
                </a:gridCol>
              </a:tblGrid>
              <a:tr h="354422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COMMERCIAL</a:t>
                      </a:r>
                    </a:p>
                  </a:txBody>
                  <a:tcPr marL="5005" marR="5005" marT="5005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Presented for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958039"/>
                  </a:ext>
                </a:extLst>
              </a:tr>
              <a:tr h="354422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 of Case</a:t>
                      </a:r>
                    </a:p>
                  </a:txBody>
                  <a:tcPr marL="5005" marR="5005" marT="5005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Complaints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Opened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Closed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Prosecution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Arrest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Successful Prosecution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767805"/>
                  </a:ext>
                </a:extLst>
              </a:tr>
              <a:tr h="18572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AGRICULTURE/LIVESTOCK</a:t>
                      </a:r>
                    </a:p>
                  </a:txBody>
                  <a:tcPr marL="5005" marR="5005" marT="500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1859506"/>
                  </a:ext>
                </a:extLst>
              </a:tr>
              <a:tr h="36370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FICTITIOUS CERTIFICATE OF INSURANCE</a:t>
                      </a:r>
                    </a:p>
                  </a:txBody>
                  <a:tcPr marL="5005" marR="5005" marT="500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5775153"/>
                  </a:ext>
                </a:extLst>
              </a:tr>
              <a:tr h="18572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FICTITIOUS CLAIM OR DAMAGE</a:t>
                      </a:r>
                    </a:p>
                  </a:txBody>
                  <a:tcPr marL="5005" marR="5005" marT="500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7592296"/>
                  </a:ext>
                </a:extLst>
              </a:tr>
              <a:tr h="18572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FICTITIOUS LIABILITY CLAIM</a:t>
                      </a:r>
                    </a:p>
                  </a:txBody>
                  <a:tcPr marL="5005" marR="5005" marT="500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243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6836644"/>
                  </a:ext>
                </a:extLst>
              </a:tr>
              <a:tr h="18572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HURRICANE IRMA</a:t>
                      </a:r>
                    </a:p>
                  </a:txBody>
                  <a:tcPr marL="5005" marR="5005" marT="500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0440238"/>
                  </a:ext>
                </a:extLst>
              </a:tr>
              <a:tr h="18572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INFLATED CLAIM</a:t>
                      </a:r>
                    </a:p>
                  </a:txBody>
                  <a:tcPr marL="5005" marR="5005" marT="500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0626984"/>
                  </a:ext>
                </a:extLst>
              </a:tr>
              <a:tr h="18572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Sub Type</a:t>
                      </a:r>
                    </a:p>
                  </a:txBody>
                  <a:tcPr marL="5005" marR="5005" marT="500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1181330"/>
                  </a:ext>
                </a:extLst>
              </a:tr>
              <a:tr h="18572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SLIP &amp; FALL</a:t>
                      </a:r>
                    </a:p>
                  </a:txBody>
                  <a:tcPr marL="5005" marR="5005" marT="500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1322291"/>
                  </a:ext>
                </a:extLst>
              </a:tr>
              <a:tr h="18572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05" marR="5005" marT="500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635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7892360"/>
                  </a:ext>
                </a:extLst>
              </a:tr>
              <a:tr h="185723"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5" marR="5005" marT="500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4.08%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3.61%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3.30%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2.17%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2.24%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2.99%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7966538"/>
                  </a:ext>
                </a:extLst>
              </a:tr>
              <a:tr h="354422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DISABILITY FRAUD</a:t>
                      </a:r>
                    </a:p>
                  </a:txBody>
                  <a:tcPr marL="5005" marR="5005" marT="5005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Presented for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461318"/>
                  </a:ext>
                </a:extLst>
              </a:tr>
              <a:tr h="354422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 of Case</a:t>
                      </a:r>
                    </a:p>
                  </a:txBody>
                  <a:tcPr marL="5005" marR="5005" marT="5005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Complaints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Opened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Closed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Prosecution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Arrest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Successful Prosecution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114910"/>
                  </a:ext>
                </a:extLst>
              </a:tr>
              <a:tr h="18572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FICTITIOUS CLAIM</a:t>
                      </a:r>
                    </a:p>
                  </a:txBody>
                  <a:tcPr marL="5005" marR="5005" marT="500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9962679"/>
                  </a:ext>
                </a:extLst>
              </a:tr>
              <a:tr h="18572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WORKING WHILE COLLECTING</a:t>
                      </a:r>
                    </a:p>
                  </a:txBody>
                  <a:tcPr marL="5005" marR="5005" marT="500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3247496"/>
                  </a:ext>
                </a:extLst>
              </a:tr>
              <a:tr h="18572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05" marR="5005" marT="500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8881284"/>
                  </a:ext>
                </a:extLst>
              </a:tr>
              <a:tr h="185723"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5" marR="5005" marT="500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0.48%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1.09%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1.31%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0.81%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1.12%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1.08%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7640827"/>
                  </a:ext>
                </a:extLst>
              </a:tr>
              <a:tr h="354422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DUPLICATE ENTRIES</a:t>
                      </a:r>
                    </a:p>
                  </a:txBody>
                  <a:tcPr marL="5005" marR="5005" marT="5005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Presented for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371437"/>
                  </a:ext>
                </a:extLst>
              </a:tr>
              <a:tr h="354422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 of Case</a:t>
                      </a:r>
                    </a:p>
                  </a:txBody>
                  <a:tcPr marL="5005" marR="5005" marT="5005" marB="0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Complaints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Opened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Closed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Prosecution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Arrest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Successful Prosecution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866293"/>
                  </a:ext>
                </a:extLst>
              </a:tr>
              <a:tr h="18572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DUPLICATE</a:t>
                      </a:r>
                    </a:p>
                  </a:txBody>
                  <a:tcPr marL="5005" marR="5005" marT="500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268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708150"/>
                  </a:ext>
                </a:extLst>
              </a:tr>
              <a:tr h="18572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05" marR="5005" marT="500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268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662561"/>
                  </a:ext>
                </a:extLst>
              </a:tr>
              <a:tr h="185723"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5" marR="5005" marT="500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1.72%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022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70450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15234A"/>
      </a:dk1>
      <a:lt1>
        <a:sysClr val="window" lastClr="FFFFFF"/>
      </a:lt1>
      <a:dk2>
        <a:srgbClr val="15234A"/>
      </a:dk2>
      <a:lt2>
        <a:srgbClr val="E7E6E6"/>
      </a:lt2>
      <a:accent1>
        <a:srgbClr val="15234A"/>
      </a:accent1>
      <a:accent2>
        <a:srgbClr val="B5985A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1650</TotalTime>
  <Words>3141</Words>
  <Application>Microsoft Office PowerPoint</Application>
  <PresentationFormat>Widescreen</PresentationFormat>
  <Paragraphs>2490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1_Office Theme</vt:lpstr>
      <vt:lpstr>Stat Pack Report</vt:lpstr>
      <vt:lpstr>Stat Pack Report FY 2017/2018</vt:lpstr>
      <vt:lpstr>Suspected Fraud Referrals</vt:lpstr>
      <vt:lpstr>Presentations</vt:lpstr>
      <vt:lpstr>Arrests</vt:lpstr>
      <vt:lpstr>Successful Prosecutions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 Pack Report</dc:title>
  <dc:creator>Rodabaugh, Lori</dc:creator>
  <cp:lastModifiedBy>Rodabaugh, Lori</cp:lastModifiedBy>
  <cp:revision>12</cp:revision>
  <dcterms:created xsi:type="dcterms:W3CDTF">2018-08-14T12:17:58Z</dcterms:created>
  <dcterms:modified xsi:type="dcterms:W3CDTF">2018-08-15T15:48:35Z</dcterms:modified>
</cp:coreProperties>
</file>