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26" r:id="rId6"/>
  </p:sldMasterIdLst>
  <p:notesMasterIdLst>
    <p:notesMasterId r:id="rId28"/>
  </p:notesMasterIdLst>
  <p:sldIdLst>
    <p:sldId id="4130" r:id="rId7"/>
    <p:sldId id="4131" r:id="rId8"/>
    <p:sldId id="4140" r:id="rId9"/>
    <p:sldId id="4134" r:id="rId10"/>
    <p:sldId id="4133" r:id="rId11"/>
    <p:sldId id="4137" r:id="rId12"/>
    <p:sldId id="4150" r:id="rId13"/>
    <p:sldId id="4135" r:id="rId14"/>
    <p:sldId id="4139" r:id="rId15"/>
    <p:sldId id="4136" r:id="rId16"/>
    <p:sldId id="4144" r:id="rId17"/>
    <p:sldId id="4146" r:id="rId18"/>
    <p:sldId id="4143" r:id="rId19"/>
    <p:sldId id="4141" r:id="rId20"/>
    <p:sldId id="4142" r:id="rId21"/>
    <p:sldId id="4147" r:id="rId22"/>
    <p:sldId id="4148" r:id="rId23"/>
    <p:sldId id="4145" r:id="rId24"/>
    <p:sldId id="4149" r:id="rId25"/>
    <p:sldId id="4117" r:id="rId26"/>
    <p:sldId id="4094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s, Shelisa" initials="HS" lastIdx="19" clrIdx="0">
    <p:extLst>
      <p:ext uri="{19B8F6BF-5375-455C-9EA6-DF929625EA0E}">
        <p15:presenceInfo xmlns:p15="http://schemas.microsoft.com/office/powerpoint/2012/main" userId="S::Shelisa.Harris@myfloridacfo.com::9b073185-f50d-436f-9c44-48a98c014e56" providerId="AD"/>
      </p:ext>
    </p:extLst>
  </p:cmAuthor>
  <p:cmAuthor id="2" name="Hermeling, Renee" initials="HR" lastIdx="33" clrIdx="1">
    <p:extLst>
      <p:ext uri="{19B8F6BF-5375-455C-9EA6-DF929625EA0E}">
        <p15:presenceInfo xmlns:p15="http://schemas.microsoft.com/office/powerpoint/2012/main" userId="S::Renee.Hermeling@myfloridacfo.com::d2334214-f1a0-45e1-b874-c43386e4e70b" providerId="AD"/>
      </p:ext>
    </p:extLst>
  </p:cmAuthor>
  <p:cmAuthor id="3" name="McCarty, Tanya" initials="MT" lastIdx="2" clrIdx="2">
    <p:extLst>
      <p:ext uri="{19B8F6BF-5375-455C-9EA6-DF929625EA0E}">
        <p15:presenceInfo xmlns:p15="http://schemas.microsoft.com/office/powerpoint/2012/main" userId="S-1-5-21-1060284298-1303643608-1417001333-161502" providerId="AD"/>
      </p:ext>
    </p:extLst>
  </p:cmAuthor>
  <p:cmAuthor id="4" name="Collins-Okane, Julia" initials="CJ" lastIdx="6" clrIdx="3">
    <p:extLst>
      <p:ext uri="{19B8F6BF-5375-455C-9EA6-DF929625EA0E}">
        <p15:presenceInfo xmlns:p15="http://schemas.microsoft.com/office/powerpoint/2012/main" userId="S::Julia.Collins@myfloridacfo.com::cc7feb0d-5699-482f-8cf2-d95ca3019f42" providerId="AD"/>
      </p:ext>
    </p:extLst>
  </p:cmAuthor>
  <p:cmAuthor id="5" name="Kemp, Kimberly" initials="KK" lastIdx="10" clrIdx="4">
    <p:extLst>
      <p:ext uri="{19B8F6BF-5375-455C-9EA6-DF929625EA0E}">
        <p15:presenceInfo xmlns:p15="http://schemas.microsoft.com/office/powerpoint/2012/main" userId="S::Kimberly.Kemp@myfloridacfo.com::46d5d085-9170-45e6-8348-8a9945ed3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04B"/>
    <a:srgbClr val="ABAEB1"/>
    <a:srgbClr val="226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5229" autoAdjust="0"/>
  </p:normalViewPr>
  <p:slideViewPr>
    <p:cSldViewPr snapToGrid="0">
      <p:cViewPr varScale="1">
        <p:scale>
          <a:sx n="44" d="100"/>
          <a:sy n="44" d="100"/>
        </p:scale>
        <p:origin x="1262" y="58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636E4-029A-481E-BE8D-6EF6BD5264A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FE6D4B4-6C03-4BFE-A5A0-5BADC6A79EE6}">
      <dgm:prSet/>
      <dgm:spPr>
        <a:xfrm>
          <a:off x="3080" y="465433"/>
          <a:ext cx="2444055" cy="3421677"/>
        </a:xfrm>
        <a:prstGeom prst="rect">
          <a:avLst/>
        </a:prstGeo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 your research</a:t>
          </a:r>
        </a:p>
      </dgm:t>
    </dgm:pt>
    <dgm:pt modelId="{579F22A2-523D-48DA-B335-55F0B5305C35}" type="parTrans" cxnId="{1B1BAE70-1E61-44C7-B028-2287E2ED279F}">
      <dgm:prSet/>
      <dgm:spPr/>
      <dgm:t>
        <a:bodyPr/>
        <a:lstStyle/>
        <a:p>
          <a:endParaRPr lang="en-US"/>
        </a:p>
      </dgm:t>
    </dgm:pt>
    <dgm:pt modelId="{80578853-3F9B-4290-9C7B-AA7AE519340E}" type="sibTrans" cxnId="{1B1BAE70-1E61-44C7-B028-2287E2ED279F}">
      <dgm:prSet phldrT="1" phldr="0"/>
      <dgm:spPr>
        <a:xfrm>
          <a:off x="711856" y="807600"/>
          <a:ext cx="1026503" cy="1026503"/>
        </a:xfrm>
        <a:prstGeom prst="ellipse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903C9C5A-3B2E-4575-8C82-CB3A1D71F60E}">
      <dgm:prSet/>
      <dgm:spPr>
        <a:xfrm>
          <a:off x="2691541" y="465433"/>
          <a:ext cx="2444055" cy="3421677"/>
        </a:xfrm>
        <a:prstGeom prst="rect">
          <a:avLst/>
        </a:prstGeo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Initiate Disinvestment in Florida PALM</a:t>
          </a:r>
        </a:p>
      </dgm:t>
    </dgm:pt>
    <dgm:pt modelId="{45376056-ECCF-4842-8974-ABD27EDB13C1}" type="parTrans" cxnId="{8CD3953F-D81C-4325-A8CB-FE3F2127AD69}">
      <dgm:prSet/>
      <dgm:spPr/>
      <dgm:t>
        <a:bodyPr/>
        <a:lstStyle/>
        <a:p>
          <a:endParaRPr lang="en-US"/>
        </a:p>
      </dgm:t>
    </dgm:pt>
    <dgm:pt modelId="{42BF5D47-CF70-46DF-80D4-99D240EF9000}" type="sibTrans" cxnId="{8CD3953F-D81C-4325-A8CB-FE3F2127AD69}">
      <dgm:prSet phldrT="2" phldr="0"/>
      <dgm:spPr>
        <a:xfrm>
          <a:off x="3400317" y="807600"/>
          <a:ext cx="1026503" cy="1026503"/>
        </a:xfrm>
        <a:prstGeom prst="ellipse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E7C72353-F66B-4453-A06D-83AD915A6E38}">
      <dgm:prSet/>
      <dgm:spPr>
        <a:xfrm>
          <a:off x="5380002" y="465433"/>
          <a:ext cx="2444055" cy="3421677"/>
        </a:xfrm>
        <a:prstGeom prst="rect">
          <a:avLst/>
        </a:prstGeo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Verify the Disinvestment in Central FLAIR</a:t>
          </a:r>
        </a:p>
      </dgm:t>
    </dgm:pt>
    <dgm:pt modelId="{80A4176A-6456-4E9A-8945-0E38C6239B16}" type="parTrans" cxnId="{95E3A626-16BD-4A94-8528-BBECC3956659}">
      <dgm:prSet/>
      <dgm:spPr/>
      <dgm:t>
        <a:bodyPr/>
        <a:lstStyle/>
        <a:p>
          <a:endParaRPr lang="en-US"/>
        </a:p>
      </dgm:t>
    </dgm:pt>
    <dgm:pt modelId="{6352C215-AF4B-4417-BA83-9EDE9A9A028F}" type="sibTrans" cxnId="{95E3A626-16BD-4A94-8528-BBECC3956659}">
      <dgm:prSet phldrT="3" phldr="0"/>
      <dgm:spPr>
        <a:xfrm>
          <a:off x="6088778" y="807600"/>
          <a:ext cx="1026503" cy="1026503"/>
        </a:xfrm>
        <a:prstGeom prst="ellipse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</a:p>
      </dgm:t>
    </dgm:pt>
    <dgm:pt modelId="{CABB49D9-2D26-47FD-8B13-D8429D96A15C}">
      <dgm:prSet/>
      <dgm:spPr>
        <a:xfrm>
          <a:off x="8068463" y="465433"/>
          <a:ext cx="2444055" cy="3421677"/>
        </a:xfrm>
        <a:prstGeom prst="rect">
          <a:avLst/>
        </a:prstGeo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Update Departmental FLAIR</a:t>
          </a:r>
        </a:p>
      </dgm:t>
    </dgm:pt>
    <dgm:pt modelId="{C62AD928-1922-47EF-9542-1F1C44C7E4B3}" type="parTrans" cxnId="{74F22467-EEFB-4C2F-B3E8-4F85F4D678D5}">
      <dgm:prSet/>
      <dgm:spPr/>
      <dgm:t>
        <a:bodyPr/>
        <a:lstStyle/>
        <a:p>
          <a:endParaRPr lang="en-US"/>
        </a:p>
      </dgm:t>
    </dgm:pt>
    <dgm:pt modelId="{AB11AC88-C7D6-4D8C-B794-DAB68423630A}" type="sibTrans" cxnId="{74F22467-EEFB-4C2F-B3E8-4F85F4D678D5}">
      <dgm:prSet phldrT="4" phldr="0"/>
      <dgm:spPr>
        <a:xfrm>
          <a:off x="8777239" y="807600"/>
          <a:ext cx="1026503" cy="1026503"/>
        </a:xfrm>
        <a:prstGeom prst="ellipse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</a:t>
          </a:r>
        </a:p>
      </dgm:t>
    </dgm:pt>
    <dgm:pt modelId="{99ACD66C-CAD6-482D-BF81-F5E382F66DFE}" type="pres">
      <dgm:prSet presAssocID="{9FC636E4-029A-481E-BE8D-6EF6BD5264AE}" presName="Name0" presStyleCnt="0">
        <dgm:presLayoutVars>
          <dgm:animLvl val="lvl"/>
          <dgm:resizeHandles val="exact"/>
        </dgm:presLayoutVars>
      </dgm:prSet>
      <dgm:spPr/>
    </dgm:pt>
    <dgm:pt modelId="{91A0B0CE-6996-4A39-ADCE-F68B8CABD81B}" type="pres">
      <dgm:prSet presAssocID="{CFE6D4B4-6C03-4BFE-A5A0-5BADC6A79EE6}" presName="compositeNode" presStyleCnt="0">
        <dgm:presLayoutVars>
          <dgm:bulletEnabled val="1"/>
        </dgm:presLayoutVars>
      </dgm:prSet>
      <dgm:spPr/>
    </dgm:pt>
    <dgm:pt modelId="{B557DCE3-F6EA-42CC-BD91-D1912C49C7A5}" type="pres">
      <dgm:prSet presAssocID="{CFE6D4B4-6C03-4BFE-A5A0-5BADC6A79EE6}" presName="bgRect" presStyleLbl="bgAccFollowNode1" presStyleIdx="0" presStyleCnt="4"/>
      <dgm:spPr/>
    </dgm:pt>
    <dgm:pt modelId="{A0596511-6F13-45B6-A88D-9AFAAA7518D8}" type="pres">
      <dgm:prSet presAssocID="{80578853-3F9B-4290-9C7B-AA7AE519340E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B1D58105-FADF-4702-8785-975E4F5FBA48}" type="pres">
      <dgm:prSet presAssocID="{CFE6D4B4-6C03-4BFE-A5A0-5BADC6A79EE6}" presName="bottomLine" presStyleLbl="alignNode1" presStyleIdx="1" presStyleCnt="8">
        <dgm:presLayoutVars/>
      </dgm:prSet>
      <dgm:spPr>
        <a:xfrm>
          <a:off x="3080" y="3887038"/>
          <a:ext cx="2444055" cy="7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D557F07-3788-4AA9-A7CD-651FC4BDF230}" type="pres">
      <dgm:prSet presAssocID="{CFE6D4B4-6C03-4BFE-A5A0-5BADC6A79EE6}" presName="nodeText" presStyleLbl="bgAccFollowNode1" presStyleIdx="0" presStyleCnt="4">
        <dgm:presLayoutVars>
          <dgm:bulletEnabled val="1"/>
        </dgm:presLayoutVars>
      </dgm:prSet>
      <dgm:spPr/>
    </dgm:pt>
    <dgm:pt modelId="{8F7989AA-6CD9-4B72-A7CD-58864A26FADD}" type="pres">
      <dgm:prSet presAssocID="{80578853-3F9B-4290-9C7B-AA7AE519340E}" presName="sibTrans" presStyleCnt="0"/>
      <dgm:spPr/>
    </dgm:pt>
    <dgm:pt modelId="{E6AB7141-FE71-4E6F-B9F4-E06C59F34100}" type="pres">
      <dgm:prSet presAssocID="{903C9C5A-3B2E-4575-8C82-CB3A1D71F60E}" presName="compositeNode" presStyleCnt="0">
        <dgm:presLayoutVars>
          <dgm:bulletEnabled val="1"/>
        </dgm:presLayoutVars>
      </dgm:prSet>
      <dgm:spPr/>
    </dgm:pt>
    <dgm:pt modelId="{CD106C22-823A-4061-8D2A-DECC5A21F2AD}" type="pres">
      <dgm:prSet presAssocID="{903C9C5A-3B2E-4575-8C82-CB3A1D71F60E}" presName="bgRect" presStyleLbl="bgAccFollowNode1" presStyleIdx="1" presStyleCnt="4"/>
      <dgm:spPr/>
    </dgm:pt>
    <dgm:pt modelId="{59297742-88CE-45D4-B722-8D02B8AECCC8}" type="pres">
      <dgm:prSet presAssocID="{42BF5D47-CF70-46DF-80D4-99D240EF9000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77CEB4A4-AD03-44AE-AC1E-A4906183DE9B}" type="pres">
      <dgm:prSet presAssocID="{903C9C5A-3B2E-4575-8C82-CB3A1D71F60E}" presName="bottomLine" presStyleLbl="alignNode1" presStyleIdx="3" presStyleCnt="8">
        <dgm:presLayoutVars/>
      </dgm:prSet>
      <dgm:spPr>
        <a:xfrm>
          <a:off x="2691541" y="3887038"/>
          <a:ext cx="2444055" cy="7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98EB435-96A2-49F7-9C09-C13323A0FA8E}" type="pres">
      <dgm:prSet presAssocID="{903C9C5A-3B2E-4575-8C82-CB3A1D71F60E}" presName="nodeText" presStyleLbl="bgAccFollowNode1" presStyleIdx="1" presStyleCnt="4">
        <dgm:presLayoutVars>
          <dgm:bulletEnabled val="1"/>
        </dgm:presLayoutVars>
      </dgm:prSet>
      <dgm:spPr/>
    </dgm:pt>
    <dgm:pt modelId="{9ED87CBE-0E57-4322-A345-F58FAE56E240}" type="pres">
      <dgm:prSet presAssocID="{42BF5D47-CF70-46DF-80D4-99D240EF9000}" presName="sibTrans" presStyleCnt="0"/>
      <dgm:spPr/>
    </dgm:pt>
    <dgm:pt modelId="{4218C655-0AF6-40B7-A42D-911D0505B861}" type="pres">
      <dgm:prSet presAssocID="{E7C72353-F66B-4453-A06D-83AD915A6E38}" presName="compositeNode" presStyleCnt="0">
        <dgm:presLayoutVars>
          <dgm:bulletEnabled val="1"/>
        </dgm:presLayoutVars>
      </dgm:prSet>
      <dgm:spPr/>
    </dgm:pt>
    <dgm:pt modelId="{7105A8EE-CE30-4411-8DA0-7BDBD75CB824}" type="pres">
      <dgm:prSet presAssocID="{E7C72353-F66B-4453-A06D-83AD915A6E38}" presName="bgRect" presStyleLbl="bgAccFollowNode1" presStyleIdx="2" presStyleCnt="4"/>
      <dgm:spPr/>
    </dgm:pt>
    <dgm:pt modelId="{1C5BE8E1-A07A-43E1-89D0-045CCD4BCA47}" type="pres">
      <dgm:prSet presAssocID="{6352C215-AF4B-4417-BA83-9EDE9A9A028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5C2E2C6B-EB9C-4C8E-93CE-4B0A334A79B3}" type="pres">
      <dgm:prSet presAssocID="{E7C72353-F66B-4453-A06D-83AD915A6E38}" presName="bottomLine" presStyleLbl="alignNode1" presStyleIdx="5" presStyleCnt="8">
        <dgm:presLayoutVars/>
      </dgm:prSet>
      <dgm:spPr>
        <a:xfrm>
          <a:off x="5380002" y="3887038"/>
          <a:ext cx="2444055" cy="7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CC50C3C-1A88-4B9E-89C4-4B2E15FDB5CC}" type="pres">
      <dgm:prSet presAssocID="{E7C72353-F66B-4453-A06D-83AD915A6E38}" presName="nodeText" presStyleLbl="bgAccFollowNode1" presStyleIdx="2" presStyleCnt="4">
        <dgm:presLayoutVars>
          <dgm:bulletEnabled val="1"/>
        </dgm:presLayoutVars>
      </dgm:prSet>
      <dgm:spPr/>
    </dgm:pt>
    <dgm:pt modelId="{BF351A1C-131C-488C-BAC5-32A742699ED7}" type="pres">
      <dgm:prSet presAssocID="{6352C215-AF4B-4417-BA83-9EDE9A9A028F}" presName="sibTrans" presStyleCnt="0"/>
      <dgm:spPr/>
    </dgm:pt>
    <dgm:pt modelId="{1BF06FDC-9F09-4725-8398-A73BEC2E33B2}" type="pres">
      <dgm:prSet presAssocID="{CABB49D9-2D26-47FD-8B13-D8429D96A15C}" presName="compositeNode" presStyleCnt="0">
        <dgm:presLayoutVars>
          <dgm:bulletEnabled val="1"/>
        </dgm:presLayoutVars>
      </dgm:prSet>
      <dgm:spPr/>
    </dgm:pt>
    <dgm:pt modelId="{485476AE-A037-4CD5-AE9B-C3F3031BC15D}" type="pres">
      <dgm:prSet presAssocID="{CABB49D9-2D26-47FD-8B13-D8429D96A15C}" presName="bgRect" presStyleLbl="bgAccFollowNode1" presStyleIdx="3" presStyleCnt="4"/>
      <dgm:spPr/>
    </dgm:pt>
    <dgm:pt modelId="{6A96BA22-3A0E-4936-B415-F71630FC9AFA}" type="pres">
      <dgm:prSet presAssocID="{AB11AC88-C7D6-4D8C-B794-DAB68423630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0EB02F7-CC65-4DB2-8391-4B715D97B560}" type="pres">
      <dgm:prSet presAssocID="{CABB49D9-2D26-47FD-8B13-D8429D96A15C}" presName="bottomLine" presStyleLbl="alignNode1" presStyleIdx="7" presStyleCnt="8">
        <dgm:presLayoutVars/>
      </dgm:prSet>
      <dgm:spPr>
        <a:xfrm>
          <a:off x="8068463" y="3887038"/>
          <a:ext cx="2444055" cy="7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69159A3-D0F9-4363-8E1E-64C13F261CA9}" type="pres">
      <dgm:prSet presAssocID="{CABB49D9-2D26-47FD-8B13-D8429D96A15C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95E3A626-16BD-4A94-8528-BBECC3956659}" srcId="{9FC636E4-029A-481E-BE8D-6EF6BD5264AE}" destId="{E7C72353-F66B-4453-A06D-83AD915A6E38}" srcOrd="2" destOrd="0" parTransId="{80A4176A-6456-4E9A-8945-0E38C6239B16}" sibTransId="{6352C215-AF4B-4417-BA83-9EDE9A9A028F}"/>
    <dgm:cxn modelId="{F7A97D3E-DC02-4B5C-90AA-1B45CC1F434A}" type="presOf" srcId="{42BF5D47-CF70-46DF-80D4-99D240EF9000}" destId="{59297742-88CE-45D4-B722-8D02B8AECCC8}" srcOrd="0" destOrd="0" presId="urn:microsoft.com/office/officeart/2016/7/layout/BasicLinearProcessNumbered"/>
    <dgm:cxn modelId="{718C2B3F-A104-4B35-BAA8-F002DD577433}" type="presOf" srcId="{903C9C5A-3B2E-4575-8C82-CB3A1D71F60E}" destId="{CD106C22-823A-4061-8D2A-DECC5A21F2AD}" srcOrd="0" destOrd="0" presId="urn:microsoft.com/office/officeart/2016/7/layout/BasicLinearProcessNumbered"/>
    <dgm:cxn modelId="{8CD3953F-D81C-4325-A8CB-FE3F2127AD69}" srcId="{9FC636E4-029A-481E-BE8D-6EF6BD5264AE}" destId="{903C9C5A-3B2E-4575-8C82-CB3A1D71F60E}" srcOrd="1" destOrd="0" parTransId="{45376056-ECCF-4842-8974-ABD27EDB13C1}" sibTransId="{42BF5D47-CF70-46DF-80D4-99D240EF9000}"/>
    <dgm:cxn modelId="{57A9325E-1BAE-4BBA-BFCD-610A6027B945}" type="presOf" srcId="{CABB49D9-2D26-47FD-8B13-D8429D96A15C}" destId="{485476AE-A037-4CD5-AE9B-C3F3031BC15D}" srcOrd="0" destOrd="0" presId="urn:microsoft.com/office/officeart/2016/7/layout/BasicLinearProcessNumbered"/>
    <dgm:cxn modelId="{524C7964-2C93-4C18-B6B0-C7F5A9F1F5D9}" type="presOf" srcId="{E7C72353-F66B-4453-A06D-83AD915A6E38}" destId="{9CC50C3C-1A88-4B9E-89C4-4B2E15FDB5CC}" srcOrd="1" destOrd="0" presId="urn:microsoft.com/office/officeart/2016/7/layout/BasicLinearProcessNumbered"/>
    <dgm:cxn modelId="{74F22467-EEFB-4C2F-B3E8-4F85F4D678D5}" srcId="{9FC636E4-029A-481E-BE8D-6EF6BD5264AE}" destId="{CABB49D9-2D26-47FD-8B13-D8429D96A15C}" srcOrd="3" destOrd="0" parTransId="{C62AD928-1922-47EF-9542-1F1C44C7E4B3}" sibTransId="{AB11AC88-C7D6-4D8C-B794-DAB68423630A}"/>
    <dgm:cxn modelId="{5F12EF4D-D964-4ED6-868A-4EF27362DFCD}" type="presOf" srcId="{CFE6D4B4-6C03-4BFE-A5A0-5BADC6A79EE6}" destId="{B557DCE3-F6EA-42CC-BD91-D1912C49C7A5}" srcOrd="0" destOrd="0" presId="urn:microsoft.com/office/officeart/2016/7/layout/BasicLinearProcessNumbered"/>
    <dgm:cxn modelId="{56A3966E-024A-4ED8-A20E-3E9DAE520075}" type="presOf" srcId="{CABB49D9-2D26-47FD-8B13-D8429D96A15C}" destId="{E69159A3-D0F9-4363-8E1E-64C13F261CA9}" srcOrd="1" destOrd="0" presId="urn:microsoft.com/office/officeart/2016/7/layout/BasicLinearProcessNumbered"/>
    <dgm:cxn modelId="{1B1BAE70-1E61-44C7-B028-2287E2ED279F}" srcId="{9FC636E4-029A-481E-BE8D-6EF6BD5264AE}" destId="{CFE6D4B4-6C03-4BFE-A5A0-5BADC6A79EE6}" srcOrd="0" destOrd="0" parTransId="{579F22A2-523D-48DA-B335-55F0B5305C35}" sibTransId="{80578853-3F9B-4290-9C7B-AA7AE519340E}"/>
    <dgm:cxn modelId="{087ED872-D53C-4EA5-A074-34ABA6E1760F}" type="presOf" srcId="{903C9C5A-3B2E-4575-8C82-CB3A1D71F60E}" destId="{898EB435-96A2-49F7-9C09-C13323A0FA8E}" srcOrd="1" destOrd="0" presId="urn:microsoft.com/office/officeart/2016/7/layout/BasicLinearProcessNumbered"/>
    <dgm:cxn modelId="{2F358479-467F-4315-8679-0DFF8994D153}" type="presOf" srcId="{CFE6D4B4-6C03-4BFE-A5A0-5BADC6A79EE6}" destId="{CD557F07-3788-4AA9-A7CD-651FC4BDF230}" srcOrd="1" destOrd="0" presId="urn:microsoft.com/office/officeart/2016/7/layout/BasicLinearProcessNumbered"/>
    <dgm:cxn modelId="{68BE9582-F483-4AFA-A410-2D6B2FBF42DF}" type="presOf" srcId="{E7C72353-F66B-4453-A06D-83AD915A6E38}" destId="{7105A8EE-CE30-4411-8DA0-7BDBD75CB824}" srcOrd="0" destOrd="0" presId="urn:microsoft.com/office/officeart/2016/7/layout/BasicLinearProcessNumbered"/>
    <dgm:cxn modelId="{2721CE8D-B507-491F-9D92-8D6D50DD4761}" type="presOf" srcId="{80578853-3F9B-4290-9C7B-AA7AE519340E}" destId="{A0596511-6F13-45B6-A88D-9AFAAA7518D8}" srcOrd="0" destOrd="0" presId="urn:microsoft.com/office/officeart/2016/7/layout/BasicLinearProcessNumbered"/>
    <dgm:cxn modelId="{2919A19F-0D26-4559-AA0C-130AA4BA23DB}" type="presOf" srcId="{6352C215-AF4B-4417-BA83-9EDE9A9A028F}" destId="{1C5BE8E1-A07A-43E1-89D0-045CCD4BCA47}" srcOrd="0" destOrd="0" presId="urn:microsoft.com/office/officeart/2016/7/layout/BasicLinearProcessNumbered"/>
    <dgm:cxn modelId="{96F77EE3-ECF3-432D-8240-094B215288BD}" type="presOf" srcId="{9FC636E4-029A-481E-BE8D-6EF6BD5264AE}" destId="{99ACD66C-CAD6-482D-BF81-F5E382F66DFE}" srcOrd="0" destOrd="0" presId="urn:microsoft.com/office/officeart/2016/7/layout/BasicLinearProcessNumbered"/>
    <dgm:cxn modelId="{D7957BE5-3758-42D5-9F2B-9655177CDF0E}" type="presOf" srcId="{AB11AC88-C7D6-4D8C-B794-DAB68423630A}" destId="{6A96BA22-3A0E-4936-B415-F71630FC9AFA}" srcOrd="0" destOrd="0" presId="urn:microsoft.com/office/officeart/2016/7/layout/BasicLinearProcessNumbered"/>
    <dgm:cxn modelId="{D6B047C8-21A4-43C7-9D0A-E92DBA8FD76A}" type="presParOf" srcId="{99ACD66C-CAD6-482D-BF81-F5E382F66DFE}" destId="{91A0B0CE-6996-4A39-ADCE-F68B8CABD81B}" srcOrd="0" destOrd="0" presId="urn:microsoft.com/office/officeart/2016/7/layout/BasicLinearProcessNumbered"/>
    <dgm:cxn modelId="{9B79B64D-0AD2-43BD-9893-9B67F06FDD44}" type="presParOf" srcId="{91A0B0CE-6996-4A39-ADCE-F68B8CABD81B}" destId="{B557DCE3-F6EA-42CC-BD91-D1912C49C7A5}" srcOrd="0" destOrd="0" presId="urn:microsoft.com/office/officeart/2016/7/layout/BasicLinearProcessNumbered"/>
    <dgm:cxn modelId="{F5CE7861-39D5-4E2B-BCB9-A8C667F0C87B}" type="presParOf" srcId="{91A0B0CE-6996-4A39-ADCE-F68B8CABD81B}" destId="{A0596511-6F13-45B6-A88D-9AFAAA7518D8}" srcOrd="1" destOrd="0" presId="urn:microsoft.com/office/officeart/2016/7/layout/BasicLinearProcessNumbered"/>
    <dgm:cxn modelId="{7E714BB4-B338-45B8-9354-138E92BF365E}" type="presParOf" srcId="{91A0B0CE-6996-4A39-ADCE-F68B8CABD81B}" destId="{B1D58105-FADF-4702-8785-975E4F5FBA48}" srcOrd="2" destOrd="0" presId="urn:microsoft.com/office/officeart/2016/7/layout/BasicLinearProcessNumbered"/>
    <dgm:cxn modelId="{37104918-73AF-4500-9639-7E886DBAE1C5}" type="presParOf" srcId="{91A0B0CE-6996-4A39-ADCE-F68B8CABD81B}" destId="{CD557F07-3788-4AA9-A7CD-651FC4BDF230}" srcOrd="3" destOrd="0" presId="urn:microsoft.com/office/officeart/2016/7/layout/BasicLinearProcessNumbered"/>
    <dgm:cxn modelId="{2E346670-D2A2-4065-9A13-F1E7B682EE81}" type="presParOf" srcId="{99ACD66C-CAD6-482D-BF81-F5E382F66DFE}" destId="{8F7989AA-6CD9-4B72-A7CD-58864A26FADD}" srcOrd="1" destOrd="0" presId="urn:microsoft.com/office/officeart/2016/7/layout/BasicLinearProcessNumbered"/>
    <dgm:cxn modelId="{D4BC62A0-CC05-441C-9BF4-3CB40F1055C7}" type="presParOf" srcId="{99ACD66C-CAD6-482D-BF81-F5E382F66DFE}" destId="{E6AB7141-FE71-4E6F-B9F4-E06C59F34100}" srcOrd="2" destOrd="0" presId="urn:microsoft.com/office/officeart/2016/7/layout/BasicLinearProcessNumbered"/>
    <dgm:cxn modelId="{C48847CD-5E5C-48BB-B025-61E50513759A}" type="presParOf" srcId="{E6AB7141-FE71-4E6F-B9F4-E06C59F34100}" destId="{CD106C22-823A-4061-8D2A-DECC5A21F2AD}" srcOrd="0" destOrd="0" presId="urn:microsoft.com/office/officeart/2016/7/layout/BasicLinearProcessNumbered"/>
    <dgm:cxn modelId="{CF605B14-F9FE-4F53-993D-18C311788FD5}" type="presParOf" srcId="{E6AB7141-FE71-4E6F-B9F4-E06C59F34100}" destId="{59297742-88CE-45D4-B722-8D02B8AECCC8}" srcOrd="1" destOrd="0" presId="urn:microsoft.com/office/officeart/2016/7/layout/BasicLinearProcessNumbered"/>
    <dgm:cxn modelId="{1D211F93-5E1D-4759-BB2B-BF5CBFBE6ACB}" type="presParOf" srcId="{E6AB7141-FE71-4E6F-B9F4-E06C59F34100}" destId="{77CEB4A4-AD03-44AE-AC1E-A4906183DE9B}" srcOrd="2" destOrd="0" presId="urn:microsoft.com/office/officeart/2016/7/layout/BasicLinearProcessNumbered"/>
    <dgm:cxn modelId="{0053A1A7-4EA4-401D-A820-52DA2319A675}" type="presParOf" srcId="{E6AB7141-FE71-4E6F-B9F4-E06C59F34100}" destId="{898EB435-96A2-49F7-9C09-C13323A0FA8E}" srcOrd="3" destOrd="0" presId="urn:microsoft.com/office/officeart/2016/7/layout/BasicLinearProcessNumbered"/>
    <dgm:cxn modelId="{1E8B921F-4737-430A-8CFF-8C1BA2FA2FB8}" type="presParOf" srcId="{99ACD66C-CAD6-482D-BF81-F5E382F66DFE}" destId="{9ED87CBE-0E57-4322-A345-F58FAE56E240}" srcOrd="3" destOrd="0" presId="urn:microsoft.com/office/officeart/2016/7/layout/BasicLinearProcessNumbered"/>
    <dgm:cxn modelId="{F2398679-C00B-49B9-BF98-48CE2F5EDCFF}" type="presParOf" srcId="{99ACD66C-CAD6-482D-BF81-F5E382F66DFE}" destId="{4218C655-0AF6-40B7-A42D-911D0505B861}" srcOrd="4" destOrd="0" presId="urn:microsoft.com/office/officeart/2016/7/layout/BasicLinearProcessNumbered"/>
    <dgm:cxn modelId="{5779C8D7-FB6F-4BC8-9694-A28CB9B5C2FA}" type="presParOf" srcId="{4218C655-0AF6-40B7-A42D-911D0505B861}" destId="{7105A8EE-CE30-4411-8DA0-7BDBD75CB824}" srcOrd="0" destOrd="0" presId="urn:microsoft.com/office/officeart/2016/7/layout/BasicLinearProcessNumbered"/>
    <dgm:cxn modelId="{389DA935-A669-4703-A13B-CCC163D2541D}" type="presParOf" srcId="{4218C655-0AF6-40B7-A42D-911D0505B861}" destId="{1C5BE8E1-A07A-43E1-89D0-045CCD4BCA47}" srcOrd="1" destOrd="0" presId="urn:microsoft.com/office/officeart/2016/7/layout/BasicLinearProcessNumbered"/>
    <dgm:cxn modelId="{868A43DD-C3FF-49E8-8F38-0C4F767B3FC0}" type="presParOf" srcId="{4218C655-0AF6-40B7-A42D-911D0505B861}" destId="{5C2E2C6B-EB9C-4C8E-93CE-4B0A334A79B3}" srcOrd="2" destOrd="0" presId="urn:microsoft.com/office/officeart/2016/7/layout/BasicLinearProcessNumbered"/>
    <dgm:cxn modelId="{D23A8B1F-8541-40DA-8415-A8021A83A51F}" type="presParOf" srcId="{4218C655-0AF6-40B7-A42D-911D0505B861}" destId="{9CC50C3C-1A88-4B9E-89C4-4B2E15FDB5CC}" srcOrd="3" destOrd="0" presId="urn:microsoft.com/office/officeart/2016/7/layout/BasicLinearProcessNumbered"/>
    <dgm:cxn modelId="{AE4C93BC-A842-4540-8E96-157CAAE9AC0A}" type="presParOf" srcId="{99ACD66C-CAD6-482D-BF81-F5E382F66DFE}" destId="{BF351A1C-131C-488C-BAC5-32A742699ED7}" srcOrd="5" destOrd="0" presId="urn:microsoft.com/office/officeart/2016/7/layout/BasicLinearProcessNumbered"/>
    <dgm:cxn modelId="{C3699B29-6376-4B16-9C12-04FFC4433D89}" type="presParOf" srcId="{99ACD66C-CAD6-482D-BF81-F5E382F66DFE}" destId="{1BF06FDC-9F09-4725-8398-A73BEC2E33B2}" srcOrd="6" destOrd="0" presId="urn:microsoft.com/office/officeart/2016/7/layout/BasicLinearProcessNumbered"/>
    <dgm:cxn modelId="{5C944B58-17EC-4E9A-A920-652100B52AB4}" type="presParOf" srcId="{1BF06FDC-9F09-4725-8398-A73BEC2E33B2}" destId="{485476AE-A037-4CD5-AE9B-C3F3031BC15D}" srcOrd="0" destOrd="0" presId="urn:microsoft.com/office/officeart/2016/7/layout/BasicLinearProcessNumbered"/>
    <dgm:cxn modelId="{5EF337DE-6657-48A1-AEEB-AF9F5119BBA8}" type="presParOf" srcId="{1BF06FDC-9F09-4725-8398-A73BEC2E33B2}" destId="{6A96BA22-3A0E-4936-B415-F71630FC9AFA}" srcOrd="1" destOrd="0" presId="urn:microsoft.com/office/officeart/2016/7/layout/BasicLinearProcessNumbered"/>
    <dgm:cxn modelId="{EDD42CC1-CE78-45B1-99CD-4719F2DCE239}" type="presParOf" srcId="{1BF06FDC-9F09-4725-8398-A73BEC2E33B2}" destId="{80EB02F7-CC65-4DB2-8391-4B715D97B560}" srcOrd="2" destOrd="0" presId="urn:microsoft.com/office/officeart/2016/7/layout/BasicLinearProcessNumbered"/>
    <dgm:cxn modelId="{16A53700-3F8D-4F38-9962-D9F126D19454}" type="presParOf" srcId="{1BF06FDC-9F09-4725-8398-A73BEC2E33B2}" destId="{E69159A3-D0F9-4363-8E1E-64C13F261CA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A780C-DDF2-4B91-A319-5A83586E003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C236A-1BA6-4ADF-BF6B-B64DB10F11A0}">
      <dgm:prSet phldrT="[Text]"/>
      <dgm:spPr/>
      <dgm:t>
        <a:bodyPr/>
        <a:lstStyle/>
        <a:p>
          <a:r>
            <a:rPr lang="en-US" dirty="0"/>
            <a:t>Invest</a:t>
          </a:r>
        </a:p>
      </dgm:t>
    </dgm:pt>
    <dgm:pt modelId="{1A351317-7E2C-41D2-8E5C-55AE7C63C180}" type="parTrans" cxnId="{F533D979-532B-43BF-BC01-72C4CBF4A22D}">
      <dgm:prSet/>
      <dgm:spPr/>
      <dgm:t>
        <a:bodyPr/>
        <a:lstStyle/>
        <a:p>
          <a:endParaRPr lang="en-US"/>
        </a:p>
      </dgm:t>
    </dgm:pt>
    <dgm:pt modelId="{B7923072-99B4-4E76-970A-5AE2517E421F}" type="sibTrans" cxnId="{F533D979-532B-43BF-BC01-72C4CBF4A22D}">
      <dgm:prSet/>
      <dgm:spPr/>
      <dgm:t>
        <a:bodyPr/>
        <a:lstStyle/>
        <a:p>
          <a:endParaRPr lang="en-US"/>
        </a:p>
      </dgm:t>
    </dgm:pt>
    <dgm:pt modelId="{A2D1A0BD-4B80-4794-BEDF-914360201814}">
      <dgm:prSet phldrT="[Text]"/>
      <dgm:spPr/>
      <dgm:t>
        <a:bodyPr/>
        <a:lstStyle/>
        <a:p>
          <a:r>
            <a:rPr lang="en-US" dirty="0"/>
            <a:t>Monitor Investments</a:t>
          </a:r>
        </a:p>
      </dgm:t>
    </dgm:pt>
    <dgm:pt modelId="{9387CC6E-BF32-4554-A334-24BBD2507B61}" type="parTrans" cxnId="{516AD108-F0FF-4B51-8B4E-D0EEB75EDD65}">
      <dgm:prSet/>
      <dgm:spPr/>
      <dgm:t>
        <a:bodyPr/>
        <a:lstStyle/>
        <a:p>
          <a:endParaRPr lang="en-US"/>
        </a:p>
      </dgm:t>
    </dgm:pt>
    <dgm:pt modelId="{D2FE3DC6-BE95-4F7E-9B5D-8696ED410613}" type="sibTrans" cxnId="{516AD108-F0FF-4B51-8B4E-D0EEB75EDD65}">
      <dgm:prSet/>
      <dgm:spPr/>
      <dgm:t>
        <a:bodyPr/>
        <a:lstStyle/>
        <a:p>
          <a:endParaRPr lang="en-US"/>
        </a:p>
      </dgm:t>
    </dgm:pt>
    <dgm:pt modelId="{38FD288C-6B55-4E8A-A2A4-1A2B0D2D8376}">
      <dgm:prSet phldrT="[Text]"/>
      <dgm:spPr/>
      <dgm:t>
        <a:bodyPr/>
        <a:lstStyle/>
        <a:p>
          <a:r>
            <a:rPr lang="en-US" dirty="0"/>
            <a:t>Disinvest in FL PALM</a:t>
          </a:r>
        </a:p>
      </dgm:t>
    </dgm:pt>
    <dgm:pt modelId="{91C13460-41C8-4471-A80D-164C42C205BA}" type="parTrans" cxnId="{8BCF0800-C338-4CDD-9983-C3050CCB101D}">
      <dgm:prSet/>
      <dgm:spPr/>
      <dgm:t>
        <a:bodyPr/>
        <a:lstStyle/>
        <a:p>
          <a:endParaRPr lang="en-US"/>
        </a:p>
      </dgm:t>
    </dgm:pt>
    <dgm:pt modelId="{5C1E49B3-E6C4-4DE7-9E82-06BF4D7F668F}" type="sibTrans" cxnId="{8BCF0800-C338-4CDD-9983-C3050CCB101D}">
      <dgm:prSet/>
      <dgm:spPr/>
      <dgm:t>
        <a:bodyPr/>
        <a:lstStyle/>
        <a:p>
          <a:endParaRPr lang="en-US"/>
        </a:p>
      </dgm:t>
    </dgm:pt>
    <dgm:pt modelId="{17010B0C-31AE-4303-A99E-AFCFAF8A59B5}">
      <dgm:prSet phldrT="[Text]"/>
      <dgm:spPr/>
      <dgm:t>
        <a:bodyPr/>
        <a:lstStyle/>
        <a:p>
          <a:r>
            <a:rPr lang="en-US" dirty="0"/>
            <a:t>Verify Central FLAIR</a:t>
          </a:r>
        </a:p>
      </dgm:t>
    </dgm:pt>
    <dgm:pt modelId="{C38B1C7E-B1DC-4769-A92A-C2BB5750A3E6}" type="parTrans" cxnId="{23B5E32A-3C76-400C-ADBB-B0F16303F74A}">
      <dgm:prSet/>
      <dgm:spPr/>
      <dgm:t>
        <a:bodyPr/>
        <a:lstStyle/>
        <a:p>
          <a:endParaRPr lang="en-US"/>
        </a:p>
      </dgm:t>
    </dgm:pt>
    <dgm:pt modelId="{42028EED-5176-461C-9ADC-F56596D1A1EC}" type="sibTrans" cxnId="{23B5E32A-3C76-400C-ADBB-B0F16303F74A}">
      <dgm:prSet/>
      <dgm:spPr/>
      <dgm:t>
        <a:bodyPr/>
        <a:lstStyle/>
        <a:p>
          <a:endParaRPr lang="en-US"/>
        </a:p>
      </dgm:t>
    </dgm:pt>
    <dgm:pt modelId="{90166C72-9986-4F63-A17F-C2281131C32F}">
      <dgm:prSet phldrT="[Text]"/>
      <dgm:spPr/>
      <dgm:t>
        <a:bodyPr/>
        <a:lstStyle/>
        <a:p>
          <a:r>
            <a:rPr lang="en-US" dirty="0"/>
            <a:t>Update Departmental</a:t>
          </a:r>
        </a:p>
      </dgm:t>
    </dgm:pt>
    <dgm:pt modelId="{16B1F45A-57B2-4B07-8B26-E018AFB4B57D}" type="parTrans" cxnId="{08A3D7A9-B7FB-4FBA-9723-95D0C31BB44D}">
      <dgm:prSet/>
      <dgm:spPr/>
      <dgm:t>
        <a:bodyPr/>
        <a:lstStyle/>
        <a:p>
          <a:endParaRPr lang="en-US"/>
        </a:p>
      </dgm:t>
    </dgm:pt>
    <dgm:pt modelId="{B4E1C507-A840-4F5F-AAE7-97EC9F5081D7}" type="sibTrans" cxnId="{08A3D7A9-B7FB-4FBA-9723-95D0C31BB44D}">
      <dgm:prSet/>
      <dgm:spPr/>
      <dgm:t>
        <a:bodyPr/>
        <a:lstStyle/>
        <a:p>
          <a:endParaRPr lang="en-US"/>
        </a:p>
      </dgm:t>
    </dgm:pt>
    <dgm:pt modelId="{0BDD06AA-3A96-4E10-A770-2145E2E0D3AB}">
      <dgm:prSet phldrT="[Text]"/>
      <dgm:spPr/>
      <dgm:t>
        <a:bodyPr/>
        <a:lstStyle/>
        <a:p>
          <a:r>
            <a:rPr lang="en-US" dirty="0"/>
            <a:t>Agency Fund Restored</a:t>
          </a:r>
        </a:p>
      </dgm:t>
    </dgm:pt>
    <dgm:pt modelId="{E9475E30-6A24-4165-8FB4-558C99E1EDC7}" type="parTrans" cxnId="{D9823FA6-311A-41F6-853C-1981DDCD6384}">
      <dgm:prSet/>
      <dgm:spPr/>
      <dgm:t>
        <a:bodyPr/>
        <a:lstStyle/>
        <a:p>
          <a:endParaRPr lang="en-US"/>
        </a:p>
      </dgm:t>
    </dgm:pt>
    <dgm:pt modelId="{30C2990D-8D3D-41F2-BB17-5478064BB5F7}" type="sibTrans" cxnId="{D9823FA6-311A-41F6-853C-1981DDCD6384}">
      <dgm:prSet/>
      <dgm:spPr/>
      <dgm:t>
        <a:bodyPr/>
        <a:lstStyle/>
        <a:p>
          <a:endParaRPr lang="en-US"/>
        </a:p>
      </dgm:t>
    </dgm:pt>
    <dgm:pt modelId="{B4F3B4C3-7558-4CEF-8466-1E01FDAAD93F}">
      <dgm:prSet phldrT="[Text]"/>
      <dgm:spPr/>
      <dgm:t>
        <a:bodyPr/>
        <a:lstStyle/>
        <a:p>
          <a:r>
            <a:rPr lang="en-US"/>
            <a:t>Research Disinvestment Information</a:t>
          </a:r>
          <a:endParaRPr lang="en-US" dirty="0"/>
        </a:p>
      </dgm:t>
    </dgm:pt>
    <dgm:pt modelId="{0FB32736-A09F-48DB-B90D-C45253934C15}" type="parTrans" cxnId="{35E1C231-60FF-464B-BBFB-8355C7673D4C}">
      <dgm:prSet/>
      <dgm:spPr/>
      <dgm:t>
        <a:bodyPr/>
        <a:lstStyle/>
        <a:p>
          <a:endParaRPr lang="en-US"/>
        </a:p>
      </dgm:t>
    </dgm:pt>
    <dgm:pt modelId="{713CDA26-3CB4-438D-9C87-6F6F6F02D672}" type="sibTrans" cxnId="{35E1C231-60FF-464B-BBFB-8355C7673D4C}">
      <dgm:prSet/>
      <dgm:spPr/>
      <dgm:t>
        <a:bodyPr/>
        <a:lstStyle/>
        <a:p>
          <a:endParaRPr lang="en-US"/>
        </a:p>
      </dgm:t>
    </dgm:pt>
    <dgm:pt modelId="{46D433FB-EAA6-49A7-8120-5819F56E539A}" type="pres">
      <dgm:prSet presAssocID="{E8EA780C-DDF2-4B91-A319-5A83586E0038}" presName="cycle" presStyleCnt="0">
        <dgm:presLayoutVars>
          <dgm:dir/>
          <dgm:resizeHandles val="exact"/>
        </dgm:presLayoutVars>
      </dgm:prSet>
      <dgm:spPr/>
    </dgm:pt>
    <dgm:pt modelId="{C7CCB8F5-F763-442B-B256-5F193D6E6397}" type="pres">
      <dgm:prSet presAssocID="{50CC236A-1BA6-4ADF-BF6B-B64DB10F11A0}" presName="node" presStyleLbl="node1" presStyleIdx="0" presStyleCnt="7">
        <dgm:presLayoutVars>
          <dgm:bulletEnabled val="1"/>
        </dgm:presLayoutVars>
      </dgm:prSet>
      <dgm:spPr/>
    </dgm:pt>
    <dgm:pt modelId="{DBCA5FFF-FF62-46A7-A4E0-B924C06EA221}" type="pres">
      <dgm:prSet presAssocID="{B7923072-99B4-4E76-970A-5AE2517E421F}" presName="sibTrans" presStyleLbl="sibTrans2D1" presStyleIdx="0" presStyleCnt="7"/>
      <dgm:spPr/>
    </dgm:pt>
    <dgm:pt modelId="{F8BCB1DC-FA80-41D2-990D-2A2E61B35AAE}" type="pres">
      <dgm:prSet presAssocID="{B7923072-99B4-4E76-970A-5AE2517E421F}" presName="connectorText" presStyleLbl="sibTrans2D1" presStyleIdx="0" presStyleCnt="7"/>
      <dgm:spPr/>
    </dgm:pt>
    <dgm:pt modelId="{1A31696D-2F88-45C1-86C2-7B75AF6B48DF}" type="pres">
      <dgm:prSet presAssocID="{A2D1A0BD-4B80-4794-BEDF-914360201814}" presName="node" presStyleLbl="node1" presStyleIdx="1" presStyleCnt="7">
        <dgm:presLayoutVars>
          <dgm:bulletEnabled val="1"/>
        </dgm:presLayoutVars>
      </dgm:prSet>
      <dgm:spPr/>
    </dgm:pt>
    <dgm:pt modelId="{A11EA6D2-59F5-43F1-B56D-04D969BDD00C}" type="pres">
      <dgm:prSet presAssocID="{D2FE3DC6-BE95-4F7E-9B5D-8696ED410613}" presName="sibTrans" presStyleLbl="sibTrans2D1" presStyleIdx="1" presStyleCnt="7"/>
      <dgm:spPr/>
    </dgm:pt>
    <dgm:pt modelId="{0A332526-224B-4B6F-8230-1FC5AE987C84}" type="pres">
      <dgm:prSet presAssocID="{D2FE3DC6-BE95-4F7E-9B5D-8696ED410613}" presName="connectorText" presStyleLbl="sibTrans2D1" presStyleIdx="1" presStyleCnt="7"/>
      <dgm:spPr/>
    </dgm:pt>
    <dgm:pt modelId="{FB5DC9C9-DD98-4036-A2CF-DCFED0FDEE85}" type="pres">
      <dgm:prSet presAssocID="{B4F3B4C3-7558-4CEF-8466-1E01FDAAD93F}" presName="node" presStyleLbl="node1" presStyleIdx="2" presStyleCnt="7">
        <dgm:presLayoutVars>
          <dgm:bulletEnabled val="1"/>
        </dgm:presLayoutVars>
      </dgm:prSet>
      <dgm:spPr/>
    </dgm:pt>
    <dgm:pt modelId="{9FDE700B-3660-466F-9F9C-D71145D88778}" type="pres">
      <dgm:prSet presAssocID="{713CDA26-3CB4-438D-9C87-6F6F6F02D672}" presName="sibTrans" presStyleLbl="sibTrans2D1" presStyleIdx="2" presStyleCnt="7"/>
      <dgm:spPr/>
    </dgm:pt>
    <dgm:pt modelId="{38F5485F-2E72-4DE2-8CF1-490151F21FF4}" type="pres">
      <dgm:prSet presAssocID="{713CDA26-3CB4-438D-9C87-6F6F6F02D672}" presName="connectorText" presStyleLbl="sibTrans2D1" presStyleIdx="2" presStyleCnt="7"/>
      <dgm:spPr/>
    </dgm:pt>
    <dgm:pt modelId="{250A2A0D-8635-4FED-8292-8ED9A253422C}" type="pres">
      <dgm:prSet presAssocID="{38FD288C-6B55-4E8A-A2A4-1A2B0D2D8376}" presName="node" presStyleLbl="node1" presStyleIdx="3" presStyleCnt="7">
        <dgm:presLayoutVars>
          <dgm:bulletEnabled val="1"/>
        </dgm:presLayoutVars>
      </dgm:prSet>
      <dgm:spPr/>
    </dgm:pt>
    <dgm:pt modelId="{EA1CF7FF-11F9-44DA-A128-3324565C516F}" type="pres">
      <dgm:prSet presAssocID="{5C1E49B3-E6C4-4DE7-9E82-06BF4D7F668F}" presName="sibTrans" presStyleLbl="sibTrans2D1" presStyleIdx="3" presStyleCnt="7"/>
      <dgm:spPr/>
    </dgm:pt>
    <dgm:pt modelId="{B7656977-ABEB-474A-AAAD-AFAF07E4463F}" type="pres">
      <dgm:prSet presAssocID="{5C1E49B3-E6C4-4DE7-9E82-06BF4D7F668F}" presName="connectorText" presStyleLbl="sibTrans2D1" presStyleIdx="3" presStyleCnt="7"/>
      <dgm:spPr/>
    </dgm:pt>
    <dgm:pt modelId="{B7D791F3-FC54-4541-9386-532DDCD0E6CA}" type="pres">
      <dgm:prSet presAssocID="{17010B0C-31AE-4303-A99E-AFCFAF8A59B5}" presName="node" presStyleLbl="node1" presStyleIdx="4" presStyleCnt="7">
        <dgm:presLayoutVars>
          <dgm:bulletEnabled val="1"/>
        </dgm:presLayoutVars>
      </dgm:prSet>
      <dgm:spPr/>
    </dgm:pt>
    <dgm:pt modelId="{33945A69-BFE8-4EF5-8940-2C2717F533ED}" type="pres">
      <dgm:prSet presAssocID="{42028EED-5176-461C-9ADC-F56596D1A1EC}" presName="sibTrans" presStyleLbl="sibTrans2D1" presStyleIdx="4" presStyleCnt="7"/>
      <dgm:spPr/>
    </dgm:pt>
    <dgm:pt modelId="{EBF3C6A9-15C4-463A-9856-C721CF99EFB5}" type="pres">
      <dgm:prSet presAssocID="{42028EED-5176-461C-9ADC-F56596D1A1EC}" presName="connectorText" presStyleLbl="sibTrans2D1" presStyleIdx="4" presStyleCnt="7"/>
      <dgm:spPr/>
    </dgm:pt>
    <dgm:pt modelId="{9276F6ED-250F-4B1C-A3B3-B25B0E51E9C0}" type="pres">
      <dgm:prSet presAssocID="{90166C72-9986-4F63-A17F-C2281131C32F}" presName="node" presStyleLbl="node1" presStyleIdx="5" presStyleCnt="7">
        <dgm:presLayoutVars>
          <dgm:bulletEnabled val="1"/>
        </dgm:presLayoutVars>
      </dgm:prSet>
      <dgm:spPr/>
    </dgm:pt>
    <dgm:pt modelId="{2B45BA2E-EF5E-442D-8E95-E3580034DBBB}" type="pres">
      <dgm:prSet presAssocID="{B4E1C507-A840-4F5F-AAE7-97EC9F5081D7}" presName="sibTrans" presStyleLbl="sibTrans2D1" presStyleIdx="5" presStyleCnt="7"/>
      <dgm:spPr/>
    </dgm:pt>
    <dgm:pt modelId="{A1102059-70D1-487D-ACE1-AB1D0379313E}" type="pres">
      <dgm:prSet presAssocID="{B4E1C507-A840-4F5F-AAE7-97EC9F5081D7}" presName="connectorText" presStyleLbl="sibTrans2D1" presStyleIdx="5" presStyleCnt="7"/>
      <dgm:spPr/>
    </dgm:pt>
    <dgm:pt modelId="{4D53743A-12F5-4BF0-B6D5-31122CACF560}" type="pres">
      <dgm:prSet presAssocID="{0BDD06AA-3A96-4E10-A770-2145E2E0D3AB}" presName="node" presStyleLbl="node1" presStyleIdx="6" presStyleCnt="7">
        <dgm:presLayoutVars>
          <dgm:bulletEnabled val="1"/>
        </dgm:presLayoutVars>
      </dgm:prSet>
      <dgm:spPr/>
    </dgm:pt>
    <dgm:pt modelId="{99315B2C-3900-4ED0-BF3D-F5FDD53F3C6A}" type="pres">
      <dgm:prSet presAssocID="{30C2990D-8D3D-41F2-BB17-5478064BB5F7}" presName="sibTrans" presStyleLbl="sibTrans2D1" presStyleIdx="6" presStyleCnt="7"/>
      <dgm:spPr/>
    </dgm:pt>
    <dgm:pt modelId="{51CBFE2D-75F1-4FAB-9C6D-9627914B140E}" type="pres">
      <dgm:prSet presAssocID="{30C2990D-8D3D-41F2-BB17-5478064BB5F7}" presName="connectorText" presStyleLbl="sibTrans2D1" presStyleIdx="6" presStyleCnt="7"/>
      <dgm:spPr/>
    </dgm:pt>
  </dgm:ptLst>
  <dgm:cxnLst>
    <dgm:cxn modelId="{8BCF0800-C338-4CDD-9983-C3050CCB101D}" srcId="{E8EA780C-DDF2-4B91-A319-5A83586E0038}" destId="{38FD288C-6B55-4E8A-A2A4-1A2B0D2D8376}" srcOrd="3" destOrd="0" parTransId="{91C13460-41C8-4471-A80D-164C42C205BA}" sibTransId="{5C1E49B3-E6C4-4DE7-9E82-06BF4D7F668F}"/>
    <dgm:cxn modelId="{6D04B504-E25F-4FFA-BC11-01A94BA2FC77}" type="presOf" srcId="{B7923072-99B4-4E76-970A-5AE2517E421F}" destId="{DBCA5FFF-FF62-46A7-A4E0-B924C06EA221}" srcOrd="0" destOrd="0" presId="urn:microsoft.com/office/officeart/2005/8/layout/cycle2"/>
    <dgm:cxn modelId="{516AD108-F0FF-4B51-8B4E-D0EEB75EDD65}" srcId="{E8EA780C-DDF2-4B91-A319-5A83586E0038}" destId="{A2D1A0BD-4B80-4794-BEDF-914360201814}" srcOrd="1" destOrd="0" parTransId="{9387CC6E-BF32-4554-A334-24BBD2507B61}" sibTransId="{D2FE3DC6-BE95-4F7E-9B5D-8696ED410613}"/>
    <dgm:cxn modelId="{1CBD990C-CD68-4B24-ADC7-5F7D9DCCEC05}" type="presOf" srcId="{30C2990D-8D3D-41F2-BB17-5478064BB5F7}" destId="{51CBFE2D-75F1-4FAB-9C6D-9627914B140E}" srcOrd="1" destOrd="0" presId="urn:microsoft.com/office/officeart/2005/8/layout/cycle2"/>
    <dgm:cxn modelId="{56C3FD22-FA33-4666-B7F5-D245C3A4835B}" type="presOf" srcId="{D2FE3DC6-BE95-4F7E-9B5D-8696ED410613}" destId="{A11EA6D2-59F5-43F1-B56D-04D969BDD00C}" srcOrd="0" destOrd="0" presId="urn:microsoft.com/office/officeart/2005/8/layout/cycle2"/>
    <dgm:cxn modelId="{23B5E32A-3C76-400C-ADBB-B0F16303F74A}" srcId="{E8EA780C-DDF2-4B91-A319-5A83586E0038}" destId="{17010B0C-31AE-4303-A99E-AFCFAF8A59B5}" srcOrd="4" destOrd="0" parTransId="{C38B1C7E-B1DC-4769-A92A-C2BB5750A3E6}" sibTransId="{42028EED-5176-461C-9ADC-F56596D1A1EC}"/>
    <dgm:cxn modelId="{35E1C231-60FF-464B-BBFB-8355C7673D4C}" srcId="{E8EA780C-DDF2-4B91-A319-5A83586E0038}" destId="{B4F3B4C3-7558-4CEF-8466-1E01FDAAD93F}" srcOrd="2" destOrd="0" parTransId="{0FB32736-A09F-48DB-B90D-C45253934C15}" sibTransId="{713CDA26-3CB4-438D-9C87-6F6F6F02D672}"/>
    <dgm:cxn modelId="{78B3D431-9836-4FB2-9878-69D7C151363D}" type="presOf" srcId="{D2FE3DC6-BE95-4F7E-9B5D-8696ED410613}" destId="{0A332526-224B-4B6F-8230-1FC5AE987C84}" srcOrd="1" destOrd="0" presId="urn:microsoft.com/office/officeart/2005/8/layout/cycle2"/>
    <dgm:cxn modelId="{1E49FA5F-6FDD-42A3-B1DD-19DE2634591C}" type="presOf" srcId="{B4E1C507-A840-4F5F-AAE7-97EC9F5081D7}" destId="{A1102059-70D1-487D-ACE1-AB1D0379313E}" srcOrd="1" destOrd="0" presId="urn:microsoft.com/office/officeart/2005/8/layout/cycle2"/>
    <dgm:cxn modelId="{DF3F9C62-35B4-4D83-949D-FA080417C231}" type="presOf" srcId="{42028EED-5176-461C-9ADC-F56596D1A1EC}" destId="{EBF3C6A9-15C4-463A-9856-C721CF99EFB5}" srcOrd="1" destOrd="0" presId="urn:microsoft.com/office/officeart/2005/8/layout/cycle2"/>
    <dgm:cxn modelId="{FF0B2746-AD0B-4E8C-BCB3-CFDCEEF4945A}" type="presOf" srcId="{B4E1C507-A840-4F5F-AAE7-97EC9F5081D7}" destId="{2B45BA2E-EF5E-442D-8E95-E3580034DBBB}" srcOrd="0" destOrd="0" presId="urn:microsoft.com/office/officeart/2005/8/layout/cycle2"/>
    <dgm:cxn modelId="{26D43877-6515-4928-B8AB-DC4BA40F7542}" type="presOf" srcId="{50CC236A-1BA6-4ADF-BF6B-B64DB10F11A0}" destId="{C7CCB8F5-F763-442B-B256-5F193D6E6397}" srcOrd="0" destOrd="0" presId="urn:microsoft.com/office/officeart/2005/8/layout/cycle2"/>
    <dgm:cxn modelId="{F533D979-532B-43BF-BC01-72C4CBF4A22D}" srcId="{E8EA780C-DDF2-4B91-A319-5A83586E0038}" destId="{50CC236A-1BA6-4ADF-BF6B-B64DB10F11A0}" srcOrd="0" destOrd="0" parTransId="{1A351317-7E2C-41D2-8E5C-55AE7C63C180}" sibTransId="{B7923072-99B4-4E76-970A-5AE2517E421F}"/>
    <dgm:cxn modelId="{498B5F83-803D-42F8-B8ED-085871B21E0D}" type="presOf" srcId="{713CDA26-3CB4-438D-9C87-6F6F6F02D672}" destId="{9FDE700B-3660-466F-9F9C-D71145D88778}" srcOrd="0" destOrd="0" presId="urn:microsoft.com/office/officeart/2005/8/layout/cycle2"/>
    <dgm:cxn modelId="{1D67F087-572B-4806-A714-3B9989999ECD}" type="presOf" srcId="{17010B0C-31AE-4303-A99E-AFCFAF8A59B5}" destId="{B7D791F3-FC54-4541-9386-532DDCD0E6CA}" srcOrd="0" destOrd="0" presId="urn:microsoft.com/office/officeart/2005/8/layout/cycle2"/>
    <dgm:cxn modelId="{F44FFB92-B74C-44C4-9757-C73F815494D0}" type="presOf" srcId="{B7923072-99B4-4E76-970A-5AE2517E421F}" destId="{F8BCB1DC-FA80-41D2-990D-2A2E61B35AAE}" srcOrd="1" destOrd="0" presId="urn:microsoft.com/office/officeart/2005/8/layout/cycle2"/>
    <dgm:cxn modelId="{BA6D6093-3A87-462D-9AED-7B800137B304}" type="presOf" srcId="{B4F3B4C3-7558-4CEF-8466-1E01FDAAD93F}" destId="{FB5DC9C9-DD98-4036-A2CF-DCFED0FDEE85}" srcOrd="0" destOrd="0" presId="urn:microsoft.com/office/officeart/2005/8/layout/cycle2"/>
    <dgm:cxn modelId="{D9823FA6-311A-41F6-853C-1981DDCD6384}" srcId="{E8EA780C-DDF2-4B91-A319-5A83586E0038}" destId="{0BDD06AA-3A96-4E10-A770-2145E2E0D3AB}" srcOrd="6" destOrd="0" parTransId="{E9475E30-6A24-4165-8FB4-558C99E1EDC7}" sibTransId="{30C2990D-8D3D-41F2-BB17-5478064BB5F7}"/>
    <dgm:cxn modelId="{08A3D7A9-B7FB-4FBA-9723-95D0C31BB44D}" srcId="{E8EA780C-DDF2-4B91-A319-5A83586E0038}" destId="{90166C72-9986-4F63-A17F-C2281131C32F}" srcOrd="5" destOrd="0" parTransId="{16B1F45A-57B2-4B07-8B26-E018AFB4B57D}" sibTransId="{B4E1C507-A840-4F5F-AAE7-97EC9F5081D7}"/>
    <dgm:cxn modelId="{B53720B0-96D5-40DB-A1AF-E3CCDC87CE5A}" type="presOf" srcId="{713CDA26-3CB4-438D-9C87-6F6F6F02D672}" destId="{38F5485F-2E72-4DE2-8CF1-490151F21FF4}" srcOrd="1" destOrd="0" presId="urn:microsoft.com/office/officeart/2005/8/layout/cycle2"/>
    <dgm:cxn modelId="{174D39B5-6EA4-4E06-914C-73C64B80BDBA}" type="presOf" srcId="{A2D1A0BD-4B80-4794-BEDF-914360201814}" destId="{1A31696D-2F88-45C1-86C2-7B75AF6B48DF}" srcOrd="0" destOrd="0" presId="urn:microsoft.com/office/officeart/2005/8/layout/cycle2"/>
    <dgm:cxn modelId="{5EEBD3BB-1C71-4CF6-A84D-B89B8B48FF96}" type="presOf" srcId="{E8EA780C-DDF2-4B91-A319-5A83586E0038}" destId="{46D433FB-EAA6-49A7-8120-5819F56E539A}" srcOrd="0" destOrd="0" presId="urn:microsoft.com/office/officeart/2005/8/layout/cycle2"/>
    <dgm:cxn modelId="{3D560AC8-7BBC-4C3A-8955-2F2657682105}" type="presOf" srcId="{90166C72-9986-4F63-A17F-C2281131C32F}" destId="{9276F6ED-250F-4B1C-A3B3-B25B0E51E9C0}" srcOrd="0" destOrd="0" presId="urn:microsoft.com/office/officeart/2005/8/layout/cycle2"/>
    <dgm:cxn modelId="{561F9BD1-02B4-4564-BD1F-07BF80261207}" type="presOf" srcId="{38FD288C-6B55-4E8A-A2A4-1A2B0D2D8376}" destId="{250A2A0D-8635-4FED-8292-8ED9A253422C}" srcOrd="0" destOrd="0" presId="urn:microsoft.com/office/officeart/2005/8/layout/cycle2"/>
    <dgm:cxn modelId="{A3EDFED8-F6F9-48A5-A56A-CEB4D04C7DBD}" type="presOf" srcId="{5C1E49B3-E6C4-4DE7-9E82-06BF4D7F668F}" destId="{EA1CF7FF-11F9-44DA-A128-3324565C516F}" srcOrd="0" destOrd="0" presId="urn:microsoft.com/office/officeart/2005/8/layout/cycle2"/>
    <dgm:cxn modelId="{692FFEEB-896E-41CB-BFA4-6AEEDE1D30AB}" type="presOf" srcId="{42028EED-5176-461C-9ADC-F56596D1A1EC}" destId="{33945A69-BFE8-4EF5-8940-2C2717F533ED}" srcOrd="0" destOrd="0" presId="urn:microsoft.com/office/officeart/2005/8/layout/cycle2"/>
    <dgm:cxn modelId="{6AE560EC-731E-45F5-9F8C-09D048965E17}" type="presOf" srcId="{0BDD06AA-3A96-4E10-A770-2145E2E0D3AB}" destId="{4D53743A-12F5-4BF0-B6D5-31122CACF560}" srcOrd="0" destOrd="0" presId="urn:microsoft.com/office/officeart/2005/8/layout/cycle2"/>
    <dgm:cxn modelId="{9C2594FA-73A9-4F87-A830-16A961EE8102}" type="presOf" srcId="{5C1E49B3-E6C4-4DE7-9E82-06BF4D7F668F}" destId="{B7656977-ABEB-474A-AAAD-AFAF07E4463F}" srcOrd="1" destOrd="0" presId="urn:microsoft.com/office/officeart/2005/8/layout/cycle2"/>
    <dgm:cxn modelId="{2B7A72FF-CD11-4F48-A541-9378745CAC97}" type="presOf" srcId="{30C2990D-8D3D-41F2-BB17-5478064BB5F7}" destId="{99315B2C-3900-4ED0-BF3D-F5FDD53F3C6A}" srcOrd="0" destOrd="0" presId="urn:microsoft.com/office/officeart/2005/8/layout/cycle2"/>
    <dgm:cxn modelId="{371BBF03-123A-423E-BEF6-090F4CDD41F9}" type="presParOf" srcId="{46D433FB-EAA6-49A7-8120-5819F56E539A}" destId="{C7CCB8F5-F763-442B-B256-5F193D6E6397}" srcOrd="0" destOrd="0" presId="urn:microsoft.com/office/officeart/2005/8/layout/cycle2"/>
    <dgm:cxn modelId="{932C0038-9B55-434C-9E29-495C6A68426A}" type="presParOf" srcId="{46D433FB-EAA6-49A7-8120-5819F56E539A}" destId="{DBCA5FFF-FF62-46A7-A4E0-B924C06EA221}" srcOrd="1" destOrd="0" presId="urn:microsoft.com/office/officeart/2005/8/layout/cycle2"/>
    <dgm:cxn modelId="{B44E8D32-1CF5-4D0D-A9B8-8BD64F2FE654}" type="presParOf" srcId="{DBCA5FFF-FF62-46A7-A4E0-B924C06EA221}" destId="{F8BCB1DC-FA80-41D2-990D-2A2E61B35AAE}" srcOrd="0" destOrd="0" presId="urn:microsoft.com/office/officeart/2005/8/layout/cycle2"/>
    <dgm:cxn modelId="{61A3BC18-2DA4-4097-918C-FF22B3E7E3F7}" type="presParOf" srcId="{46D433FB-EAA6-49A7-8120-5819F56E539A}" destId="{1A31696D-2F88-45C1-86C2-7B75AF6B48DF}" srcOrd="2" destOrd="0" presId="urn:microsoft.com/office/officeart/2005/8/layout/cycle2"/>
    <dgm:cxn modelId="{ED1EE03F-E794-4F64-AC03-59806FF9FF31}" type="presParOf" srcId="{46D433FB-EAA6-49A7-8120-5819F56E539A}" destId="{A11EA6D2-59F5-43F1-B56D-04D969BDD00C}" srcOrd="3" destOrd="0" presId="urn:microsoft.com/office/officeart/2005/8/layout/cycle2"/>
    <dgm:cxn modelId="{7D371E33-5A33-4450-9CA7-EC22DF1BD537}" type="presParOf" srcId="{A11EA6D2-59F5-43F1-B56D-04D969BDD00C}" destId="{0A332526-224B-4B6F-8230-1FC5AE987C84}" srcOrd="0" destOrd="0" presId="urn:microsoft.com/office/officeart/2005/8/layout/cycle2"/>
    <dgm:cxn modelId="{071F7098-512F-4937-8C5F-2619B751F799}" type="presParOf" srcId="{46D433FB-EAA6-49A7-8120-5819F56E539A}" destId="{FB5DC9C9-DD98-4036-A2CF-DCFED0FDEE85}" srcOrd="4" destOrd="0" presId="urn:microsoft.com/office/officeart/2005/8/layout/cycle2"/>
    <dgm:cxn modelId="{388AE466-02CB-4F61-A02E-AED42A05BEA1}" type="presParOf" srcId="{46D433FB-EAA6-49A7-8120-5819F56E539A}" destId="{9FDE700B-3660-466F-9F9C-D71145D88778}" srcOrd="5" destOrd="0" presId="urn:microsoft.com/office/officeart/2005/8/layout/cycle2"/>
    <dgm:cxn modelId="{A5D2AA41-7A42-4F34-B93B-0F8CB0A264E4}" type="presParOf" srcId="{9FDE700B-3660-466F-9F9C-D71145D88778}" destId="{38F5485F-2E72-4DE2-8CF1-490151F21FF4}" srcOrd="0" destOrd="0" presId="urn:microsoft.com/office/officeart/2005/8/layout/cycle2"/>
    <dgm:cxn modelId="{32901946-3161-48C9-9D6E-175C9622F9D9}" type="presParOf" srcId="{46D433FB-EAA6-49A7-8120-5819F56E539A}" destId="{250A2A0D-8635-4FED-8292-8ED9A253422C}" srcOrd="6" destOrd="0" presId="urn:microsoft.com/office/officeart/2005/8/layout/cycle2"/>
    <dgm:cxn modelId="{BACD67E3-CA71-4765-B5D8-A73346CBD791}" type="presParOf" srcId="{46D433FB-EAA6-49A7-8120-5819F56E539A}" destId="{EA1CF7FF-11F9-44DA-A128-3324565C516F}" srcOrd="7" destOrd="0" presId="urn:microsoft.com/office/officeart/2005/8/layout/cycle2"/>
    <dgm:cxn modelId="{75966019-0399-47AA-A716-D9256A42F243}" type="presParOf" srcId="{EA1CF7FF-11F9-44DA-A128-3324565C516F}" destId="{B7656977-ABEB-474A-AAAD-AFAF07E4463F}" srcOrd="0" destOrd="0" presId="urn:microsoft.com/office/officeart/2005/8/layout/cycle2"/>
    <dgm:cxn modelId="{1999A1E9-AAC4-4E6A-9145-58B2B3100BAC}" type="presParOf" srcId="{46D433FB-EAA6-49A7-8120-5819F56E539A}" destId="{B7D791F3-FC54-4541-9386-532DDCD0E6CA}" srcOrd="8" destOrd="0" presId="urn:microsoft.com/office/officeart/2005/8/layout/cycle2"/>
    <dgm:cxn modelId="{36208ACB-4962-4326-9A05-83DDC71BD98C}" type="presParOf" srcId="{46D433FB-EAA6-49A7-8120-5819F56E539A}" destId="{33945A69-BFE8-4EF5-8940-2C2717F533ED}" srcOrd="9" destOrd="0" presId="urn:microsoft.com/office/officeart/2005/8/layout/cycle2"/>
    <dgm:cxn modelId="{61C27055-4495-4A8F-9250-CE72F2E09A47}" type="presParOf" srcId="{33945A69-BFE8-4EF5-8940-2C2717F533ED}" destId="{EBF3C6A9-15C4-463A-9856-C721CF99EFB5}" srcOrd="0" destOrd="0" presId="urn:microsoft.com/office/officeart/2005/8/layout/cycle2"/>
    <dgm:cxn modelId="{C95A0624-E5EC-4364-B130-873680D21B73}" type="presParOf" srcId="{46D433FB-EAA6-49A7-8120-5819F56E539A}" destId="{9276F6ED-250F-4B1C-A3B3-B25B0E51E9C0}" srcOrd="10" destOrd="0" presId="urn:microsoft.com/office/officeart/2005/8/layout/cycle2"/>
    <dgm:cxn modelId="{0B8A3E29-B24E-41A4-B053-5899B39831CD}" type="presParOf" srcId="{46D433FB-EAA6-49A7-8120-5819F56E539A}" destId="{2B45BA2E-EF5E-442D-8E95-E3580034DBBB}" srcOrd="11" destOrd="0" presId="urn:microsoft.com/office/officeart/2005/8/layout/cycle2"/>
    <dgm:cxn modelId="{72B1FDBE-BA5D-46B9-860A-28B31635C581}" type="presParOf" srcId="{2B45BA2E-EF5E-442D-8E95-E3580034DBBB}" destId="{A1102059-70D1-487D-ACE1-AB1D0379313E}" srcOrd="0" destOrd="0" presId="urn:microsoft.com/office/officeart/2005/8/layout/cycle2"/>
    <dgm:cxn modelId="{02821BF0-CD26-4FEF-B8F0-E8E1CBF02187}" type="presParOf" srcId="{46D433FB-EAA6-49A7-8120-5819F56E539A}" destId="{4D53743A-12F5-4BF0-B6D5-31122CACF560}" srcOrd="12" destOrd="0" presId="urn:microsoft.com/office/officeart/2005/8/layout/cycle2"/>
    <dgm:cxn modelId="{EE15FAF7-992D-4769-8087-428EABE76086}" type="presParOf" srcId="{46D433FB-EAA6-49A7-8120-5819F56E539A}" destId="{99315B2C-3900-4ED0-BF3D-F5FDD53F3C6A}" srcOrd="13" destOrd="0" presId="urn:microsoft.com/office/officeart/2005/8/layout/cycle2"/>
    <dgm:cxn modelId="{95B0A436-A7AD-4B06-A7A3-4F9651BCF451}" type="presParOf" srcId="{99315B2C-3900-4ED0-BF3D-F5FDD53F3C6A}" destId="{51CBFE2D-75F1-4FAB-9C6D-9627914B140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DCE3-F6EA-42CC-BD91-D1912C49C7A5}">
      <dsp:nvSpPr>
        <dsp:cNvPr id="0" name=""/>
        <dsp:cNvSpPr/>
      </dsp:nvSpPr>
      <dsp:spPr>
        <a:xfrm>
          <a:off x="3119" y="530643"/>
          <a:ext cx="2474768" cy="3464676"/>
        </a:xfrm>
        <a:prstGeom prst="rect">
          <a:avLst/>
        </a:prstGeo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943" tIns="330200" rIns="192943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 your research</a:t>
          </a:r>
        </a:p>
      </dsp:txBody>
      <dsp:txXfrm>
        <a:off x="3119" y="1847220"/>
        <a:ext cx="2474768" cy="2078805"/>
      </dsp:txXfrm>
    </dsp:sp>
    <dsp:sp modelId="{A0596511-6F13-45B6-A88D-9AFAAA7518D8}">
      <dsp:nvSpPr>
        <dsp:cNvPr id="0" name=""/>
        <dsp:cNvSpPr/>
      </dsp:nvSpPr>
      <dsp:spPr>
        <a:xfrm>
          <a:off x="720802" y="877111"/>
          <a:ext cx="1039402" cy="1039402"/>
        </a:xfrm>
        <a:prstGeom prst="ellipse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36" tIns="12700" rIns="8103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873019" y="1029328"/>
        <a:ext cx="734968" cy="734968"/>
      </dsp:txXfrm>
    </dsp:sp>
    <dsp:sp modelId="{B1D58105-FADF-4702-8785-975E4F5FBA48}">
      <dsp:nvSpPr>
        <dsp:cNvPr id="0" name=""/>
        <dsp:cNvSpPr/>
      </dsp:nvSpPr>
      <dsp:spPr>
        <a:xfrm>
          <a:off x="3119" y="3995247"/>
          <a:ext cx="2474768" cy="7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06C22-823A-4061-8D2A-DECC5A21F2AD}">
      <dsp:nvSpPr>
        <dsp:cNvPr id="0" name=""/>
        <dsp:cNvSpPr/>
      </dsp:nvSpPr>
      <dsp:spPr>
        <a:xfrm>
          <a:off x="2725364" y="530643"/>
          <a:ext cx="2474768" cy="3464676"/>
        </a:xfrm>
        <a:prstGeom prst="rect">
          <a:avLst/>
        </a:prstGeo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943" tIns="330200" rIns="192943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Initiate Disinvestment in Florida PALM</a:t>
          </a:r>
        </a:p>
      </dsp:txBody>
      <dsp:txXfrm>
        <a:off x="2725364" y="1847220"/>
        <a:ext cx="2474768" cy="2078805"/>
      </dsp:txXfrm>
    </dsp:sp>
    <dsp:sp modelId="{59297742-88CE-45D4-B722-8D02B8AECCC8}">
      <dsp:nvSpPr>
        <dsp:cNvPr id="0" name=""/>
        <dsp:cNvSpPr/>
      </dsp:nvSpPr>
      <dsp:spPr>
        <a:xfrm>
          <a:off x="3443047" y="877111"/>
          <a:ext cx="1039402" cy="1039402"/>
        </a:xfrm>
        <a:prstGeom prst="ellipse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36" tIns="12700" rIns="8103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</a:p>
      </dsp:txBody>
      <dsp:txXfrm>
        <a:off x="3595264" y="1029328"/>
        <a:ext cx="734968" cy="734968"/>
      </dsp:txXfrm>
    </dsp:sp>
    <dsp:sp modelId="{77CEB4A4-AD03-44AE-AC1E-A4906183DE9B}">
      <dsp:nvSpPr>
        <dsp:cNvPr id="0" name=""/>
        <dsp:cNvSpPr/>
      </dsp:nvSpPr>
      <dsp:spPr>
        <a:xfrm>
          <a:off x="2725364" y="3995247"/>
          <a:ext cx="2474768" cy="7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5A8EE-CE30-4411-8DA0-7BDBD75CB824}">
      <dsp:nvSpPr>
        <dsp:cNvPr id="0" name=""/>
        <dsp:cNvSpPr/>
      </dsp:nvSpPr>
      <dsp:spPr>
        <a:xfrm>
          <a:off x="5447610" y="530643"/>
          <a:ext cx="2474768" cy="3464676"/>
        </a:xfrm>
        <a:prstGeom prst="rect">
          <a:avLst/>
        </a:prstGeo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943" tIns="330200" rIns="192943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Verify the Disinvestment in Central FLAIR</a:t>
          </a:r>
        </a:p>
      </dsp:txBody>
      <dsp:txXfrm>
        <a:off x="5447610" y="1847220"/>
        <a:ext cx="2474768" cy="2078805"/>
      </dsp:txXfrm>
    </dsp:sp>
    <dsp:sp modelId="{1C5BE8E1-A07A-43E1-89D0-045CCD4BCA47}">
      <dsp:nvSpPr>
        <dsp:cNvPr id="0" name=""/>
        <dsp:cNvSpPr/>
      </dsp:nvSpPr>
      <dsp:spPr>
        <a:xfrm>
          <a:off x="6165293" y="877111"/>
          <a:ext cx="1039402" cy="1039402"/>
        </a:xfrm>
        <a:prstGeom prst="ellipse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36" tIns="12700" rIns="8103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</a:p>
      </dsp:txBody>
      <dsp:txXfrm>
        <a:off x="6317510" y="1029328"/>
        <a:ext cx="734968" cy="734968"/>
      </dsp:txXfrm>
    </dsp:sp>
    <dsp:sp modelId="{5C2E2C6B-EB9C-4C8E-93CE-4B0A334A79B3}">
      <dsp:nvSpPr>
        <dsp:cNvPr id="0" name=""/>
        <dsp:cNvSpPr/>
      </dsp:nvSpPr>
      <dsp:spPr>
        <a:xfrm>
          <a:off x="5447610" y="3995247"/>
          <a:ext cx="2474768" cy="7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476AE-A037-4CD5-AE9B-C3F3031BC15D}">
      <dsp:nvSpPr>
        <dsp:cNvPr id="0" name=""/>
        <dsp:cNvSpPr/>
      </dsp:nvSpPr>
      <dsp:spPr>
        <a:xfrm>
          <a:off x="8169855" y="530643"/>
          <a:ext cx="2474768" cy="3464676"/>
        </a:xfrm>
        <a:prstGeom prst="rect">
          <a:avLst/>
        </a:prstGeo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943" tIns="330200" rIns="192943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Update Departmental FLAIR</a:t>
          </a:r>
        </a:p>
      </dsp:txBody>
      <dsp:txXfrm>
        <a:off x="8169855" y="1847220"/>
        <a:ext cx="2474768" cy="2078805"/>
      </dsp:txXfrm>
    </dsp:sp>
    <dsp:sp modelId="{6A96BA22-3A0E-4936-B415-F71630FC9AFA}">
      <dsp:nvSpPr>
        <dsp:cNvPr id="0" name=""/>
        <dsp:cNvSpPr/>
      </dsp:nvSpPr>
      <dsp:spPr>
        <a:xfrm>
          <a:off x="8887538" y="877111"/>
          <a:ext cx="1039402" cy="1039402"/>
        </a:xfrm>
        <a:prstGeom prst="ellipse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36" tIns="12700" rIns="8103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</a:t>
          </a:r>
        </a:p>
      </dsp:txBody>
      <dsp:txXfrm>
        <a:off x="9039755" y="1029328"/>
        <a:ext cx="734968" cy="734968"/>
      </dsp:txXfrm>
    </dsp:sp>
    <dsp:sp modelId="{80EB02F7-CC65-4DB2-8391-4B715D97B560}">
      <dsp:nvSpPr>
        <dsp:cNvPr id="0" name=""/>
        <dsp:cNvSpPr/>
      </dsp:nvSpPr>
      <dsp:spPr>
        <a:xfrm>
          <a:off x="8169855" y="3995247"/>
          <a:ext cx="2474768" cy="7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CB8F5-F763-442B-B256-5F193D6E6397}">
      <dsp:nvSpPr>
        <dsp:cNvPr id="0" name=""/>
        <dsp:cNvSpPr/>
      </dsp:nvSpPr>
      <dsp:spPr>
        <a:xfrm>
          <a:off x="6276059" y="448"/>
          <a:ext cx="1216889" cy="1216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Invest</a:t>
          </a:r>
        </a:p>
      </dsp:txBody>
      <dsp:txXfrm>
        <a:off x="6454268" y="178657"/>
        <a:ext cx="860471" cy="860471"/>
      </dsp:txXfrm>
    </dsp:sp>
    <dsp:sp modelId="{DBCA5FFF-FF62-46A7-A4E0-B924C06EA221}">
      <dsp:nvSpPr>
        <dsp:cNvPr id="0" name=""/>
        <dsp:cNvSpPr/>
      </dsp:nvSpPr>
      <dsp:spPr>
        <a:xfrm rot="1542857">
          <a:off x="7537687" y="796014"/>
          <a:ext cx="323583" cy="410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542494" y="857094"/>
        <a:ext cx="226508" cy="246420"/>
      </dsp:txXfrm>
    </dsp:sp>
    <dsp:sp modelId="{1A31696D-2F88-45C1-86C2-7B75AF6B48DF}">
      <dsp:nvSpPr>
        <dsp:cNvPr id="0" name=""/>
        <dsp:cNvSpPr/>
      </dsp:nvSpPr>
      <dsp:spPr>
        <a:xfrm>
          <a:off x="7922511" y="793337"/>
          <a:ext cx="1216889" cy="1216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Monitor Investments</a:t>
          </a:r>
        </a:p>
      </dsp:txBody>
      <dsp:txXfrm>
        <a:off x="8100720" y="971546"/>
        <a:ext cx="860471" cy="860471"/>
      </dsp:txXfrm>
    </dsp:sp>
    <dsp:sp modelId="{A11EA6D2-59F5-43F1-B56D-04D969BDD00C}">
      <dsp:nvSpPr>
        <dsp:cNvPr id="0" name=""/>
        <dsp:cNvSpPr/>
      </dsp:nvSpPr>
      <dsp:spPr>
        <a:xfrm rot="4628571">
          <a:off x="8570447" y="2078307"/>
          <a:ext cx="323583" cy="410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608184" y="2113126"/>
        <a:ext cx="226508" cy="246420"/>
      </dsp:txXfrm>
    </dsp:sp>
    <dsp:sp modelId="{FB5DC9C9-DD98-4036-A2CF-DCFED0FDEE85}">
      <dsp:nvSpPr>
        <dsp:cNvPr id="0" name=""/>
        <dsp:cNvSpPr/>
      </dsp:nvSpPr>
      <dsp:spPr>
        <a:xfrm>
          <a:off x="8329151" y="2574944"/>
          <a:ext cx="1216889" cy="1216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Research Disinvestment Information</a:t>
          </a:r>
          <a:endParaRPr lang="en-US" sz="1000" kern="1200" dirty="0"/>
        </a:p>
      </dsp:txBody>
      <dsp:txXfrm>
        <a:off x="8507360" y="2753153"/>
        <a:ext cx="860471" cy="860471"/>
      </dsp:txXfrm>
    </dsp:sp>
    <dsp:sp modelId="{9FDE700B-3660-466F-9F9C-D71145D88778}">
      <dsp:nvSpPr>
        <dsp:cNvPr id="0" name=""/>
        <dsp:cNvSpPr/>
      </dsp:nvSpPr>
      <dsp:spPr>
        <a:xfrm rot="7714286">
          <a:off x="8211825" y="3685247"/>
          <a:ext cx="323583" cy="410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8290625" y="3729439"/>
        <a:ext cx="226508" cy="246420"/>
      </dsp:txXfrm>
    </dsp:sp>
    <dsp:sp modelId="{250A2A0D-8635-4FED-8292-8ED9A253422C}">
      <dsp:nvSpPr>
        <dsp:cNvPr id="0" name=""/>
        <dsp:cNvSpPr/>
      </dsp:nvSpPr>
      <dsp:spPr>
        <a:xfrm>
          <a:off x="7189771" y="4003682"/>
          <a:ext cx="1216889" cy="1216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Disinvest in FL PALM</a:t>
          </a:r>
        </a:p>
      </dsp:txBody>
      <dsp:txXfrm>
        <a:off x="7367980" y="4181891"/>
        <a:ext cx="860471" cy="860471"/>
      </dsp:txXfrm>
    </dsp:sp>
    <dsp:sp modelId="{EA1CF7FF-11F9-44DA-A128-3324565C516F}">
      <dsp:nvSpPr>
        <dsp:cNvPr id="0" name=""/>
        <dsp:cNvSpPr/>
      </dsp:nvSpPr>
      <dsp:spPr>
        <a:xfrm rot="10800000">
          <a:off x="6731870" y="4406776"/>
          <a:ext cx="323583" cy="410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6828945" y="4488916"/>
        <a:ext cx="226508" cy="246420"/>
      </dsp:txXfrm>
    </dsp:sp>
    <dsp:sp modelId="{B7D791F3-FC54-4541-9386-532DDCD0E6CA}">
      <dsp:nvSpPr>
        <dsp:cNvPr id="0" name=""/>
        <dsp:cNvSpPr/>
      </dsp:nvSpPr>
      <dsp:spPr>
        <a:xfrm>
          <a:off x="5362347" y="4003682"/>
          <a:ext cx="1216889" cy="1216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Verify Central FLAIR</a:t>
          </a:r>
        </a:p>
      </dsp:txBody>
      <dsp:txXfrm>
        <a:off x="5540556" y="4181891"/>
        <a:ext cx="860471" cy="860471"/>
      </dsp:txXfrm>
    </dsp:sp>
    <dsp:sp modelId="{33945A69-BFE8-4EF5-8940-2C2717F533ED}">
      <dsp:nvSpPr>
        <dsp:cNvPr id="0" name=""/>
        <dsp:cNvSpPr/>
      </dsp:nvSpPr>
      <dsp:spPr>
        <a:xfrm rot="13885714">
          <a:off x="5245020" y="3699568"/>
          <a:ext cx="323583" cy="410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5323820" y="3819656"/>
        <a:ext cx="226508" cy="246420"/>
      </dsp:txXfrm>
    </dsp:sp>
    <dsp:sp modelId="{9276F6ED-250F-4B1C-A3B3-B25B0E51E9C0}">
      <dsp:nvSpPr>
        <dsp:cNvPr id="0" name=""/>
        <dsp:cNvSpPr/>
      </dsp:nvSpPr>
      <dsp:spPr>
        <a:xfrm>
          <a:off x="4222967" y="2574944"/>
          <a:ext cx="1216889" cy="1216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Update Departmental</a:t>
          </a:r>
        </a:p>
      </dsp:txBody>
      <dsp:txXfrm>
        <a:off x="4401176" y="2753153"/>
        <a:ext cx="860471" cy="860471"/>
      </dsp:txXfrm>
    </dsp:sp>
    <dsp:sp modelId="{2B45BA2E-EF5E-442D-8E95-E3580034DBBB}">
      <dsp:nvSpPr>
        <dsp:cNvPr id="0" name=""/>
        <dsp:cNvSpPr/>
      </dsp:nvSpPr>
      <dsp:spPr>
        <a:xfrm rot="16971429">
          <a:off x="4870902" y="2096164"/>
          <a:ext cx="323583" cy="410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908639" y="2225625"/>
        <a:ext cx="226508" cy="246420"/>
      </dsp:txXfrm>
    </dsp:sp>
    <dsp:sp modelId="{4D53743A-12F5-4BF0-B6D5-31122CACF560}">
      <dsp:nvSpPr>
        <dsp:cNvPr id="0" name=""/>
        <dsp:cNvSpPr/>
      </dsp:nvSpPr>
      <dsp:spPr>
        <a:xfrm>
          <a:off x="4629607" y="793337"/>
          <a:ext cx="1216889" cy="1216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Agency Fund Restored</a:t>
          </a:r>
        </a:p>
      </dsp:txBody>
      <dsp:txXfrm>
        <a:off x="4807816" y="971546"/>
        <a:ext cx="860471" cy="860471"/>
      </dsp:txXfrm>
    </dsp:sp>
    <dsp:sp modelId="{99315B2C-3900-4ED0-BF3D-F5FDD53F3C6A}">
      <dsp:nvSpPr>
        <dsp:cNvPr id="0" name=""/>
        <dsp:cNvSpPr/>
      </dsp:nvSpPr>
      <dsp:spPr>
        <a:xfrm rot="20057143">
          <a:off x="5891235" y="803961"/>
          <a:ext cx="323583" cy="410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896042" y="907161"/>
        <a:ext cx="226508" cy="24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277A01-8F0B-454B-AC08-917B502AB6C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A6E045-1194-472C-8E59-14AC4D81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351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2347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3765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8211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0477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6E045-1194-472C-8E59-14AC4D815D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9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8066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0122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1978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2903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6E045-1194-472C-8E59-14AC4D815D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5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5062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CD01-3D94-4B91-B079-54B256003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61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CB3EC-5FC0-4900-9468-378792621A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29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6E045-1194-472C-8E59-14AC4D815D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3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346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228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2975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1686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3512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561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://www.myfloridacfo.com/floridapalm/default.htm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hyperlink" Target="http://www.myfloridacfo.com/floridapalm/default.htm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cap="small" baseline="0">
                <a:solidFill>
                  <a:srgbClr val="03304B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 cap="small" baseline="0">
                <a:solidFill>
                  <a:srgbClr val="ABAEB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" y="5718400"/>
            <a:ext cx="879333" cy="827023"/>
          </a:xfrm>
          <a:prstGeom prst="rect">
            <a:avLst/>
          </a:prstGeom>
        </p:spPr>
      </p:pic>
      <p:pic>
        <p:nvPicPr>
          <p:cNvPr id="14" name="Picture 2" descr="Florida PALM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34400" y="5832644"/>
            <a:ext cx="3068804" cy="567327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" y="5718400"/>
            <a:ext cx="879333" cy="827023"/>
          </a:xfrm>
          <a:prstGeom prst="rect">
            <a:avLst/>
          </a:prstGeom>
        </p:spPr>
      </p:pic>
      <p:pic>
        <p:nvPicPr>
          <p:cNvPr id="20" name="Picture 2" descr="Florida PALM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34400" y="5832644"/>
            <a:ext cx="3068804" cy="567327"/>
          </a:xfrm>
          <a:prstGeom prst="rect">
            <a:avLst/>
          </a:prstGeom>
          <a:noFill/>
        </p:spPr>
      </p:pic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23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2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4200" y="274639"/>
            <a:ext cx="751111" cy="365125"/>
          </a:xfrm>
        </p:spPr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6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cap="small" baseline="0">
                <a:solidFill>
                  <a:srgbClr val="03304B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 cap="small" baseline="0">
                <a:solidFill>
                  <a:srgbClr val="ABAEB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" y="5718400"/>
            <a:ext cx="879333" cy="827023"/>
          </a:xfrm>
          <a:prstGeom prst="rect">
            <a:avLst/>
          </a:prstGeom>
        </p:spPr>
      </p:pic>
      <p:pic>
        <p:nvPicPr>
          <p:cNvPr id="14" name="Picture 2" descr="Florida PALM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34400" y="5832644"/>
            <a:ext cx="3068804" cy="567327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" y="5718400"/>
            <a:ext cx="879333" cy="827023"/>
          </a:xfrm>
          <a:prstGeom prst="rect">
            <a:avLst/>
          </a:prstGeom>
        </p:spPr>
      </p:pic>
      <p:pic>
        <p:nvPicPr>
          <p:cNvPr id="20" name="Picture 2" descr="Florida PALM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34400" y="5832644"/>
            <a:ext cx="3068804" cy="567327"/>
          </a:xfrm>
          <a:prstGeom prst="rect">
            <a:avLst/>
          </a:prstGeom>
          <a:noFill/>
        </p:spPr>
      </p:pic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23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9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kumimoji="0" lang="en-US" dirty="0"/>
              <a:t>Click to edit Master title style 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81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small" baseline="0">
                <a:solidFill>
                  <a:srgbClr val="03304B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>
            <a:normAutofit/>
          </a:bodyPr>
          <a:lstStyle>
            <a:lvl1pPr marL="0" indent="0" algn="r">
              <a:buNone/>
              <a:defRPr sz="2700" cap="small" baseline="0">
                <a:solidFill>
                  <a:srgbClr val="ABAEB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5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3838"/>
            <a:ext cx="53848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9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330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55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948354"/>
            <a:ext cx="5386917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6" y="4948354"/>
            <a:ext cx="5389033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4325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4325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4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330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81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90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45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kumimoji="0" lang="en-US" dirty="0"/>
              <a:t>Click to edit Master title style 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60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6600" y="6040349"/>
            <a:ext cx="6935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1" y="6088055"/>
            <a:ext cx="942152" cy="697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1" y="6088055"/>
            <a:ext cx="942152" cy="697192"/>
          </a:xfrm>
          <a:prstGeom prst="rect">
            <a:avLst/>
          </a:prstGeom>
        </p:spPr>
      </p:pic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93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4200" y="274639"/>
            <a:ext cx="751111" cy="365125"/>
          </a:xfrm>
        </p:spPr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8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small" baseline="0">
                <a:solidFill>
                  <a:srgbClr val="03304B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>
            <a:normAutofit/>
          </a:bodyPr>
          <a:lstStyle>
            <a:lvl1pPr marL="0" indent="0" algn="r">
              <a:buNone/>
              <a:defRPr sz="2700" cap="small" baseline="0">
                <a:solidFill>
                  <a:srgbClr val="ABAEB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40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3838"/>
            <a:ext cx="53848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9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330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22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948354"/>
            <a:ext cx="5386917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6" y="4948354"/>
            <a:ext cx="5389033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4325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4325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4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6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330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95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1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88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6600" y="6040349"/>
            <a:ext cx="6935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1" y="6088055"/>
            <a:ext cx="942152" cy="697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1" y="6088055"/>
            <a:ext cx="942152" cy="697192"/>
          </a:xfrm>
          <a:prstGeom prst="rect">
            <a:avLst/>
          </a:prstGeom>
        </p:spPr>
      </p:pic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04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myfloridacfo.com/floridapalm/default.htm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yfloridacfo.com/floridapalm/default.htm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kumimoji="0" lang="en-US" dirty="0"/>
              <a:t>Main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82276" y="147942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744200" y="274639"/>
            <a:ext cx="810876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2" descr="Florida PALM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20200" y="5939011"/>
            <a:ext cx="2383003" cy="46096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-8055" y="5791253"/>
            <a:ext cx="7261252" cy="1081208"/>
            <a:chOff x="-6042" y="5791253"/>
            <a:chExt cx="5445939" cy="1081208"/>
          </a:xfrm>
        </p:grpSpPr>
        <p:grpSp>
          <p:nvGrpSpPr>
            <p:cNvPr id="2" name="Group 1"/>
            <p:cNvGrpSpPr/>
            <p:nvPr/>
          </p:nvGrpSpPr>
          <p:grpSpPr>
            <a:xfrm>
              <a:off x="-6042" y="5791253"/>
              <a:ext cx="5445939" cy="1081208"/>
              <a:chOff x="-6042" y="5791253"/>
              <a:chExt cx="5445939" cy="1081208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99273" y="5944936"/>
                <a:ext cx="4940624" cy="92107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7485" h="337">
                    <a:moveTo>
                      <a:pt x="0" y="2"/>
                    </a:moveTo>
                    <a:lnTo>
                      <a:pt x="7485" y="337"/>
                    </a:lnTo>
                    <a:lnTo>
                      <a:pt x="5558" y="337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485717" y="5939011"/>
                <a:ext cx="3690451" cy="93345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591" h="588">
                    <a:moveTo>
                      <a:pt x="0" y="0"/>
                    </a:moveTo>
                    <a:lnTo>
                      <a:pt x="5591" y="585"/>
                    </a:lnTo>
                    <a:lnTo>
                      <a:pt x="4415" y="588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14" name="Right Triangle 13"/>
              <p:cNvSpPr>
                <a:spLocks/>
              </p:cNvSpPr>
              <p:nvPr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5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3" y="6153141"/>
              <a:ext cx="518286" cy="632105"/>
            </a:xfrm>
            <a:prstGeom prst="rect">
              <a:avLst/>
            </a:prstGeom>
          </p:spPr>
        </p:pic>
      </p:grpSp>
      <p:pic>
        <p:nvPicPr>
          <p:cNvPr id="19" name="Picture 2" descr="Florida PALM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20200" y="5935977"/>
            <a:ext cx="2383003" cy="463994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-8055" y="5787739"/>
            <a:ext cx="7261252" cy="1084722"/>
            <a:chOff x="-6042" y="5791253"/>
            <a:chExt cx="5445939" cy="1081208"/>
          </a:xfrm>
        </p:grpSpPr>
        <p:grpSp>
          <p:nvGrpSpPr>
            <p:cNvPr id="21" name="Group 20"/>
            <p:cNvGrpSpPr/>
            <p:nvPr/>
          </p:nvGrpSpPr>
          <p:grpSpPr>
            <a:xfrm>
              <a:off x="-6042" y="5791253"/>
              <a:ext cx="5445939" cy="1081208"/>
              <a:chOff x="-6042" y="5791253"/>
              <a:chExt cx="5445939" cy="1081208"/>
            </a:xfrm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499273" y="5944936"/>
                <a:ext cx="4940624" cy="92107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7485" h="337">
                    <a:moveTo>
                      <a:pt x="0" y="2"/>
                    </a:moveTo>
                    <a:lnTo>
                      <a:pt x="7485" y="337"/>
                    </a:lnTo>
                    <a:lnTo>
                      <a:pt x="5558" y="337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485717" y="5939011"/>
                <a:ext cx="3690451" cy="93345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591" h="588">
                    <a:moveTo>
                      <a:pt x="0" y="0"/>
                    </a:moveTo>
                    <a:lnTo>
                      <a:pt x="5591" y="585"/>
                    </a:lnTo>
                    <a:lnTo>
                      <a:pt x="4415" y="588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26" name="Right Triangle 25"/>
              <p:cNvSpPr>
                <a:spLocks/>
              </p:cNvSpPr>
              <p:nvPr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5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3" y="6153141"/>
              <a:ext cx="518286" cy="632105"/>
            </a:xfrm>
            <a:prstGeom prst="rect">
              <a:avLst/>
            </a:prstGeom>
          </p:spPr>
        </p:pic>
      </p:grpSp>
      <p:sp>
        <p:nvSpPr>
          <p:cNvPr id="2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3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 baseline="0">
          <a:solidFill>
            <a:srgbClr val="03304B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kumimoji="0" lang="en-US" dirty="0"/>
              <a:t>Main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82276" y="147942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744200" y="274639"/>
            <a:ext cx="810876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2" descr="Florida PALM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20200" y="5939011"/>
            <a:ext cx="2383003" cy="46096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-8055" y="5791253"/>
            <a:ext cx="7261252" cy="1081208"/>
            <a:chOff x="-6042" y="5791253"/>
            <a:chExt cx="5445939" cy="1081208"/>
          </a:xfrm>
        </p:grpSpPr>
        <p:grpSp>
          <p:nvGrpSpPr>
            <p:cNvPr id="2" name="Group 1"/>
            <p:cNvGrpSpPr/>
            <p:nvPr/>
          </p:nvGrpSpPr>
          <p:grpSpPr>
            <a:xfrm>
              <a:off x="-6042" y="5791253"/>
              <a:ext cx="5445939" cy="1081208"/>
              <a:chOff x="-6042" y="5791253"/>
              <a:chExt cx="5445939" cy="1081208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99273" y="5944936"/>
                <a:ext cx="4940624" cy="92107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7485" h="337">
                    <a:moveTo>
                      <a:pt x="0" y="2"/>
                    </a:moveTo>
                    <a:lnTo>
                      <a:pt x="7485" y="337"/>
                    </a:lnTo>
                    <a:lnTo>
                      <a:pt x="5558" y="337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485717" y="5939011"/>
                <a:ext cx="3690451" cy="93345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591" h="588">
                    <a:moveTo>
                      <a:pt x="0" y="0"/>
                    </a:moveTo>
                    <a:lnTo>
                      <a:pt x="5591" y="585"/>
                    </a:lnTo>
                    <a:lnTo>
                      <a:pt x="4415" y="588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14" name="Right Triangle 13"/>
              <p:cNvSpPr>
                <a:spLocks/>
              </p:cNvSpPr>
              <p:nvPr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5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3" y="6153141"/>
              <a:ext cx="518286" cy="632105"/>
            </a:xfrm>
            <a:prstGeom prst="rect">
              <a:avLst/>
            </a:prstGeom>
          </p:spPr>
        </p:pic>
      </p:grpSp>
      <p:pic>
        <p:nvPicPr>
          <p:cNvPr id="19" name="Picture 2" descr="Florida PALM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20200" y="5935977"/>
            <a:ext cx="2383003" cy="463994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-8055" y="5787739"/>
            <a:ext cx="7261252" cy="1084722"/>
            <a:chOff x="-6042" y="5791253"/>
            <a:chExt cx="5445939" cy="1081208"/>
          </a:xfrm>
        </p:grpSpPr>
        <p:grpSp>
          <p:nvGrpSpPr>
            <p:cNvPr id="21" name="Group 20"/>
            <p:cNvGrpSpPr/>
            <p:nvPr/>
          </p:nvGrpSpPr>
          <p:grpSpPr>
            <a:xfrm>
              <a:off x="-6042" y="5791253"/>
              <a:ext cx="5445939" cy="1081208"/>
              <a:chOff x="-6042" y="5791253"/>
              <a:chExt cx="5445939" cy="1081208"/>
            </a:xfrm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499273" y="5944936"/>
                <a:ext cx="4940624" cy="92107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7485" h="337">
                    <a:moveTo>
                      <a:pt x="0" y="2"/>
                    </a:moveTo>
                    <a:lnTo>
                      <a:pt x="7485" y="337"/>
                    </a:lnTo>
                    <a:lnTo>
                      <a:pt x="5558" y="337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485717" y="5939011"/>
                <a:ext cx="3690451" cy="93345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591" h="588">
                    <a:moveTo>
                      <a:pt x="0" y="0"/>
                    </a:moveTo>
                    <a:lnTo>
                      <a:pt x="5591" y="585"/>
                    </a:lnTo>
                    <a:lnTo>
                      <a:pt x="4415" y="588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26" name="Right Triangle 25"/>
              <p:cNvSpPr>
                <a:spLocks/>
              </p:cNvSpPr>
              <p:nvPr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5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3" y="6153141"/>
              <a:ext cx="518286" cy="632105"/>
            </a:xfrm>
            <a:prstGeom prst="rect">
              <a:avLst/>
            </a:prstGeom>
          </p:spPr>
        </p:pic>
      </p:grpSp>
      <p:sp>
        <p:nvSpPr>
          <p:cNvPr id="2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1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 baseline="0">
          <a:solidFill>
            <a:srgbClr val="03304B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loridacfo.com/floridapal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28" y="1480985"/>
            <a:ext cx="10972800" cy="177324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r>
              <a:rPr lang="en-US" sz="5400" b="1" dirty="0">
                <a:solidFill>
                  <a:srgbClr val="03304B"/>
                </a:solidFill>
                <a:ea typeface="+mj-ea"/>
              </a:rPr>
              <a:t>Tips &amp; Tricks for Disinvestments</a:t>
            </a:r>
          </a:p>
          <a:p>
            <a:pPr marL="109728" indent="0" algn="ctr">
              <a:buNone/>
            </a:pPr>
            <a:endParaRPr lang="en-US" sz="44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endParaRPr lang="en-US" sz="44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endParaRPr lang="en-US" sz="4400" b="1" dirty="0">
              <a:solidFill>
                <a:srgbClr val="03304B"/>
              </a:solidFill>
              <a:ea typeface="+mj-ea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2E13C2F-E416-4827-B612-D7A798335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14364" r="7415" b="16273"/>
          <a:stretch/>
        </p:blipFill>
        <p:spPr>
          <a:xfrm>
            <a:off x="6218714" y="4090577"/>
            <a:ext cx="5022668" cy="124595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5048" y="6414033"/>
            <a:ext cx="3810001" cy="365125"/>
          </a:xfrm>
        </p:spPr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873CA-DB88-4C38-9C6B-11EC07BFE959}"/>
              </a:ext>
            </a:extLst>
          </p:cNvPr>
          <p:cNvSpPr/>
          <p:nvPr/>
        </p:nvSpPr>
        <p:spPr>
          <a:xfrm>
            <a:off x="9064487" y="5883965"/>
            <a:ext cx="2782956" cy="52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E31A66-F68C-43AA-A8D7-6AAA7826A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618" y="4247350"/>
            <a:ext cx="4890051" cy="108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8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Accounting with Disinvestments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Tips &amp; Tricks for Disinvestments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BB5D0D-8B22-4EA3-822D-E9C31887B867}"/>
              </a:ext>
            </a:extLst>
          </p:cNvPr>
          <p:cNvSpPr/>
          <p:nvPr/>
        </p:nvSpPr>
        <p:spPr>
          <a:xfrm>
            <a:off x="135584" y="1192179"/>
            <a:ext cx="5826406" cy="38625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CFFC7A-EEAF-47D7-8E09-2709D94F47CD}"/>
              </a:ext>
            </a:extLst>
          </p:cNvPr>
          <p:cNvGrpSpPr/>
          <p:nvPr/>
        </p:nvGrpSpPr>
        <p:grpSpPr>
          <a:xfrm flipH="1">
            <a:off x="2787623" y="3164787"/>
            <a:ext cx="2889832" cy="1980358"/>
            <a:chOff x="1965326" y="2819402"/>
            <a:chExt cx="5349874" cy="2959396"/>
          </a:xfrm>
          <a:noFill/>
        </p:grpSpPr>
        <p:sp>
          <p:nvSpPr>
            <p:cNvPr id="45" name="Line 4">
              <a:extLst>
                <a:ext uri="{FF2B5EF4-FFF2-40B4-BE49-F238E27FC236}">
                  <a16:creationId xmlns:a16="http://schemas.microsoft.com/office/drawing/2014/main" id="{04828975-AD95-4EA2-A1D5-AD78D50F9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2883198"/>
              <a:ext cx="5334000" cy="0"/>
            </a:xfrm>
            <a:prstGeom prst="line">
              <a:avLst/>
            </a:prstGeom>
            <a:grpFill/>
            <a:ln w="635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3304B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 Box 5">
              <a:extLst>
                <a:ext uri="{FF2B5EF4-FFF2-40B4-BE49-F238E27FC236}">
                  <a16:creationId xmlns:a16="http://schemas.microsoft.com/office/drawing/2014/main" id="{73609A50-A078-439F-B374-7614EB08D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5326" y="2819402"/>
              <a:ext cx="1920876" cy="5519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3304B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7">
              <a:extLst>
                <a:ext uri="{FF2B5EF4-FFF2-40B4-BE49-F238E27FC236}">
                  <a16:creationId xmlns:a16="http://schemas.microsoft.com/office/drawing/2014/main" id="{B81E67AE-587A-47D6-B64A-C4B129152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435" y="3128624"/>
              <a:ext cx="2209800" cy="11728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-$5,000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3304B"/>
                  </a:solidFill>
                  <a:effectLst/>
                  <a:uLnTx/>
                  <a:uFillTx/>
                </a:rPr>
                <a:t>(Credit)</a:t>
              </a:r>
            </a:p>
          </p:txBody>
        </p:sp>
        <p:sp>
          <p:nvSpPr>
            <p:cNvPr id="48" name="Line 8">
              <a:extLst>
                <a:ext uri="{FF2B5EF4-FFF2-40B4-BE49-F238E27FC236}">
                  <a16:creationId xmlns:a16="http://schemas.microsoft.com/office/drawing/2014/main" id="{29590C2F-7F78-40B4-A823-A06A2E48A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2883198"/>
              <a:ext cx="0" cy="2895600"/>
            </a:xfrm>
            <a:prstGeom prst="line">
              <a:avLst/>
            </a:prstGeom>
            <a:grpFill/>
            <a:ln w="635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3304B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Text Box 7">
            <a:extLst>
              <a:ext uri="{FF2B5EF4-FFF2-40B4-BE49-F238E27FC236}">
                <a16:creationId xmlns:a16="http://schemas.microsoft.com/office/drawing/2014/main" id="{DF688D10-1B54-44B0-9487-E669650EBEB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5584" y="3338812"/>
            <a:ext cx="11133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3304B"/>
                </a:solidFill>
              </a:rPr>
              <a:t>$5,000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3304B"/>
                </a:solidFill>
              </a:rPr>
              <a:t>(Debit)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08B6C4-39EB-4E09-9A16-7ED8D803A28C}"/>
              </a:ext>
            </a:extLst>
          </p:cNvPr>
          <p:cNvGrpSpPr/>
          <p:nvPr/>
        </p:nvGrpSpPr>
        <p:grpSpPr>
          <a:xfrm flipH="1">
            <a:off x="6131306" y="3157069"/>
            <a:ext cx="2946269" cy="2008213"/>
            <a:chOff x="1862475" y="2819402"/>
            <a:chExt cx="5452725" cy="2959396"/>
          </a:xfrm>
          <a:noFill/>
        </p:grpSpPr>
        <p:sp>
          <p:nvSpPr>
            <p:cNvPr id="51" name="Line 4">
              <a:extLst>
                <a:ext uri="{FF2B5EF4-FFF2-40B4-BE49-F238E27FC236}">
                  <a16:creationId xmlns:a16="http://schemas.microsoft.com/office/drawing/2014/main" id="{41631D54-9625-45FE-9F20-9BA44860B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2883198"/>
              <a:ext cx="5334000" cy="0"/>
            </a:xfrm>
            <a:prstGeom prst="line">
              <a:avLst/>
            </a:prstGeom>
            <a:grpFill/>
            <a:ln w="635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3304B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5">
              <a:extLst>
                <a:ext uri="{FF2B5EF4-FFF2-40B4-BE49-F238E27FC236}">
                  <a16:creationId xmlns:a16="http://schemas.microsoft.com/office/drawing/2014/main" id="{9575E55B-8F94-4155-ABBE-3F6AFA12F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5325" y="2819402"/>
              <a:ext cx="1920876" cy="5442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3304B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6">
              <a:extLst>
                <a:ext uri="{FF2B5EF4-FFF2-40B4-BE49-F238E27FC236}">
                  <a16:creationId xmlns:a16="http://schemas.microsoft.com/office/drawing/2014/main" id="{978590EC-C8D9-491B-8E96-6D5913B05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2475" y="3231327"/>
              <a:ext cx="2057400" cy="63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3304B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B432E96D-C384-4691-A276-BD6B669FF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2883198"/>
              <a:ext cx="0" cy="2895600"/>
            </a:xfrm>
            <a:prstGeom prst="line">
              <a:avLst/>
            </a:prstGeom>
            <a:grpFill/>
            <a:ln w="635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3304B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F5F94FD-7133-46E6-A109-985ECD4F4A74}"/>
              </a:ext>
            </a:extLst>
          </p:cNvPr>
          <p:cNvGrpSpPr/>
          <p:nvPr/>
        </p:nvGrpSpPr>
        <p:grpSpPr>
          <a:xfrm flipH="1">
            <a:off x="9089080" y="3157069"/>
            <a:ext cx="2695419" cy="1980358"/>
            <a:chOff x="1965326" y="2819402"/>
            <a:chExt cx="5349874" cy="2959396"/>
          </a:xfrm>
          <a:noFill/>
        </p:grpSpPr>
        <p:sp>
          <p:nvSpPr>
            <p:cNvPr id="56" name="Line 4">
              <a:extLst>
                <a:ext uri="{FF2B5EF4-FFF2-40B4-BE49-F238E27FC236}">
                  <a16:creationId xmlns:a16="http://schemas.microsoft.com/office/drawing/2014/main" id="{A325BA4B-2FF7-4105-B206-60F749FDD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2883198"/>
              <a:ext cx="5334000" cy="0"/>
            </a:xfrm>
            <a:prstGeom prst="line">
              <a:avLst/>
            </a:prstGeom>
            <a:grpFill/>
            <a:ln w="635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3304B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5">
              <a:extLst>
                <a:ext uri="{FF2B5EF4-FFF2-40B4-BE49-F238E27FC236}">
                  <a16:creationId xmlns:a16="http://schemas.microsoft.com/office/drawing/2014/main" id="{C84BF20A-81A4-4FE3-9173-B0298164E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5326" y="2819402"/>
              <a:ext cx="1920876" cy="5519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3304B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7">
              <a:extLst>
                <a:ext uri="{FF2B5EF4-FFF2-40B4-BE49-F238E27FC236}">
                  <a16:creationId xmlns:a16="http://schemas.microsoft.com/office/drawing/2014/main" id="{F4C5F8E3-4097-4E8E-89CB-DCC1B7EF4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885" y="3065736"/>
              <a:ext cx="2209800" cy="11728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-$5,000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3304B"/>
                  </a:solidFill>
                  <a:effectLst/>
                  <a:uLnTx/>
                  <a:uFillTx/>
                </a:rPr>
                <a:t>(Credit)</a:t>
              </a:r>
            </a:p>
          </p:txBody>
        </p:sp>
        <p:sp>
          <p:nvSpPr>
            <p:cNvPr id="59" name="Line 8">
              <a:extLst>
                <a:ext uri="{FF2B5EF4-FFF2-40B4-BE49-F238E27FC236}">
                  <a16:creationId xmlns:a16="http://schemas.microsoft.com/office/drawing/2014/main" id="{94B0138D-7F32-4084-8A9C-23885713E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2883198"/>
              <a:ext cx="0" cy="2895600"/>
            </a:xfrm>
            <a:prstGeom prst="line">
              <a:avLst/>
            </a:prstGeom>
            <a:grpFill/>
            <a:ln w="635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3304B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Text Box 7">
            <a:extLst>
              <a:ext uri="{FF2B5EF4-FFF2-40B4-BE49-F238E27FC236}">
                <a16:creationId xmlns:a16="http://schemas.microsoft.com/office/drawing/2014/main" id="{B7D91D5C-F1E4-4A3C-8D47-ACF08440F54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14913" y="3363910"/>
            <a:ext cx="11133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3304B"/>
                </a:solidFill>
              </a:rPr>
              <a:t>$5,000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3304B"/>
                </a:solidFill>
              </a:rPr>
              <a:t>(Debit)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7B1F3DB-9D80-462C-BFEE-D4A807AA4C79}"/>
              </a:ext>
            </a:extLst>
          </p:cNvPr>
          <p:cNvSpPr txBox="1"/>
          <p:nvPr/>
        </p:nvSpPr>
        <p:spPr>
          <a:xfrm>
            <a:off x="253656" y="2226789"/>
            <a:ext cx="262483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3304B"/>
                </a:solidFill>
              </a:rPr>
              <a:t>Line 1: </a:t>
            </a:r>
            <a:r>
              <a:rPr lang="en-US" sz="2000" dirty="0" err="1">
                <a:solidFill>
                  <a:srgbClr val="03304B"/>
                </a:solidFill>
              </a:rPr>
              <a:t>InterUnit</a:t>
            </a:r>
            <a:r>
              <a:rPr lang="en-US" sz="2000" dirty="0">
                <a:solidFill>
                  <a:srgbClr val="03304B"/>
                </a:solidFill>
              </a:rPr>
              <a:t> Cash Act.</a:t>
            </a:r>
          </a:p>
          <a:p>
            <a:pPr algn="ctr">
              <a:defRPr/>
            </a:pPr>
            <a:r>
              <a:rPr lang="en-US" sz="2000" dirty="0">
                <a:solidFill>
                  <a:srgbClr val="03304B"/>
                </a:solidFill>
              </a:rPr>
              <a:t> </a:t>
            </a:r>
            <a:r>
              <a:rPr lang="en-US" sz="2000" b="1" dirty="0">
                <a:solidFill>
                  <a:srgbClr val="03304B"/>
                </a:solidFill>
              </a:rPr>
              <a:t>#101013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B69C79-9D97-41CD-857F-0B2A4D2B0C69}"/>
              </a:ext>
            </a:extLst>
          </p:cNvPr>
          <p:cNvSpPr txBox="1"/>
          <p:nvPr/>
        </p:nvSpPr>
        <p:spPr>
          <a:xfrm>
            <a:off x="5919385" y="2230129"/>
            <a:ext cx="325945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3304B"/>
                </a:solidFill>
              </a:rPr>
              <a:t>Line 3: Return</a:t>
            </a:r>
          </a:p>
          <a:p>
            <a:pPr algn="ctr">
              <a:defRPr/>
            </a:pPr>
            <a:r>
              <a:rPr lang="en-US" sz="2000" dirty="0">
                <a:solidFill>
                  <a:srgbClr val="03304B"/>
                </a:solidFill>
              </a:rPr>
              <a:t> Investment Fund</a:t>
            </a:r>
          </a:p>
          <a:p>
            <a:pPr algn="ctr">
              <a:defRPr/>
            </a:pPr>
            <a:r>
              <a:rPr lang="en-US" sz="2000" dirty="0">
                <a:solidFill>
                  <a:srgbClr val="03304B"/>
                </a:solidFill>
              </a:rPr>
              <a:t> </a:t>
            </a:r>
            <a:r>
              <a:rPr lang="en-US" sz="2000" b="1" dirty="0">
                <a:solidFill>
                  <a:srgbClr val="03304B"/>
                </a:solidFill>
              </a:rPr>
              <a:t>#304001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12CC44-2038-444A-BD93-C77FB7C863FC}"/>
              </a:ext>
            </a:extLst>
          </p:cNvPr>
          <p:cNvSpPr txBox="1"/>
          <p:nvPr/>
        </p:nvSpPr>
        <p:spPr>
          <a:xfrm>
            <a:off x="9178838" y="2244330"/>
            <a:ext cx="264263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3304B"/>
                </a:solidFill>
              </a:rPr>
              <a:t>Line 4:InterUnit Cash Acct.</a:t>
            </a:r>
          </a:p>
          <a:p>
            <a:pPr algn="ctr">
              <a:defRPr/>
            </a:pPr>
            <a:r>
              <a:rPr lang="en-US" sz="2000" dirty="0">
                <a:solidFill>
                  <a:srgbClr val="03304B"/>
                </a:solidFill>
              </a:rPr>
              <a:t> </a:t>
            </a:r>
            <a:r>
              <a:rPr lang="en-US" sz="2000" b="1" dirty="0">
                <a:solidFill>
                  <a:srgbClr val="03304B"/>
                </a:solidFill>
              </a:rPr>
              <a:t>#101013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52507B-D501-4D61-8537-0E459C23E1CF}"/>
              </a:ext>
            </a:extLst>
          </p:cNvPr>
          <p:cNvSpPr txBox="1"/>
          <p:nvPr/>
        </p:nvSpPr>
        <p:spPr>
          <a:xfrm>
            <a:off x="2805021" y="2224957"/>
            <a:ext cx="295206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3304B"/>
                </a:solidFill>
              </a:rPr>
              <a:t>Line 2: Pool 1 </a:t>
            </a:r>
            <a:r>
              <a:rPr lang="en-US" sz="2000" dirty="0" err="1">
                <a:solidFill>
                  <a:srgbClr val="03304B"/>
                </a:solidFill>
              </a:rPr>
              <a:t>Disinv</a:t>
            </a:r>
            <a:r>
              <a:rPr lang="en-US" sz="2000" dirty="0">
                <a:solidFill>
                  <a:srgbClr val="03304B"/>
                </a:solidFill>
              </a:rPr>
              <a:t>-Treasury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3304B"/>
                </a:solidFill>
              </a:rPr>
              <a:t>#104001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8E9A60F-4C1F-4511-821B-84883C183676}"/>
              </a:ext>
            </a:extLst>
          </p:cNvPr>
          <p:cNvSpPr txBox="1"/>
          <p:nvPr/>
        </p:nvSpPr>
        <p:spPr>
          <a:xfrm>
            <a:off x="1198724" y="1487830"/>
            <a:ext cx="39599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3304B"/>
                </a:solidFill>
              </a:rPr>
              <a:t>Agency Fund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73BDA62-1CDB-40F9-9F74-05624D9D9447}"/>
              </a:ext>
            </a:extLst>
          </p:cNvPr>
          <p:cNvSpPr txBox="1"/>
          <p:nvPr/>
        </p:nvSpPr>
        <p:spPr>
          <a:xfrm>
            <a:off x="7025130" y="1457695"/>
            <a:ext cx="43462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3304B"/>
                </a:solidFill>
              </a:rPr>
              <a:t>Treasury Fund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A8E6863-A50B-45FA-9BA0-CE67B5381D42}"/>
              </a:ext>
            </a:extLst>
          </p:cNvPr>
          <p:cNvSpPr/>
          <p:nvPr/>
        </p:nvSpPr>
        <p:spPr>
          <a:xfrm>
            <a:off x="5922208" y="1192179"/>
            <a:ext cx="5826406" cy="38625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CDC8B71-2D68-4380-A4BA-9EB2BC265101}"/>
              </a:ext>
            </a:extLst>
          </p:cNvPr>
          <p:cNvGrpSpPr/>
          <p:nvPr/>
        </p:nvGrpSpPr>
        <p:grpSpPr>
          <a:xfrm flipH="1">
            <a:off x="9179994" y="3242452"/>
            <a:ext cx="2531968" cy="1964922"/>
            <a:chOff x="1981200" y="2883198"/>
            <a:chExt cx="5334000" cy="2895600"/>
          </a:xfrm>
        </p:grpSpPr>
        <p:sp>
          <p:nvSpPr>
            <p:cNvPr id="79" name="Line 4">
              <a:extLst>
                <a:ext uri="{FF2B5EF4-FFF2-40B4-BE49-F238E27FC236}">
                  <a16:creationId xmlns:a16="http://schemas.microsoft.com/office/drawing/2014/main" id="{C05B9D5D-FF24-4398-83C5-AFE1FED66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2883198"/>
              <a:ext cx="5334000" cy="0"/>
            </a:xfrm>
            <a:prstGeom prst="line">
              <a:avLst/>
            </a:prstGeom>
            <a:noFill/>
            <a:ln w="63500">
              <a:solidFill>
                <a:srgbClr val="03304B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Line 8">
              <a:extLst>
                <a:ext uri="{FF2B5EF4-FFF2-40B4-BE49-F238E27FC236}">
                  <a16:creationId xmlns:a16="http://schemas.microsoft.com/office/drawing/2014/main" id="{9B0D7D36-57DB-4C1D-B5B6-87414E8F1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2883198"/>
              <a:ext cx="0" cy="2895600"/>
            </a:xfrm>
            <a:prstGeom prst="line">
              <a:avLst/>
            </a:prstGeom>
            <a:noFill/>
            <a:ln w="63500">
              <a:solidFill>
                <a:srgbClr val="03304B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DE3E1D-D83B-4D72-913B-0B93DEC513FE}"/>
              </a:ext>
            </a:extLst>
          </p:cNvPr>
          <p:cNvGrpSpPr/>
          <p:nvPr/>
        </p:nvGrpSpPr>
        <p:grpSpPr>
          <a:xfrm flipH="1">
            <a:off x="6218752" y="3243652"/>
            <a:ext cx="2531968" cy="1964922"/>
            <a:chOff x="1981200" y="2883198"/>
            <a:chExt cx="5334000" cy="2895600"/>
          </a:xfrm>
        </p:grpSpPr>
        <p:sp>
          <p:nvSpPr>
            <p:cNvPr id="84" name="Line 4">
              <a:extLst>
                <a:ext uri="{FF2B5EF4-FFF2-40B4-BE49-F238E27FC236}">
                  <a16:creationId xmlns:a16="http://schemas.microsoft.com/office/drawing/2014/main" id="{38A4497D-3374-4C42-B520-28BCB943E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2883198"/>
              <a:ext cx="5334000" cy="0"/>
            </a:xfrm>
            <a:prstGeom prst="line">
              <a:avLst/>
            </a:prstGeom>
            <a:noFill/>
            <a:ln w="63500">
              <a:solidFill>
                <a:srgbClr val="03304B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Line 8">
              <a:extLst>
                <a:ext uri="{FF2B5EF4-FFF2-40B4-BE49-F238E27FC236}">
                  <a16:creationId xmlns:a16="http://schemas.microsoft.com/office/drawing/2014/main" id="{E506A811-5D0E-48F4-AF75-F09CFC3D8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2883198"/>
              <a:ext cx="0" cy="2895600"/>
            </a:xfrm>
            <a:prstGeom prst="line">
              <a:avLst/>
            </a:prstGeom>
            <a:noFill/>
            <a:ln w="63500">
              <a:solidFill>
                <a:srgbClr val="03304B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39BDA5C-AACF-4B6E-8809-2B4B4B390B3C}"/>
              </a:ext>
            </a:extLst>
          </p:cNvPr>
          <p:cNvGrpSpPr/>
          <p:nvPr/>
        </p:nvGrpSpPr>
        <p:grpSpPr>
          <a:xfrm flipH="1">
            <a:off x="198766" y="3220893"/>
            <a:ext cx="2531968" cy="1964922"/>
            <a:chOff x="1981200" y="2883198"/>
            <a:chExt cx="5334000" cy="2895600"/>
          </a:xfrm>
        </p:grpSpPr>
        <p:sp>
          <p:nvSpPr>
            <p:cNvPr id="87" name="Line 4">
              <a:extLst>
                <a:ext uri="{FF2B5EF4-FFF2-40B4-BE49-F238E27FC236}">
                  <a16:creationId xmlns:a16="http://schemas.microsoft.com/office/drawing/2014/main" id="{ECB962CC-7DAC-413B-BEC3-77B24A287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2883198"/>
              <a:ext cx="5334000" cy="0"/>
            </a:xfrm>
            <a:prstGeom prst="line">
              <a:avLst/>
            </a:prstGeom>
            <a:noFill/>
            <a:ln w="63500">
              <a:solidFill>
                <a:srgbClr val="03304B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8">
              <a:extLst>
                <a:ext uri="{FF2B5EF4-FFF2-40B4-BE49-F238E27FC236}">
                  <a16:creationId xmlns:a16="http://schemas.microsoft.com/office/drawing/2014/main" id="{AFDFBCE6-15B7-4D78-AF07-46DC4B16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2883198"/>
              <a:ext cx="0" cy="2895600"/>
            </a:xfrm>
            <a:prstGeom prst="line">
              <a:avLst/>
            </a:prstGeom>
            <a:noFill/>
            <a:ln w="63500">
              <a:solidFill>
                <a:srgbClr val="03304B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800D619-A2C3-4700-8714-4D6D2C43A88E}"/>
              </a:ext>
            </a:extLst>
          </p:cNvPr>
          <p:cNvGrpSpPr/>
          <p:nvPr/>
        </p:nvGrpSpPr>
        <p:grpSpPr>
          <a:xfrm flipH="1">
            <a:off x="2967453" y="3229194"/>
            <a:ext cx="2531968" cy="1964922"/>
            <a:chOff x="1981200" y="2883198"/>
            <a:chExt cx="5334000" cy="2895600"/>
          </a:xfrm>
        </p:grpSpPr>
        <p:sp>
          <p:nvSpPr>
            <p:cNvPr id="90" name="Line 4">
              <a:extLst>
                <a:ext uri="{FF2B5EF4-FFF2-40B4-BE49-F238E27FC236}">
                  <a16:creationId xmlns:a16="http://schemas.microsoft.com/office/drawing/2014/main" id="{9C4B0581-2A13-4F21-B431-7F6FE1981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2883198"/>
              <a:ext cx="5334000" cy="0"/>
            </a:xfrm>
            <a:prstGeom prst="line">
              <a:avLst/>
            </a:prstGeom>
            <a:noFill/>
            <a:ln w="63500">
              <a:solidFill>
                <a:srgbClr val="03304B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8">
              <a:extLst>
                <a:ext uri="{FF2B5EF4-FFF2-40B4-BE49-F238E27FC236}">
                  <a16:creationId xmlns:a16="http://schemas.microsoft.com/office/drawing/2014/main" id="{2C2F8C12-2DDE-40A7-AAF8-1A41875E0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2883198"/>
              <a:ext cx="0" cy="2895600"/>
            </a:xfrm>
            <a:prstGeom prst="line">
              <a:avLst/>
            </a:prstGeom>
            <a:noFill/>
            <a:ln w="63500">
              <a:solidFill>
                <a:srgbClr val="03304B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2" name="Graphic 91" descr="Building">
            <a:extLst>
              <a:ext uri="{FF2B5EF4-FFF2-40B4-BE49-F238E27FC236}">
                <a16:creationId xmlns:a16="http://schemas.microsoft.com/office/drawing/2014/main" id="{EB3C16B4-2666-4A61-BCC0-4DC952FD7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0116" y="3731227"/>
            <a:ext cx="1465519" cy="2072653"/>
          </a:xfrm>
          <a:prstGeom prst="rect">
            <a:avLst/>
          </a:prstGeom>
        </p:spPr>
      </p:pic>
      <p:pic>
        <p:nvPicPr>
          <p:cNvPr id="93" name="Graphic 92" descr="Bank">
            <a:extLst>
              <a:ext uri="{FF2B5EF4-FFF2-40B4-BE49-F238E27FC236}">
                <a16:creationId xmlns:a16="http://schemas.microsoft.com/office/drawing/2014/main" id="{0CDEAC3B-1CF7-465B-870A-6B21E471F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8940" y="3569092"/>
            <a:ext cx="1877269" cy="2403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76593-2D5E-4ABC-9646-518656D4A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480" y="5726775"/>
            <a:ext cx="91447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C4DA27-61FD-4E49-886B-94718D66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190" y="5850442"/>
            <a:ext cx="783811" cy="647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FB1FA4-3A15-4B33-A9C1-CD3DBC039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203" b="10975"/>
          <a:stretch/>
        </p:blipFill>
        <p:spPr>
          <a:xfrm>
            <a:off x="442958" y="1291828"/>
            <a:ext cx="11523846" cy="452596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25" y="1166018"/>
            <a:ext cx="926926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PALM Entries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C563EC-9EEA-4EF8-8D81-6FF5D988200F}"/>
              </a:ext>
            </a:extLst>
          </p:cNvPr>
          <p:cNvSpPr txBox="1">
            <a:spLocks/>
          </p:cNvSpPr>
          <p:nvPr/>
        </p:nvSpPr>
        <p:spPr>
          <a:xfrm>
            <a:off x="617328" y="141763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CC5E8-DE79-4303-A955-FE18F2FCBE97}"/>
              </a:ext>
            </a:extLst>
          </p:cNvPr>
          <p:cNvSpPr/>
          <p:nvPr/>
        </p:nvSpPr>
        <p:spPr>
          <a:xfrm>
            <a:off x="601871" y="2575752"/>
            <a:ext cx="10662331" cy="7708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8DB65-421B-4BF2-8F2C-361968BBEB04}"/>
              </a:ext>
            </a:extLst>
          </p:cNvPr>
          <p:cNvSpPr/>
          <p:nvPr/>
        </p:nvSpPr>
        <p:spPr>
          <a:xfrm>
            <a:off x="601871" y="3345176"/>
            <a:ext cx="10662331" cy="7708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125B4C-E88B-41B0-B6D6-AEDE9FFDE7A2}"/>
              </a:ext>
            </a:extLst>
          </p:cNvPr>
          <p:cNvSpPr/>
          <p:nvPr/>
        </p:nvSpPr>
        <p:spPr>
          <a:xfrm>
            <a:off x="601870" y="5521112"/>
            <a:ext cx="10662332" cy="3125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68B921-7307-46D9-9F12-5795EFD2AECD}"/>
              </a:ext>
            </a:extLst>
          </p:cNvPr>
          <p:cNvSpPr/>
          <p:nvPr/>
        </p:nvSpPr>
        <p:spPr>
          <a:xfrm>
            <a:off x="601870" y="5188545"/>
            <a:ext cx="10662331" cy="3125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570729-F1AF-4810-8694-99F193E9BF77}"/>
              </a:ext>
            </a:extLst>
          </p:cNvPr>
          <p:cNvCxnSpPr/>
          <p:nvPr/>
        </p:nvCxnSpPr>
        <p:spPr>
          <a:xfrm flipH="1" flipV="1">
            <a:off x="4664765" y="4059866"/>
            <a:ext cx="834887" cy="4240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8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F32B5-59DE-4AB1-9D03-60FBEDECE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" t="4972" r="6209" b="4957"/>
          <a:stretch/>
        </p:blipFill>
        <p:spPr>
          <a:xfrm>
            <a:off x="257687" y="1972813"/>
            <a:ext cx="11676625" cy="308296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25" y="1166018"/>
            <a:ext cx="926926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PALM Entries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C563EC-9EEA-4EF8-8D81-6FF5D988200F}"/>
              </a:ext>
            </a:extLst>
          </p:cNvPr>
          <p:cNvSpPr txBox="1">
            <a:spLocks/>
          </p:cNvSpPr>
          <p:nvPr/>
        </p:nvSpPr>
        <p:spPr>
          <a:xfrm>
            <a:off x="617328" y="141763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CC5E8-DE79-4303-A955-FE18F2FCBE97}"/>
              </a:ext>
            </a:extLst>
          </p:cNvPr>
          <p:cNvSpPr/>
          <p:nvPr/>
        </p:nvSpPr>
        <p:spPr>
          <a:xfrm>
            <a:off x="350235" y="3429001"/>
            <a:ext cx="11491530" cy="7708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8DB65-421B-4BF2-8F2C-361968BBEB04}"/>
              </a:ext>
            </a:extLst>
          </p:cNvPr>
          <p:cNvSpPr/>
          <p:nvPr/>
        </p:nvSpPr>
        <p:spPr>
          <a:xfrm>
            <a:off x="350235" y="4199861"/>
            <a:ext cx="11491530" cy="77787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0567A-4C04-4DD7-9B13-5BC682B4A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989" y="5784429"/>
            <a:ext cx="91447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7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36BF14-55C5-470F-9C1F-8F827D2A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989" y="5800674"/>
            <a:ext cx="914479" cy="75597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– Step 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C563EC-9EEA-4EF8-8D81-6FF5D988200F}"/>
              </a:ext>
            </a:extLst>
          </p:cNvPr>
          <p:cNvSpPr txBox="1">
            <a:spLocks/>
          </p:cNvSpPr>
          <p:nvPr/>
        </p:nvSpPr>
        <p:spPr>
          <a:xfrm>
            <a:off x="617328" y="141763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8613A0-888F-4033-95E3-73D636F9A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76" y="1377537"/>
            <a:ext cx="10972800" cy="4525963"/>
          </a:xfrm>
        </p:spPr>
        <p:txBody>
          <a:bodyPr>
            <a:noAutofit/>
          </a:bodyPr>
          <a:lstStyle/>
          <a:p>
            <a:r>
              <a:rPr lang="en-US" sz="3200" dirty="0"/>
              <a:t>Central FLAIR remains the book of record for Appropriations, Releases, Reserves, and Cash during the CMS Wave</a:t>
            </a:r>
          </a:p>
          <a:p>
            <a:r>
              <a:rPr lang="en-US" sz="3200" dirty="0"/>
              <a:t>Pull and review reports to verify disinvestments</a:t>
            </a:r>
          </a:p>
          <a:p>
            <a:r>
              <a:rPr lang="en-US" sz="3200" dirty="0"/>
              <a:t>Agencies must verify the receipt of the TR45 in Central FLAIR</a:t>
            </a:r>
          </a:p>
          <a:p>
            <a:r>
              <a:rPr lang="en-US" sz="3200" dirty="0"/>
              <a:t>Determine where the error was made, and which system is out of balance</a:t>
            </a:r>
          </a:p>
          <a:p>
            <a:r>
              <a:rPr lang="en-US" sz="3200" dirty="0"/>
              <a:t>Map out corrections if they are needed</a:t>
            </a:r>
          </a:p>
        </p:txBody>
      </p:sp>
    </p:spTree>
    <p:extLst>
      <p:ext uri="{BB962C8B-B14F-4D97-AF65-F5344CB8AC3E}">
        <p14:creationId xmlns:p14="http://schemas.microsoft.com/office/powerpoint/2010/main" val="318296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E73ED4-5970-46DA-984B-5B1EBD83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989" y="5800674"/>
            <a:ext cx="914479" cy="75597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81ECB-877C-4E2E-8A4E-69AD34533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28" y="1417638"/>
            <a:ext cx="1121963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Florida PALM Report - GLR083 – Investment Activity Report </a:t>
            </a:r>
          </a:p>
          <a:p>
            <a:r>
              <a:rPr lang="en-US" sz="3200" dirty="0"/>
              <a:t>Agency unique reports</a:t>
            </a:r>
          </a:p>
          <a:p>
            <a:r>
              <a:rPr lang="en-US" sz="3200" dirty="0"/>
              <a:t>RDS Central Standard Reports:</a:t>
            </a:r>
          </a:p>
          <a:p>
            <a:pPr lvl="1"/>
            <a:r>
              <a:rPr lang="en-US" sz="3200" dirty="0"/>
              <a:t>CNPPPJT2 - Posted JT's by SWDN within Initiating</a:t>
            </a:r>
          </a:p>
          <a:p>
            <a:pPr lvl="1"/>
            <a:r>
              <a:rPr lang="en-US" sz="3200" dirty="0"/>
              <a:t>CNPPPJT4 - Posted JT's by SWDN within Benefiting</a:t>
            </a:r>
          </a:p>
          <a:p>
            <a:r>
              <a:rPr lang="en-US" sz="3200" dirty="0" err="1"/>
              <a:t>WebFocus</a:t>
            </a:r>
            <a:r>
              <a:rPr lang="en-US" sz="3200" dirty="0"/>
              <a:t> (MRE):</a:t>
            </a:r>
          </a:p>
          <a:p>
            <a:pPr lvl="1"/>
            <a:r>
              <a:rPr lang="en-US" sz="3200" dirty="0"/>
              <a:t>CMPTTRN - shows all comptroller transactions</a:t>
            </a:r>
          </a:p>
          <a:p>
            <a:r>
              <a:rPr lang="en-US" sz="3200" dirty="0"/>
              <a:t>State Accounts Screen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17D39-9D9A-447A-998E-A0CFBCDB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E05FA3-642A-4A2E-A693-480D0D94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Tools - Disinvestments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0084F-CE01-4F8C-AD08-DBDB329DE3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EA5CB-AD00-4291-8B9B-F9B38F86E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</p:spTree>
    <p:extLst>
      <p:ext uri="{BB962C8B-B14F-4D97-AF65-F5344CB8AC3E}">
        <p14:creationId xmlns:p14="http://schemas.microsoft.com/office/powerpoint/2010/main" val="3844760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4FF66D-D7DA-4E10-9B17-93C5E990E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989" y="5772134"/>
            <a:ext cx="914479" cy="75597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25" y="1166018"/>
            <a:ext cx="926926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PALM Corrections – Tips &amp; Tricks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C563EC-9EEA-4EF8-8D81-6FF5D988200F}"/>
              </a:ext>
            </a:extLst>
          </p:cNvPr>
          <p:cNvSpPr txBox="1">
            <a:spLocks/>
          </p:cNvSpPr>
          <p:nvPr/>
        </p:nvSpPr>
        <p:spPr>
          <a:xfrm>
            <a:off x="617328" y="141763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D13AA5-AFD2-4725-8A62-C3C270C24E70}"/>
              </a:ext>
            </a:extLst>
          </p:cNvPr>
          <p:cNvSpPr/>
          <p:nvPr/>
        </p:nvSpPr>
        <p:spPr>
          <a:xfrm>
            <a:off x="617328" y="1417293"/>
            <a:ext cx="10442027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Reversal entries in Florida PALM must have four lines</a:t>
            </a:r>
          </a:p>
          <a:p>
            <a:pPr marL="365760" lvl="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original journal date must be used when correcting entries</a:t>
            </a:r>
          </a:p>
          <a:p>
            <a:pPr marL="36576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reversing an entry, flip the signs</a:t>
            </a:r>
          </a:p>
          <a:p>
            <a:pPr marL="365760" lvl="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RED source code when applicable to adjust investment balances in Florida PALM </a:t>
            </a:r>
          </a:p>
          <a:p>
            <a:pPr marL="365760" lvl="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reversed, reprocess the disinvestment</a:t>
            </a:r>
          </a:p>
          <a:p>
            <a:pPr marL="365760" lvl="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Disinvest to the same Fund and Budget Entity as the original investment</a:t>
            </a:r>
          </a:p>
        </p:txBody>
      </p:sp>
    </p:spTree>
    <p:extLst>
      <p:ext uri="{BB962C8B-B14F-4D97-AF65-F5344CB8AC3E}">
        <p14:creationId xmlns:p14="http://schemas.microsoft.com/office/powerpoint/2010/main" val="5708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08C004-A923-48F4-BF7B-9AAD5432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988" y="5784429"/>
            <a:ext cx="914479" cy="75597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25" y="1166018"/>
            <a:ext cx="926926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PALM Corrections – Tips &amp; Tricks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C563EC-9EEA-4EF8-8D81-6FF5D988200F}"/>
              </a:ext>
            </a:extLst>
          </p:cNvPr>
          <p:cNvSpPr txBox="1">
            <a:spLocks/>
          </p:cNvSpPr>
          <p:nvPr/>
        </p:nvSpPr>
        <p:spPr>
          <a:xfrm>
            <a:off x="617328" y="141763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04401-9195-4583-A8BC-8091FA4D3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009" y="1291827"/>
            <a:ext cx="9550548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1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CB3E81-16CD-4A5B-9BE4-604E176A9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989" y="5813606"/>
            <a:ext cx="914479" cy="75597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25" y="1166018"/>
            <a:ext cx="926926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PALM Corrections – Tips &amp; Tricks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C563EC-9EEA-4EF8-8D81-6FF5D988200F}"/>
              </a:ext>
            </a:extLst>
          </p:cNvPr>
          <p:cNvSpPr txBox="1">
            <a:spLocks/>
          </p:cNvSpPr>
          <p:nvPr/>
        </p:nvSpPr>
        <p:spPr>
          <a:xfrm>
            <a:off x="617328" y="141763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681DC4-411E-4511-8377-878F2242D7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8" t="8310" r="1681" b="2684"/>
          <a:stretch/>
        </p:blipFill>
        <p:spPr>
          <a:xfrm>
            <a:off x="2131736" y="1042022"/>
            <a:ext cx="7943983" cy="47739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60A37C-C223-4634-AC28-C32FB4ACCEB2}"/>
              </a:ext>
            </a:extLst>
          </p:cNvPr>
          <p:cNvSpPr/>
          <p:nvPr/>
        </p:nvSpPr>
        <p:spPr>
          <a:xfrm>
            <a:off x="1996689" y="1089271"/>
            <a:ext cx="795130" cy="375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8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E8A902-EDEE-4201-BCA7-97CB62836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988" y="5800674"/>
            <a:ext cx="914479" cy="75597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Departmental – Step 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C563EC-9EEA-4EF8-8D81-6FF5D988200F}"/>
              </a:ext>
            </a:extLst>
          </p:cNvPr>
          <p:cNvSpPr txBox="1">
            <a:spLocks/>
          </p:cNvSpPr>
          <p:nvPr/>
        </p:nvSpPr>
        <p:spPr>
          <a:xfrm>
            <a:off x="617328" y="141763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8613A0-888F-4033-95E3-73D636F9A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Departmental must be updated to reflect the disinvestment </a:t>
            </a:r>
          </a:p>
          <a:p>
            <a:r>
              <a:rPr lang="en-US" sz="3200" dirty="0"/>
              <a:t>Agencies will process the receipt, TR96 in Departmental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Departmental should match Central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0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CBDEB55-02B7-4908-B11A-F7C73DA78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526057"/>
              </p:ext>
            </p:extLst>
          </p:nvPr>
        </p:nvGraphicFramePr>
        <p:xfrm>
          <a:off x="-788505" y="1305167"/>
          <a:ext cx="13769009" cy="522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07D75-C0E8-4F78-ACF4-0097F742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1002A4-5D3F-49D5-8CBC-A22C58DA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267"/>
            <a:ext cx="10134600" cy="1143000"/>
          </a:xfrm>
        </p:spPr>
        <p:txBody>
          <a:bodyPr/>
          <a:lstStyle/>
          <a:p>
            <a:r>
              <a:rPr lang="en-US" dirty="0"/>
              <a:t>We’ve come full circle…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297E0-7D8B-4A44-AFC6-BDCDFE8D0D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D64FB-E999-441A-B540-CDC0D8951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8143A2-9CA9-441D-820E-6B2702F122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4874" y="5770217"/>
            <a:ext cx="91447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CCB8F5-F763-442B-B256-5F193D6E6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CA5FFF-FF62-46A7-A4E0-B924C06EA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31696D-2F88-45C1-86C2-7B75AF6B4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1EA6D2-59F5-43F1-B56D-04D969BDD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5DC9C9-DD98-4036-A2CF-DCFED0FDE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DE700B-3660-466F-9F9C-D71145D88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0A2A0D-8635-4FED-8292-8ED9A2534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1CF7FF-11F9-44DA-A128-3324565C5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D791F3-FC54-4541-9386-532DDCD0E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945A69-BFE8-4EF5-8940-2C2717F53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6F6ED-250F-4B1C-A3B3-B25B0E51E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45BA2E-EF5E-442D-8E95-E3580034D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53743A-12F5-4BF0-B6D5-31122CACF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315B2C-3900-4ED0-BF3D-F5FDD53F3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262B9A-DA4E-446D-AE5F-6F8405C4C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667" y="5792056"/>
            <a:ext cx="914479" cy="755970"/>
          </a:xfrm>
          <a:prstGeom prst="rect">
            <a:avLst/>
          </a:prstGeom>
        </p:spPr>
      </p:pic>
      <p:pic>
        <p:nvPicPr>
          <p:cNvPr id="6" name="Graphic 5" descr="Bank">
            <a:extLst>
              <a:ext uri="{FF2B5EF4-FFF2-40B4-BE49-F238E27FC236}">
                <a16:creationId xmlns:a16="http://schemas.microsoft.com/office/drawing/2014/main" id="{67C7E658-492D-4638-8D52-4C4C5D20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6180" y="1259619"/>
            <a:ext cx="3389278" cy="4338761"/>
          </a:xfrm>
          <a:prstGeom prst="rect">
            <a:avLst/>
          </a:prstGeom>
        </p:spPr>
      </p:pic>
      <p:pic>
        <p:nvPicPr>
          <p:cNvPr id="17" name="Graphic 16" descr="Building">
            <a:extLst>
              <a:ext uri="{FF2B5EF4-FFF2-40B4-BE49-F238E27FC236}">
                <a16:creationId xmlns:a16="http://schemas.microsoft.com/office/drawing/2014/main" id="{2124A4D4-7D54-42C2-B574-7FB2E07D77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278" y="1159338"/>
            <a:ext cx="2967156" cy="419638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65" y="1505549"/>
            <a:ext cx="10972800" cy="4525963"/>
          </a:xfrm>
        </p:spPr>
        <p:txBody>
          <a:bodyPr/>
          <a:lstStyle/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B51E39-449C-4267-BD61-E3942232C31B}"/>
              </a:ext>
            </a:extLst>
          </p:cNvPr>
          <p:cNvCxnSpPr>
            <a:cxnSpLocks/>
          </p:cNvCxnSpPr>
          <p:nvPr/>
        </p:nvCxnSpPr>
        <p:spPr>
          <a:xfrm>
            <a:off x="4060480" y="3652649"/>
            <a:ext cx="3090128" cy="0"/>
          </a:xfrm>
          <a:prstGeom prst="straightConnector1">
            <a:avLst/>
          </a:prstGeom>
          <a:noFill/>
          <a:ln w="127000" cap="flat" cmpd="sng" algn="ctr">
            <a:solidFill>
              <a:srgbClr val="03304B"/>
            </a:solidFill>
            <a:prstDash val="solid"/>
            <a:miter lim="800000"/>
            <a:headEnd type="none" w="lg" len="lg"/>
            <a:tailEnd type="arrow" w="sm" len="sm"/>
          </a:ln>
          <a:effectLst/>
        </p:spPr>
      </p:cxnSp>
      <p:pic>
        <p:nvPicPr>
          <p:cNvPr id="11" name="Graphic 10" descr="Coins">
            <a:extLst>
              <a:ext uri="{FF2B5EF4-FFF2-40B4-BE49-F238E27FC236}">
                <a16:creationId xmlns:a16="http://schemas.microsoft.com/office/drawing/2014/main" id="{B55A5A48-30EA-4F8F-863D-218C2154A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95517" y="4541791"/>
            <a:ext cx="914400" cy="810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35CFF-81F5-4855-89A7-B8DEB13BD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5620" y="4524444"/>
            <a:ext cx="914479" cy="914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B910C4-57C2-4D93-AA45-8363ED43F26E}"/>
              </a:ext>
            </a:extLst>
          </p:cNvPr>
          <p:cNvSpPr txBox="1"/>
          <p:nvPr/>
        </p:nvSpPr>
        <p:spPr>
          <a:xfrm>
            <a:off x="1139136" y="5329330"/>
            <a:ext cx="245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Agency Trust Funds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0EC9E4-FAC5-46D4-B276-B49E7068C312}"/>
              </a:ext>
            </a:extLst>
          </p:cNvPr>
          <p:cNvSpPr txBox="1"/>
          <p:nvPr/>
        </p:nvSpPr>
        <p:spPr>
          <a:xfrm>
            <a:off x="7730821" y="5334089"/>
            <a:ext cx="307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Treasury Investment Pool</a:t>
            </a:r>
          </a:p>
        </p:txBody>
      </p:sp>
    </p:spTree>
    <p:extLst>
      <p:ext uri="{BB962C8B-B14F-4D97-AF65-F5344CB8AC3E}">
        <p14:creationId xmlns:p14="http://schemas.microsoft.com/office/powerpoint/2010/main" val="2390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F276D-E1C2-4871-93A0-3BF7B5CFA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664" y="5725091"/>
            <a:ext cx="914479" cy="755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8B130-F5C3-471F-A791-13C99062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AB11C8FD-2F39-4D27-8870-BD187ED8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</p:spPr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8F84C3A-F1DC-41BA-AFD4-E64F03AFF0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6C78CBA-A718-4667-B674-C6E0FC0F8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6CEA9-B53C-45CC-A799-47D5891712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4" t="2166" r="2019" b="5054"/>
          <a:stretch/>
        </p:blipFill>
        <p:spPr>
          <a:xfrm>
            <a:off x="3833449" y="1875692"/>
            <a:ext cx="4478215" cy="30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67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1"/>
            <a:ext cx="10363200" cy="1009650"/>
          </a:xfrm>
        </p:spPr>
        <p:txBody>
          <a:bodyPr anchor="t"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5095E-EB4F-46BE-BB51-0C9D03B20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00" y="6400799"/>
            <a:ext cx="1388853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01/20/2022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3E311-1D67-4393-86DB-40D854DA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5D559C-274D-4CAE-B19B-A7B7FDBC0BC4}"/>
              </a:ext>
            </a:extLst>
          </p:cNvPr>
          <p:cNvSpPr txBox="1">
            <a:spLocks/>
          </p:cNvSpPr>
          <p:nvPr/>
        </p:nvSpPr>
        <p:spPr>
          <a:xfrm>
            <a:off x="914400" y="2362200"/>
            <a:ext cx="10363200" cy="2449111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 cap="small" baseline="0">
                <a:solidFill>
                  <a:srgbClr val="ABAEB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ABAE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us </a:t>
            </a:r>
            <a:endParaRPr kumimoji="0" lang="en-US" sz="2700" b="0" i="0" u="none" strike="noStrike" kern="1200" cap="small" spc="0" normalizeH="0" baseline="0" noProof="0" dirty="0">
              <a:ln>
                <a:noFill/>
              </a:ln>
              <a:solidFill>
                <a:srgbClr val="ABAE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" action="ppaction://noaction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ABAE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FloridaPALM@myfloridacfo.com</a:t>
            </a:r>
            <a:endParaRPr kumimoji="0" lang="en-US" sz="2700" b="0" i="0" u="none" strike="noStrike" kern="1200" cap="small" spc="0" normalizeH="0" baseline="0" noProof="0" dirty="0">
              <a:ln>
                <a:noFill/>
              </a:ln>
              <a:solidFill>
                <a:srgbClr val="ABAE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small" spc="0" normalizeH="0" baseline="0" noProof="0" dirty="0">
              <a:ln>
                <a:noFill/>
              </a:ln>
              <a:solidFill>
                <a:srgbClr val="ABAE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ABAE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Website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ABAE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www.myfloridacfo.com/floridapalm/</a:t>
            </a:r>
            <a:endParaRPr kumimoji="0" lang="en-US" sz="2700" b="0" i="0" u="none" strike="noStrike" kern="1200" cap="small" spc="0" normalizeH="0" baseline="0" noProof="0" dirty="0">
              <a:ln>
                <a:noFill/>
              </a:ln>
              <a:solidFill>
                <a:srgbClr val="ABAE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small" spc="0" normalizeH="0" baseline="0" noProof="0" dirty="0">
              <a:ln>
                <a:noFill/>
              </a:ln>
              <a:solidFill>
                <a:srgbClr val="ABAE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D195A-FA66-443B-A0C7-8BD989EB2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Disinvestments</a:t>
            </a:r>
          </a:p>
        </p:txBody>
      </p:sp>
    </p:spTree>
    <p:extLst>
      <p:ext uri="{BB962C8B-B14F-4D97-AF65-F5344CB8AC3E}">
        <p14:creationId xmlns:p14="http://schemas.microsoft.com/office/powerpoint/2010/main" val="306572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3616F3-4F07-4119-9ED3-930ABB06F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18" t="9594" b="3800"/>
          <a:stretch/>
        </p:blipFill>
        <p:spPr>
          <a:xfrm>
            <a:off x="8284138" y="5801140"/>
            <a:ext cx="918560" cy="75503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81ECB-877C-4E2E-8A4E-69AD34533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28" y="1417638"/>
            <a:ext cx="10972800" cy="4525963"/>
          </a:xfrm>
        </p:spPr>
        <p:txBody>
          <a:bodyPr/>
          <a:lstStyle/>
          <a:p>
            <a:r>
              <a:rPr lang="en-US" sz="3200" b="1" dirty="0"/>
              <a:t>GLR082</a:t>
            </a:r>
            <a:r>
              <a:rPr lang="en-US" sz="3200" dirty="0"/>
              <a:t> </a:t>
            </a:r>
            <a:r>
              <a:rPr lang="en-US" sz="3200" b="1" dirty="0"/>
              <a:t>– </a:t>
            </a:r>
            <a:r>
              <a:rPr lang="en-US" sz="3200" b="1" i="1" dirty="0"/>
              <a:t>Apportionment Report:</a:t>
            </a:r>
          </a:p>
          <a:p>
            <a:pPr lvl="1"/>
            <a:r>
              <a:rPr lang="en-US" sz="3200" dirty="0"/>
              <a:t>Reports the interest and administrative fees </a:t>
            </a:r>
          </a:p>
          <a:p>
            <a:r>
              <a:rPr lang="en-US" sz="3200" b="1" dirty="0"/>
              <a:t>GLR083 – </a:t>
            </a:r>
            <a:r>
              <a:rPr lang="en-US" sz="3200" b="1" i="1" dirty="0"/>
              <a:t>Investment Activity Report:</a:t>
            </a:r>
          </a:p>
          <a:p>
            <a:pPr lvl="1"/>
            <a:r>
              <a:rPr lang="en-US" sz="3200" dirty="0"/>
              <a:t>Reports the investment transactions and balances by pool and participant</a:t>
            </a:r>
          </a:p>
          <a:p>
            <a:pPr lvl="1"/>
            <a:r>
              <a:rPr lang="en-US" sz="3200" dirty="0"/>
              <a:t>Used to monitor trust fund balances and activity for investments and disinvestments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17D39-9D9A-447A-998E-A0CFBCDB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E05FA3-642A-4A2E-A693-480D0D94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Tools - Investments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0084F-CE01-4F8C-AD08-DBDB329DE3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EA5CB-AD00-4291-8B9B-F9B38F86E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</p:spTree>
    <p:extLst>
      <p:ext uri="{BB962C8B-B14F-4D97-AF65-F5344CB8AC3E}">
        <p14:creationId xmlns:p14="http://schemas.microsoft.com/office/powerpoint/2010/main" val="114244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50CD88-311D-4DF5-A345-A8C5330CE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826" y="5792056"/>
            <a:ext cx="914479" cy="755970"/>
          </a:xfrm>
          <a:prstGeom prst="rect">
            <a:avLst/>
          </a:prstGeom>
        </p:spPr>
      </p:pic>
      <p:pic>
        <p:nvPicPr>
          <p:cNvPr id="6" name="Graphic 5" descr="Bank">
            <a:extLst>
              <a:ext uri="{FF2B5EF4-FFF2-40B4-BE49-F238E27FC236}">
                <a16:creationId xmlns:a16="http://schemas.microsoft.com/office/drawing/2014/main" id="{67C7E658-492D-4638-8D52-4C4C5D20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9428" y="1299286"/>
            <a:ext cx="3389278" cy="4338761"/>
          </a:xfrm>
          <a:prstGeom prst="rect">
            <a:avLst/>
          </a:prstGeom>
        </p:spPr>
      </p:pic>
      <p:pic>
        <p:nvPicPr>
          <p:cNvPr id="17" name="Graphic 16" descr="Building">
            <a:extLst>
              <a:ext uri="{FF2B5EF4-FFF2-40B4-BE49-F238E27FC236}">
                <a16:creationId xmlns:a16="http://schemas.microsoft.com/office/drawing/2014/main" id="{2124A4D4-7D54-42C2-B574-7FB2E07D77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9233" y="1180275"/>
            <a:ext cx="2967156" cy="419638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28" y="1453295"/>
            <a:ext cx="10972800" cy="4525963"/>
          </a:xfrm>
        </p:spPr>
        <p:txBody>
          <a:bodyPr/>
          <a:lstStyle/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Disinvesting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B51E39-449C-4267-BD61-E3942232C31B}"/>
              </a:ext>
            </a:extLst>
          </p:cNvPr>
          <p:cNvCxnSpPr>
            <a:cxnSpLocks/>
          </p:cNvCxnSpPr>
          <p:nvPr/>
        </p:nvCxnSpPr>
        <p:spPr>
          <a:xfrm flipH="1">
            <a:off x="4108293" y="3608199"/>
            <a:ext cx="3137213" cy="0"/>
          </a:xfrm>
          <a:prstGeom prst="straightConnector1">
            <a:avLst/>
          </a:prstGeom>
          <a:noFill/>
          <a:ln w="127000" cap="flat" cmpd="sng" algn="ctr">
            <a:solidFill>
              <a:srgbClr val="03304B"/>
            </a:solidFill>
            <a:prstDash val="solid"/>
            <a:miter lim="800000"/>
            <a:headEnd type="none" w="lg" len="lg"/>
            <a:tailEnd type="arrow" w="sm" len="sm"/>
          </a:ln>
          <a:effectLst/>
        </p:spPr>
      </p:cxnSp>
      <p:pic>
        <p:nvPicPr>
          <p:cNvPr id="11" name="Graphic 10" descr="Coins">
            <a:extLst>
              <a:ext uri="{FF2B5EF4-FFF2-40B4-BE49-F238E27FC236}">
                <a16:creationId xmlns:a16="http://schemas.microsoft.com/office/drawing/2014/main" id="{B55A5A48-30EA-4F8F-863D-218C2154A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3594" y="4630003"/>
            <a:ext cx="914400" cy="810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35CFF-81F5-4855-89A7-B8DEB13BD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5159" y="4548932"/>
            <a:ext cx="914479" cy="9144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DD101F-0143-4FB0-B213-3EA456AE3DDD}"/>
              </a:ext>
            </a:extLst>
          </p:cNvPr>
          <p:cNvSpPr txBox="1"/>
          <p:nvPr/>
        </p:nvSpPr>
        <p:spPr>
          <a:xfrm>
            <a:off x="1139136" y="5329330"/>
            <a:ext cx="245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Agency Trust Funds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8F0AD-A4E9-429E-BCE2-132F717D4413}"/>
              </a:ext>
            </a:extLst>
          </p:cNvPr>
          <p:cNvSpPr txBox="1"/>
          <p:nvPr/>
        </p:nvSpPr>
        <p:spPr>
          <a:xfrm>
            <a:off x="7730821" y="5334089"/>
            <a:ext cx="307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Treasury Investment Pool</a:t>
            </a:r>
          </a:p>
        </p:txBody>
      </p:sp>
    </p:spTree>
    <p:extLst>
      <p:ext uri="{BB962C8B-B14F-4D97-AF65-F5344CB8AC3E}">
        <p14:creationId xmlns:p14="http://schemas.microsoft.com/office/powerpoint/2010/main" val="36114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28" y="1453295"/>
            <a:ext cx="10972800" cy="4525963"/>
          </a:xfrm>
        </p:spPr>
        <p:txBody>
          <a:bodyPr/>
          <a:lstStyle/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disinvest?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3DFD1E00-778A-4EE6-885A-8261741F6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94896"/>
              </p:ext>
            </p:extLst>
          </p:nvPr>
        </p:nvGraphicFramePr>
        <p:xfrm>
          <a:off x="617328" y="1417638"/>
          <a:ext cx="106477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495CF4F-75D5-43FC-8B08-6ADA3DBDD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4463" y="5782845"/>
            <a:ext cx="91447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7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F8274-9797-43E3-8259-4EAD280D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152" y="5751192"/>
            <a:ext cx="914479" cy="75597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9438"/>
            <a:ext cx="9269260" cy="4525963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endParaRPr lang="en-US" sz="3600" b="1" dirty="0">
              <a:solidFill>
                <a:srgbClr val="03304B"/>
              </a:solidFill>
              <a:ea typeface="+mj-ea"/>
            </a:endParaRPr>
          </a:p>
          <a:p>
            <a:r>
              <a:rPr lang="en-US" sz="3600" dirty="0"/>
              <a:t>Determine the FLAIR account code associated with the disinvestment</a:t>
            </a:r>
          </a:p>
          <a:p>
            <a:pPr lvl="1"/>
            <a:r>
              <a:rPr lang="en-US" sz="3600" b="1" dirty="0"/>
              <a:t>Tip: </a:t>
            </a:r>
            <a:r>
              <a:rPr lang="en-US" sz="3600" dirty="0">
                <a:solidFill>
                  <a:prstClr val="black"/>
                </a:solidFill>
              </a:rPr>
              <a:t>Disinvest to the same Fund and Budget Entity that the investment originated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Determine Florida PALM ChartField values that coincide with the FLAIR account codes</a:t>
            </a:r>
          </a:p>
          <a:p>
            <a:pPr lvl="1"/>
            <a:r>
              <a:rPr lang="en-US" sz="3600" b="1" dirty="0"/>
              <a:t>Tip: </a:t>
            </a:r>
            <a:r>
              <a:rPr lang="en-US" sz="3600" dirty="0"/>
              <a:t>Can this information be used again?</a:t>
            </a:r>
            <a:endParaRPr lang="en-US" sz="3600" b="1" dirty="0"/>
          </a:p>
          <a:p>
            <a:endParaRPr lang="en-US" sz="3600" dirty="0"/>
          </a:p>
          <a:p>
            <a:r>
              <a:rPr lang="en-US" sz="3600" dirty="0"/>
              <a:t>Determine the accounting information needed for the Florida PALM entries</a:t>
            </a:r>
          </a:p>
          <a:p>
            <a:pPr lvl="1"/>
            <a:r>
              <a:rPr lang="en-US" sz="3600" b="1" dirty="0"/>
              <a:t>Tip: </a:t>
            </a:r>
            <a:r>
              <a:rPr lang="en-US" sz="3600" dirty="0"/>
              <a:t>Which accounts should be positive and negative?</a:t>
            </a:r>
            <a:endParaRPr lang="en-US" sz="3600" b="1" dirty="0"/>
          </a:p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– Step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53199" y="6414351"/>
            <a:ext cx="3810001" cy="365125"/>
          </a:xfrm>
        </p:spPr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</p:spTree>
    <p:extLst>
      <p:ext uri="{BB962C8B-B14F-4D97-AF65-F5344CB8AC3E}">
        <p14:creationId xmlns:p14="http://schemas.microsoft.com/office/powerpoint/2010/main" val="58161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– Tips &amp; Tricks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98D1E-3817-413B-89FC-7A4CC138E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54" y="1662905"/>
            <a:ext cx="10718891" cy="23860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FEBD3-C6E2-4DA6-AD78-F761457A6920}"/>
              </a:ext>
            </a:extLst>
          </p:cNvPr>
          <p:cNvSpPr/>
          <p:nvPr/>
        </p:nvSpPr>
        <p:spPr>
          <a:xfrm>
            <a:off x="834887" y="2173357"/>
            <a:ext cx="2584174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69307-40C0-40E8-89C9-CA428D38B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061" y="2135980"/>
            <a:ext cx="1457739" cy="15613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BBFB6A-1B19-4B3E-9B42-22E99D8641A3}"/>
              </a:ext>
            </a:extLst>
          </p:cNvPr>
          <p:cNvSpPr/>
          <p:nvPr/>
        </p:nvSpPr>
        <p:spPr>
          <a:xfrm>
            <a:off x="4784034" y="2160105"/>
            <a:ext cx="6480313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015661-815C-4304-B023-6475D77AEDC7}"/>
              </a:ext>
            </a:extLst>
          </p:cNvPr>
          <p:cNvSpPr/>
          <p:nvPr/>
        </p:nvSpPr>
        <p:spPr>
          <a:xfrm>
            <a:off x="834886" y="3554686"/>
            <a:ext cx="10522226" cy="531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5C1BF0-A5EA-4A10-B99A-2DB0FFC25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988" y="5739787"/>
            <a:ext cx="91447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9438"/>
            <a:ext cx="9269260" cy="4749210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r>
              <a:rPr lang="en-US" sz="3200" dirty="0"/>
              <a:t>Agency’s GL Journal Processor must input the four lines of the disinvestment</a:t>
            </a:r>
          </a:p>
          <a:p>
            <a:r>
              <a:rPr lang="en-US" sz="3200" dirty="0"/>
              <a:t>Agency’s GL Journal Approver must review and approve the disinvestments </a:t>
            </a:r>
          </a:p>
          <a:p>
            <a:r>
              <a:rPr lang="en-US" sz="3200" dirty="0"/>
              <a:t>Step-by-step instructions:</a:t>
            </a:r>
          </a:p>
          <a:p>
            <a:pPr lvl="1"/>
            <a:r>
              <a:rPr lang="en-US" sz="2800" dirty="0"/>
              <a:t>Florida PALM End User Manual</a:t>
            </a:r>
          </a:p>
          <a:p>
            <a:pPr lvl="1"/>
            <a:r>
              <a:rPr lang="en-US" sz="2800" dirty="0"/>
              <a:t>People First LMS:</a:t>
            </a:r>
          </a:p>
          <a:p>
            <a:pPr lvl="2"/>
            <a:r>
              <a:rPr lang="en-US" sz="2600" dirty="0"/>
              <a:t>PALM TECH - Agency GL Journal Processor</a:t>
            </a:r>
          </a:p>
          <a:p>
            <a:pPr lvl="2"/>
            <a:r>
              <a:rPr lang="en-US" sz="2600" dirty="0"/>
              <a:t>PALM TECH - Agency GL Journal Approver</a:t>
            </a:r>
          </a:p>
          <a:p>
            <a:pPr lvl="2"/>
            <a:endParaRPr lang="en-US" sz="2600" dirty="0"/>
          </a:p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PALM Entries – Step 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D69659-F642-4078-826F-7D00F8AF8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988" y="5738648"/>
            <a:ext cx="91447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1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25" y="1166018"/>
            <a:ext cx="926926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6FCF3-A62A-4A00-AEA3-25352B6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PALM Entries – Tips &amp; Tricks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Disinvestments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C563EC-9EEA-4EF8-8D81-6FF5D988200F}"/>
              </a:ext>
            </a:extLst>
          </p:cNvPr>
          <p:cNvSpPr txBox="1">
            <a:spLocks/>
          </p:cNvSpPr>
          <p:nvPr/>
        </p:nvSpPr>
        <p:spPr>
          <a:xfrm>
            <a:off x="617328" y="141763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D13AA5-AFD2-4725-8A62-C3C270C24E70}"/>
              </a:ext>
            </a:extLst>
          </p:cNvPr>
          <p:cNvSpPr/>
          <p:nvPr/>
        </p:nvSpPr>
        <p:spPr>
          <a:xfrm>
            <a:off x="601872" y="1417638"/>
            <a:ext cx="115901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four lines, two lines per fund</a:t>
            </a:r>
          </a:p>
          <a:p>
            <a:pPr marL="365760" lvl="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lines for Treasury Fund will ALWAYS be the same two lines for each disinvestment</a:t>
            </a:r>
          </a:p>
          <a:p>
            <a:pPr marL="365760" lvl="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Debits must equal credits</a:t>
            </a:r>
          </a:p>
          <a:p>
            <a:pPr marL="365760" lvl="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values must be input for credit side of transactions</a:t>
            </a:r>
          </a:p>
          <a:p>
            <a:pPr marL="36576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check entries before submitting </a:t>
            </a:r>
          </a:p>
          <a:p>
            <a:pPr marL="36576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checking takes place upon final approval</a:t>
            </a:r>
          </a:p>
          <a:p>
            <a:pPr marL="365760" lvl="0" indent="-256032">
              <a:spcBef>
                <a:spcPts val="400"/>
              </a:spcBef>
              <a:buClr>
                <a:srgbClr val="03304B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Entries create a TR25 and TR45 in Central FLAIR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78CCC-9D46-4A45-B146-7A35BED75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990" y="5757288"/>
            <a:ext cx="91447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73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3304B"/>
      </a:accent1>
      <a:accent2>
        <a:srgbClr val="22658A"/>
      </a:accent2>
      <a:accent3>
        <a:srgbClr val="AE2026"/>
      </a:accent3>
      <a:accent4>
        <a:srgbClr val="39639D"/>
      </a:accent4>
      <a:accent5>
        <a:srgbClr val="474B78"/>
      </a:accent5>
      <a:accent6>
        <a:srgbClr val="7D3C4A"/>
      </a:accent6>
      <a:hlink>
        <a:srgbClr val="AE2026"/>
      </a:hlink>
      <a:folHlink>
        <a:srgbClr val="AE20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86D3F39-1ECF-45DA-ABA4-359E4C090F33}" vid="{84ED3A0C-FCB9-4B6E-AAFC-B0D9B2038F41}"/>
    </a:ext>
  </a:extLst>
</a:theme>
</file>

<file path=ppt/theme/theme2.xml><?xml version="1.0" encoding="utf-8"?>
<a:theme xmlns:a="http://schemas.openxmlformats.org/drawingml/2006/main" name="1_Theme1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3304B"/>
      </a:accent1>
      <a:accent2>
        <a:srgbClr val="22658A"/>
      </a:accent2>
      <a:accent3>
        <a:srgbClr val="AE2026"/>
      </a:accent3>
      <a:accent4>
        <a:srgbClr val="39639D"/>
      </a:accent4>
      <a:accent5>
        <a:srgbClr val="474B78"/>
      </a:accent5>
      <a:accent6>
        <a:srgbClr val="7D3C4A"/>
      </a:accent6>
      <a:hlink>
        <a:srgbClr val="AE2026"/>
      </a:hlink>
      <a:folHlink>
        <a:srgbClr val="AE20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86D3F39-1ECF-45DA-ABA4-359E4C090F33}" vid="{84ED3A0C-FCB9-4B6E-AAFC-B0D9B2038F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8fadb0-354c-4f74-afa1-8ca5acdaa1a6">MXMF2QZJ3CU2-1489102074-1363</_dlc_DocId>
    <_dlc_DocIdUrl xmlns="c18fadb0-354c-4f74-afa1-8ca5acdaa1a6">
      <Url>http://dfsintranet.fldoi.gov/capitol/FLPALM/_layouts/DocIdRedir.aspx?ID=MXMF2QZJ3CU2-1489102074-1363</Url>
      <Description>MXMF2QZJ3CU2-1489102074-1363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36B7C3094D748895C728BC36F5E65" ma:contentTypeVersion="1" ma:contentTypeDescription="Create a new document." ma:contentTypeScope="" ma:versionID="adfaebb1aed204abfcdb9771646831ef">
  <xsd:schema xmlns:xsd="http://www.w3.org/2001/XMLSchema" xmlns:xs="http://www.w3.org/2001/XMLSchema" xmlns:p="http://schemas.microsoft.com/office/2006/metadata/properties" xmlns:ns2="c18fadb0-354c-4f74-afa1-8ca5acdaa1a6" targetNamespace="http://schemas.microsoft.com/office/2006/metadata/properties" ma:root="true" ma:fieldsID="e59d885f8c5da744e29dc316cde70ccf" ns2:_="">
    <xsd:import namespace="c18fadb0-354c-4f74-afa1-8ca5acdaa1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fadb0-354c-4f74-afa1-8ca5acdaa1a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F3D3AB-154C-4549-AD31-8A0F17A0C80F}"/>
</file>

<file path=customXml/itemProps2.xml><?xml version="1.0" encoding="utf-8"?>
<ds:datastoreItem xmlns:ds="http://schemas.openxmlformats.org/officeDocument/2006/customXml" ds:itemID="{F5271658-F240-4511-99F3-1547704B7206}"/>
</file>

<file path=customXml/itemProps3.xml><?xml version="1.0" encoding="utf-8"?>
<ds:datastoreItem xmlns:ds="http://schemas.openxmlformats.org/officeDocument/2006/customXml" ds:itemID="{542740B4-5AA9-41C7-8D1C-E29A989379B7}"/>
</file>

<file path=customXml/itemProps4.xml><?xml version="1.0" encoding="utf-8"?>
<ds:datastoreItem xmlns:ds="http://schemas.openxmlformats.org/officeDocument/2006/customXml" ds:itemID="{CDA2F4EF-621C-4BDE-8167-F027D2CFB92C}"/>
</file>

<file path=docProps/app.xml><?xml version="1.0" encoding="utf-8"?>
<Properties xmlns="http://schemas.openxmlformats.org/officeDocument/2006/extended-properties" xmlns:vt="http://schemas.openxmlformats.org/officeDocument/2006/docPropsVTypes">
  <TotalTime>12781</TotalTime>
  <Words>786</Words>
  <Application>Microsoft Office PowerPoint</Application>
  <PresentationFormat>Widescreen</PresentationFormat>
  <Paragraphs>201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Verdana</vt:lpstr>
      <vt:lpstr>Wingdings 2</vt:lpstr>
      <vt:lpstr>Wingdings 3</vt:lpstr>
      <vt:lpstr>Theme1</vt:lpstr>
      <vt:lpstr>1_Theme1</vt:lpstr>
      <vt:lpstr>PowerPoint Presentation</vt:lpstr>
      <vt:lpstr>Investing</vt:lpstr>
      <vt:lpstr>Reporting Tools - Investments</vt:lpstr>
      <vt:lpstr>Disinvesting</vt:lpstr>
      <vt:lpstr>How do we disinvest?</vt:lpstr>
      <vt:lpstr>Research – Step 1</vt:lpstr>
      <vt:lpstr>Research – Tips &amp; Tricks</vt:lpstr>
      <vt:lpstr>Florida PALM Entries – Step 2</vt:lpstr>
      <vt:lpstr>Florida PALM Entries – Tips &amp; Tricks</vt:lpstr>
      <vt:lpstr>Accounting with Disinvestments</vt:lpstr>
      <vt:lpstr>Florida PALM Entries </vt:lpstr>
      <vt:lpstr>Florida PALM Entries </vt:lpstr>
      <vt:lpstr>Verification – Step 3</vt:lpstr>
      <vt:lpstr>Reporting Tools - Disinvestments</vt:lpstr>
      <vt:lpstr>Florida PALM Corrections – Tips &amp; Tricks</vt:lpstr>
      <vt:lpstr>Florida PALM Corrections – Tips &amp; Tricks</vt:lpstr>
      <vt:lpstr>Florida PALM Corrections – Tips &amp; Tricks</vt:lpstr>
      <vt:lpstr>Update Departmental – Step 4</vt:lpstr>
      <vt:lpstr>We’ve come full circle…</vt:lpstr>
      <vt:lpstr>Tips &amp; Tricks for Disinvestments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Shelisa</dc:creator>
  <cp:lastModifiedBy>Kemp, Kimberly</cp:lastModifiedBy>
  <cp:revision>344</cp:revision>
  <cp:lastPrinted>2022-01-14T15:15:42Z</cp:lastPrinted>
  <dcterms:created xsi:type="dcterms:W3CDTF">2021-11-19T18:28:04Z</dcterms:created>
  <dcterms:modified xsi:type="dcterms:W3CDTF">2022-01-18T21:21:02Z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0fe0d934-2592-4d27-ad73-124a76feabbf</vt:lpwstr>
  </property>
  <property fmtid="{D5CDD505-2E9C-101B-9397-08002B2CF9AE}" pid="3" name="ContentTypeId">
    <vt:lpwstr>0x010100F6C36B7C3094D748895C728BC36F5E65</vt:lpwstr>
  </property>
</Properties>
</file>