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17"/>
  </p:notesMasterIdLst>
  <p:sldIdLst>
    <p:sldId id="259" r:id="rId6"/>
    <p:sldId id="256" r:id="rId7"/>
    <p:sldId id="4068" r:id="rId8"/>
    <p:sldId id="4126" r:id="rId9"/>
    <p:sldId id="4140" r:id="rId10"/>
    <p:sldId id="4142" r:id="rId11"/>
    <p:sldId id="4141" r:id="rId12"/>
    <p:sldId id="4143" r:id="rId13"/>
    <p:sldId id="4144" r:id="rId14"/>
    <p:sldId id="4119" r:id="rId15"/>
    <p:sldId id="291" r:id="rId1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erner, Tommy" initials="WT" lastIdx="6" clrIdx="0">
    <p:extLst>
      <p:ext uri="{19B8F6BF-5375-455C-9EA6-DF929625EA0E}">
        <p15:presenceInfo xmlns:p15="http://schemas.microsoft.com/office/powerpoint/2012/main" userId="S::Tommy.Werner@myfloridacfo.com::eea62a89-4aca-4420-b068-aabeabe22941" providerId="AD"/>
      </p:ext>
    </p:extLst>
  </p:cmAuthor>
  <p:cmAuthor id="2" name="Kemp, Kimberly" initials="KK" lastIdx="11" clrIdx="1">
    <p:extLst>
      <p:ext uri="{19B8F6BF-5375-455C-9EA6-DF929625EA0E}">
        <p15:presenceInfo xmlns:p15="http://schemas.microsoft.com/office/powerpoint/2012/main" userId="S-1-5-21-1060284298-1303643608-1417001333-146573" providerId="AD"/>
      </p:ext>
    </p:extLst>
  </p:cmAuthor>
  <p:cmAuthor id="3" name="Norton, LaVondria" initials="NL" lastIdx="6" clrIdx="2">
    <p:extLst>
      <p:ext uri="{19B8F6BF-5375-455C-9EA6-DF929625EA0E}">
        <p15:presenceInfo xmlns:p15="http://schemas.microsoft.com/office/powerpoint/2012/main" userId="Norton, LaVondria" providerId="None"/>
      </p:ext>
    </p:extLst>
  </p:cmAuthor>
  <p:cmAuthor id="4" name="Vargas Valentin, Andrea" initials="VVA" lastIdx="1" clrIdx="3">
    <p:extLst>
      <p:ext uri="{19B8F6BF-5375-455C-9EA6-DF929625EA0E}">
        <p15:presenceInfo xmlns:p15="http://schemas.microsoft.com/office/powerpoint/2012/main" userId="S::a.vargas.valentin@accenture.com::05e83793-a03e-485f-8f61-3d89c436722c" providerId="AD"/>
      </p:ext>
    </p:extLst>
  </p:cmAuthor>
  <p:cmAuthor id="5" name="Vila, Brenda" initials="VB" lastIdx="1" clrIdx="4">
    <p:extLst>
      <p:ext uri="{19B8F6BF-5375-455C-9EA6-DF929625EA0E}">
        <p15:presenceInfo xmlns:p15="http://schemas.microsoft.com/office/powerpoint/2012/main" userId="S::Brenda.Vila@myfloridacfo.com::596acf88-4381-4d10-b56c-1221dc056e62" providerId="AD"/>
      </p:ext>
    </p:extLst>
  </p:cmAuthor>
  <p:cmAuthor id="6" name="Thompson, Felicia A." initials="TFA" lastIdx="1" clrIdx="5">
    <p:extLst>
      <p:ext uri="{19B8F6BF-5375-455C-9EA6-DF929625EA0E}">
        <p15:presenceInfo xmlns:p15="http://schemas.microsoft.com/office/powerpoint/2012/main" userId="S::felicia.a.thompson@accenture.com::bcbec548-8556-4bae-b362-60fd1e5c8bd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093" autoAdjust="0"/>
    <p:restoredTop sz="75793" autoAdjust="0"/>
  </p:normalViewPr>
  <p:slideViewPr>
    <p:cSldViewPr snapToGrid="0">
      <p:cViewPr varScale="1">
        <p:scale>
          <a:sx n="61" d="100"/>
          <a:sy n="61" d="100"/>
        </p:scale>
        <p:origin x="1147" y="4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1163A28-1150-4C67-BB20-9027D54E84CB}" type="datetimeFigureOut">
              <a:rPr lang="en-US" smtClean="0"/>
              <a:t>3/8/2022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154CD01-3D94-4B91-B079-54B256003A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316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77875" y="1200150"/>
            <a:ext cx="5759450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9CB3EC-5FC0-4900-9468-378792621AE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9864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54CD01-3D94-4B91-B079-54B256003A92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5288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9CB3EC-5FC0-4900-9468-378792621AED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8428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54CD01-3D94-4B91-B079-54B256003A9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9815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54CD01-3D94-4B91-B079-54B256003A9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5701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85800" lvl="1" indent="-228600">
              <a:buFont typeface="Arial" panose="020B0604020202020204" pitchFamily="34" charset="0"/>
              <a:buAutoNum type="arabicPeriod"/>
            </a:pPr>
            <a:endParaRPr lang="en-US" b="0" dirty="0"/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&lt;&lt;next slide&gt;&gt;</a:t>
            </a:r>
            <a:endParaRPr lang="en-US" sz="12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54CD01-3D94-4B91-B079-54B256003A9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8094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54CD01-3D94-4B91-B079-54B256003A9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071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54CD01-3D94-4B91-B079-54B256003A9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1823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54CD01-3D94-4B91-B079-54B256003A9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16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54CD01-3D94-4B91-B079-54B256003A9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3943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54CD01-3D94-4B91-B079-54B256003A9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750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hyperlink" Target="http://www.myfloridacfo.com/floridapalm/default.htm" TargetMode="Externa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 cap="small" baseline="0">
                <a:solidFill>
                  <a:srgbClr val="03304B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 cap="small" baseline="0">
                <a:solidFill>
                  <a:srgbClr val="ABAEB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sz="1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67" y="5718400"/>
            <a:ext cx="879333" cy="827023"/>
          </a:xfrm>
          <a:prstGeom prst="rect">
            <a:avLst/>
          </a:prstGeom>
        </p:spPr>
      </p:pic>
      <p:pic>
        <p:nvPicPr>
          <p:cNvPr id="14" name="Picture 2" descr="Florida PALM logo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534400" y="5832644"/>
            <a:ext cx="3068804" cy="567327"/>
          </a:xfrm>
          <a:prstGeom prst="rect">
            <a:avLst/>
          </a:prstGeom>
          <a:noFill/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67" y="5718400"/>
            <a:ext cx="879333" cy="827023"/>
          </a:xfrm>
          <a:prstGeom prst="rect">
            <a:avLst/>
          </a:prstGeom>
        </p:spPr>
      </p:pic>
      <p:pic>
        <p:nvPicPr>
          <p:cNvPr id="20" name="Picture 2" descr="Florida PALM logo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534400" y="5832644"/>
            <a:ext cx="3068804" cy="567327"/>
          </a:xfrm>
          <a:prstGeom prst="rect">
            <a:avLst/>
          </a:prstGeom>
          <a:noFill/>
        </p:spPr>
      </p:pic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6553199" y="6414034"/>
            <a:ext cx="3810001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lang="en-US" dirty="0"/>
              <a:t>Tips &amp; Tricks: Making Florida PALM Work For You</a:t>
            </a:r>
          </a:p>
        </p:txBody>
      </p:sp>
      <p:sp>
        <p:nvSpPr>
          <p:cNvPr id="23" name="Date Placeholder 9"/>
          <p:cNvSpPr>
            <a:spLocks noGrp="1"/>
          </p:cNvSpPr>
          <p:nvPr>
            <p:ph type="dt" sz="half" idx="2"/>
          </p:nvPr>
        </p:nvSpPr>
        <p:spPr>
          <a:xfrm>
            <a:off x="10515600" y="6413716"/>
            <a:ext cx="1246340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lang="en-US" dirty="0"/>
              <a:t>March 10, 2022</a:t>
            </a:r>
          </a:p>
        </p:txBody>
      </p:sp>
    </p:spTree>
    <p:extLst>
      <p:ext uri="{BB962C8B-B14F-4D97-AF65-F5344CB8AC3E}">
        <p14:creationId xmlns:p14="http://schemas.microsoft.com/office/powerpoint/2010/main" val="2117473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F18E8-B7DE-433D-B9F8-59A3D714F31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6553199" y="6414034"/>
            <a:ext cx="3810001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lang="en-US" dirty="0"/>
              <a:t>Tips &amp; Tricks: Making Florida PALM Work For You</a:t>
            </a:r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2"/>
          </p:nvPr>
        </p:nvSpPr>
        <p:spPr>
          <a:xfrm>
            <a:off x="10515600" y="6413716"/>
            <a:ext cx="1074528" cy="365760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lang="en-US" dirty="0"/>
              <a:t>March 10, 2022</a:t>
            </a:r>
          </a:p>
        </p:txBody>
      </p:sp>
    </p:spTree>
    <p:extLst>
      <p:ext uri="{BB962C8B-B14F-4D97-AF65-F5344CB8AC3E}">
        <p14:creationId xmlns:p14="http://schemas.microsoft.com/office/powerpoint/2010/main" val="1845148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44200" y="274639"/>
            <a:ext cx="751111" cy="365125"/>
          </a:xfrm>
        </p:spPr>
        <p:txBody>
          <a:bodyPr/>
          <a:lstStyle/>
          <a:p>
            <a:fld id="{ACBF18E8-B7DE-433D-B9F8-59A3D714F31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6553199" y="6414034"/>
            <a:ext cx="3810001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lang="en-US" dirty="0"/>
              <a:t>Tips &amp; Tricks: Making Florida PALM Work For You</a:t>
            </a:r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2"/>
          </p:nvPr>
        </p:nvSpPr>
        <p:spPr>
          <a:xfrm>
            <a:off x="10515600" y="6413716"/>
            <a:ext cx="1074528" cy="365760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lang="en-US" dirty="0"/>
              <a:t>March 10, 2022</a:t>
            </a:r>
          </a:p>
        </p:txBody>
      </p:sp>
    </p:spTree>
    <p:extLst>
      <p:ext uri="{BB962C8B-B14F-4D97-AF65-F5344CB8AC3E}">
        <p14:creationId xmlns:p14="http://schemas.microsoft.com/office/powerpoint/2010/main" val="2887576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/>
              <a:t>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F18E8-B7DE-433D-B9F8-59A3D714F31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r>
              <a:rPr kumimoji="0" lang="en-US" dirty="0"/>
              <a:t>Click to edit Master title style </a:t>
            </a:r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2"/>
          </p:nvPr>
        </p:nvSpPr>
        <p:spPr>
          <a:xfrm>
            <a:off x="10515600" y="6413716"/>
            <a:ext cx="1183710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lang="en-US" dirty="0"/>
              <a:t>March 10, 2022</a:t>
            </a:r>
          </a:p>
        </p:txBody>
      </p:sp>
      <p:sp>
        <p:nvSpPr>
          <p:cNvPr id="9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6553199" y="6414034"/>
            <a:ext cx="3810001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lang="en-US" dirty="0"/>
              <a:t>Tips &amp; Tricks: Making Florida PALM Work For You</a:t>
            </a:r>
          </a:p>
        </p:txBody>
      </p:sp>
    </p:spTree>
    <p:extLst>
      <p:ext uri="{BB962C8B-B14F-4D97-AF65-F5344CB8AC3E}">
        <p14:creationId xmlns:p14="http://schemas.microsoft.com/office/powerpoint/2010/main" val="1651006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small" baseline="0">
                <a:solidFill>
                  <a:srgbClr val="03304B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>
            <a:normAutofit/>
          </a:bodyPr>
          <a:lstStyle>
            <a:lvl1pPr marL="0" indent="0" algn="r">
              <a:buNone/>
              <a:defRPr sz="2700" cap="small" baseline="0">
                <a:solidFill>
                  <a:srgbClr val="ABAEB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fld id="{ACBF18E8-B7DE-433D-B9F8-59A3D714F31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6553199" y="6414034"/>
            <a:ext cx="3810001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lang="en-US" dirty="0"/>
              <a:t>Tips &amp; Tricks: Making Florida PALM Work For You</a:t>
            </a:r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2"/>
          </p:nvPr>
        </p:nvSpPr>
        <p:spPr>
          <a:xfrm>
            <a:off x="10515600" y="6414034"/>
            <a:ext cx="1183710" cy="365442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lang="en-US" dirty="0"/>
              <a:t>March 10, 2022</a:t>
            </a:r>
          </a:p>
        </p:txBody>
      </p:sp>
    </p:spTree>
    <p:extLst>
      <p:ext uri="{BB962C8B-B14F-4D97-AF65-F5344CB8AC3E}">
        <p14:creationId xmlns:p14="http://schemas.microsoft.com/office/powerpoint/2010/main" val="12101149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93838"/>
            <a:ext cx="5384800" cy="452596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9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 marL="914400" indent="0">
              <a:buNone/>
              <a:defRPr sz="19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fld id="{ACBF18E8-B7DE-433D-B9F8-59A3D714F31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rgbClr val="03304B"/>
                </a:solidFill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0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6553199" y="6414034"/>
            <a:ext cx="3810001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lang="en-US" dirty="0"/>
              <a:t>Tips &amp; Tricks: Making Florida PALM Work For You</a:t>
            </a:r>
          </a:p>
        </p:txBody>
      </p:sp>
      <p:sp>
        <p:nvSpPr>
          <p:cNvPr id="11" name="Date Placeholder 9"/>
          <p:cNvSpPr>
            <a:spLocks noGrp="1"/>
          </p:cNvSpPr>
          <p:nvPr>
            <p:ph type="dt" sz="half" idx="13"/>
          </p:nvPr>
        </p:nvSpPr>
        <p:spPr>
          <a:xfrm>
            <a:off x="10515600" y="6413716"/>
            <a:ext cx="1208762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lang="en-US" dirty="0"/>
              <a:t>March 10, 2022</a:t>
            </a:r>
          </a:p>
        </p:txBody>
      </p:sp>
    </p:spTree>
    <p:extLst>
      <p:ext uri="{BB962C8B-B14F-4D97-AF65-F5344CB8AC3E}">
        <p14:creationId xmlns:p14="http://schemas.microsoft.com/office/powerpoint/2010/main" val="18460924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948354"/>
            <a:ext cx="5386917" cy="8382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6" y="4948354"/>
            <a:ext cx="5389033" cy="8382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432506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432506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F18E8-B7DE-433D-B9F8-59A3D714F31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21"/>
          <p:cNvSpPr>
            <a:spLocks noGrp="1"/>
          </p:cNvSpPr>
          <p:nvPr>
            <p:ph type="ftr" sz="quarter" idx="13"/>
          </p:nvPr>
        </p:nvSpPr>
        <p:spPr>
          <a:xfrm>
            <a:off x="6553199" y="6414034"/>
            <a:ext cx="3810001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lang="en-US" dirty="0"/>
              <a:t>Tips &amp; Tricks: Making Florida PALM Work For You</a:t>
            </a:r>
          </a:p>
        </p:txBody>
      </p:sp>
      <p:sp>
        <p:nvSpPr>
          <p:cNvPr id="11" name="Date Placeholder 9"/>
          <p:cNvSpPr>
            <a:spLocks noGrp="1"/>
          </p:cNvSpPr>
          <p:nvPr>
            <p:ph type="dt" sz="half" idx="14"/>
          </p:nvPr>
        </p:nvSpPr>
        <p:spPr>
          <a:xfrm>
            <a:off x="10515600" y="6413716"/>
            <a:ext cx="1158658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lang="en-US" dirty="0"/>
              <a:t>March 10, 2022</a:t>
            </a:r>
          </a:p>
        </p:txBody>
      </p:sp>
    </p:spTree>
    <p:extLst>
      <p:ext uri="{BB962C8B-B14F-4D97-AF65-F5344CB8AC3E}">
        <p14:creationId xmlns:p14="http://schemas.microsoft.com/office/powerpoint/2010/main" val="20638374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fld id="{ACBF18E8-B7DE-433D-B9F8-59A3D714F31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rgbClr val="03304B"/>
                </a:solidFill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7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6553199" y="6414034"/>
            <a:ext cx="3810001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lang="en-US" dirty="0"/>
              <a:t>Tips &amp; Tricks: Making Florida PALM Work For You</a:t>
            </a:r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2"/>
          </p:nvPr>
        </p:nvSpPr>
        <p:spPr>
          <a:xfrm>
            <a:off x="10515600" y="6413716"/>
            <a:ext cx="1183710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lang="en-US" dirty="0"/>
              <a:t>March 10, 2022</a:t>
            </a:r>
          </a:p>
        </p:txBody>
      </p:sp>
    </p:spTree>
    <p:extLst>
      <p:ext uri="{BB962C8B-B14F-4D97-AF65-F5344CB8AC3E}">
        <p14:creationId xmlns:p14="http://schemas.microsoft.com/office/powerpoint/2010/main" val="25251529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F18E8-B7DE-433D-B9F8-59A3D714F31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6553199" y="6414034"/>
            <a:ext cx="3810001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lang="en-US" dirty="0"/>
              <a:t>Tips &amp; Tricks: Making Florida PALM Work For You</a:t>
            </a:r>
          </a:p>
        </p:txBody>
      </p:sp>
      <p:sp>
        <p:nvSpPr>
          <p:cNvPr id="6" name="Date Placeholder 9"/>
          <p:cNvSpPr>
            <a:spLocks noGrp="1"/>
          </p:cNvSpPr>
          <p:nvPr>
            <p:ph type="dt" sz="half" idx="2"/>
          </p:nvPr>
        </p:nvSpPr>
        <p:spPr>
          <a:xfrm>
            <a:off x="10515600" y="6413716"/>
            <a:ext cx="1074528" cy="365760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lang="en-US" dirty="0"/>
              <a:t>March 10, 2022</a:t>
            </a:r>
          </a:p>
        </p:txBody>
      </p:sp>
    </p:spTree>
    <p:extLst>
      <p:ext uri="{BB962C8B-B14F-4D97-AF65-F5344CB8AC3E}">
        <p14:creationId xmlns:p14="http://schemas.microsoft.com/office/powerpoint/2010/main" val="3111194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F18E8-B7DE-433D-B9F8-59A3D714F31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6553199" y="6414034"/>
            <a:ext cx="3810001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lang="en-US" dirty="0"/>
              <a:t>Tips &amp; Tricks: Making Florida PALM Work For You</a:t>
            </a:r>
          </a:p>
        </p:txBody>
      </p:sp>
      <p:sp>
        <p:nvSpPr>
          <p:cNvPr id="9" name="Date Placeholder 9"/>
          <p:cNvSpPr>
            <a:spLocks noGrp="1"/>
          </p:cNvSpPr>
          <p:nvPr>
            <p:ph type="dt" sz="half" idx="13"/>
          </p:nvPr>
        </p:nvSpPr>
        <p:spPr>
          <a:xfrm>
            <a:off x="10515600" y="6413716"/>
            <a:ext cx="1074528" cy="365760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lang="en-US" dirty="0"/>
              <a:t>March 10, 2022</a:t>
            </a:r>
          </a:p>
        </p:txBody>
      </p:sp>
    </p:spTree>
    <p:extLst>
      <p:ext uri="{BB962C8B-B14F-4D97-AF65-F5344CB8AC3E}">
        <p14:creationId xmlns:p14="http://schemas.microsoft.com/office/powerpoint/2010/main" val="26144450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96600" y="6040349"/>
            <a:ext cx="69352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fld id="{ACBF18E8-B7DE-433D-B9F8-59A3D714F31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751" y="6088055"/>
            <a:ext cx="942152" cy="69719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751" y="6088055"/>
            <a:ext cx="942152" cy="697192"/>
          </a:xfrm>
          <a:prstGeom prst="rect">
            <a:avLst/>
          </a:prstGeom>
        </p:spPr>
      </p:pic>
      <p:sp>
        <p:nvSpPr>
          <p:cNvPr id="15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6553199" y="6414034"/>
            <a:ext cx="3810001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lang="en-US" dirty="0"/>
              <a:t>Tips &amp; Tricks: Making Florida PALM Work For You</a:t>
            </a:r>
          </a:p>
        </p:txBody>
      </p:sp>
      <p:sp>
        <p:nvSpPr>
          <p:cNvPr id="16" name="Date Placeholder 9"/>
          <p:cNvSpPr>
            <a:spLocks noGrp="1"/>
          </p:cNvSpPr>
          <p:nvPr>
            <p:ph type="dt" sz="half" idx="13"/>
          </p:nvPr>
        </p:nvSpPr>
        <p:spPr>
          <a:xfrm>
            <a:off x="10515600" y="6413716"/>
            <a:ext cx="1074528" cy="365760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lang="en-US" dirty="0"/>
              <a:t>March 10, 2022</a:t>
            </a:r>
          </a:p>
        </p:txBody>
      </p:sp>
    </p:spTree>
    <p:extLst>
      <p:ext uri="{BB962C8B-B14F-4D97-AF65-F5344CB8AC3E}">
        <p14:creationId xmlns:p14="http://schemas.microsoft.com/office/powerpoint/2010/main" val="26275614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myfloridacfo.com/floridapalm/default.htm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34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/>
          </a:bodyPr>
          <a:lstStyle/>
          <a:p>
            <a:r>
              <a:rPr kumimoji="0" lang="en-US" dirty="0"/>
              <a:t>Main Title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582276" y="1479421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10515600" y="6413716"/>
            <a:ext cx="1300648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lang="en-US" dirty="0"/>
              <a:t>March 10, 2022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744200" y="274639"/>
            <a:ext cx="810876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fld id="{ACBF18E8-B7DE-433D-B9F8-59A3D714F3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2" descr="Florida PALM logo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9220200" y="5939011"/>
            <a:ext cx="2383003" cy="460960"/>
          </a:xfrm>
          <a:prstGeom prst="rect">
            <a:avLst/>
          </a:prstGeom>
          <a:noFill/>
        </p:spPr>
      </p:pic>
      <p:grpSp>
        <p:nvGrpSpPr>
          <p:cNvPr id="3" name="Group 2"/>
          <p:cNvGrpSpPr/>
          <p:nvPr/>
        </p:nvGrpSpPr>
        <p:grpSpPr>
          <a:xfrm>
            <a:off x="-8055" y="5791253"/>
            <a:ext cx="7261252" cy="1081208"/>
            <a:chOff x="-6042" y="5791253"/>
            <a:chExt cx="5445939" cy="1081208"/>
          </a:xfrm>
        </p:grpSpPr>
        <p:grpSp>
          <p:nvGrpSpPr>
            <p:cNvPr id="2" name="Group 1"/>
            <p:cNvGrpSpPr/>
            <p:nvPr/>
          </p:nvGrpSpPr>
          <p:grpSpPr>
            <a:xfrm>
              <a:off x="-6042" y="5791253"/>
              <a:ext cx="5445939" cy="1081208"/>
              <a:chOff x="-6042" y="5791253"/>
              <a:chExt cx="5445939" cy="1081208"/>
            </a:xfrm>
          </p:grpSpPr>
          <p:sp>
            <p:nvSpPr>
              <p:cNvPr id="13" name="Freeform 12"/>
              <p:cNvSpPr>
                <a:spLocks/>
              </p:cNvSpPr>
              <p:nvPr/>
            </p:nvSpPr>
            <p:spPr bwMode="auto">
              <a:xfrm>
                <a:off x="499273" y="5944936"/>
                <a:ext cx="4940624" cy="921076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5760" y="0"/>
                  </a:cxn>
                  <a:cxn ang="0">
                    <a:pos x="5760" y="528"/>
                  </a:cxn>
                  <a:cxn ang="0">
                    <a:pos x="48" y="0"/>
                  </a:cxn>
                </a:cxnLst>
                <a:rect l="0" t="0" r="0" b="0"/>
                <a:pathLst>
                  <a:path w="7485" h="337">
                    <a:moveTo>
                      <a:pt x="0" y="2"/>
                    </a:moveTo>
                    <a:lnTo>
                      <a:pt x="7485" y="337"/>
                    </a:lnTo>
                    <a:lnTo>
                      <a:pt x="5558" y="337"/>
                    </a:lnTo>
                    <a:lnTo>
                      <a:pt x="1" y="0"/>
                    </a:lnTo>
                  </a:path>
                </a:pathLst>
              </a:custGeom>
              <a:solidFill>
                <a:schemeClr val="accent1">
                  <a:tint val="65000"/>
                  <a:satMod val="115000"/>
                  <a:alpha val="4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endParaRPr kumimoji="0" lang="en-US" sz="1800" dirty="0"/>
              </a:p>
            </p:txBody>
          </p:sp>
          <p:sp>
            <p:nvSpPr>
              <p:cNvPr id="12" name="Freeform 11"/>
              <p:cNvSpPr>
                <a:spLocks/>
              </p:cNvSpPr>
              <p:nvPr/>
            </p:nvSpPr>
            <p:spPr bwMode="auto">
              <a:xfrm>
                <a:off x="485717" y="5939011"/>
                <a:ext cx="3690451" cy="93345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5760" y="0"/>
                  </a:cxn>
                  <a:cxn ang="0">
                    <a:pos x="5760" y="528"/>
                  </a:cxn>
                  <a:cxn ang="0">
                    <a:pos x="48" y="0"/>
                  </a:cxn>
                </a:cxnLst>
                <a:rect l="0" t="0" r="0" b="0"/>
                <a:pathLst>
                  <a:path w="5591" h="588">
                    <a:moveTo>
                      <a:pt x="0" y="0"/>
                    </a:moveTo>
                    <a:lnTo>
                      <a:pt x="5591" y="585"/>
                    </a:lnTo>
                    <a:lnTo>
                      <a:pt x="4415" y="588"/>
                    </a:lnTo>
                    <a:lnTo>
                      <a:pt x="12" y="4"/>
                    </a:lnTo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endParaRPr kumimoji="0" lang="en-US" sz="1800" dirty="0"/>
              </a:p>
            </p:txBody>
          </p:sp>
          <p:sp>
            <p:nvSpPr>
              <p:cNvPr id="14" name="Right Triangle 13"/>
              <p:cNvSpPr>
                <a:spLocks/>
              </p:cNvSpPr>
              <p:nvPr/>
            </p:nvSpPr>
            <p:spPr bwMode="auto">
              <a:xfrm>
                <a:off x="-6042" y="5791253"/>
                <a:ext cx="3402314" cy="1080868"/>
              </a:xfrm>
              <a:prstGeom prst="rtTriangle">
                <a:avLst/>
              </a:prstGeom>
              <a:blipFill>
                <a:blip r:embed="rId15" cstate="print">
                  <a:alphaModFix amt="50000"/>
                </a:blip>
                <a:tile tx="0" ty="0" sx="50000" sy="50000" flip="none" algn="t"/>
              </a:blipFill>
              <a:ln w="12700" cap="rnd" cmpd="thickThin" algn="ctr">
                <a:noFill/>
                <a:prstDash val="solid"/>
              </a:ln>
              <a:effectLst>
                <a:fillOverlay blend="mult">
                  <a:gradFill flip="none" rotWithShape="1">
                    <a:gsLst>
                      <a:gs pos="0">
                        <a:schemeClr val="accent1">
                          <a:shade val="20000"/>
                          <a:satMod val="176000"/>
                          <a:alpha val="100000"/>
                        </a:schemeClr>
                      </a:gs>
                      <a:gs pos="18000">
                        <a:schemeClr val="accent1">
                          <a:shade val="48000"/>
                          <a:satMod val="153000"/>
                          <a:alpha val="100000"/>
                        </a:schemeClr>
                      </a:gs>
                      <a:gs pos="43000">
                        <a:schemeClr val="accent1">
                          <a:tint val="86000"/>
                          <a:satMod val="149000"/>
                          <a:alpha val="100000"/>
                        </a:schemeClr>
                      </a:gs>
                      <a:gs pos="45000">
                        <a:schemeClr val="accent1">
                          <a:tint val="85000"/>
                          <a:satMod val="150000"/>
                          <a:alpha val="100000"/>
                        </a:schemeClr>
                      </a:gs>
                      <a:gs pos="50000">
                        <a:schemeClr val="accent1">
                          <a:tint val="86000"/>
                          <a:satMod val="149000"/>
                          <a:alpha val="100000"/>
                        </a:schemeClr>
                      </a:gs>
                      <a:gs pos="79000">
                        <a:schemeClr val="accent1">
                          <a:shade val="53000"/>
                          <a:satMod val="150000"/>
                          <a:alpha val="100000"/>
                        </a:schemeClr>
                      </a:gs>
                      <a:gs pos="100000">
                        <a:schemeClr val="accent1">
                          <a:shade val="25000"/>
                          <a:satMod val="170000"/>
                          <a:alpha val="100000"/>
                        </a:schemeClr>
                      </a:gs>
                    </a:gsLst>
                    <a:lin ang="450000" scaled="1"/>
                    <a:tileRect/>
                  </a:gradFill>
                </a:fillOverlay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anchor="ctr" compatLnSpc="1"/>
              <a:lstStyle/>
              <a:p>
                <a:pPr algn="ctr" eaLnBrk="1" latinLnBrk="0" hangingPunct="1"/>
                <a:endParaRPr kumimoji="0" lang="en-US" sz="1800" dirty="0"/>
              </a:p>
            </p:txBody>
          </p:sp>
        </p:grp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16" cstate="print">
              <a:duotone>
                <a:prstClr val="black"/>
                <a:schemeClr val="tx2">
                  <a:lumMod val="75000"/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1813" y="6153141"/>
              <a:ext cx="518286" cy="632105"/>
            </a:xfrm>
            <a:prstGeom prst="rect">
              <a:avLst/>
            </a:prstGeom>
          </p:spPr>
        </p:pic>
      </p:grpSp>
      <p:pic>
        <p:nvPicPr>
          <p:cNvPr id="19" name="Picture 2" descr="Florida PALM logo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9220200" y="5935977"/>
            <a:ext cx="2383003" cy="463994"/>
          </a:xfrm>
          <a:prstGeom prst="rect">
            <a:avLst/>
          </a:prstGeom>
          <a:noFill/>
        </p:spPr>
      </p:pic>
      <p:grpSp>
        <p:nvGrpSpPr>
          <p:cNvPr id="20" name="Group 19"/>
          <p:cNvGrpSpPr/>
          <p:nvPr/>
        </p:nvGrpSpPr>
        <p:grpSpPr>
          <a:xfrm>
            <a:off x="-8055" y="5787739"/>
            <a:ext cx="7261252" cy="1084722"/>
            <a:chOff x="-6042" y="5791253"/>
            <a:chExt cx="5445939" cy="1081208"/>
          </a:xfrm>
        </p:grpSpPr>
        <p:grpSp>
          <p:nvGrpSpPr>
            <p:cNvPr id="21" name="Group 20"/>
            <p:cNvGrpSpPr/>
            <p:nvPr/>
          </p:nvGrpSpPr>
          <p:grpSpPr>
            <a:xfrm>
              <a:off x="-6042" y="5791253"/>
              <a:ext cx="5445939" cy="1081208"/>
              <a:chOff x="-6042" y="5791253"/>
              <a:chExt cx="5445939" cy="1081208"/>
            </a:xfrm>
          </p:grpSpPr>
          <p:sp>
            <p:nvSpPr>
              <p:cNvPr id="24" name="Freeform 12"/>
              <p:cNvSpPr>
                <a:spLocks/>
              </p:cNvSpPr>
              <p:nvPr/>
            </p:nvSpPr>
            <p:spPr bwMode="auto">
              <a:xfrm>
                <a:off x="499273" y="5944936"/>
                <a:ext cx="4940624" cy="921076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5760" y="0"/>
                  </a:cxn>
                  <a:cxn ang="0">
                    <a:pos x="5760" y="528"/>
                  </a:cxn>
                  <a:cxn ang="0">
                    <a:pos x="48" y="0"/>
                  </a:cxn>
                </a:cxnLst>
                <a:rect l="0" t="0" r="0" b="0"/>
                <a:pathLst>
                  <a:path w="7485" h="337">
                    <a:moveTo>
                      <a:pt x="0" y="2"/>
                    </a:moveTo>
                    <a:lnTo>
                      <a:pt x="7485" y="337"/>
                    </a:lnTo>
                    <a:lnTo>
                      <a:pt x="5558" y="337"/>
                    </a:lnTo>
                    <a:lnTo>
                      <a:pt x="1" y="0"/>
                    </a:lnTo>
                  </a:path>
                </a:pathLst>
              </a:custGeom>
              <a:solidFill>
                <a:schemeClr val="accent1">
                  <a:tint val="65000"/>
                  <a:satMod val="115000"/>
                  <a:alpha val="4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endParaRPr kumimoji="0" lang="en-US" sz="1800" dirty="0"/>
              </a:p>
            </p:txBody>
          </p:sp>
          <p:sp>
            <p:nvSpPr>
              <p:cNvPr id="25" name="Freeform 11"/>
              <p:cNvSpPr>
                <a:spLocks/>
              </p:cNvSpPr>
              <p:nvPr/>
            </p:nvSpPr>
            <p:spPr bwMode="auto">
              <a:xfrm>
                <a:off x="485717" y="5939011"/>
                <a:ext cx="3690451" cy="93345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5760" y="0"/>
                  </a:cxn>
                  <a:cxn ang="0">
                    <a:pos x="5760" y="528"/>
                  </a:cxn>
                  <a:cxn ang="0">
                    <a:pos x="48" y="0"/>
                  </a:cxn>
                </a:cxnLst>
                <a:rect l="0" t="0" r="0" b="0"/>
                <a:pathLst>
                  <a:path w="5591" h="588">
                    <a:moveTo>
                      <a:pt x="0" y="0"/>
                    </a:moveTo>
                    <a:lnTo>
                      <a:pt x="5591" y="585"/>
                    </a:lnTo>
                    <a:lnTo>
                      <a:pt x="4415" y="588"/>
                    </a:lnTo>
                    <a:lnTo>
                      <a:pt x="12" y="4"/>
                    </a:lnTo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endParaRPr kumimoji="0" lang="en-US" sz="1800" dirty="0"/>
              </a:p>
            </p:txBody>
          </p:sp>
          <p:sp>
            <p:nvSpPr>
              <p:cNvPr id="26" name="Right Triangle 25"/>
              <p:cNvSpPr>
                <a:spLocks/>
              </p:cNvSpPr>
              <p:nvPr/>
            </p:nvSpPr>
            <p:spPr bwMode="auto">
              <a:xfrm>
                <a:off x="-6042" y="5791253"/>
                <a:ext cx="3402314" cy="1080868"/>
              </a:xfrm>
              <a:prstGeom prst="rtTriangle">
                <a:avLst/>
              </a:prstGeom>
              <a:blipFill>
                <a:blip r:embed="rId15" cstate="print">
                  <a:alphaModFix amt="50000"/>
                </a:blip>
                <a:tile tx="0" ty="0" sx="50000" sy="50000" flip="none" algn="t"/>
              </a:blipFill>
              <a:ln w="12700" cap="rnd" cmpd="thickThin" algn="ctr">
                <a:noFill/>
                <a:prstDash val="solid"/>
              </a:ln>
              <a:effectLst>
                <a:fillOverlay blend="mult">
                  <a:gradFill flip="none" rotWithShape="1">
                    <a:gsLst>
                      <a:gs pos="0">
                        <a:schemeClr val="accent1">
                          <a:shade val="20000"/>
                          <a:satMod val="176000"/>
                          <a:alpha val="100000"/>
                        </a:schemeClr>
                      </a:gs>
                      <a:gs pos="18000">
                        <a:schemeClr val="accent1">
                          <a:shade val="48000"/>
                          <a:satMod val="153000"/>
                          <a:alpha val="100000"/>
                        </a:schemeClr>
                      </a:gs>
                      <a:gs pos="43000">
                        <a:schemeClr val="accent1">
                          <a:tint val="86000"/>
                          <a:satMod val="149000"/>
                          <a:alpha val="100000"/>
                        </a:schemeClr>
                      </a:gs>
                      <a:gs pos="45000">
                        <a:schemeClr val="accent1">
                          <a:tint val="85000"/>
                          <a:satMod val="150000"/>
                          <a:alpha val="100000"/>
                        </a:schemeClr>
                      </a:gs>
                      <a:gs pos="50000">
                        <a:schemeClr val="accent1">
                          <a:tint val="86000"/>
                          <a:satMod val="149000"/>
                          <a:alpha val="100000"/>
                        </a:schemeClr>
                      </a:gs>
                      <a:gs pos="79000">
                        <a:schemeClr val="accent1">
                          <a:shade val="53000"/>
                          <a:satMod val="150000"/>
                          <a:alpha val="100000"/>
                        </a:schemeClr>
                      </a:gs>
                      <a:gs pos="100000">
                        <a:schemeClr val="accent1">
                          <a:shade val="25000"/>
                          <a:satMod val="170000"/>
                          <a:alpha val="100000"/>
                        </a:schemeClr>
                      </a:gs>
                    </a:gsLst>
                    <a:lin ang="450000" scaled="1"/>
                    <a:tileRect/>
                  </a:gradFill>
                </a:fillOverlay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anchor="ctr" compatLnSpc="1"/>
              <a:lstStyle/>
              <a:p>
                <a:pPr algn="ctr" eaLnBrk="1" latinLnBrk="0" hangingPunct="1"/>
                <a:endParaRPr kumimoji="0" lang="en-US" sz="1800" dirty="0"/>
              </a:p>
            </p:txBody>
          </p:sp>
        </p:grp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16" cstate="print">
              <a:duotone>
                <a:prstClr val="black"/>
                <a:schemeClr val="tx2">
                  <a:lumMod val="75000"/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1813" y="6153141"/>
              <a:ext cx="518286" cy="632105"/>
            </a:xfrm>
            <a:prstGeom prst="rect">
              <a:avLst/>
            </a:prstGeom>
          </p:spPr>
        </p:pic>
      </p:grpSp>
      <p:sp>
        <p:nvSpPr>
          <p:cNvPr id="28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6553199" y="6414034"/>
            <a:ext cx="3810001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extLst/>
          </a:lstStyle>
          <a:p>
            <a:r>
              <a:rPr lang="en-US" dirty="0"/>
              <a:t>Tips &amp; Tricks: Making Florida PALM Work For You</a:t>
            </a:r>
          </a:p>
        </p:txBody>
      </p:sp>
    </p:spTree>
    <p:extLst>
      <p:ext uri="{BB962C8B-B14F-4D97-AF65-F5344CB8AC3E}">
        <p14:creationId xmlns:p14="http://schemas.microsoft.com/office/powerpoint/2010/main" val="3645876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600" b="1" kern="1200" baseline="0">
          <a:solidFill>
            <a:srgbClr val="03304B"/>
          </a:solidFill>
          <a:effectLst/>
          <a:latin typeface="Arial" panose="020B0604020202020204" pitchFamily="34" charset="0"/>
          <a:ea typeface="+mj-ea"/>
          <a:cs typeface="Arial" panose="020B0604020202020204" pitchFamily="34" charset="0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3.pn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yfloridacfo.com/floridapalm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16042"/>
            <a:ext cx="12192000" cy="6858000"/>
            <a:chOff x="13750" y="79896"/>
            <a:chExt cx="10450286" cy="6426974"/>
          </a:xfrm>
        </p:grpSpPr>
        <p:pic>
          <p:nvPicPr>
            <p:cNvPr id="4" name="Picture 3" descr="PalmSlide.jpg"/>
            <p:cNvPicPr>
              <a:picLocks noChangeAspect="1"/>
            </p:cNvPicPr>
            <p:nvPr/>
          </p:nvPicPr>
          <p:blipFill rotWithShape="1">
            <a:blip r:embed="rId4" cstate="print"/>
            <a:srcRect t="10714" r="494" b="8929"/>
            <a:stretch/>
          </p:blipFill>
          <p:spPr>
            <a:xfrm>
              <a:off x="13750" y="79896"/>
              <a:ext cx="10450286" cy="6426974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000000">
                    <a:alpha val="0"/>
                  </a:srgbClr>
                </a:clrFrom>
                <a:clrTo>
                  <a:srgbClr val="000000">
                    <a:alpha val="0"/>
                  </a:srgbClr>
                </a:clrTo>
              </a:clrChange>
              <a:duotone>
                <a:prstClr val="black"/>
                <a:schemeClr val="tx2">
                  <a:lumMod val="75000"/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27113" y="5093687"/>
              <a:ext cx="1023561" cy="1009913"/>
            </a:xfrm>
            <a:prstGeom prst="rect">
              <a:avLst/>
            </a:prstGeom>
          </p:spPr>
        </p:pic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AC68AC-B05E-4C1B-8DB5-BF2199A2DE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429220" y="6414033"/>
            <a:ext cx="1351328" cy="365125"/>
          </a:xfrm>
        </p:spPr>
        <p:txBody>
          <a:bodyPr/>
          <a:lstStyle/>
          <a:p>
            <a:r>
              <a:rPr lang="en-US" dirty="0"/>
              <a:t>March 10, 2022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C589465-33E0-48DB-85C6-3261CA061062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744200" y="274639"/>
            <a:ext cx="810876" cy="365125"/>
          </a:xfrm>
        </p:spPr>
        <p:txBody>
          <a:bodyPr/>
          <a:lstStyle/>
          <a:p>
            <a:fld id="{ACBF18E8-B7DE-433D-B9F8-59A3D714F318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A69FCA-D69D-418D-AD0E-DD254CDD2D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Tips &amp; Tricks: Making Florida PALM Work For You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04503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88FD1E5-0B3A-40B8-ABAE-5289D1FAAA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276" y="1263758"/>
            <a:ext cx="10972800" cy="4525963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04301EC-08F3-4C17-81D0-C4C9C8FA7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F18E8-B7DE-433D-B9F8-59A3D714F318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ED970F9-BABD-444D-975F-E2D449514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929" y="274638"/>
            <a:ext cx="10134600" cy="1143000"/>
          </a:xfrm>
        </p:spPr>
        <p:txBody>
          <a:bodyPr/>
          <a:lstStyle/>
          <a:p>
            <a:r>
              <a:rPr lang="en-US" dirty="0"/>
              <a:t>Making Florida PALM Work For You 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DE3D79-DADE-4F52-A485-CE1DC2D60C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822730" y="6413716"/>
            <a:ext cx="1767398" cy="365760"/>
          </a:xfrm>
        </p:spPr>
        <p:txBody>
          <a:bodyPr/>
          <a:lstStyle/>
          <a:p>
            <a:r>
              <a:rPr lang="en-US" dirty="0"/>
              <a:t>March 10, 2022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ED16EBD-BD87-4382-89B4-06A8D3D1883B}"/>
              </a:ext>
            </a:extLst>
          </p:cNvPr>
          <p:cNvSpPr/>
          <p:nvPr/>
        </p:nvSpPr>
        <p:spPr>
          <a:xfrm>
            <a:off x="9634439" y="1110497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1283BB-F69C-49F1-95F4-62158BF363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Tips &amp; Tricks: Making Florida PALM Work For You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158253C-90CA-4935-92ED-02831389E49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24" t="2166" r="2019" b="5054"/>
          <a:stretch/>
        </p:blipFill>
        <p:spPr>
          <a:xfrm>
            <a:off x="3833449" y="1875692"/>
            <a:ext cx="4478215" cy="3012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4977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57200"/>
            <a:ext cx="10363200" cy="3125163"/>
          </a:xfrm>
        </p:spPr>
        <p:txBody>
          <a:bodyPr anchor="t"/>
          <a:lstStyle/>
          <a:p>
            <a:pPr algn="ctr"/>
            <a:r>
              <a:rPr lang="en-US" dirty="0"/>
              <a:t>Contact Information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362200"/>
            <a:ext cx="10363200" cy="2449111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Contact us </a:t>
            </a:r>
            <a:endParaRPr lang="en-US" dirty="0">
              <a:hlinkClick r:id="" action="ppaction://noaction"/>
            </a:endParaRPr>
          </a:p>
          <a:p>
            <a:pPr algn="ctr"/>
            <a:r>
              <a:rPr lang="en-US" dirty="0">
                <a:hlinkClick r:id="" action="ppaction://noaction"/>
              </a:rPr>
              <a:t>FloridaPALM@myfloridacfo.com</a:t>
            </a:r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Project Website</a:t>
            </a:r>
          </a:p>
          <a:p>
            <a:pPr algn="ctr"/>
            <a:r>
              <a:rPr lang="en-US" dirty="0">
                <a:hlinkClick r:id="rId3"/>
              </a:rPr>
              <a:t>www.myfloridacfo.com/floridapalm/</a:t>
            </a:r>
            <a:endParaRPr lang="en-US" dirty="0"/>
          </a:p>
          <a:p>
            <a:pPr algn="ctr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C318FC-A02E-474D-9027-E88DC94D16F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March 10,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7B1568-7456-4898-80FD-F6E086735B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Tips &amp; Tricks: Making Florida PALM Work For You</a:t>
            </a:r>
          </a:p>
        </p:txBody>
      </p:sp>
    </p:spTree>
    <p:extLst>
      <p:ext uri="{BB962C8B-B14F-4D97-AF65-F5344CB8AC3E}">
        <p14:creationId xmlns:p14="http://schemas.microsoft.com/office/powerpoint/2010/main" val="1907058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D3A68-9356-4767-89D1-F9545FF271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5307" y="1752602"/>
            <a:ext cx="10672293" cy="1829761"/>
          </a:xfrm>
        </p:spPr>
        <p:txBody>
          <a:bodyPr>
            <a:normAutofit/>
          </a:bodyPr>
          <a:lstStyle/>
          <a:p>
            <a:r>
              <a:rPr lang="en-US" dirty="0"/>
              <a:t>Tips &amp; Tricks: </a:t>
            </a:r>
            <a:br>
              <a:rPr lang="en-US" dirty="0"/>
            </a:br>
            <a:r>
              <a:rPr lang="en-US" dirty="0"/>
              <a:t>Making Florida Palm Work For You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0B0AFA-3850-4367-921B-2E02C427750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744200" y="274639"/>
            <a:ext cx="810876" cy="365125"/>
          </a:xfrm>
        </p:spPr>
        <p:txBody>
          <a:bodyPr/>
          <a:lstStyle/>
          <a:p>
            <a:fld id="{ACBF18E8-B7DE-433D-B9F8-59A3D714F318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5E423A-0D9C-4712-A49C-6021424DFDF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March 10,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EA250-7CAC-462D-8706-55A0597F3F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Tips &amp; Tricks: Making Florida PALM Work For You</a:t>
            </a:r>
          </a:p>
        </p:txBody>
      </p:sp>
    </p:spTree>
    <p:extLst>
      <p:ext uri="{BB962C8B-B14F-4D97-AF65-F5344CB8AC3E}">
        <p14:creationId xmlns:p14="http://schemas.microsoft.com/office/powerpoint/2010/main" val="2715340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88FD1E5-0B3A-40B8-ABAE-5289D1FAAA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276" y="1263758"/>
            <a:ext cx="10972800" cy="4525963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04301EC-08F3-4C17-81D0-C4C9C8FA7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F18E8-B7DE-433D-B9F8-59A3D714F31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ED970F9-BABD-444D-975F-E2D449514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Florida PALM Work For You 	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DE3D79-DADE-4F52-A485-CE1DC2D60C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822730" y="6413716"/>
            <a:ext cx="1767398" cy="365760"/>
          </a:xfrm>
        </p:spPr>
        <p:txBody>
          <a:bodyPr/>
          <a:lstStyle/>
          <a:p>
            <a:r>
              <a:rPr lang="en-US" dirty="0"/>
              <a:t>March 10, 2022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ED16EBD-BD87-4382-89B4-06A8D3D1883B}"/>
              </a:ext>
            </a:extLst>
          </p:cNvPr>
          <p:cNvSpPr/>
          <p:nvPr/>
        </p:nvSpPr>
        <p:spPr>
          <a:xfrm>
            <a:off x="9634439" y="1110497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1283BB-F69C-49F1-95F4-62158BF363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Tips &amp; Tricks: Making Florida PALM Work For You</a:t>
            </a:r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2857F639-77F3-4009-BDD7-586BA74D3E6F}"/>
              </a:ext>
            </a:extLst>
          </p:cNvPr>
          <p:cNvSpPr txBox="1">
            <a:spLocks/>
          </p:cNvSpPr>
          <p:nvPr/>
        </p:nvSpPr>
        <p:spPr>
          <a:xfrm>
            <a:off x="614934" y="1381447"/>
            <a:ext cx="10972800" cy="266837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/>
              <a:t>Enhanced Cursor</a:t>
            </a:r>
          </a:p>
          <a:p>
            <a:r>
              <a:rPr lang="en-US" dirty="0"/>
              <a:t>NavBar</a:t>
            </a:r>
          </a:p>
          <a:p>
            <a:r>
              <a:rPr lang="en-US" dirty="0"/>
              <a:t>Homepage </a:t>
            </a:r>
          </a:p>
          <a:p>
            <a:r>
              <a:rPr lang="en-US" dirty="0"/>
              <a:t>Favorites </a:t>
            </a:r>
          </a:p>
          <a:p>
            <a:r>
              <a:rPr lang="en-US" dirty="0"/>
              <a:t>Journal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897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88FD1E5-0B3A-40B8-ABAE-5289D1FAAA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542" y="1263758"/>
            <a:ext cx="10972800" cy="4525963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04301EC-08F3-4C17-81D0-C4C9C8FA7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F18E8-B7DE-433D-B9F8-59A3D714F318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ED970F9-BABD-444D-975F-E2D449514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929" y="274638"/>
            <a:ext cx="10134600" cy="1143000"/>
          </a:xfrm>
        </p:spPr>
        <p:txBody>
          <a:bodyPr/>
          <a:lstStyle/>
          <a:p>
            <a:r>
              <a:rPr lang="en-US" dirty="0"/>
              <a:t>Making Florida PALM Work For You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DE3D79-DADE-4F52-A485-CE1DC2D60C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822730" y="6413716"/>
            <a:ext cx="1767398" cy="365760"/>
          </a:xfrm>
        </p:spPr>
        <p:txBody>
          <a:bodyPr/>
          <a:lstStyle/>
          <a:p>
            <a:r>
              <a:rPr lang="en-US" dirty="0"/>
              <a:t>March 10, 2022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ED16EBD-BD87-4382-89B4-06A8D3D1883B}"/>
              </a:ext>
            </a:extLst>
          </p:cNvPr>
          <p:cNvSpPr/>
          <p:nvPr/>
        </p:nvSpPr>
        <p:spPr>
          <a:xfrm>
            <a:off x="9634439" y="1110497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1283BB-F69C-49F1-95F4-62158BF363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Tips &amp; Tricks: Making Florida PALM Work For You</a:t>
            </a:r>
          </a:p>
        </p:txBody>
      </p:sp>
      <p:pic>
        <p:nvPicPr>
          <p:cNvPr id="1034" name="Picture 10" descr="Latest News - Demo Icon (751x751), Png Download">
            <a:extLst>
              <a:ext uri="{FF2B5EF4-FFF2-40B4-BE49-F238E27FC236}">
                <a16:creationId xmlns:a16="http://schemas.microsoft.com/office/drawing/2014/main" id="{73341C0C-41AA-4EAB-85B1-A540C3B892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6125" y="1537219"/>
            <a:ext cx="4259751" cy="3973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1731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88FD1E5-0B3A-40B8-ABAE-5289D1FAAA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276" y="1263758"/>
            <a:ext cx="10972800" cy="4525963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04301EC-08F3-4C17-81D0-C4C9C8FA7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F18E8-B7DE-433D-B9F8-59A3D714F318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ED970F9-BABD-444D-975F-E2D449514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Personalization	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DE3D79-DADE-4F52-A485-CE1DC2D60C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822730" y="6413716"/>
            <a:ext cx="1767398" cy="365760"/>
          </a:xfrm>
        </p:spPr>
        <p:txBody>
          <a:bodyPr/>
          <a:lstStyle/>
          <a:p>
            <a:r>
              <a:rPr lang="en-US" dirty="0"/>
              <a:t>March 10, 2022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ED16EBD-BD87-4382-89B4-06A8D3D1883B}"/>
              </a:ext>
            </a:extLst>
          </p:cNvPr>
          <p:cNvSpPr/>
          <p:nvPr/>
        </p:nvSpPr>
        <p:spPr>
          <a:xfrm>
            <a:off x="9634439" y="1110497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1283BB-F69C-49F1-95F4-62158BF363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Tips &amp; Tricks: Making Florida PALM Work For You</a:t>
            </a:r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2857F639-77F3-4009-BDD7-586BA74D3E6F}"/>
              </a:ext>
            </a:extLst>
          </p:cNvPr>
          <p:cNvSpPr txBox="1">
            <a:spLocks/>
          </p:cNvSpPr>
          <p:nvPr/>
        </p:nvSpPr>
        <p:spPr>
          <a:xfrm>
            <a:off x="614934" y="1381447"/>
            <a:ext cx="10972800" cy="266837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/>
              <a:t>Enhanced Cursor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57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04301EC-08F3-4C17-81D0-C4C9C8FA7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F18E8-B7DE-433D-B9F8-59A3D714F318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ED970F9-BABD-444D-975F-E2D449514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Homepage 	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DE3D79-DADE-4F52-A485-CE1DC2D60C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822730" y="6413716"/>
            <a:ext cx="1767398" cy="365760"/>
          </a:xfrm>
        </p:spPr>
        <p:txBody>
          <a:bodyPr/>
          <a:lstStyle/>
          <a:p>
            <a:r>
              <a:rPr lang="en-US" dirty="0"/>
              <a:t>March 10, 2022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ED16EBD-BD87-4382-89B4-06A8D3D1883B}"/>
              </a:ext>
            </a:extLst>
          </p:cNvPr>
          <p:cNvSpPr/>
          <p:nvPr/>
        </p:nvSpPr>
        <p:spPr>
          <a:xfrm>
            <a:off x="9634439" y="1110497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1283BB-F69C-49F1-95F4-62158BF363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Tips &amp; Tricks: Making Florida PALM Work For You</a:t>
            </a:r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2857F639-77F3-4009-BDD7-586BA74D3E6F}"/>
              </a:ext>
            </a:extLst>
          </p:cNvPr>
          <p:cNvSpPr txBox="1">
            <a:spLocks/>
          </p:cNvSpPr>
          <p:nvPr/>
        </p:nvSpPr>
        <p:spPr>
          <a:xfrm>
            <a:off x="614934" y="1381447"/>
            <a:ext cx="10972800" cy="266837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/>
              <a:t>Adding and removing a tile on your Homepage</a:t>
            </a:r>
          </a:p>
          <a:p>
            <a:r>
              <a:rPr lang="en-US" dirty="0"/>
              <a:t>Adding and removing a new Homepage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642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04301EC-08F3-4C17-81D0-C4C9C8FA7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F18E8-B7DE-433D-B9F8-59A3D714F318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ED970F9-BABD-444D-975F-E2D449514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Places and NavBar 	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DE3D79-DADE-4F52-A485-CE1DC2D60C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822730" y="6413716"/>
            <a:ext cx="1767398" cy="365760"/>
          </a:xfrm>
        </p:spPr>
        <p:txBody>
          <a:bodyPr/>
          <a:lstStyle/>
          <a:p>
            <a:r>
              <a:rPr lang="en-US" dirty="0"/>
              <a:t>March 10, 2022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ED16EBD-BD87-4382-89B4-06A8D3D1883B}"/>
              </a:ext>
            </a:extLst>
          </p:cNvPr>
          <p:cNvSpPr/>
          <p:nvPr/>
        </p:nvSpPr>
        <p:spPr>
          <a:xfrm>
            <a:off x="9634439" y="1110497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1283BB-F69C-49F1-95F4-62158BF363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Tips &amp; Tricks: Making Florida PALM Work For You</a:t>
            </a:r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2857F639-77F3-4009-BDD7-586BA74D3E6F}"/>
              </a:ext>
            </a:extLst>
          </p:cNvPr>
          <p:cNvSpPr txBox="1">
            <a:spLocks/>
          </p:cNvSpPr>
          <p:nvPr/>
        </p:nvSpPr>
        <p:spPr>
          <a:xfrm>
            <a:off x="614934" y="1381447"/>
            <a:ext cx="10972800" cy="266837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/>
              <a:t>Recent Places</a:t>
            </a:r>
          </a:p>
          <a:p>
            <a:r>
              <a:rPr lang="en-US" dirty="0"/>
              <a:t>NavBar Arrows</a:t>
            </a:r>
          </a:p>
          <a:p>
            <a:r>
              <a:rPr lang="en-US" dirty="0"/>
              <a:t>Adding and removing a page in NavBar</a:t>
            </a:r>
          </a:p>
          <a:p>
            <a:r>
              <a:rPr lang="en-US" dirty="0"/>
              <a:t>Reordering your pages in NavBar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632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04301EC-08F3-4C17-81D0-C4C9C8FA7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F18E8-B7DE-433D-B9F8-59A3D714F318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ED970F9-BABD-444D-975F-E2D449514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Favorites 	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DE3D79-DADE-4F52-A485-CE1DC2D60C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822730" y="6413716"/>
            <a:ext cx="1767398" cy="365760"/>
          </a:xfrm>
        </p:spPr>
        <p:txBody>
          <a:bodyPr/>
          <a:lstStyle/>
          <a:p>
            <a:r>
              <a:rPr lang="en-US" dirty="0"/>
              <a:t>March 10, 2022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ED16EBD-BD87-4382-89B4-06A8D3D1883B}"/>
              </a:ext>
            </a:extLst>
          </p:cNvPr>
          <p:cNvSpPr/>
          <p:nvPr/>
        </p:nvSpPr>
        <p:spPr>
          <a:xfrm>
            <a:off x="9634439" y="1110497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1283BB-F69C-49F1-95F4-62158BF363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Tips &amp; Tricks: Making Florida PALM Work For You</a:t>
            </a:r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2857F639-77F3-4009-BDD7-586BA74D3E6F}"/>
              </a:ext>
            </a:extLst>
          </p:cNvPr>
          <p:cNvSpPr txBox="1">
            <a:spLocks/>
          </p:cNvSpPr>
          <p:nvPr/>
        </p:nvSpPr>
        <p:spPr>
          <a:xfrm>
            <a:off x="614934" y="1381447"/>
            <a:ext cx="10972800" cy="266837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/>
              <a:t>Adding and removing a page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07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04301EC-08F3-4C17-81D0-C4C9C8FA7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F18E8-B7DE-433D-B9F8-59A3D714F318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ED970F9-BABD-444D-975F-E2D449514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Journal  	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DE3D79-DADE-4F52-A485-CE1DC2D60C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822730" y="6413716"/>
            <a:ext cx="1767398" cy="365760"/>
          </a:xfrm>
        </p:spPr>
        <p:txBody>
          <a:bodyPr/>
          <a:lstStyle/>
          <a:p>
            <a:r>
              <a:rPr lang="en-US" dirty="0"/>
              <a:t>March 10, 2022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ED16EBD-BD87-4382-89B4-06A8D3D1883B}"/>
              </a:ext>
            </a:extLst>
          </p:cNvPr>
          <p:cNvSpPr/>
          <p:nvPr/>
        </p:nvSpPr>
        <p:spPr>
          <a:xfrm>
            <a:off x="9634439" y="1110497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1283BB-F69C-49F1-95F4-62158BF363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Tips &amp; Tricks: Making Florida PALM Work For You</a:t>
            </a:r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2857F639-77F3-4009-BDD7-586BA74D3E6F}"/>
              </a:ext>
            </a:extLst>
          </p:cNvPr>
          <p:cNvSpPr txBox="1">
            <a:spLocks/>
          </p:cNvSpPr>
          <p:nvPr/>
        </p:nvSpPr>
        <p:spPr>
          <a:xfrm>
            <a:off x="614934" y="1381447"/>
            <a:ext cx="10972800" cy="266837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/>
              <a:t>New Window</a:t>
            </a:r>
          </a:p>
          <a:p>
            <a:r>
              <a:rPr lang="en-US" dirty="0"/>
              <a:t>Adding or removing fields</a:t>
            </a:r>
          </a:p>
          <a:p>
            <a:r>
              <a:rPr lang="en-US" dirty="0"/>
              <a:t>Hyperlinks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90756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Custom 2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03304B"/>
      </a:accent1>
      <a:accent2>
        <a:srgbClr val="22658A"/>
      </a:accent2>
      <a:accent3>
        <a:srgbClr val="AE2026"/>
      </a:accent3>
      <a:accent4>
        <a:srgbClr val="39639D"/>
      </a:accent4>
      <a:accent5>
        <a:srgbClr val="474B78"/>
      </a:accent5>
      <a:accent6>
        <a:srgbClr val="7D3C4A"/>
      </a:accent6>
      <a:hlink>
        <a:srgbClr val="AE2026"/>
      </a:hlink>
      <a:folHlink>
        <a:srgbClr val="AE202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F86D3F39-1ECF-45DA-ABA4-359E4C090F33}" vid="{84ED3A0C-FCB9-4B6E-AAFC-B0D9B2038F4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18fadb0-354c-4f74-afa1-8ca5acdaa1a6">MXMF2QZJ3CU2-1489102074-1379</_dlc_DocId>
    <_dlc_DocIdUrl xmlns="c18fadb0-354c-4f74-afa1-8ca5acdaa1a6">
      <Url>http://dfsintranet.fldoi.gov/capitol/FLPALM/_layouts/DocIdRedir.aspx?ID=MXMF2QZJ3CU2-1489102074-1379</Url>
      <Description>MXMF2QZJ3CU2-1489102074-1379</Description>
    </_dlc_DocIdUrl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C36B7C3094D748895C728BC36F5E65" ma:contentTypeVersion="1" ma:contentTypeDescription="Create a new document." ma:contentTypeScope="" ma:versionID="adfaebb1aed204abfcdb9771646831ef">
  <xsd:schema xmlns:xsd="http://www.w3.org/2001/XMLSchema" xmlns:xs="http://www.w3.org/2001/XMLSchema" xmlns:p="http://schemas.microsoft.com/office/2006/metadata/properties" xmlns:ns2="c18fadb0-354c-4f74-afa1-8ca5acdaa1a6" targetNamespace="http://schemas.microsoft.com/office/2006/metadata/properties" ma:root="true" ma:fieldsID="e59d885f8c5da744e29dc316cde70ccf" ns2:_="">
    <xsd:import namespace="c18fadb0-354c-4f74-afa1-8ca5acdaa1a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fadb0-354c-4f74-afa1-8ca5acdaa1a6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8ECE40F-28CB-4C3E-A2A5-8387B5934135}"/>
</file>

<file path=customXml/itemProps2.xml><?xml version="1.0" encoding="utf-8"?>
<ds:datastoreItem xmlns:ds="http://schemas.openxmlformats.org/officeDocument/2006/customXml" ds:itemID="{03FE69AC-5E59-44B8-95E5-D1E74B6491AF}"/>
</file>

<file path=customXml/itemProps3.xml><?xml version="1.0" encoding="utf-8"?>
<ds:datastoreItem xmlns:ds="http://schemas.openxmlformats.org/officeDocument/2006/customXml" ds:itemID="{66AB408D-5E83-466B-9AFB-4A2DBEF2BBB2}"/>
</file>

<file path=customXml/itemProps4.xml><?xml version="1.0" encoding="utf-8"?>
<ds:datastoreItem xmlns:ds="http://schemas.openxmlformats.org/officeDocument/2006/customXml" ds:itemID="{6683C604-1C40-47CC-A7B1-957B13155DDF}"/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9788</TotalTime>
  <Words>299</Words>
  <Application>Microsoft Office PowerPoint</Application>
  <PresentationFormat>Widescreen</PresentationFormat>
  <Paragraphs>85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Verdana</vt:lpstr>
      <vt:lpstr>Wingdings 2</vt:lpstr>
      <vt:lpstr>Wingdings 3</vt:lpstr>
      <vt:lpstr>Theme1</vt:lpstr>
      <vt:lpstr>PowerPoint Presentation</vt:lpstr>
      <vt:lpstr>Tips &amp; Tricks:  Making Florida Palm Work For You</vt:lpstr>
      <vt:lpstr>Making Florida PALM Work For You  </vt:lpstr>
      <vt:lpstr>Making Florida PALM Work For You</vt:lpstr>
      <vt:lpstr>Personalization </vt:lpstr>
      <vt:lpstr>Homepage  </vt:lpstr>
      <vt:lpstr>Recent Places and NavBar  </vt:lpstr>
      <vt:lpstr>Favorites  </vt:lpstr>
      <vt:lpstr>Journal   </vt:lpstr>
      <vt:lpstr>Making Florida PALM Work For You </vt:lpstr>
      <vt:lpstr>Contact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Tips_and_Tricks_Work4U</dc:title>
  <dc:creator>Gotreaux, Julian</dc:creator>
  <cp:lastModifiedBy>Kemp, Kimberly</cp:lastModifiedBy>
  <cp:revision>226</cp:revision>
  <cp:lastPrinted>2022-03-08T15:31:10Z</cp:lastPrinted>
  <dcterms:created xsi:type="dcterms:W3CDTF">2021-08-20T11:30:53Z</dcterms:created>
  <dcterms:modified xsi:type="dcterms:W3CDTF">2022-03-08T20:01:18Z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0x010100F6C36B7C3094D748895C728BC36F5E65</vt:lpwstr>
  </property>
  <property fmtid="{D5CDD505-2E9C-101B-9397-08002B2CF9AE}" pid="3" name="_dlc_DocIdItemGuid">
    <vt:lpwstr>850adf16-061b-4626-b76b-ab4297da4a62</vt:lpwstr>
  </property>
</Properties>
</file>