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sldIdLst>
    <p:sldId id="259" r:id="rId6"/>
    <p:sldId id="256" r:id="rId7"/>
    <p:sldId id="4068" r:id="rId8"/>
    <p:sldId id="462" r:id="rId9"/>
    <p:sldId id="4125" r:id="rId10"/>
    <p:sldId id="4119" r:id="rId11"/>
    <p:sldId id="29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ner, Tommy" initials="WT" lastIdx="6" clrIdx="0">
    <p:extLst>
      <p:ext uri="{19B8F6BF-5375-455C-9EA6-DF929625EA0E}">
        <p15:presenceInfo xmlns:p15="http://schemas.microsoft.com/office/powerpoint/2012/main" userId="S::Tommy.Werner@myfloridacfo.com::eea62a89-4aca-4420-b068-aabeabe22941" providerId="AD"/>
      </p:ext>
    </p:extLst>
  </p:cmAuthor>
  <p:cmAuthor id="2" name="Kemp, Kimberly" initials="KK" lastIdx="11" clrIdx="1">
    <p:extLst>
      <p:ext uri="{19B8F6BF-5375-455C-9EA6-DF929625EA0E}">
        <p15:presenceInfo xmlns:p15="http://schemas.microsoft.com/office/powerpoint/2012/main" userId="S-1-5-21-1060284298-1303643608-1417001333-146573" providerId="AD"/>
      </p:ext>
    </p:extLst>
  </p:cmAuthor>
  <p:cmAuthor id="3" name="Norton, LaVondria" initials="NL" lastIdx="6" clrIdx="2">
    <p:extLst>
      <p:ext uri="{19B8F6BF-5375-455C-9EA6-DF929625EA0E}">
        <p15:presenceInfo xmlns:p15="http://schemas.microsoft.com/office/powerpoint/2012/main" userId="Norton, LaVondria" providerId="None"/>
      </p:ext>
    </p:extLst>
  </p:cmAuthor>
  <p:cmAuthor id="4" name="Vargas Valentin, Andrea" initials="VVA" lastIdx="1" clrIdx="3">
    <p:extLst>
      <p:ext uri="{19B8F6BF-5375-455C-9EA6-DF929625EA0E}">
        <p15:presenceInfo xmlns:p15="http://schemas.microsoft.com/office/powerpoint/2012/main" userId="S::a.vargas.valentin@accenture.com::05e83793-a03e-485f-8f61-3d89c436722c" providerId="AD"/>
      </p:ext>
    </p:extLst>
  </p:cmAuthor>
  <p:cmAuthor id="5" name="Vila, Brenda" initials="VB" lastIdx="1" clrIdx="4">
    <p:extLst>
      <p:ext uri="{19B8F6BF-5375-455C-9EA6-DF929625EA0E}">
        <p15:presenceInfo xmlns:p15="http://schemas.microsoft.com/office/powerpoint/2012/main" userId="S::Brenda.Vila@myfloridacfo.com::596acf88-4381-4d10-b56c-1221dc056e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3" autoAdjust="0"/>
    <p:restoredTop sz="54793" autoAdjust="0"/>
  </p:normalViewPr>
  <p:slideViewPr>
    <p:cSldViewPr snapToGrid="0">
      <p:cViewPr varScale="1">
        <p:scale>
          <a:sx n="44" d="100"/>
          <a:sy n="44" d="100"/>
        </p:scale>
        <p:origin x="1819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163A28-1150-4C67-BB20-9027D54E84CB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54CD01-3D94-4B91-B079-54B256003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1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8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81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7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6FDF1-3A3E-477C-BED4-CA2C4EB7DF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4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6FDF1-3A3E-477C-BED4-CA2C4EB7DF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2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4CD01-3D94-4B91-B079-54B256003A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28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4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24634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211747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 At Your Fingertips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January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4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 At Your Fingertips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January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57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18371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</p:spTree>
    <p:extLst>
      <p:ext uri="{BB962C8B-B14F-4D97-AF65-F5344CB8AC3E}">
        <p14:creationId xmlns:p14="http://schemas.microsoft.com/office/powerpoint/2010/main" val="165100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4034"/>
            <a:ext cx="1183710" cy="36544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1210114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208762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1846092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158658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2063837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18371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2525152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 At Your Fingertips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January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9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 At Your Fingertips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January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45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 At Your Fingertips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January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61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300648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January 12, 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Tricks: At Your Fingertips</a:t>
            </a:r>
          </a:p>
        </p:txBody>
      </p:sp>
    </p:spTree>
    <p:extLst>
      <p:ext uri="{BB962C8B-B14F-4D97-AF65-F5344CB8AC3E}">
        <p14:creationId xmlns:p14="http://schemas.microsoft.com/office/powerpoint/2010/main" val="364587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floridacfo.com/floridapal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floridacfo.com/floridapal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042"/>
            <a:ext cx="12192000" cy="6858000"/>
            <a:chOff x="13750" y="79896"/>
            <a:chExt cx="10450286" cy="6426974"/>
          </a:xfrm>
        </p:grpSpPr>
        <p:pic>
          <p:nvPicPr>
            <p:cNvPr id="4" name="Picture 3" descr="PalmSlide.jpg"/>
            <p:cNvPicPr>
              <a:picLocks noChangeAspect="1"/>
            </p:cNvPicPr>
            <p:nvPr/>
          </p:nvPicPr>
          <p:blipFill rotWithShape="1">
            <a:blip r:embed="rId4" cstate="print"/>
            <a:srcRect t="10714" r="494" b="8929"/>
            <a:stretch/>
          </p:blipFill>
          <p:spPr>
            <a:xfrm>
              <a:off x="13750" y="79896"/>
              <a:ext cx="10450286" cy="642697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7113" y="5093687"/>
              <a:ext cx="1023561" cy="1009913"/>
            </a:xfrm>
            <a:prstGeom prst="rect">
              <a:avLst/>
            </a:prstGeom>
          </p:spPr>
        </p:pic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C68AC-B05E-4C1B-8DB5-BF2199A2D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194154" cy="365125"/>
          </a:xfrm>
        </p:spPr>
        <p:txBody>
          <a:bodyPr/>
          <a:lstStyle/>
          <a:p>
            <a:r>
              <a:rPr lang="en-US" dirty="0"/>
              <a:t>January 12,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589465-33E0-48DB-85C6-3261CA0610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44200" y="274639"/>
            <a:ext cx="810876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69FCA-D69D-418D-AD0E-DD254CDD2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At Your Fingertips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45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3A68-9356-4767-89D1-F9545FF27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 &amp; Tricks: </a:t>
            </a:r>
            <a:br>
              <a:rPr lang="en-US" dirty="0"/>
            </a:br>
            <a:r>
              <a:rPr lang="en-US" dirty="0"/>
              <a:t>Resources at your fingertips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B0AFA-3850-4367-921B-2E02C42775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44200" y="274639"/>
            <a:ext cx="810876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4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D1E5-0B3A-40B8-ABAE-5289D1FA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263758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At Your Fingertips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/>
              <a:t>January 12, 2022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At Your Fingertips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57F639-77F3-4009-BDD7-586BA74D3E6F}"/>
              </a:ext>
            </a:extLst>
          </p:cNvPr>
          <p:cNvSpPr txBox="1">
            <a:spLocks/>
          </p:cNvSpPr>
          <p:nvPr/>
        </p:nvSpPr>
        <p:spPr>
          <a:xfrm>
            <a:off x="582276" y="1479421"/>
            <a:ext cx="10972800" cy="2668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Business Processes and Modules</a:t>
            </a:r>
          </a:p>
          <a:p>
            <a:r>
              <a:rPr lang="en-US" dirty="0"/>
              <a:t>Chart of Accounts</a:t>
            </a:r>
          </a:p>
          <a:p>
            <a:r>
              <a:rPr lang="en-US" dirty="0"/>
              <a:t>Reporting</a:t>
            </a:r>
          </a:p>
          <a:p>
            <a:r>
              <a:rPr lang="en-US" dirty="0"/>
              <a:t>FAQs</a:t>
            </a:r>
          </a:p>
          <a:p>
            <a:r>
              <a:rPr lang="en-US" dirty="0"/>
              <a:t>User Support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F9A55-F078-415C-A6E4-E73942F7ADB4}"/>
              </a:ext>
            </a:extLst>
          </p:cNvPr>
          <p:cNvSpPr/>
          <p:nvPr/>
        </p:nvSpPr>
        <p:spPr>
          <a:xfrm>
            <a:off x="3023048" y="4457503"/>
            <a:ext cx="5848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linkClick r:id="rId3"/>
              </a:rPr>
              <a:t>https://www.myfloridacfo.com/floridapalm/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889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4421503" cy="365125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r" defTabSz="457200" rtl="0" eaLnBrk="1" latinLnBrk="0" hangingPunct="1">
              <a:defRPr kumimoji="0" sz="1000" kern="1200">
                <a:solidFill>
                  <a:schemeClr val="tx1"/>
                </a:solidFill>
                <a:latin typeface="Arie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9045" y="250444"/>
            <a:ext cx="10972800" cy="1143000"/>
          </a:xfrm>
        </p:spPr>
        <p:txBody>
          <a:bodyPr/>
          <a:lstStyle/>
          <a:p>
            <a:r>
              <a:rPr lang="en-US" sz="3600" dirty="0">
                <a:solidFill>
                  <a:srgbClr val="03304B"/>
                </a:solidFill>
              </a:rPr>
              <a:t>Florida PALM Project Website</a:t>
            </a:r>
            <a:br>
              <a:rPr lang="en-US" sz="3700" dirty="0">
                <a:solidFill>
                  <a:srgbClr val="464646"/>
                </a:solidFill>
              </a:rPr>
            </a:br>
            <a:r>
              <a:rPr lang="en-US" sz="3200" dirty="0">
                <a:solidFill>
                  <a:srgbClr val="ABAEB1"/>
                </a:solidFill>
              </a:rPr>
              <a:t>Financials Wave Page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10472528" y="6419487"/>
            <a:ext cx="1117600" cy="36576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ctr" defTabSz="457200" rtl="0" eaLnBrk="1" latinLnBrk="0" hangingPunct="1">
              <a:defRPr kumimoji="0" sz="1000" kern="1200">
                <a:solidFill>
                  <a:schemeClr val="tx1"/>
                </a:solidFill>
                <a:latin typeface="Arie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January 12, 2022</a:t>
            </a:r>
          </a:p>
        </p:txBody>
      </p:sp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883E1B33-32E3-4E1C-9C25-B0ACDC7A3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112324"/>
              </p:ext>
            </p:extLst>
          </p:nvPr>
        </p:nvGraphicFramePr>
        <p:xfrm>
          <a:off x="720762" y="1617785"/>
          <a:ext cx="10869369" cy="4036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342">
                  <a:extLst>
                    <a:ext uri="{9D8B030D-6E8A-4147-A177-3AD203B41FA5}">
                      <a16:colId xmlns:a16="http://schemas.microsoft.com/office/drawing/2014/main" val="2329903842"/>
                    </a:ext>
                  </a:extLst>
                </a:gridCol>
                <a:gridCol w="2717343">
                  <a:extLst>
                    <a:ext uri="{9D8B030D-6E8A-4147-A177-3AD203B41FA5}">
                      <a16:colId xmlns:a16="http://schemas.microsoft.com/office/drawing/2014/main" val="3156804412"/>
                    </a:ext>
                  </a:extLst>
                </a:gridCol>
                <a:gridCol w="2717342">
                  <a:extLst>
                    <a:ext uri="{9D8B030D-6E8A-4147-A177-3AD203B41FA5}">
                      <a16:colId xmlns:a16="http://schemas.microsoft.com/office/drawing/2014/main" val="3308797009"/>
                    </a:ext>
                  </a:extLst>
                </a:gridCol>
                <a:gridCol w="2717342">
                  <a:extLst>
                    <a:ext uri="{9D8B030D-6E8A-4147-A177-3AD203B41FA5}">
                      <a16:colId xmlns:a16="http://schemas.microsoft.com/office/drawing/2014/main" val="2802639320"/>
                    </a:ext>
                  </a:extLst>
                </a:gridCol>
              </a:tblGrid>
              <a:tr h="1729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Processes and Modules</a:t>
                      </a:r>
                      <a:endParaRPr lang="en-US" sz="2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Chart of Accounts</a:t>
                      </a: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Reporting</a:t>
                      </a: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FAQs</a:t>
                      </a: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36928"/>
                  </a:ext>
                </a:extLst>
              </a:tr>
              <a:tr h="2306559"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3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Flows</a:t>
                      </a: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Narratives</a:t>
                      </a: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Videos</a:t>
                      </a:r>
                      <a:endParaRPr lang="en-US" sz="23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Structure</a:t>
                      </a: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 Workbook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Catalog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by Topic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links</a:t>
                      </a:r>
                    </a:p>
                    <a:p>
                      <a:endParaRPr lang="en-US" sz="2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1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64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4421503" cy="365125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r" defTabSz="457200" rtl="0" eaLnBrk="1" latinLnBrk="0" hangingPunct="1">
              <a:defRPr kumimoji="0" sz="1000" kern="1200">
                <a:solidFill>
                  <a:schemeClr val="tx1"/>
                </a:solidFill>
                <a:latin typeface="Arie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Tips &amp; Tricks: At Your Fingertips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9045" y="250444"/>
            <a:ext cx="10972800" cy="1143000"/>
          </a:xfrm>
        </p:spPr>
        <p:txBody>
          <a:bodyPr/>
          <a:lstStyle/>
          <a:p>
            <a:r>
              <a:rPr lang="en-US" sz="3600" dirty="0">
                <a:solidFill>
                  <a:srgbClr val="03304B"/>
                </a:solidFill>
              </a:rPr>
              <a:t>Florida PALM Project Website</a:t>
            </a:r>
            <a:br>
              <a:rPr lang="en-US" sz="3700" dirty="0">
                <a:solidFill>
                  <a:srgbClr val="464646"/>
                </a:solidFill>
              </a:rPr>
            </a:br>
            <a:r>
              <a:rPr lang="en-US" sz="3200" dirty="0">
                <a:solidFill>
                  <a:srgbClr val="ABAEB1"/>
                </a:solidFill>
              </a:rPr>
              <a:t>User Support Page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10472528" y="6419487"/>
            <a:ext cx="1117600" cy="36576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ctr" defTabSz="457200" rtl="0" eaLnBrk="1" latinLnBrk="0" hangingPunct="1">
              <a:defRPr kumimoji="0" sz="1000" kern="1200">
                <a:solidFill>
                  <a:schemeClr val="tx1"/>
                </a:solidFill>
                <a:latin typeface="Arie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January 12, 2022</a:t>
            </a:r>
          </a:p>
        </p:txBody>
      </p:sp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883E1B33-32E3-4E1C-9C25-B0ACDC7A3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871589"/>
              </p:ext>
            </p:extLst>
          </p:nvPr>
        </p:nvGraphicFramePr>
        <p:xfrm>
          <a:off x="720760" y="1393444"/>
          <a:ext cx="10023439" cy="4111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1146">
                  <a:extLst>
                    <a:ext uri="{9D8B030D-6E8A-4147-A177-3AD203B41FA5}">
                      <a16:colId xmlns:a16="http://schemas.microsoft.com/office/drawing/2014/main" val="2329903842"/>
                    </a:ext>
                  </a:extLst>
                </a:gridCol>
                <a:gridCol w="3469853">
                  <a:extLst>
                    <a:ext uri="{9D8B030D-6E8A-4147-A177-3AD203B41FA5}">
                      <a16:colId xmlns:a16="http://schemas.microsoft.com/office/drawing/2014/main" val="3156804412"/>
                    </a:ext>
                  </a:extLst>
                </a:gridCol>
                <a:gridCol w="3212440">
                  <a:extLst>
                    <a:ext uri="{9D8B030D-6E8A-4147-A177-3AD203B41FA5}">
                      <a16:colId xmlns:a16="http://schemas.microsoft.com/office/drawing/2014/main" val="3308797009"/>
                    </a:ext>
                  </a:extLst>
                </a:gridCol>
              </a:tblGrid>
              <a:tr h="1033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Tier 0 Support</a:t>
                      </a:r>
                      <a:endParaRPr lang="en-US" sz="2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PALM TECH</a:t>
                      </a: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Helpful Links</a:t>
                      </a:r>
                    </a:p>
                  </a:txBody>
                  <a:tcPr marL="68580" marR="68580" marT="0" marB="0" anchor="ctr">
                    <a:solidFill>
                      <a:srgbClr val="065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36928"/>
                  </a:ext>
                </a:extLst>
              </a:tr>
              <a:tr h="2306559"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Agency Contacts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Taking Training Resources</a:t>
                      </a:r>
                    </a:p>
                    <a:p>
                      <a:pPr marL="342900" marR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Resources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Manuals</a:t>
                      </a:r>
                    </a:p>
                    <a:p>
                      <a:pPr marL="800100" marR="0" lvl="1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Aids</a:t>
                      </a:r>
                    </a:p>
                    <a:p>
                      <a:pPr marL="800100" marR="0" lvl="1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</a:p>
                    <a:p>
                      <a:pPr marL="800100" marR="0" lvl="1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Support FAQs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Center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1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9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D1E5-0B3A-40B8-ABAE-5289D1FA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263758"/>
            <a:ext cx="10972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4301EC-08F3-4C17-81D0-C4C9C8F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970F9-BABD-444D-975F-E2D4495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At Your Fingertips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3D79-DADE-4F52-A485-CE1DC2D60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2730" y="6413716"/>
            <a:ext cx="1767398" cy="365760"/>
          </a:xfrm>
        </p:spPr>
        <p:txBody>
          <a:bodyPr/>
          <a:lstStyle/>
          <a:p>
            <a:r>
              <a:rPr lang="en-US"/>
              <a:t>January 12, 2022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6EBD-BD87-4382-89B4-06A8D3D1883B}"/>
              </a:ext>
            </a:extLst>
          </p:cNvPr>
          <p:cNvSpPr/>
          <p:nvPr/>
        </p:nvSpPr>
        <p:spPr>
          <a:xfrm>
            <a:off x="9634439" y="11104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83BB-F69C-49F1-95F4-62158BF36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At Your Fingertips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58253C-90CA-4935-92ED-02831389E4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4" t="2166" r="2019" b="5054"/>
          <a:stretch/>
        </p:blipFill>
        <p:spPr>
          <a:xfrm>
            <a:off x="3833449" y="1875692"/>
            <a:ext cx="4478215" cy="30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9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10363200" cy="3125163"/>
          </a:xfrm>
        </p:spPr>
        <p:txBody>
          <a:bodyPr anchor="t"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10363200" cy="24491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Contact us </a:t>
            </a:r>
            <a:endParaRPr lang="en-US" dirty="0">
              <a:hlinkClick r:id="" action="ppaction://noaction"/>
            </a:endParaRPr>
          </a:p>
          <a:p>
            <a:pPr algn="ctr"/>
            <a:r>
              <a:rPr lang="en-US" dirty="0">
                <a:hlinkClick r:id="" action="ppaction://noaction"/>
              </a:rPr>
              <a:t>FloridaPALM@myfloridacfo.com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Project Website</a:t>
            </a:r>
          </a:p>
          <a:p>
            <a:pPr algn="ctr"/>
            <a:r>
              <a:rPr lang="en-US" dirty="0">
                <a:hlinkClick r:id="rId3"/>
              </a:rPr>
              <a:t>www.myfloridacfo.com/floridapalm/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8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18fadb0-354c-4f74-afa1-8ca5acdaa1a6">MXMF2QZJ3CU2-1489102074-1351</_dlc_DocId>
    <_dlc_DocIdUrl xmlns="c18fadb0-354c-4f74-afa1-8ca5acdaa1a6">
      <Url>http://dfsintranet.fldoi.gov/capitol/FLPALM/_layouts/DocIdRedir.aspx?ID=MXMF2QZJ3CU2-1489102074-1351</Url>
      <Description>MXMF2QZJ3CU2-1489102074-1351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6B7C3094D748895C728BC36F5E65" ma:contentTypeVersion="1" ma:contentTypeDescription="Create a new document." ma:contentTypeScope="" ma:versionID="adfaebb1aed204abfcdb9771646831ef">
  <xsd:schema xmlns:xsd="http://www.w3.org/2001/XMLSchema" xmlns:xs="http://www.w3.org/2001/XMLSchema" xmlns:p="http://schemas.microsoft.com/office/2006/metadata/properties" xmlns:ns2="c18fadb0-354c-4f74-afa1-8ca5acdaa1a6" targetNamespace="http://schemas.microsoft.com/office/2006/metadata/properties" ma:root="true" ma:fieldsID="e59d885f8c5da744e29dc316cde70ccf" ns2:_="">
    <xsd:import namespace="c18fadb0-354c-4f74-afa1-8ca5acdaa1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fadb0-354c-4f74-afa1-8ca5acdaa1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AB408D-5E83-466B-9AFB-4A2DBEF2BBB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3FE69AC-5E59-44B8-95E5-D1E74B6491AF}">
  <ds:schemaRefs>
    <ds:schemaRef ds:uri="http://purl.org/dc/elements/1.1/"/>
    <ds:schemaRef ds:uri="http://schemas.microsoft.com/office/2006/metadata/properties"/>
    <ds:schemaRef ds:uri="c18fadb0-354c-4f74-afa1-8ca5acdaa1a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8ECE40F-28CB-4C3E-A2A5-8387B59341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F85B7C4-D085-4A36-BF1F-2BA1521BB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fadb0-354c-4f74-afa1-8ca5acdaa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6772</TotalTime>
  <Words>192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Ariel</vt:lpstr>
      <vt:lpstr>Calibri</vt:lpstr>
      <vt:lpstr>Courier New</vt:lpstr>
      <vt:lpstr>Verdana</vt:lpstr>
      <vt:lpstr>Wingdings 2</vt:lpstr>
      <vt:lpstr>Wingdings 3</vt:lpstr>
      <vt:lpstr>Theme1</vt:lpstr>
      <vt:lpstr>PowerPoint Presentation</vt:lpstr>
      <vt:lpstr>Tips &amp; Tricks:  Resources at your fingertips</vt:lpstr>
      <vt:lpstr>Resources At Your Fingertips </vt:lpstr>
      <vt:lpstr>Florida PALM Project Website Financials Wave Page</vt:lpstr>
      <vt:lpstr>Florida PALM Project Website User Support Page</vt:lpstr>
      <vt:lpstr>Resources At Your Fingertips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Tips_and_Tricks_Fingertips</dc:title>
  <dc:creator>Gotreaux, Julian</dc:creator>
  <cp:lastModifiedBy>Kemp, Kimberly</cp:lastModifiedBy>
  <cp:revision>143</cp:revision>
  <cp:lastPrinted>2021-09-14T13:54:13Z</cp:lastPrinted>
  <dcterms:created xsi:type="dcterms:W3CDTF">2021-08-20T11:30:53Z</dcterms:created>
  <dcterms:modified xsi:type="dcterms:W3CDTF">2022-03-08T20:14:06Z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0x010100F6C36B7C3094D748895C728BC36F5E65</vt:lpwstr>
  </property>
  <property fmtid="{D5CDD505-2E9C-101B-9397-08002B2CF9AE}" pid="3" name="_dlc_DocIdItemGuid">
    <vt:lpwstr>7ac4947f-54a2-44c2-8bf1-61ec23fd4a71</vt:lpwstr>
  </property>
</Properties>
</file>