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  <p:sldMasterId id="2147483726" r:id="rId6"/>
    <p:sldMasterId id="2147483738" r:id="rId7"/>
    <p:sldMasterId id="2147483750" r:id="rId8"/>
  </p:sldMasterIdLst>
  <p:notesMasterIdLst>
    <p:notesMasterId r:id="rId27"/>
  </p:notesMasterIdLst>
  <p:sldIdLst>
    <p:sldId id="4130" r:id="rId9"/>
    <p:sldId id="1375" r:id="rId10"/>
    <p:sldId id="258" r:id="rId11"/>
    <p:sldId id="4135" r:id="rId12"/>
    <p:sldId id="1555" r:id="rId13"/>
    <p:sldId id="4172" r:id="rId14"/>
    <p:sldId id="4173" r:id="rId15"/>
    <p:sldId id="4174" r:id="rId16"/>
    <p:sldId id="4178" r:id="rId17"/>
    <p:sldId id="4177" r:id="rId18"/>
    <p:sldId id="4175" r:id="rId19"/>
    <p:sldId id="4176" r:id="rId20"/>
    <p:sldId id="4190" r:id="rId21"/>
    <p:sldId id="1556" r:id="rId22"/>
    <p:sldId id="4188" r:id="rId23"/>
    <p:sldId id="4189" r:id="rId24"/>
    <p:sldId id="4117" r:id="rId25"/>
    <p:sldId id="4094" r:id="rId2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ris, Shelisa" initials="HS" lastIdx="30" clrIdx="0">
    <p:extLst>
      <p:ext uri="{19B8F6BF-5375-455C-9EA6-DF929625EA0E}">
        <p15:presenceInfo xmlns:p15="http://schemas.microsoft.com/office/powerpoint/2012/main" userId="S::Shelisa.Harris@myfloridacfo.com::9b073185-f50d-436f-9c44-48a98c014e56" providerId="AD"/>
      </p:ext>
    </p:extLst>
  </p:cmAuthor>
  <p:cmAuthor id="2" name="Hermeling, Renee" initials="HR" lastIdx="22" clrIdx="1">
    <p:extLst>
      <p:ext uri="{19B8F6BF-5375-455C-9EA6-DF929625EA0E}">
        <p15:presenceInfo xmlns:p15="http://schemas.microsoft.com/office/powerpoint/2012/main" userId="S::Renee.Hermeling@myfloridacfo.com::d2334214-f1a0-45e1-b874-c43386e4e70b" providerId="AD"/>
      </p:ext>
    </p:extLst>
  </p:cmAuthor>
  <p:cmAuthor id="3" name="McCarty, Tanya" initials="MT" lastIdx="2" clrIdx="2">
    <p:extLst>
      <p:ext uri="{19B8F6BF-5375-455C-9EA6-DF929625EA0E}">
        <p15:presenceInfo xmlns:p15="http://schemas.microsoft.com/office/powerpoint/2012/main" userId="S-1-5-21-1060284298-1303643608-1417001333-161502" providerId="AD"/>
      </p:ext>
    </p:extLst>
  </p:cmAuthor>
  <p:cmAuthor id="4" name="Givens, Arnetta" initials="GA" lastIdx="2" clrIdx="3">
    <p:extLst>
      <p:ext uri="{19B8F6BF-5375-455C-9EA6-DF929625EA0E}">
        <p15:presenceInfo xmlns:p15="http://schemas.microsoft.com/office/powerpoint/2012/main" userId="S::Arnetta.Givens@myfloridacfo.com::1bd8aa2f-a0cd-462b-abf1-d108d25b1cf5" providerId="AD"/>
      </p:ext>
    </p:extLst>
  </p:cmAuthor>
  <p:cmAuthor id="5" name="Kemp, Kimberly" initials="KK" lastIdx="2" clrIdx="4">
    <p:extLst>
      <p:ext uri="{19B8F6BF-5375-455C-9EA6-DF929625EA0E}">
        <p15:presenceInfo xmlns:p15="http://schemas.microsoft.com/office/powerpoint/2012/main" userId="S::Kimberly.Kemp@myfloridacfo.com::46d5d085-9170-45e6-8348-8a9945ed3e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04B"/>
    <a:srgbClr val="ABAEB1"/>
    <a:srgbClr val="2265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89307" autoAdjust="0"/>
  </p:normalViewPr>
  <p:slideViewPr>
    <p:cSldViewPr snapToGrid="0">
      <p:cViewPr varScale="1">
        <p:scale>
          <a:sx n="102" d="100"/>
          <a:sy n="102" d="100"/>
        </p:scale>
        <p:origin x="780" y="96"/>
      </p:cViewPr>
      <p:guideLst/>
    </p:cSldViewPr>
  </p:slideViewPr>
  <p:outlineViewPr>
    <p:cViewPr>
      <p:scale>
        <a:sx n="33" d="100"/>
        <a:sy n="33" d="100"/>
      </p:scale>
      <p:origin x="0" y="-8496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4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commentAuthors" Target="commentAuthor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3277A01-8F0B-454B-AC08-917B502AB6CC}" type="datetimeFigureOut">
              <a:rPr lang="en-US" smtClean="0"/>
              <a:t>1/24/2022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A6E045-1194-472C-8E59-14AC4D815D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621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63351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10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468882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11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968092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12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82436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13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240973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CB3EC-5FC0-4900-9468-378792621A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014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15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651309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CB3EC-5FC0-4900-9468-378792621A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94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54CD01-3D94-4B91-B079-54B256003A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6619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9478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494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CB3EC-5FC0-4900-9468-378792621AED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494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32998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CB3EC-5FC0-4900-9468-378792621A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55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A6E045-1194-472C-8E59-14AC4D815DA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454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4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085672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9CB3EC-5FC0-4900-9468-378792621AED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762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9430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7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8871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8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00783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5154CD01-3D94-4B91-B079-54B256003A92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31774">
                <a:defRPr/>
              </a:pPr>
              <a:t>9</a:t>
            </a:fld>
            <a:endParaRPr lang="en-US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79818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hyperlink" Target="http://www.myfloridacfo.com/floridapalm/default.htm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png"/><Relationship Id="rId4" Type="http://schemas.openxmlformats.org/officeDocument/2006/relationships/hyperlink" Target="http://www.myfloridacfo.com/floridapalm/default.htm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png"/><Relationship Id="rId4" Type="http://schemas.openxmlformats.org/officeDocument/2006/relationships/hyperlink" Target="http://www.myfloridacfo.com/floridapalm/default.htm" TargetMode="Externa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png"/><Relationship Id="rId4" Type="http://schemas.openxmlformats.org/officeDocument/2006/relationships/hyperlink" Target="http://www.myfloridacfo.com/floridapalm/default.htm" TargetMode="Externa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4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20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15192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20344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4034267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4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20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849698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560381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2509538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4270455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60004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2546181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6162906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1662045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1348860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2948696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1556393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5713857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4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20" name="Picture 2" descr="Florida PALM logo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9739877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162800" y="6414034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5534473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162800" y="6414034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723173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9309563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40885416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2237478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75599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2735040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159322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0363309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11992146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1396390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 cap="small" baseline="0">
                <a:solidFill>
                  <a:srgbClr val="ABAEB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14" name="Picture 2" descr="Florida PALM 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67" y="5718400"/>
            <a:ext cx="879333" cy="827023"/>
          </a:xfrm>
          <a:prstGeom prst="rect">
            <a:avLst/>
          </a:prstGeom>
        </p:spPr>
      </p:pic>
      <p:pic>
        <p:nvPicPr>
          <p:cNvPr id="20" name="Picture 2" descr="Florida PALM logo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8534400" y="5832644"/>
            <a:ext cx="3068804" cy="567327"/>
          </a:xfrm>
          <a:prstGeom prst="rect">
            <a:avLst/>
          </a:prstGeom>
          <a:noFill/>
        </p:spPr>
      </p:pic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23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8261132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kumimoji="0" lang="en-US" dirty="0"/>
              <a:t>Click to edit Master title style 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  <p:sp>
        <p:nvSpPr>
          <p:cNvPr id="9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162800" y="6414034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27334512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small" baseline="0">
                <a:solidFill>
                  <a:srgbClr val="03304B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>
            <a:normAutofit/>
          </a:bodyPr>
          <a:lstStyle>
            <a:lvl1pPr marL="0" indent="0" algn="r">
              <a:buNone/>
              <a:defRPr sz="2700" cap="small" baseline="0">
                <a:solidFill>
                  <a:srgbClr val="ABAEB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7162800" y="6414034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2675012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709551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1414096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9983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93838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 marL="914400" indent="0">
              <a:buNone/>
              <a:defRPr sz="19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068122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110133771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1210600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9879109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110748128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44200" y="274639"/>
            <a:ext cx="751111" cy="365125"/>
          </a:xfrm>
        </p:spPr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21971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948354"/>
            <a:ext cx="5386917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6" y="4948354"/>
            <a:ext cx="5389033" cy="8382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43250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4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4177266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rgbClr val="03304B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527095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2562713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3504188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96600" y="6040349"/>
            <a:ext cx="69352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51" y="6088055"/>
            <a:ext cx="942152" cy="697192"/>
          </a:xfrm>
          <a:prstGeom prst="rect">
            <a:avLst/>
          </a:prstGeom>
        </p:spPr>
      </p:pic>
      <p:sp>
        <p:nvSpPr>
          <p:cNvPr id="15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  <p:sp>
        <p:nvSpPr>
          <p:cNvPr id="16" name="Date Placeholder 9"/>
          <p:cNvSpPr>
            <a:spLocks noGrp="1"/>
          </p:cNvSpPr>
          <p:nvPr>
            <p:ph type="dt" sz="half" idx="13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</p:spTree>
    <p:extLst>
      <p:ext uri="{BB962C8B-B14F-4D97-AF65-F5344CB8AC3E}">
        <p14:creationId xmlns:p14="http://schemas.microsoft.com/office/powerpoint/2010/main" val="457804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yfloridacfo.com/floridapalm/default.htm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hyperlink" Target="http://www.myfloridacfo.com/floridapalm/default.htm" TargetMode="Externa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hyperlink" Target="http://www.myfloridacfo.com/floridapalm/default.htm" TargetMode="Externa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hyperlink" Target="http://www.myfloridacfo.com/floridapalm/default.htm" TargetMode="Externa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9011"/>
            <a:ext cx="2383003" cy="46096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pic>
        <p:nvPicPr>
          <p:cNvPr id="19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5977"/>
            <a:ext cx="2383003" cy="463994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1051935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9011"/>
            <a:ext cx="2383003" cy="46096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pic>
        <p:nvPicPr>
          <p:cNvPr id="19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5977"/>
            <a:ext cx="2383003" cy="463994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35004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9011"/>
            <a:ext cx="2383003" cy="46096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pic>
        <p:nvPicPr>
          <p:cNvPr id="19" name="Picture 2" descr="Florida PALM logo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5977"/>
            <a:ext cx="2383003" cy="463994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 userDrawn="1"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 userDrawn="1"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100634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r>
              <a:rPr kumimoji="0" lang="en-US" dirty="0"/>
              <a:t>Main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82276" y="1479421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0515600" y="6413716"/>
            <a:ext cx="1074528" cy="365760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01/26/2022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744200" y="274639"/>
            <a:ext cx="810876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fld id="{ACBF18E8-B7DE-433D-B9F8-59A3D714F31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2" descr="Florida PALM logo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9011"/>
            <a:ext cx="2383003" cy="460960"/>
          </a:xfrm>
          <a:prstGeom prst="rect">
            <a:avLst/>
          </a:prstGeom>
          <a:noFill/>
        </p:spPr>
      </p:pic>
      <p:grpSp>
        <p:nvGrpSpPr>
          <p:cNvPr id="3" name="Group 2"/>
          <p:cNvGrpSpPr/>
          <p:nvPr/>
        </p:nvGrpSpPr>
        <p:grpSpPr>
          <a:xfrm>
            <a:off x="-8055" y="5791253"/>
            <a:ext cx="7261252" cy="1081208"/>
            <a:chOff x="-6042" y="5791253"/>
            <a:chExt cx="5445939" cy="1081208"/>
          </a:xfrm>
        </p:grpSpPr>
        <p:grpSp>
          <p:nvGrpSpPr>
            <p:cNvPr id="2" name="Group 1"/>
            <p:cNvGrpSpPr/>
            <p:nvPr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14" name="Right Triangle 13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pic>
        <p:nvPicPr>
          <p:cNvPr id="19" name="Picture 2" descr="Florida PALM logo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220200" y="5935977"/>
            <a:ext cx="2383003" cy="463994"/>
          </a:xfrm>
          <a:prstGeom prst="rect">
            <a:avLst/>
          </a:prstGeom>
          <a:noFill/>
        </p:spPr>
      </p:pic>
      <p:grpSp>
        <p:nvGrpSpPr>
          <p:cNvPr id="20" name="Group 19"/>
          <p:cNvGrpSpPr/>
          <p:nvPr userDrawn="1"/>
        </p:nvGrpSpPr>
        <p:grpSpPr>
          <a:xfrm>
            <a:off x="-8055" y="5787739"/>
            <a:ext cx="7261252" cy="1084722"/>
            <a:chOff x="-6042" y="5791253"/>
            <a:chExt cx="5445939" cy="1081208"/>
          </a:xfrm>
        </p:grpSpPr>
        <p:grpSp>
          <p:nvGrpSpPr>
            <p:cNvPr id="21" name="Group 20"/>
            <p:cNvGrpSpPr/>
            <p:nvPr userDrawn="1"/>
          </p:nvGrpSpPr>
          <p:grpSpPr>
            <a:xfrm>
              <a:off x="-6042" y="5791253"/>
              <a:ext cx="5445939" cy="1081208"/>
              <a:chOff x="-6042" y="5791253"/>
              <a:chExt cx="5445939" cy="1081208"/>
            </a:xfrm>
          </p:grpSpPr>
          <p:sp>
            <p:nvSpPr>
              <p:cNvPr id="24" name="Freeform 12"/>
              <p:cNvSpPr>
                <a:spLocks/>
              </p:cNvSpPr>
              <p:nvPr/>
            </p:nvSpPr>
            <p:spPr bwMode="auto">
              <a:xfrm>
                <a:off x="499273" y="5944936"/>
                <a:ext cx="4940624" cy="921076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7485" h="337">
                    <a:moveTo>
                      <a:pt x="0" y="2"/>
                    </a:moveTo>
                    <a:lnTo>
                      <a:pt x="7485" y="337"/>
                    </a:lnTo>
                    <a:lnTo>
                      <a:pt x="5558" y="337"/>
                    </a:lnTo>
                    <a:lnTo>
                      <a:pt x="1" y="0"/>
                    </a:lnTo>
                  </a:path>
                </a:pathLst>
              </a:custGeom>
              <a:solidFill>
                <a:schemeClr val="accent1">
                  <a:tint val="65000"/>
                  <a:satMod val="115000"/>
                  <a:alpha val="4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5" name="Freeform 11"/>
              <p:cNvSpPr>
                <a:spLocks/>
              </p:cNvSpPr>
              <p:nvPr/>
            </p:nvSpPr>
            <p:spPr bwMode="auto">
              <a:xfrm>
                <a:off x="485717" y="5939011"/>
                <a:ext cx="3690451" cy="93345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5760" y="0"/>
                  </a:cxn>
                  <a:cxn ang="0">
                    <a:pos x="5760" y="528"/>
                  </a:cxn>
                  <a:cxn ang="0">
                    <a:pos x="48" y="0"/>
                  </a:cxn>
                </a:cxnLst>
                <a:rect l="0" t="0" r="0" b="0"/>
                <a:pathLst>
                  <a:path w="5591" h="588">
                    <a:moveTo>
                      <a:pt x="0" y="0"/>
                    </a:moveTo>
                    <a:lnTo>
                      <a:pt x="5591" y="585"/>
                    </a:lnTo>
                    <a:lnTo>
                      <a:pt x="4415" y="588"/>
                    </a:lnTo>
                    <a:lnTo>
                      <a:pt x="12" y="4"/>
                    </a:lnTo>
                  </a:path>
                </a:pathLst>
              </a:custGeom>
              <a:solidFill>
                <a:srgbClr val="000000">
                  <a:alpha val="10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endParaRPr kumimoji="0" lang="en-US" sz="1800" dirty="0"/>
              </a:p>
            </p:txBody>
          </p:sp>
          <p:sp>
            <p:nvSpPr>
              <p:cNvPr id="26" name="Right Triangle 25"/>
              <p:cNvSpPr>
                <a:spLocks/>
              </p:cNvSpPr>
              <p:nvPr/>
            </p:nvSpPr>
            <p:spPr bwMode="auto">
              <a:xfrm>
                <a:off x="-6042" y="5791253"/>
                <a:ext cx="3402314" cy="1080868"/>
              </a:xfrm>
              <a:prstGeom prst="rtTriangle">
                <a:avLst/>
              </a:prstGeom>
              <a:blipFill>
                <a:blip r:embed="rId15" cstate="print">
                  <a:alphaModFix amt="50000"/>
                </a:blip>
                <a:tile tx="0" ty="0" sx="50000" sy="50000" flip="none" algn="t"/>
              </a:blipFill>
              <a:ln w="12700" cap="rnd" cmpd="thickThin" algn="ctr">
                <a:noFill/>
                <a:prstDash val="solid"/>
              </a:ln>
              <a:effectLst>
                <a:fillOverlay blend="mult">
                  <a:gradFill flip="none" rotWithShape="1">
                    <a:gsLst>
                      <a:gs pos="0">
                        <a:schemeClr val="accent1">
                          <a:shade val="20000"/>
                          <a:satMod val="176000"/>
                          <a:alpha val="100000"/>
                        </a:schemeClr>
                      </a:gs>
                      <a:gs pos="18000">
                        <a:schemeClr val="accent1">
                          <a:shade val="48000"/>
                          <a:satMod val="153000"/>
                          <a:alpha val="100000"/>
                        </a:schemeClr>
                      </a:gs>
                      <a:gs pos="43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45000">
                        <a:schemeClr val="accent1">
                          <a:tint val="85000"/>
                          <a:satMod val="150000"/>
                          <a:alpha val="100000"/>
                        </a:schemeClr>
                      </a:gs>
                      <a:gs pos="50000">
                        <a:schemeClr val="accent1">
                          <a:tint val="86000"/>
                          <a:satMod val="149000"/>
                          <a:alpha val="100000"/>
                        </a:schemeClr>
                      </a:gs>
                      <a:gs pos="79000">
                        <a:schemeClr val="accent1">
                          <a:shade val="53000"/>
                          <a:satMod val="150000"/>
                          <a:alpha val="100000"/>
                        </a:schemeClr>
                      </a:gs>
                      <a:gs pos="100000">
                        <a:schemeClr val="accent1">
                          <a:shade val="25000"/>
                          <a:satMod val="170000"/>
                          <a:alpha val="100000"/>
                        </a:schemeClr>
                      </a:gs>
                    </a:gsLst>
                    <a:lin ang="450000" scaled="1"/>
                    <a:tileRect/>
                  </a:gradFill>
                </a:fillOverlay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91440" tIns="45720" rIns="91440" bIns="45720" anchor="ctr" compatLnSpc="1"/>
              <a:lstStyle/>
              <a:p>
                <a:pPr algn="ctr" eaLnBrk="1" latinLnBrk="0" hangingPunct="1"/>
                <a:endParaRPr kumimoji="0" lang="en-US" sz="1800" dirty="0"/>
              </a:p>
            </p:txBody>
          </p:sp>
        </p:grp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6" cstate="print">
              <a:duotone>
                <a:prstClr val="black"/>
                <a:schemeClr val="tx2">
                  <a:lumMod val="75000"/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13" y="6153141"/>
              <a:ext cx="518286" cy="632105"/>
            </a:xfrm>
            <a:prstGeom prst="rect">
              <a:avLst/>
            </a:prstGeom>
          </p:spPr>
        </p:pic>
      </p:grpSp>
      <p:sp>
        <p:nvSpPr>
          <p:cNvPr id="28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6553199" y="6414034"/>
            <a:ext cx="3810001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extLst/>
          </a:lstStyle>
          <a:p>
            <a:r>
              <a:rPr lang="en-US" dirty="0"/>
              <a:t>Tips &amp; Tricks for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2517980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600" b="1" kern="1200" baseline="0">
          <a:solidFill>
            <a:srgbClr val="03304B"/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floridacfo.com/floridapalm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13" Type="http://schemas.openxmlformats.org/officeDocument/2006/relationships/image" Target="../media/image15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8.sv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sv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F0B901A-0B7B-49DD-BC86-EC95D2959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endParaRPr lang="en-US" sz="3200" b="1" dirty="0">
              <a:solidFill>
                <a:srgbClr val="03304B"/>
              </a:solidFill>
              <a:ea typeface="+mj-ea"/>
            </a:endParaRPr>
          </a:p>
          <a:p>
            <a:pPr marL="109728" indent="0" algn="ctr">
              <a:buNone/>
            </a:pPr>
            <a:endParaRPr lang="en-US" sz="3200" b="1" dirty="0">
              <a:solidFill>
                <a:srgbClr val="03304B"/>
              </a:solidFill>
              <a:ea typeface="+mj-ea"/>
            </a:endParaRPr>
          </a:p>
          <a:p>
            <a:pPr marL="109728" indent="0" algn="ctr">
              <a:buNone/>
            </a:pPr>
            <a:r>
              <a:rPr lang="en-US" sz="4400" b="1" dirty="0">
                <a:solidFill>
                  <a:srgbClr val="03304B"/>
                </a:solidFill>
                <a:ea typeface="+mj-ea"/>
              </a:rPr>
              <a:t>Tips &amp; Tricks: Explaining the</a:t>
            </a:r>
          </a:p>
          <a:p>
            <a:pPr marL="109728" indent="0" algn="ctr">
              <a:buNone/>
            </a:pPr>
            <a:r>
              <a:rPr lang="en-US" sz="4400" b="1" dirty="0">
                <a:solidFill>
                  <a:srgbClr val="03304B"/>
                </a:solidFill>
                <a:ea typeface="+mj-ea"/>
              </a:rPr>
              <a:t>Chart of Accounts (COA) </a:t>
            </a:r>
            <a:endParaRPr lang="en-US" sz="44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956B6C-4A86-4D0A-BFE0-E25A5874B33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01/26/2022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2E87BE-58A4-4BE7-B08F-248A46F91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Tricks: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1875485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Fund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01/26/2022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 : Chart of Accounts (COA)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33A3958-DB86-4E21-9FF6-75964F204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Admin Trust Fund Tree Structure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D82D64-4305-4073-89C4-BA4C2C38C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680" y="2136468"/>
            <a:ext cx="8869680" cy="373271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5BF9290-DC23-4AC9-A8D1-5953A6187D73}"/>
              </a:ext>
            </a:extLst>
          </p:cNvPr>
          <p:cNvSpPr txBox="1"/>
          <p:nvPr/>
        </p:nvSpPr>
        <p:spPr>
          <a:xfrm>
            <a:off x="4114800" y="2095632"/>
            <a:ext cx="5775960" cy="41148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DA98A8-7E1D-49B0-A387-717E18ED7E12}"/>
              </a:ext>
            </a:extLst>
          </p:cNvPr>
          <p:cNvSpPr txBox="1"/>
          <p:nvPr/>
        </p:nvSpPr>
        <p:spPr>
          <a:xfrm>
            <a:off x="1249680" y="2133600"/>
            <a:ext cx="3261360" cy="411480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C2C3112-F868-4D84-9273-9B686C761C0D}"/>
              </a:ext>
            </a:extLst>
          </p:cNvPr>
          <p:cNvSpPr txBox="1"/>
          <p:nvPr/>
        </p:nvSpPr>
        <p:spPr>
          <a:xfrm>
            <a:off x="1249680" y="2545080"/>
            <a:ext cx="6080760" cy="336493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6D698A09-E791-43C7-92E8-CFBBE76FAF2F}"/>
              </a:ext>
            </a:extLst>
          </p:cNvPr>
          <p:cNvSpPr/>
          <p:nvPr/>
        </p:nvSpPr>
        <p:spPr>
          <a:xfrm>
            <a:off x="8020702" y="3124200"/>
            <a:ext cx="2555858" cy="1615440"/>
          </a:xfrm>
          <a:prstGeom prst="wedgeRoundRectCallout">
            <a:avLst>
              <a:gd name="adj1" fmla="val -75691"/>
              <a:gd name="adj2" fmla="val 15330"/>
              <a:gd name="adj3" fmla="val 16667"/>
            </a:avLst>
          </a:prstGeom>
          <a:noFill/>
          <a:ln>
            <a:solidFill>
              <a:srgbClr val="033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Transactional</a:t>
            </a:r>
          </a:p>
          <a:p>
            <a:pPr algn="ctr"/>
            <a:r>
              <a:rPr lang="en-US" sz="2400" b="1" dirty="0">
                <a:solidFill>
                  <a:srgbClr val="002060"/>
                </a:solidFill>
              </a:rPr>
              <a:t>Funds</a:t>
            </a:r>
          </a:p>
        </p:txBody>
      </p:sp>
      <p:sp>
        <p:nvSpPr>
          <p:cNvPr id="20" name="Speech Bubble: Rectangle with Corners Rounded 19">
            <a:extLst>
              <a:ext uri="{FF2B5EF4-FFF2-40B4-BE49-F238E27FC236}">
                <a16:creationId xmlns:a16="http://schemas.microsoft.com/office/drawing/2014/main" id="{23C8F779-2042-4E39-A8FF-78059AEEE6C9}"/>
              </a:ext>
            </a:extLst>
          </p:cNvPr>
          <p:cNvSpPr/>
          <p:nvPr/>
        </p:nvSpPr>
        <p:spPr>
          <a:xfrm>
            <a:off x="5413737" y="2306475"/>
            <a:ext cx="2555858" cy="848205"/>
          </a:xfrm>
          <a:prstGeom prst="wedgeRoundRectCallout">
            <a:avLst>
              <a:gd name="adj1" fmla="val -82250"/>
              <a:gd name="adj2" fmla="val -39208"/>
              <a:gd name="adj3" fmla="val 16667"/>
            </a:avLst>
          </a:prstGeom>
          <a:noFill/>
          <a:ln>
            <a:solidFill>
              <a:srgbClr val="033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2060"/>
                </a:solidFill>
              </a:rPr>
              <a:t>Budgetary Fund</a:t>
            </a:r>
          </a:p>
        </p:txBody>
      </p:sp>
    </p:spTree>
    <p:extLst>
      <p:ext uri="{BB962C8B-B14F-4D97-AF65-F5344CB8AC3E}">
        <p14:creationId xmlns:p14="http://schemas.microsoft.com/office/powerpoint/2010/main" val="125492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6" grpId="0" animBg="1"/>
      <p:bldP spid="19" grpId="0" animBg="1"/>
      <p:bldP spid="20" grpId="0" animBg="1"/>
      <p:bldP spid="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4CDE7F-F87B-4921-A362-32938B7E6F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1479421"/>
            <a:ext cx="10808316" cy="4525963"/>
          </a:xfrm>
        </p:spPr>
        <p:txBody>
          <a:bodyPr>
            <a:normAutofit/>
          </a:bodyPr>
          <a:lstStyle/>
          <a:p>
            <a:r>
              <a:rPr lang="en-US" dirty="0"/>
              <a:t>Classifies the nature of a transaction by identifying type of asset, liability, fund balance, receipt, expense, transfer, or statistical measurement involved in a transaction</a:t>
            </a:r>
          </a:p>
          <a:p>
            <a:pPr lvl="0">
              <a:buClr>
                <a:srgbClr val="03304B"/>
              </a:buClr>
            </a:pPr>
            <a:r>
              <a:rPr lang="en-US" dirty="0">
                <a:solidFill>
                  <a:prstClr val="black"/>
                </a:solidFill>
              </a:rPr>
              <a:t>Budgetary Account</a:t>
            </a:r>
          </a:p>
          <a:p>
            <a:pPr lvl="1">
              <a:buClr>
                <a:srgbClr val="03304B"/>
              </a:buClr>
            </a:pPr>
            <a:r>
              <a:rPr lang="en-US" dirty="0">
                <a:solidFill>
                  <a:prstClr val="black"/>
                </a:solidFill>
              </a:rPr>
              <a:t>Used only when recording budgetary entries</a:t>
            </a:r>
          </a:p>
          <a:p>
            <a:pPr lvl="0">
              <a:buClr>
                <a:srgbClr val="03304B"/>
              </a:buClr>
            </a:pPr>
            <a:r>
              <a:rPr lang="en-US" dirty="0">
                <a:solidFill>
                  <a:prstClr val="black"/>
                </a:solidFill>
              </a:rPr>
              <a:t>Transactional Accounts*</a:t>
            </a:r>
          </a:p>
          <a:p>
            <a:pPr lvl="1">
              <a:buClr>
                <a:srgbClr val="03304B"/>
              </a:buClr>
            </a:pPr>
            <a:r>
              <a:rPr lang="en-US" dirty="0">
                <a:solidFill>
                  <a:prstClr val="black"/>
                </a:solidFill>
              </a:rPr>
              <a:t>Used to record financial accounting entries or budget entries</a:t>
            </a:r>
          </a:p>
          <a:p>
            <a:pPr marL="393192" lvl="1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sz="1600" dirty="0"/>
          </a:p>
          <a:p>
            <a:pPr marL="393192" lvl="1" indent="0" algn="ctr">
              <a:buClr>
                <a:srgbClr val="03304B"/>
              </a:buClr>
              <a:buNone/>
            </a:pPr>
            <a:r>
              <a:rPr lang="en-US" sz="1600" dirty="0">
                <a:solidFill>
                  <a:prstClr val="black"/>
                </a:solidFill>
              </a:rPr>
              <a:t>* CMS Wave ChartField Value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Accounts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01/26/2022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 :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10900743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4CDE7F-F87B-4921-A362-32938B7E6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Accounts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01/26/2022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 : Chart of Accounts (COA)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A5AC8A1-3984-4403-B5CA-C19E69429B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963220"/>
              </p:ext>
            </p:extLst>
          </p:nvPr>
        </p:nvGraphicFramePr>
        <p:xfrm>
          <a:off x="842962" y="1257300"/>
          <a:ext cx="10472738" cy="4358329"/>
        </p:xfrm>
        <a:graphic>
          <a:graphicData uri="http://schemas.openxmlformats.org/drawingml/2006/table">
            <a:tbl>
              <a:tblPr firstRow="1" firstCol="1" bandRow="1"/>
              <a:tblGrid>
                <a:gridCol w="3344027">
                  <a:extLst>
                    <a:ext uri="{9D8B030D-6E8A-4147-A177-3AD203B41FA5}">
                      <a16:colId xmlns:a16="http://schemas.microsoft.com/office/drawing/2014/main" val="1221900368"/>
                    </a:ext>
                  </a:extLst>
                </a:gridCol>
                <a:gridCol w="3499686">
                  <a:extLst>
                    <a:ext uri="{9D8B030D-6E8A-4147-A177-3AD203B41FA5}">
                      <a16:colId xmlns:a16="http://schemas.microsoft.com/office/drawing/2014/main" val="271416081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489877949"/>
                    </a:ext>
                  </a:extLst>
                </a:gridCol>
                <a:gridCol w="2314575">
                  <a:extLst>
                    <a:ext uri="{9D8B030D-6E8A-4147-A177-3AD203B41FA5}">
                      <a16:colId xmlns:a16="http://schemas.microsoft.com/office/drawing/2014/main" val="2499337228"/>
                    </a:ext>
                  </a:extLst>
                </a:gridCol>
              </a:tblGrid>
              <a:tr h="85493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 Type Grouping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30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 Type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Description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30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304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 Value Range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304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348246"/>
                  </a:ext>
                </a:extLst>
              </a:tr>
              <a:tr h="436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 Sheet Accounts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Assets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100000 – 1ZZZZZ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5917791"/>
                  </a:ext>
                </a:extLst>
              </a:tr>
              <a:tr h="43891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 Sheet Accounts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Deferred Outflows of Resources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200000 – 2ZZZZZ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831343"/>
                  </a:ext>
                </a:extLst>
              </a:tr>
              <a:tr h="436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 Sheet Accounts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Liabilities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300000 – 3ZZZZZ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362450"/>
                  </a:ext>
                </a:extLst>
              </a:tr>
              <a:tr h="436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 Sheet Accounts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Deferred Inflows of Resources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400000 – 4ZZZZZ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828561"/>
                  </a:ext>
                </a:extLst>
              </a:tr>
              <a:tr h="436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Balance Sheet Accounts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Equity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500000 – 5ZZZZZ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342928"/>
                  </a:ext>
                </a:extLst>
              </a:tr>
              <a:tr h="436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 Statement Accounts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Revenues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600000 – 6ZZZZZ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566847"/>
                  </a:ext>
                </a:extLst>
              </a:tr>
              <a:tr h="43625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 Statement Accounts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Expenditures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700000 – 7ZZZZZ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3812409"/>
                  </a:ext>
                </a:extLst>
              </a:tr>
              <a:tr h="4426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Income Statement Accounts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Transfers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800000 – 8ZZZZZ</a:t>
                      </a:r>
                    </a:p>
                  </a:txBody>
                  <a:tcPr marL="50800" marR="50800" marT="50800" marB="50800" anchor="ctr">
                    <a:lnL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3A3A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747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006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Accounts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01/26/2022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 : Chart of Accounts (COA)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33A3958-DB86-4E21-9FF6-75964F204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Investment Account Tree Structure</a:t>
            </a: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6D698A09-E791-43C7-92E8-CFBBE76FAF2F}"/>
              </a:ext>
            </a:extLst>
          </p:cNvPr>
          <p:cNvSpPr/>
          <p:nvPr/>
        </p:nvSpPr>
        <p:spPr>
          <a:xfrm>
            <a:off x="6735440" y="2751707"/>
            <a:ext cx="2555858" cy="1615440"/>
          </a:xfrm>
          <a:prstGeom prst="wedgeRoundRectCallout">
            <a:avLst>
              <a:gd name="adj1" fmla="val -75095"/>
              <a:gd name="adj2" fmla="val 7783"/>
              <a:gd name="adj3" fmla="val 16667"/>
            </a:avLst>
          </a:prstGeom>
          <a:noFill/>
          <a:ln>
            <a:solidFill>
              <a:srgbClr val="0330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3304B"/>
                </a:solidFill>
              </a:rPr>
              <a:t>Transactional</a:t>
            </a:r>
          </a:p>
          <a:p>
            <a:pPr algn="ctr"/>
            <a:r>
              <a:rPr lang="en-US" sz="2400" b="1" dirty="0">
                <a:solidFill>
                  <a:srgbClr val="03304B"/>
                </a:solidFill>
              </a:rPr>
              <a:t>Accounts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F9330E1-EAC9-4F3E-AF12-50079EAE06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0298" y="2257295"/>
            <a:ext cx="4692967" cy="260426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C2C3112-F868-4D84-9273-9B686C761C0D}"/>
              </a:ext>
            </a:extLst>
          </p:cNvPr>
          <p:cNvSpPr txBox="1"/>
          <p:nvPr/>
        </p:nvSpPr>
        <p:spPr>
          <a:xfrm>
            <a:off x="1334451" y="2710671"/>
            <a:ext cx="4648814" cy="237744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C9DE170-11E9-4AEA-8118-280E729D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76" y="1371600"/>
            <a:ext cx="10972800" cy="4845179"/>
          </a:xfrm>
        </p:spPr>
        <p:txBody>
          <a:bodyPr>
            <a:normAutofit/>
          </a:bodyPr>
          <a:lstStyle/>
          <a:p>
            <a:r>
              <a:rPr lang="en-US" dirty="0"/>
              <a:t>Interunit Cash Account -  101013</a:t>
            </a:r>
          </a:p>
          <a:p>
            <a:pPr lvl="1"/>
            <a:r>
              <a:rPr lang="en-US" dirty="0"/>
              <a:t>Used to support cash accounting transactions across different business units or within a business unit</a:t>
            </a:r>
          </a:p>
          <a:p>
            <a:r>
              <a:rPr lang="en-US" dirty="0"/>
              <a:t>Treasury Pool 1 – 104001</a:t>
            </a:r>
          </a:p>
          <a:p>
            <a:pPr lvl="1"/>
            <a:r>
              <a:rPr lang="en-US" dirty="0"/>
              <a:t>Used to manage Trust Fund and General Revenue investments and disinvestments, including interest apportionment and fees</a:t>
            </a:r>
          </a:p>
          <a:p>
            <a:r>
              <a:rPr lang="en-US" dirty="0"/>
              <a:t>Treasury Liability Due to Pool 1 </a:t>
            </a:r>
            <a:r>
              <a:rPr lang="en-US" dirty="0" err="1"/>
              <a:t>Disinv</a:t>
            </a:r>
            <a:r>
              <a:rPr lang="en-US" dirty="0"/>
              <a:t> – 304001</a:t>
            </a:r>
          </a:p>
          <a:p>
            <a:pPr lvl="1"/>
            <a:r>
              <a:rPr lang="en-US" dirty="0"/>
              <a:t>Used to track the liability that treasury is holding for agency investments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E641C-622C-4193-8FDA-C881955E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B3FD3D-B4A5-4085-9D8C-165695A1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Accounts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D81B7F-4C31-485C-AEEB-6EE9E7399D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01/26/2022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FB45B-E227-4601-8EE7-0F08C2A5D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 &amp; Tricks :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898311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Budget Structure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01/26/2022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 : Chart of Accounts (COA)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5A9AFCB-8F89-4436-A4F4-FB7C93EBC0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406678"/>
              </p:ext>
            </p:extLst>
          </p:nvPr>
        </p:nvGraphicFramePr>
        <p:xfrm>
          <a:off x="862884" y="1215854"/>
          <a:ext cx="9881316" cy="4334944"/>
        </p:xfrm>
        <a:graphic>
          <a:graphicData uri="http://schemas.openxmlformats.org/drawingml/2006/table">
            <a:tbl>
              <a:tblPr firstRow="1" firstCol="1" bandRow="1"/>
              <a:tblGrid>
                <a:gridCol w="2163194">
                  <a:extLst>
                    <a:ext uri="{9D8B030D-6E8A-4147-A177-3AD203B41FA5}">
                      <a16:colId xmlns:a16="http://schemas.microsoft.com/office/drawing/2014/main" val="1074617337"/>
                    </a:ext>
                  </a:extLst>
                </a:gridCol>
                <a:gridCol w="5463390">
                  <a:extLst>
                    <a:ext uri="{9D8B030D-6E8A-4147-A177-3AD203B41FA5}">
                      <a16:colId xmlns:a16="http://schemas.microsoft.com/office/drawing/2014/main" val="2903385035"/>
                    </a:ext>
                  </a:extLst>
                </a:gridCol>
                <a:gridCol w="2254732">
                  <a:extLst>
                    <a:ext uri="{9D8B030D-6E8A-4147-A177-3AD203B41FA5}">
                      <a16:colId xmlns:a16="http://schemas.microsoft.com/office/drawing/2014/main" val="495593945"/>
                    </a:ext>
                  </a:extLst>
                </a:gridCol>
              </a:tblGrid>
              <a:tr h="272771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Budget Definition Rules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3304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304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141296"/>
                  </a:ext>
                </a:extLst>
              </a:tr>
              <a:tr h="607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Ledger Group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5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Holds posted invested balance, which maintains the relationship with the actuals ledger.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CC_INVEST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269396"/>
                  </a:ext>
                </a:extLst>
              </a:tr>
              <a:tr h="607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 Options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5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Strict. Fails when transaction amount exceeds invested balance.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3875912"/>
                  </a:ext>
                </a:extLst>
              </a:tr>
              <a:tr h="607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Control ChartField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5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control ChartField determines whether a given transaction line is subject to invested balance checking.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93357"/>
                  </a:ext>
                </a:extLst>
              </a:tr>
              <a:tr h="10230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ChartFields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5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ChartFields are ChartFields that are required for a budget journal. These Key ChartFields are what source transactions use to identify the appropriate budget line/row subject to invested balance checking.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Fund</a:t>
                      </a:r>
                      <a:b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4671181"/>
                  </a:ext>
                </a:extLst>
              </a:tr>
              <a:tr h="607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 Types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5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Defines the Account ChartField values which are subject to  invested balance checking.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Asset – Investment / Disinvestment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867247"/>
                  </a:ext>
                </a:extLst>
              </a:tr>
              <a:tr h="6078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Calendars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265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feature that defines the availability duration for invested balance.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8489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2004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C9DE170-11E9-4AEA-8118-280E729D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76" y="1371600"/>
            <a:ext cx="10972800" cy="4845179"/>
          </a:xfrm>
        </p:spPr>
        <p:txBody>
          <a:bodyPr>
            <a:normAutofit/>
          </a:bodyPr>
          <a:lstStyle/>
          <a:p>
            <a:r>
              <a:rPr lang="en-US" dirty="0"/>
              <a:t>Funds </a:t>
            </a:r>
            <a:r>
              <a:rPr lang="en-US" b="1" u="sng" dirty="0"/>
              <a:t>must</a:t>
            </a:r>
            <a:r>
              <a:rPr lang="en-US" dirty="0"/>
              <a:t> be created</a:t>
            </a:r>
          </a:p>
          <a:p>
            <a:r>
              <a:rPr lang="en-US" dirty="0"/>
              <a:t>GLR083 – Investment Activity Report</a:t>
            </a:r>
          </a:p>
          <a:p>
            <a:r>
              <a:rPr lang="en-US" dirty="0"/>
              <a:t>GLR091 – ChartField Value Report</a:t>
            </a:r>
          </a:p>
          <a:p>
            <a:r>
              <a:rPr lang="en-US" dirty="0"/>
              <a:t>GLR121 – Crosswalk Value Report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E641C-622C-4193-8FDA-C881955E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B3FD3D-B4A5-4085-9D8C-165695A1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Things to Remember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D81B7F-4C31-485C-AEEB-6EE9E7399D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01/26/2022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FB45B-E227-4601-8EE7-0F08C2A5D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 &amp; Tricks :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1940653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D8B130-F5C3-471F-A791-13C990629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Title 3">
            <a:extLst>
              <a:ext uri="{FF2B5EF4-FFF2-40B4-BE49-F238E27FC236}">
                <a16:creationId xmlns:a16="http://schemas.microsoft.com/office/drawing/2014/main" id="{AB11C8FD-2F39-4D27-8870-BD187ED8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134600" cy="1143000"/>
          </a:xfrm>
        </p:spPr>
        <p:txBody>
          <a:bodyPr/>
          <a:lstStyle/>
          <a:p>
            <a:r>
              <a:rPr lang="en-US" dirty="0"/>
              <a:t>Tips &amp; Tricks : Explaining the COA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68F84C3A-F1DC-41BA-AFD4-E64F03AFF00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01/26/2022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6C78CBA-A718-4667-B674-C6E0FC0F87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 : Chart of Accounts (COA)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E76CEA9-B53C-45CC-A799-47D58917122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24" t="2166" r="2019" b="5054"/>
          <a:stretch/>
        </p:blipFill>
        <p:spPr>
          <a:xfrm>
            <a:off x="3833449" y="1875692"/>
            <a:ext cx="4478215" cy="301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967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1"/>
            <a:ext cx="10363200" cy="1009650"/>
          </a:xfrm>
        </p:spPr>
        <p:txBody>
          <a:bodyPr anchor="t"/>
          <a:lstStyle/>
          <a:p>
            <a:pPr algn="ctr"/>
            <a:r>
              <a:rPr lang="en-US" dirty="0"/>
              <a:t>Contact Information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5095E-EB4F-46BE-BB51-0C9D03B20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363200" y="6400799"/>
            <a:ext cx="1388853" cy="365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01/26/2022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3E311-1D67-4393-86DB-40D854DA1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65D559C-274D-4CAE-B19B-A7B7FDBC0BC4}"/>
              </a:ext>
            </a:extLst>
          </p:cNvPr>
          <p:cNvSpPr txBox="1">
            <a:spLocks/>
          </p:cNvSpPr>
          <p:nvPr/>
        </p:nvSpPr>
        <p:spPr>
          <a:xfrm>
            <a:off x="914400" y="2362200"/>
            <a:ext cx="10363200" cy="2449111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 cap="small" baseline="0">
                <a:solidFill>
                  <a:srgbClr val="ABAEB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small" spc="0" normalizeH="0" baseline="0" noProof="0" dirty="0">
                <a:ln>
                  <a:noFill/>
                </a:ln>
                <a:solidFill>
                  <a:srgbClr val="ABAEB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Contact us </a:t>
            </a: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hlinkClick r:id="" action="ppaction://noaction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small" spc="0" normalizeH="0" baseline="0" noProof="0" dirty="0">
                <a:ln>
                  <a:noFill/>
                </a:ln>
                <a:solidFill>
                  <a:srgbClr val="ABAEB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" action="ppaction://noaction"/>
              </a:rPr>
              <a:t>FloridaPALM@myfloridacfo.com</a:t>
            </a: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small" spc="0" normalizeH="0" baseline="0" noProof="0" dirty="0">
                <a:ln>
                  <a:noFill/>
                </a:ln>
                <a:solidFill>
                  <a:srgbClr val="ABAEB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Website</a:t>
            </a: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2700" b="0" i="0" u="none" strike="noStrike" kern="1200" cap="small" spc="0" normalizeH="0" baseline="0" noProof="0" dirty="0">
                <a:ln>
                  <a:noFill/>
                </a:ln>
                <a:solidFill>
                  <a:srgbClr val="ABAEB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www.myfloridacfo.com/floridapalm/</a:t>
            </a: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64008" lvl="0" indent="0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None/>
              <a:tabLst/>
              <a:defRPr/>
            </a:pPr>
            <a:endParaRPr kumimoji="0" lang="en-US" sz="2700" b="0" i="0" u="none" strike="noStrike" kern="1200" cap="small" spc="0" normalizeH="0" baseline="0" noProof="0" dirty="0">
              <a:ln>
                <a:noFill/>
              </a:ln>
              <a:solidFill>
                <a:srgbClr val="ABAEB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7D195A-FA66-443B-A0C7-8BD989EB2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 &amp; Tricks :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306572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1B68F6-EE45-449A-A958-9945A9A1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54" y="1299055"/>
            <a:ext cx="11152524" cy="50292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6BF214-7B4C-46E9-B5C4-D29913433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8629BD8-20CE-42C3-B3A2-9F87091B9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50575"/>
            <a:ext cx="10134600" cy="1143000"/>
          </a:xfrm>
        </p:spPr>
        <p:txBody>
          <a:bodyPr>
            <a:normAutofit/>
          </a:bodyPr>
          <a:lstStyle/>
          <a:p>
            <a:r>
              <a:rPr lang="en-US" dirty="0"/>
              <a:t>Tips and Tricks : Explaining the COA</a:t>
            </a:r>
            <a:endParaRPr lang="en-US" i="1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45CE0-B43C-4FF6-836C-D180EAE5B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 &amp; Tricks : Chart of Accounts (COA)</a:t>
            </a:r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453EE5D4-45BC-4AD2-9E8B-DBFCDA082057}"/>
              </a:ext>
            </a:extLst>
          </p:cNvPr>
          <p:cNvSpPr txBox="1">
            <a:spLocks/>
          </p:cNvSpPr>
          <p:nvPr/>
        </p:nvSpPr>
        <p:spPr>
          <a:xfrm>
            <a:off x="1115676" y="1610396"/>
            <a:ext cx="10923924" cy="49428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3304B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9B3AC038-68CF-4F63-AE48-CC9052445A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10800" y="6413716"/>
            <a:ext cx="1379328" cy="365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01/26/2022</a:t>
            </a:r>
          </a:p>
        </p:txBody>
      </p:sp>
      <p:pic>
        <p:nvPicPr>
          <p:cNvPr id="12" name="Graphic 11" descr="Computer">
            <a:extLst>
              <a:ext uri="{FF2B5EF4-FFF2-40B4-BE49-F238E27FC236}">
                <a16:creationId xmlns:a16="http://schemas.microsoft.com/office/drawing/2014/main" id="{A81DB1D6-B411-4DAA-9A19-EF5730779C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78051" y="2103341"/>
            <a:ext cx="1632949" cy="163294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428555D-33BF-49F3-85FE-BCE0060F98D3}"/>
              </a:ext>
            </a:extLst>
          </p:cNvPr>
          <p:cNvSpPr txBox="1"/>
          <p:nvPr/>
        </p:nvSpPr>
        <p:spPr>
          <a:xfrm>
            <a:off x="10264318" y="2685503"/>
            <a:ext cx="9597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FLAIR</a:t>
            </a:r>
          </a:p>
        </p:txBody>
      </p:sp>
      <p:pic>
        <p:nvPicPr>
          <p:cNvPr id="15" name="Graphic 14" descr="Cloud Computing">
            <a:extLst>
              <a:ext uri="{FF2B5EF4-FFF2-40B4-BE49-F238E27FC236}">
                <a16:creationId xmlns:a16="http://schemas.microsoft.com/office/drawing/2014/main" id="{4C3CA999-71AD-4DB7-A2AE-92721CD098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55679" y="2163209"/>
            <a:ext cx="1105216" cy="110521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9CC4A0D-66EF-408C-8398-B8A0BF90B26C}"/>
              </a:ext>
            </a:extLst>
          </p:cNvPr>
          <p:cNvSpPr txBox="1"/>
          <p:nvPr/>
        </p:nvSpPr>
        <p:spPr>
          <a:xfrm>
            <a:off x="7924663" y="1981200"/>
            <a:ext cx="1257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COA Crosswalk</a:t>
            </a:r>
          </a:p>
        </p:txBody>
      </p:sp>
      <p:pic>
        <p:nvPicPr>
          <p:cNvPr id="21" name="Graphic 20" descr="Computer">
            <a:extLst>
              <a:ext uri="{FF2B5EF4-FFF2-40B4-BE49-F238E27FC236}">
                <a16:creationId xmlns:a16="http://schemas.microsoft.com/office/drawing/2014/main" id="{69D20DE7-9D48-43A7-8EB2-C87DA9F07A3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83691" y="1219200"/>
            <a:ext cx="2051959" cy="205195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6EB1BA9-309B-4521-80AF-3B687A8D3747}"/>
              </a:ext>
            </a:extLst>
          </p:cNvPr>
          <p:cNvSpPr txBox="1"/>
          <p:nvPr/>
        </p:nvSpPr>
        <p:spPr>
          <a:xfrm>
            <a:off x="717409" y="1754190"/>
            <a:ext cx="841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Select Agency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Business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Systems</a:t>
            </a:r>
          </a:p>
        </p:txBody>
      </p:sp>
      <p:pic>
        <p:nvPicPr>
          <p:cNvPr id="10" name="Graphic 9" descr="Monitor">
            <a:extLst>
              <a:ext uri="{FF2B5EF4-FFF2-40B4-BE49-F238E27FC236}">
                <a16:creationId xmlns:a16="http://schemas.microsoft.com/office/drawing/2014/main" id="{FF922DF2-0E99-49DE-BEBE-80063A646D6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05200" y="995386"/>
            <a:ext cx="3871236" cy="456721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93235B77-00CB-482C-B293-2A52D905EA96}"/>
              </a:ext>
            </a:extLst>
          </p:cNvPr>
          <p:cNvSpPr txBox="1"/>
          <p:nvPr/>
        </p:nvSpPr>
        <p:spPr>
          <a:xfrm>
            <a:off x="4066231" y="2316540"/>
            <a:ext cx="27917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330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Bank Account Balances and Transactions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330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Investment Participants Balances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330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Interest Apportionment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330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Securities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330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Departmental FLAIR Deposits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330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DOR Deposits on behalf of Agencies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330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Treasury &amp; Returned Item Deposits</a:t>
            </a:r>
          </a:p>
          <a:p>
            <a:pPr marL="114300" marR="0" lvl="0" indent="-1143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3304B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Central FLAIR Cash Transactions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009668E-C652-4668-A3EF-D8AFAFD6755B}"/>
              </a:ext>
            </a:extLst>
          </p:cNvPr>
          <p:cNvSpPr txBox="1"/>
          <p:nvPr/>
        </p:nvSpPr>
        <p:spPr>
          <a:xfrm>
            <a:off x="10175474" y="3533001"/>
            <a:ext cx="18365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Agency Transactions </a:t>
            </a:r>
          </a:p>
        </p:txBody>
      </p:sp>
      <p:sp>
        <p:nvSpPr>
          <p:cNvPr id="28" name="Arrow: Left-Right 27">
            <a:extLst>
              <a:ext uri="{FF2B5EF4-FFF2-40B4-BE49-F238E27FC236}">
                <a16:creationId xmlns:a16="http://schemas.microsoft.com/office/drawing/2014/main" id="{ABA8B207-AB69-424E-8547-3A278E884708}"/>
              </a:ext>
            </a:extLst>
          </p:cNvPr>
          <p:cNvSpPr/>
          <p:nvPr/>
        </p:nvSpPr>
        <p:spPr>
          <a:xfrm>
            <a:off x="7056787" y="2636191"/>
            <a:ext cx="1142699" cy="458921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Crosswalked</a:t>
            </a:r>
          </a:p>
        </p:txBody>
      </p:sp>
      <p:sp>
        <p:nvSpPr>
          <p:cNvPr id="53" name="Arrow: Left-Right 52">
            <a:extLst>
              <a:ext uri="{FF2B5EF4-FFF2-40B4-BE49-F238E27FC236}">
                <a16:creationId xmlns:a16="http://schemas.microsoft.com/office/drawing/2014/main" id="{DEE776FE-4B09-4F65-9E47-D7D71D428196}"/>
              </a:ext>
            </a:extLst>
          </p:cNvPr>
          <p:cNvSpPr/>
          <p:nvPr/>
        </p:nvSpPr>
        <p:spPr>
          <a:xfrm>
            <a:off x="9240687" y="2665279"/>
            <a:ext cx="952636" cy="458921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Legacy</a:t>
            </a:r>
          </a:p>
        </p:txBody>
      </p:sp>
      <p:sp>
        <p:nvSpPr>
          <p:cNvPr id="56" name="Arrow: Left-Right 55">
            <a:extLst>
              <a:ext uri="{FF2B5EF4-FFF2-40B4-BE49-F238E27FC236}">
                <a16:creationId xmlns:a16="http://schemas.microsoft.com/office/drawing/2014/main" id="{1E951A2E-78E8-4AD6-AE91-761CEF9CC2D8}"/>
              </a:ext>
            </a:extLst>
          </p:cNvPr>
          <p:cNvSpPr/>
          <p:nvPr/>
        </p:nvSpPr>
        <p:spPr>
          <a:xfrm>
            <a:off x="2534775" y="2094850"/>
            <a:ext cx="1219332" cy="484632"/>
          </a:xfrm>
          <a:prstGeom prst="left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38" name="Graphic 37" descr="Computer">
            <a:extLst>
              <a:ext uri="{FF2B5EF4-FFF2-40B4-BE49-F238E27FC236}">
                <a16:creationId xmlns:a16="http://schemas.microsoft.com/office/drawing/2014/main" id="{62835273-8911-410C-ABE3-622409B1E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3690" y="2721947"/>
            <a:ext cx="2026469" cy="202646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6D25E4D0-67B0-4BB9-AFD8-2A7531DFEC29}"/>
              </a:ext>
            </a:extLst>
          </p:cNvPr>
          <p:cNvSpPr txBox="1"/>
          <p:nvPr/>
        </p:nvSpPr>
        <p:spPr>
          <a:xfrm>
            <a:off x="667194" y="3374773"/>
            <a:ext cx="8871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Financial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Institutions</a:t>
            </a:r>
          </a:p>
        </p:txBody>
      </p: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EE52DE8C-C6B9-4EB3-967A-4CF586829E03}"/>
              </a:ext>
            </a:extLst>
          </p:cNvPr>
          <p:cNvSpPr/>
          <p:nvPr/>
        </p:nvSpPr>
        <p:spPr>
          <a:xfrm>
            <a:off x="2583466" y="3332512"/>
            <a:ext cx="1121950" cy="484632"/>
          </a:xfrm>
          <a:prstGeom prst="rightArrow">
            <a:avLst/>
          </a:prstGeom>
          <a:solidFill>
            <a:schemeClr val="tx1"/>
          </a:solidFill>
          <a:ln cap="rnd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14" name="Picture 13" descr="A close up of a sign&#10;&#10;Description automatically generated">
            <a:extLst>
              <a:ext uri="{FF2B5EF4-FFF2-40B4-BE49-F238E27FC236}">
                <a16:creationId xmlns:a16="http://schemas.microsoft.com/office/drawing/2014/main" id="{85C5052C-E6F6-4610-A67C-A6AE175B889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91"/>
          <a:stretch/>
        </p:blipFill>
        <p:spPr>
          <a:xfrm>
            <a:off x="4375675" y="1970649"/>
            <a:ext cx="2132105" cy="315351"/>
          </a:xfrm>
          <a:prstGeom prst="rect">
            <a:avLst/>
          </a:prstGeom>
        </p:spPr>
      </p:pic>
      <p:pic>
        <p:nvPicPr>
          <p:cNvPr id="41" name="Graphic 40" descr="User">
            <a:extLst>
              <a:ext uri="{FF2B5EF4-FFF2-40B4-BE49-F238E27FC236}">
                <a16:creationId xmlns:a16="http://schemas.microsoft.com/office/drawing/2014/main" id="{B3312967-6966-464A-B63A-195ABDF9A328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029200" y="5476693"/>
            <a:ext cx="847907" cy="847907"/>
          </a:xfrm>
          <a:prstGeom prst="rect">
            <a:avLst/>
          </a:prstGeom>
        </p:spPr>
      </p:pic>
      <p:pic>
        <p:nvPicPr>
          <p:cNvPr id="43" name="Graphic 42" descr="Repeat">
            <a:extLst>
              <a:ext uri="{FF2B5EF4-FFF2-40B4-BE49-F238E27FC236}">
                <a16:creationId xmlns:a16="http://schemas.microsoft.com/office/drawing/2014/main" id="{3EFEC3E8-F4B3-4A4A-85AC-AFB4945A5C2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172872" y="4989599"/>
            <a:ext cx="527869" cy="52786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6DADC94-8A62-41E9-9FE4-FC0B81F7DA01}"/>
              </a:ext>
            </a:extLst>
          </p:cNvPr>
          <p:cNvGrpSpPr/>
          <p:nvPr/>
        </p:nvGrpSpPr>
        <p:grpSpPr>
          <a:xfrm>
            <a:off x="6052567" y="4940034"/>
            <a:ext cx="2337035" cy="1067154"/>
            <a:chOff x="3334118" y="5110913"/>
            <a:chExt cx="1589685" cy="880872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1EBD6D0-D511-47F6-8F37-6F2FA602EC22}"/>
                </a:ext>
              </a:extLst>
            </p:cNvPr>
            <p:cNvSpPr txBox="1"/>
            <p:nvPr/>
          </p:nvSpPr>
          <p:spPr>
            <a:xfrm>
              <a:off x="3645113" y="5110913"/>
              <a:ext cx="1278690" cy="228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Agency Users 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BD34318-BEF4-4BF0-BD35-4D7F7B0D714B}"/>
                </a:ext>
              </a:extLst>
            </p:cNvPr>
            <p:cNvSpPr txBox="1"/>
            <p:nvPr/>
          </p:nvSpPr>
          <p:spPr>
            <a:xfrm>
              <a:off x="3334118" y="5435740"/>
              <a:ext cx="1564942" cy="533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Disinvestment Transactions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Reporting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Treasury Forms</a:t>
              </a:r>
            </a:p>
          </p:txBody>
        </p:sp>
        <p:sp>
          <p:nvSpPr>
            <p:cNvPr id="47" name="Double Bracket 46">
              <a:extLst>
                <a:ext uri="{FF2B5EF4-FFF2-40B4-BE49-F238E27FC236}">
                  <a16:creationId xmlns:a16="http://schemas.microsoft.com/office/drawing/2014/main" id="{1C72A7CC-59F9-450C-8AED-3AFF85DF5DDB}"/>
                </a:ext>
              </a:extLst>
            </p:cNvPr>
            <p:cNvSpPr/>
            <p:nvPr/>
          </p:nvSpPr>
          <p:spPr>
            <a:xfrm>
              <a:off x="3360945" y="5377546"/>
              <a:ext cx="1388812" cy="614239"/>
            </a:xfrm>
            <a:prstGeom prst="bracketPair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59C4279A-BEB5-4DBF-86E8-396D0B8DB62F}"/>
              </a:ext>
            </a:extLst>
          </p:cNvPr>
          <p:cNvSpPr txBox="1"/>
          <p:nvPr/>
        </p:nvSpPr>
        <p:spPr>
          <a:xfrm>
            <a:off x="7774703" y="1640967"/>
            <a:ext cx="1645920" cy="192024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06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2" grpId="0"/>
      <p:bldP spid="29" grpId="0"/>
      <p:bldP spid="35" grpId="0"/>
      <p:bldP spid="28" grpId="0" animBg="1"/>
      <p:bldP spid="53" grpId="0" animBg="1"/>
      <p:bldP spid="56" grpId="0" animBg="1"/>
      <p:bldP spid="39" grpId="0"/>
      <p:bldP spid="4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BAC2741-EC6B-4162-BD8C-55A4AB59EE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91" y="1459918"/>
            <a:ext cx="11584017" cy="440116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D73BD16-5415-4ECE-9292-5BEACCF4C4ED}"/>
              </a:ext>
            </a:extLst>
          </p:cNvPr>
          <p:cNvSpPr/>
          <p:nvPr/>
        </p:nvSpPr>
        <p:spPr>
          <a:xfrm>
            <a:off x="3179428" y="488089"/>
            <a:ext cx="5486399" cy="604008"/>
          </a:xfrm>
          <a:prstGeom prst="rect">
            <a:avLst/>
          </a:prstGeom>
          <a:noFill/>
          <a:ln w="76200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DFFE46-3101-4E4C-94D1-E516E4E7613C}"/>
              </a:ext>
            </a:extLst>
          </p:cNvPr>
          <p:cNvSpPr txBox="1"/>
          <p:nvPr/>
        </p:nvSpPr>
        <p:spPr>
          <a:xfrm>
            <a:off x="3348994" y="620816"/>
            <a:ext cx="532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CMS Wave ChartField Values</a:t>
            </a:r>
          </a:p>
        </p:txBody>
      </p:sp>
      <p:sp>
        <p:nvSpPr>
          <p:cNvPr id="10" name="Star: 5 Points 9">
            <a:extLst>
              <a:ext uri="{FF2B5EF4-FFF2-40B4-BE49-F238E27FC236}">
                <a16:creationId xmlns:a16="http://schemas.microsoft.com/office/drawing/2014/main" id="{61717305-8F52-45F0-A0B8-A94786DABE9E}"/>
              </a:ext>
            </a:extLst>
          </p:cNvPr>
          <p:cNvSpPr/>
          <p:nvPr/>
        </p:nvSpPr>
        <p:spPr>
          <a:xfrm>
            <a:off x="385894" y="3407491"/>
            <a:ext cx="286611" cy="293615"/>
          </a:xfrm>
          <a:prstGeom prst="star5">
            <a:avLst/>
          </a:prstGeom>
          <a:solidFill>
            <a:srgbClr val="00FF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F90200-EFAB-4AE5-9343-F92504CB49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3286" y="3365797"/>
            <a:ext cx="323116" cy="33530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3E8D97-665E-464D-9A8F-A475398096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4067" y="3386643"/>
            <a:ext cx="323116" cy="3353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5F1A6C-F1D5-4D94-8BEC-D5BE6BB80C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90082" y="3397130"/>
            <a:ext cx="323116" cy="33530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937CF14-E6FB-40A3-9D9A-CAA8177F37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9914" y="3397129"/>
            <a:ext cx="323116" cy="335309"/>
          </a:xfrm>
          <a:prstGeom prst="rect">
            <a:avLst/>
          </a:prstGeom>
        </p:spPr>
      </p:pic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A5A2D87-A8A1-4751-BC46-42BF58E2981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01/26/2022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F8D08DD-68F9-4252-835F-6D6057FEB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 : Chart of Accounts (COA)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69E07A9-9F4D-4B12-B24B-53095AA7E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F18E8-B7DE-433D-B9F8-59A3D714F31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17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4CDE7F-F87B-4921-A362-32938B7E6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Used to define an organization or organizational subset that is independent with regards to one or more accounting or operational functions</a:t>
            </a:r>
          </a:p>
          <a:p>
            <a:pPr lvl="1"/>
            <a:r>
              <a:rPr lang="en-US" dirty="0"/>
              <a:t>Operating Level Organization (OLO)</a:t>
            </a:r>
          </a:p>
          <a:p>
            <a:r>
              <a:rPr lang="en-US" dirty="0"/>
              <a:t>Enforce security and data segregation</a:t>
            </a:r>
          </a:p>
          <a:p>
            <a:pPr lvl="1">
              <a:buClr>
                <a:srgbClr val="03304B"/>
              </a:buClr>
            </a:pPr>
            <a:r>
              <a:rPr lang="en-US" dirty="0">
                <a:solidFill>
                  <a:prstClr val="black"/>
                </a:solidFill>
              </a:rPr>
              <a:t>One business unit per agency</a:t>
            </a:r>
          </a:p>
          <a:p>
            <a:pPr lvl="1">
              <a:buClr>
                <a:srgbClr val="03304B"/>
              </a:buClr>
            </a:pPr>
            <a:r>
              <a:rPr lang="en-US" dirty="0">
                <a:solidFill>
                  <a:prstClr val="black"/>
                </a:solidFill>
              </a:rPr>
              <a:t>Agency level for legislative financial reporting</a:t>
            </a:r>
          </a:p>
          <a:p>
            <a:r>
              <a:rPr lang="en-US" dirty="0"/>
              <a:t>Required field in Florida PALM</a:t>
            </a:r>
          </a:p>
          <a:p>
            <a:pPr lvl="1"/>
            <a:r>
              <a:rPr lang="en-US" dirty="0"/>
              <a:t>Prepopulated field</a:t>
            </a:r>
          </a:p>
          <a:p>
            <a:pPr lvl="1"/>
            <a:r>
              <a:rPr lang="en-US" dirty="0"/>
              <a:t>Manual Input required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393192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Business Unit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01/26/2022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 :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91628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C9DE170-11E9-4AEA-8118-280E729D4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276" y="1417638"/>
            <a:ext cx="10972800" cy="4845179"/>
          </a:xfrm>
        </p:spPr>
        <p:txBody>
          <a:bodyPr>
            <a:normAutofit/>
          </a:bodyPr>
          <a:lstStyle/>
          <a:p>
            <a:r>
              <a:rPr lang="en-US" dirty="0"/>
              <a:t>Treasury Business Units </a:t>
            </a:r>
          </a:p>
          <a:p>
            <a:pPr lvl="1"/>
            <a:r>
              <a:rPr lang="en-US" dirty="0"/>
              <a:t>Dept of Fin Svc Trs Inv Disinv (INV DISINV) - 43002</a:t>
            </a:r>
          </a:p>
          <a:p>
            <a:pPr lvl="2"/>
            <a:r>
              <a:rPr lang="en-US" dirty="0"/>
              <a:t>Represents Treasury internal operations to clear cash for Trust Fund investing and disinvesting activities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E641C-622C-4193-8FDA-C881955E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9B3FD3D-B4A5-4085-9D8C-165695A19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 : Business Unit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D81B7F-4C31-485C-AEEB-6EE9E7399D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01/26/2022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CFB45B-E227-4601-8EE7-0F08C2A5D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Tips &amp; Tricks :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1379048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4CDE7F-F87B-4921-A362-32938B7E6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to represent an organization and/or function to which appropriations are made</a:t>
            </a:r>
          </a:p>
          <a:p>
            <a:r>
              <a:rPr lang="en-US" dirty="0"/>
              <a:t>Unique to each agency</a:t>
            </a:r>
          </a:p>
          <a:p>
            <a:pPr lvl="1"/>
            <a:r>
              <a:rPr lang="en-US" dirty="0"/>
              <a:t>Used the same as today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Budget Entity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01/26/2022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 :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2679124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4CDE7F-F87B-4921-A362-32938B7E6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as a dual-purpose code that either sub-defines appropriations made to a budget entity or identifies a specific source of revenue funding</a:t>
            </a:r>
          </a:p>
          <a:p>
            <a:r>
              <a:rPr lang="en-US" dirty="0"/>
              <a:t>Expenditures Category</a:t>
            </a:r>
          </a:p>
          <a:p>
            <a:pPr lvl="1"/>
            <a:r>
              <a:rPr lang="en-US" dirty="0"/>
              <a:t>Identifies money going out</a:t>
            </a:r>
          </a:p>
          <a:p>
            <a:r>
              <a:rPr lang="en-US" dirty="0"/>
              <a:t>Revenue Category</a:t>
            </a:r>
          </a:p>
          <a:p>
            <a:pPr lvl="1"/>
            <a:r>
              <a:rPr lang="en-US" dirty="0"/>
              <a:t>Identifies money coming in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Category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01/26/2022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 :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2681510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4CDE7F-F87B-4921-A362-32938B7E6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Used to segregate and capture specific activities or classify certain objectives in accordance with regulations, restrictions, or limitations (e.g., restricted Fund) </a:t>
            </a:r>
          </a:p>
          <a:p>
            <a:r>
              <a:rPr lang="en-US" dirty="0"/>
              <a:t>Budgetary Fund</a:t>
            </a:r>
          </a:p>
          <a:p>
            <a:pPr lvl="1"/>
            <a:r>
              <a:rPr lang="en-US" dirty="0"/>
              <a:t>Used to store appropriations, releases, and reserves</a:t>
            </a:r>
          </a:p>
          <a:p>
            <a:r>
              <a:rPr lang="en-US" dirty="0"/>
              <a:t>Transactional Fund*</a:t>
            </a:r>
          </a:p>
          <a:p>
            <a:pPr lvl="1">
              <a:buClr>
                <a:srgbClr val="03304B"/>
              </a:buClr>
            </a:pPr>
            <a:r>
              <a:rPr lang="en-US" dirty="0">
                <a:solidFill>
                  <a:prstClr val="black"/>
                </a:solidFill>
              </a:rPr>
              <a:t>Used to record accounting entries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393192" lvl="1" indent="0" algn="ctr">
              <a:buNone/>
            </a:pPr>
            <a:r>
              <a:rPr lang="en-US" dirty="0"/>
              <a:t>* CMS Wave ChartField Value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Fund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01/26/2022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 : Chart of Accounts (COA)</a:t>
            </a:r>
          </a:p>
        </p:txBody>
      </p:sp>
    </p:spTree>
    <p:extLst>
      <p:ext uri="{BB962C8B-B14F-4D97-AF65-F5344CB8AC3E}">
        <p14:creationId xmlns:p14="http://schemas.microsoft.com/office/powerpoint/2010/main" val="214316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8A2832-7656-48A3-AF31-9ED5B24D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Tips &amp; Tricks : Fund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ABD58-4701-43C5-AFDC-8B8774C5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BF18E8-B7DE-433D-B9F8-59A3D714F318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E1E00-391C-4B22-84D1-6C4E881940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01/26/2022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378E-8513-43C4-B911-1566466BA1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Tips &amp; Tricks : Chart of Accounts (COA)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A2DE034-E73E-4713-AB6B-A73DCA496741}"/>
              </a:ext>
            </a:extLst>
          </p:cNvPr>
          <p:cNvSpPr/>
          <p:nvPr/>
        </p:nvSpPr>
        <p:spPr>
          <a:xfrm>
            <a:off x="582613" y="4713060"/>
            <a:ext cx="10972800" cy="1118231"/>
          </a:xfrm>
          <a:custGeom>
            <a:avLst/>
            <a:gdLst>
              <a:gd name="connsiteX0" fmla="*/ 0 w 10972800"/>
              <a:gd name="connsiteY0" fmla="*/ 0 h 1118231"/>
              <a:gd name="connsiteX1" fmla="*/ 10972800 w 10972800"/>
              <a:gd name="connsiteY1" fmla="*/ 0 h 1118231"/>
              <a:gd name="connsiteX2" fmla="*/ 10972800 w 10972800"/>
              <a:gd name="connsiteY2" fmla="*/ 1118231 h 1118231"/>
              <a:gd name="connsiteX3" fmla="*/ 0 w 10972800"/>
              <a:gd name="connsiteY3" fmla="*/ 1118231 h 1118231"/>
              <a:gd name="connsiteX4" fmla="*/ 0 w 10972800"/>
              <a:gd name="connsiteY4" fmla="*/ 0 h 1118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72800" h="1118231">
                <a:moveTo>
                  <a:pt x="0" y="0"/>
                </a:moveTo>
                <a:lnTo>
                  <a:pt x="10972800" y="0"/>
                </a:lnTo>
                <a:lnTo>
                  <a:pt x="10972800" y="1118231"/>
                </a:lnTo>
                <a:lnTo>
                  <a:pt x="0" y="11182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464" tIns="156464" rIns="156464" bIns="670851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Florida PALM Fund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1920080-CFD7-48EE-9993-D33726B0213B}"/>
              </a:ext>
            </a:extLst>
          </p:cNvPr>
          <p:cNvSpPr/>
          <p:nvPr/>
        </p:nvSpPr>
        <p:spPr>
          <a:xfrm>
            <a:off x="609599" y="5294541"/>
            <a:ext cx="5459413" cy="514386"/>
          </a:xfrm>
          <a:custGeom>
            <a:avLst/>
            <a:gdLst>
              <a:gd name="connsiteX0" fmla="*/ 0 w 5486399"/>
              <a:gd name="connsiteY0" fmla="*/ 0 h 514386"/>
              <a:gd name="connsiteX1" fmla="*/ 5486399 w 5486399"/>
              <a:gd name="connsiteY1" fmla="*/ 0 h 514386"/>
              <a:gd name="connsiteX2" fmla="*/ 5486399 w 5486399"/>
              <a:gd name="connsiteY2" fmla="*/ 514386 h 514386"/>
              <a:gd name="connsiteX3" fmla="*/ 0 w 5486399"/>
              <a:gd name="connsiteY3" fmla="*/ 514386 h 514386"/>
              <a:gd name="connsiteX4" fmla="*/ 0 w 5486399"/>
              <a:gd name="connsiteY4" fmla="*/ 0 h 514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399" h="514386">
                <a:moveTo>
                  <a:pt x="0" y="0"/>
                </a:moveTo>
                <a:lnTo>
                  <a:pt x="5486399" y="0"/>
                </a:lnTo>
                <a:lnTo>
                  <a:pt x="5486399" y="514386"/>
                </a:lnTo>
                <a:lnTo>
                  <a:pt x="0" y="5143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40640" rIns="227584" bIns="4064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dirty="0"/>
              <a:t>02101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4ED1D0B-140C-4C9C-A123-BB8A20342FB4}"/>
              </a:ext>
            </a:extLst>
          </p:cNvPr>
          <p:cNvSpPr/>
          <p:nvPr/>
        </p:nvSpPr>
        <p:spPr>
          <a:xfrm>
            <a:off x="6069013" y="5294541"/>
            <a:ext cx="5459413" cy="514386"/>
          </a:xfrm>
          <a:custGeom>
            <a:avLst/>
            <a:gdLst>
              <a:gd name="connsiteX0" fmla="*/ 0 w 5486399"/>
              <a:gd name="connsiteY0" fmla="*/ 0 h 514386"/>
              <a:gd name="connsiteX1" fmla="*/ 5486399 w 5486399"/>
              <a:gd name="connsiteY1" fmla="*/ 0 h 514386"/>
              <a:gd name="connsiteX2" fmla="*/ 5486399 w 5486399"/>
              <a:gd name="connsiteY2" fmla="*/ 514386 h 514386"/>
              <a:gd name="connsiteX3" fmla="*/ 0 w 5486399"/>
              <a:gd name="connsiteY3" fmla="*/ 514386 h 514386"/>
              <a:gd name="connsiteX4" fmla="*/ 0 w 5486399"/>
              <a:gd name="connsiteY4" fmla="*/ 0 h 514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399" h="514386">
                <a:moveTo>
                  <a:pt x="0" y="0"/>
                </a:moveTo>
                <a:lnTo>
                  <a:pt x="5486399" y="0"/>
                </a:lnTo>
                <a:lnTo>
                  <a:pt x="5486399" y="514386"/>
                </a:lnTo>
                <a:lnTo>
                  <a:pt x="0" y="514386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40640" rIns="227584" bIns="4064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dirty="0"/>
              <a:t>Transactional Fund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DE0001-1F47-47E4-8980-0D62C8A5263B}"/>
              </a:ext>
            </a:extLst>
          </p:cNvPr>
          <p:cNvSpPr/>
          <p:nvPr/>
        </p:nvSpPr>
        <p:spPr>
          <a:xfrm>
            <a:off x="582613" y="3009994"/>
            <a:ext cx="10972800" cy="1719840"/>
          </a:xfrm>
          <a:custGeom>
            <a:avLst/>
            <a:gdLst>
              <a:gd name="connsiteX0" fmla="*/ 0 w 10972800"/>
              <a:gd name="connsiteY0" fmla="*/ 602339 h 1719839"/>
              <a:gd name="connsiteX1" fmla="*/ 5271420 w 10972800"/>
              <a:gd name="connsiteY1" fmla="*/ 602339 h 1719839"/>
              <a:gd name="connsiteX2" fmla="*/ 5271420 w 10972800"/>
              <a:gd name="connsiteY2" fmla="*/ 429960 h 1719839"/>
              <a:gd name="connsiteX3" fmla="*/ 5056440 w 10972800"/>
              <a:gd name="connsiteY3" fmla="*/ 429960 h 1719839"/>
              <a:gd name="connsiteX4" fmla="*/ 5486400 w 10972800"/>
              <a:gd name="connsiteY4" fmla="*/ 0 h 1719839"/>
              <a:gd name="connsiteX5" fmla="*/ 5916360 w 10972800"/>
              <a:gd name="connsiteY5" fmla="*/ 429960 h 1719839"/>
              <a:gd name="connsiteX6" fmla="*/ 5701380 w 10972800"/>
              <a:gd name="connsiteY6" fmla="*/ 429960 h 1719839"/>
              <a:gd name="connsiteX7" fmla="*/ 5701380 w 10972800"/>
              <a:gd name="connsiteY7" fmla="*/ 602339 h 1719839"/>
              <a:gd name="connsiteX8" fmla="*/ 10972800 w 10972800"/>
              <a:gd name="connsiteY8" fmla="*/ 602339 h 1719839"/>
              <a:gd name="connsiteX9" fmla="*/ 10972800 w 10972800"/>
              <a:gd name="connsiteY9" fmla="*/ 1719839 h 1719839"/>
              <a:gd name="connsiteX10" fmla="*/ 0 w 10972800"/>
              <a:gd name="connsiteY10" fmla="*/ 1719839 h 1719839"/>
              <a:gd name="connsiteX11" fmla="*/ 0 w 10972800"/>
              <a:gd name="connsiteY11" fmla="*/ 602339 h 171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72800" h="1719839">
                <a:moveTo>
                  <a:pt x="10972800" y="1117500"/>
                </a:moveTo>
                <a:lnTo>
                  <a:pt x="5701380" y="1117500"/>
                </a:lnTo>
                <a:lnTo>
                  <a:pt x="5701380" y="1289879"/>
                </a:lnTo>
                <a:lnTo>
                  <a:pt x="5916360" y="1289879"/>
                </a:lnTo>
                <a:lnTo>
                  <a:pt x="5486400" y="1719838"/>
                </a:lnTo>
                <a:lnTo>
                  <a:pt x="5056440" y="1289879"/>
                </a:lnTo>
                <a:lnTo>
                  <a:pt x="5271420" y="1289879"/>
                </a:lnTo>
                <a:lnTo>
                  <a:pt x="5271420" y="1117500"/>
                </a:lnTo>
                <a:lnTo>
                  <a:pt x="0" y="1117500"/>
                </a:lnTo>
                <a:lnTo>
                  <a:pt x="0" y="1"/>
                </a:lnTo>
                <a:lnTo>
                  <a:pt x="10972800" y="1"/>
                </a:lnTo>
                <a:lnTo>
                  <a:pt x="10972800" y="11175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464" tIns="156464" rIns="156464" bIns="1272641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Florida PALM Fund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640D7DC-FB61-4058-B609-86C91C20C85C}"/>
              </a:ext>
            </a:extLst>
          </p:cNvPr>
          <p:cNvSpPr/>
          <p:nvPr/>
        </p:nvSpPr>
        <p:spPr>
          <a:xfrm>
            <a:off x="609599" y="3613658"/>
            <a:ext cx="5459413" cy="514231"/>
          </a:xfrm>
          <a:custGeom>
            <a:avLst/>
            <a:gdLst>
              <a:gd name="connsiteX0" fmla="*/ 0 w 5486399"/>
              <a:gd name="connsiteY0" fmla="*/ 0 h 514231"/>
              <a:gd name="connsiteX1" fmla="*/ 5486399 w 5486399"/>
              <a:gd name="connsiteY1" fmla="*/ 0 h 514231"/>
              <a:gd name="connsiteX2" fmla="*/ 5486399 w 5486399"/>
              <a:gd name="connsiteY2" fmla="*/ 514231 h 514231"/>
              <a:gd name="connsiteX3" fmla="*/ 0 w 5486399"/>
              <a:gd name="connsiteY3" fmla="*/ 514231 h 514231"/>
              <a:gd name="connsiteX4" fmla="*/ 0 w 5486399"/>
              <a:gd name="connsiteY4" fmla="*/ 0 h 51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399" h="514231">
                <a:moveTo>
                  <a:pt x="0" y="0"/>
                </a:moveTo>
                <a:lnTo>
                  <a:pt x="5486399" y="0"/>
                </a:lnTo>
                <a:lnTo>
                  <a:pt x="5486399" y="514231"/>
                </a:lnTo>
                <a:lnTo>
                  <a:pt x="0" y="5142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40640" rIns="227584" bIns="4064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dirty="0"/>
              <a:t>20210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1D2144F-D27E-4C58-A0FD-EC6426A088C4}"/>
              </a:ext>
            </a:extLst>
          </p:cNvPr>
          <p:cNvSpPr/>
          <p:nvPr/>
        </p:nvSpPr>
        <p:spPr>
          <a:xfrm>
            <a:off x="6069013" y="3613658"/>
            <a:ext cx="5459413" cy="514231"/>
          </a:xfrm>
          <a:custGeom>
            <a:avLst/>
            <a:gdLst>
              <a:gd name="connsiteX0" fmla="*/ 0 w 5486399"/>
              <a:gd name="connsiteY0" fmla="*/ 0 h 514231"/>
              <a:gd name="connsiteX1" fmla="*/ 5486399 w 5486399"/>
              <a:gd name="connsiteY1" fmla="*/ 0 h 514231"/>
              <a:gd name="connsiteX2" fmla="*/ 5486399 w 5486399"/>
              <a:gd name="connsiteY2" fmla="*/ 514231 h 514231"/>
              <a:gd name="connsiteX3" fmla="*/ 0 w 5486399"/>
              <a:gd name="connsiteY3" fmla="*/ 514231 h 514231"/>
              <a:gd name="connsiteX4" fmla="*/ 0 w 5486399"/>
              <a:gd name="connsiteY4" fmla="*/ 0 h 51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399" h="514231">
                <a:moveTo>
                  <a:pt x="0" y="0"/>
                </a:moveTo>
                <a:lnTo>
                  <a:pt x="5486399" y="0"/>
                </a:lnTo>
                <a:lnTo>
                  <a:pt x="5486399" y="514231"/>
                </a:lnTo>
                <a:lnTo>
                  <a:pt x="0" y="5142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40640" rIns="227584" bIns="4064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dirty="0"/>
              <a:t>Budgetary Fund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B32A125-AF71-41EF-8921-D4644A38BB0D}"/>
              </a:ext>
            </a:extLst>
          </p:cNvPr>
          <p:cNvSpPr/>
          <p:nvPr/>
        </p:nvSpPr>
        <p:spPr>
          <a:xfrm>
            <a:off x="582613" y="1306128"/>
            <a:ext cx="10972463" cy="1719841"/>
          </a:xfrm>
          <a:custGeom>
            <a:avLst/>
            <a:gdLst>
              <a:gd name="connsiteX0" fmla="*/ 0 w 10972800"/>
              <a:gd name="connsiteY0" fmla="*/ 602339 h 1719839"/>
              <a:gd name="connsiteX1" fmla="*/ 5271420 w 10972800"/>
              <a:gd name="connsiteY1" fmla="*/ 602339 h 1719839"/>
              <a:gd name="connsiteX2" fmla="*/ 5271420 w 10972800"/>
              <a:gd name="connsiteY2" fmla="*/ 429960 h 1719839"/>
              <a:gd name="connsiteX3" fmla="*/ 5056440 w 10972800"/>
              <a:gd name="connsiteY3" fmla="*/ 429960 h 1719839"/>
              <a:gd name="connsiteX4" fmla="*/ 5486400 w 10972800"/>
              <a:gd name="connsiteY4" fmla="*/ 0 h 1719839"/>
              <a:gd name="connsiteX5" fmla="*/ 5916360 w 10972800"/>
              <a:gd name="connsiteY5" fmla="*/ 429960 h 1719839"/>
              <a:gd name="connsiteX6" fmla="*/ 5701380 w 10972800"/>
              <a:gd name="connsiteY6" fmla="*/ 429960 h 1719839"/>
              <a:gd name="connsiteX7" fmla="*/ 5701380 w 10972800"/>
              <a:gd name="connsiteY7" fmla="*/ 602339 h 1719839"/>
              <a:gd name="connsiteX8" fmla="*/ 10972800 w 10972800"/>
              <a:gd name="connsiteY8" fmla="*/ 602339 h 1719839"/>
              <a:gd name="connsiteX9" fmla="*/ 10972800 w 10972800"/>
              <a:gd name="connsiteY9" fmla="*/ 1719839 h 1719839"/>
              <a:gd name="connsiteX10" fmla="*/ 0 w 10972800"/>
              <a:gd name="connsiteY10" fmla="*/ 1719839 h 1719839"/>
              <a:gd name="connsiteX11" fmla="*/ 0 w 10972800"/>
              <a:gd name="connsiteY11" fmla="*/ 602339 h 171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72800" h="1719839">
                <a:moveTo>
                  <a:pt x="10972800" y="1117500"/>
                </a:moveTo>
                <a:lnTo>
                  <a:pt x="5701380" y="1117500"/>
                </a:lnTo>
                <a:lnTo>
                  <a:pt x="5701380" y="1289879"/>
                </a:lnTo>
                <a:lnTo>
                  <a:pt x="5916360" y="1289879"/>
                </a:lnTo>
                <a:lnTo>
                  <a:pt x="5486400" y="1719838"/>
                </a:lnTo>
                <a:lnTo>
                  <a:pt x="5056440" y="1289879"/>
                </a:lnTo>
                <a:lnTo>
                  <a:pt x="5271420" y="1289879"/>
                </a:lnTo>
                <a:lnTo>
                  <a:pt x="5271420" y="1117500"/>
                </a:lnTo>
                <a:lnTo>
                  <a:pt x="0" y="1117500"/>
                </a:lnTo>
                <a:lnTo>
                  <a:pt x="0" y="1"/>
                </a:lnTo>
                <a:lnTo>
                  <a:pt x="10972800" y="1"/>
                </a:lnTo>
                <a:lnTo>
                  <a:pt x="10972800" y="11175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56464" tIns="156465" rIns="156464" bIns="1272641" numCol="1" spcCol="1270" anchor="ctr" anchorCtr="0">
            <a:noAutofit/>
          </a:bodyPr>
          <a:lstStyle/>
          <a:p>
            <a:pPr marL="0" lvl="0" indent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2200" kern="1200" dirty="0"/>
              <a:t>FLAIR Fund Value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198FF63-40AD-4923-8D33-33D5B6F1FB88}"/>
              </a:ext>
            </a:extLst>
          </p:cNvPr>
          <p:cNvSpPr/>
          <p:nvPr/>
        </p:nvSpPr>
        <p:spPr>
          <a:xfrm>
            <a:off x="609600" y="1910592"/>
            <a:ext cx="5459412" cy="514231"/>
          </a:xfrm>
          <a:custGeom>
            <a:avLst/>
            <a:gdLst>
              <a:gd name="connsiteX0" fmla="*/ 0 w 5486399"/>
              <a:gd name="connsiteY0" fmla="*/ 0 h 514231"/>
              <a:gd name="connsiteX1" fmla="*/ 5486399 w 5486399"/>
              <a:gd name="connsiteY1" fmla="*/ 0 h 514231"/>
              <a:gd name="connsiteX2" fmla="*/ 5486399 w 5486399"/>
              <a:gd name="connsiteY2" fmla="*/ 514231 h 514231"/>
              <a:gd name="connsiteX3" fmla="*/ 0 w 5486399"/>
              <a:gd name="connsiteY3" fmla="*/ 514231 h 514231"/>
              <a:gd name="connsiteX4" fmla="*/ 0 w 5486399"/>
              <a:gd name="connsiteY4" fmla="*/ 0 h 51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399" h="514231">
                <a:moveTo>
                  <a:pt x="0" y="0"/>
                </a:moveTo>
                <a:lnTo>
                  <a:pt x="5486399" y="0"/>
                </a:lnTo>
                <a:lnTo>
                  <a:pt x="5486399" y="514231"/>
                </a:lnTo>
                <a:lnTo>
                  <a:pt x="0" y="5142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40640" rIns="227584" bIns="4064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dirty="0"/>
              <a:t>20-2-021001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E94C2B7-FCD7-4C33-B00B-F169D28F10C0}"/>
              </a:ext>
            </a:extLst>
          </p:cNvPr>
          <p:cNvSpPr/>
          <p:nvPr/>
        </p:nvSpPr>
        <p:spPr>
          <a:xfrm>
            <a:off x="6069014" y="1910592"/>
            <a:ext cx="5459412" cy="514231"/>
          </a:xfrm>
          <a:custGeom>
            <a:avLst/>
            <a:gdLst>
              <a:gd name="connsiteX0" fmla="*/ 0 w 5486399"/>
              <a:gd name="connsiteY0" fmla="*/ 0 h 514231"/>
              <a:gd name="connsiteX1" fmla="*/ 5486399 w 5486399"/>
              <a:gd name="connsiteY1" fmla="*/ 0 h 514231"/>
              <a:gd name="connsiteX2" fmla="*/ 5486399 w 5486399"/>
              <a:gd name="connsiteY2" fmla="*/ 514231 h 514231"/>
              <a:gd name="connsiteX3" fmla="*/ 0 w 5486399"/>
              <a:gd name="connsiteY3" fmla="*/ 514231 h 514231"/>
              <a:gd name="connsiteX4" fmla="*/ 0 w 5486399"/>
              <a:gd name="connsiteY4" fmla="*/ 0 h 514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399" h="514231">
                <a:moveTo>
                  <a:pt x="0" y="0"/>
                </a:moveTo>
                <a:lnTo>
                  <a:pt x="5486399" y="0"/>
                </a:lnTo>
                <a:lnTo>
                  <a:pt x="5486399" y="514231"/>
                </a:lnTo>
                <a:lnTo>
                  <a:pt x="0" y="51423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584" tIns="40640" rIns="227584" bIns="40640" numCol="1" spcCol="1270" anchor="ctr" anchorCtr="0">
            <a:noAutofit/>
          </a:bodyPr>
          <a:lstStyle/>
          <a:p>
            <a:pPr marL="0" lvl="0" indent="0" algn="ctr" defTabSz="1422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3200" kern="1200" dirty="0"/>
              <a:t>GF-SF-FID</a:t>
            </a:r>
          </a:p>
        </p:txBody>
      </p:sp>
    </p:spTree>
    <p:extLst>
      <p:ext uri="{BB962C8B-B14F-4D97-AF65-F5344CB8AC3E}">
        <p14:creationId xmlns:p14="http://schemas.microsoft.com/office/powerpoint/2010/main" val="43088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3" grpId="0" animBg="1"/>
      <p:bldP spid="15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86D3F39-1ECF-45DA-ABA4-359E4C090F33}" vid="{84ED3A0C-FCB9-4B6E-AAFC-B0D9B2038F41}"/>
    </a:ext>
  </a:extLst>
</a:theme>
</file>

<file path=ppt/theme/theme2.xml><?xml version="1.0" encoding="utf-8"?>
<a:theme xmlns:a="http://schemas.openxmlformats.org/drawingml/2006/main" name="1_Theme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86D3F39-1ECF-45DA-ABA4-359E4C090F33}" vid="{84ED3A0C-FCB9-4B6E-AAFC-B0D9B2038F41}"/>
    </a:ext>
  </a:extLst>
</a:theme>
</file>

<file path=ppt/theme/theme3.xml><?xml version="1.0" encoding="utf-8"?>
<a:theme xmlns:a="http://schemas.openxmlformats.org/drawingml/2006/main" name="1_Florida PALM Project 16X9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orida PALM Template 16x9" id="{C38747B7-F79C-4425-9648-F6178F6D18DD}" vid="{E5F5DA22-260B-4530-B56D-2FDBBB58664B}"/>
    </a:ext>
  </a:extLst>
</a:theme>
</file>

<file path=ppt/theme/theme4.xml><?xml version="1.0" encoding="utf-8"?>
<a:theme xmlns:a="http://schemas.openxmlformats.org/drawingml/2006/main" name="2_Florida PALM Project 16X9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03304B"/>
      </a:accent1>
      <a:accent2>
        <a:srgbClr val="22658A"/>
      </a:accent2>
      <a:accent3>
        <a:srgbClr val="AE2026"/>
      </a:accent3>
      <a:accent4>
        <a:srgbClr val="39639D"/>
      </a:accent4>
      <a:accent5>
        <a:srgbClr val="474B78"/>
      </a:accent5>
      <a:accent6>
        <a:srgbClr val="7D3C4A"/>
      </a:accent6>
      <a:hlink>
        <a:srgbClr val="AE2026"/>
      </a:hlink>
      <a:folHlink>
        <a:srgbClr val="AE202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orida PALM Template 16x9" id="{C38747B7-F79C-4425-9648-F6178F6D18DD}" vid="{E5F5DA22-260B-4530-B56D-2FDBBB58664B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18fadb0-354c-4f74-afa1-8ca5acdaa1a6">MXMF2QZJ3CU2-1489102074-1365</_dlc_DocId>
    <_dlc_DocIdUrl xmlns="c18fadb0-354c-4f74-afa1-8ca5acdaa1a6">
      <Url>http://dfsintranet.fldoi.gov/capitol/FLPALM/_layouts/DocIdRedir.aspx?ID=MXMF2QZJ3CU2-1489102074-1365</Url>
      <Description>MXMF2QZJ3CU2-1489102074-1365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C36B7C3094D748895C728BC36F5E65" ma:contentTypeVersion="1" ma:contentTypeDescription="Create a new document." ma:contentTypeScope="" ma:versionID="adfaebb1aed204abfcdb9771646831ef">
  <xsd:schema xmlns:xsd="http://www.w3.org/2001/XMLSchema" xmlns:xs="http://www.w3.org/2001/XMLSchema" xmlns:p="http://schemas.microsoft.com/office/2006/metadata/properties" xmlns:ns2="c18fadb0-354c-4f74-afa1-8ca5acdaa1a6" targetNamespace="http://schemas.microsoft.com/office/2006/metadata/properties" ma:root="true" ma:fieldsID="e59d885f8c5da744e29dc316cde70ccf" ns2:_="">
    <xsd:import namespace="c18fadb0-354c-4f74-afa1-8ca5acdaa1a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fadb0-354c-4f74-afa1-8ca5acdaa1a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2740B4-5AA9-41C7-8D1C-E29A989379B7}">
  <ds:schemaRefs>
    <ds:schemaRef ds:uri="http://schemas.microsoft.com/office/2006/metadata/properties"/>
    <ds:schemaRef ds:uri="c18fadb0-354c-4f74-afa1-8ca5acdaa1a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5271658-F240-4511-99F3-1547704B720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65088B-92B6-4A0E-BD30-E315B8F83F5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194E4E3-8F8D-4685-85BB-734DC21640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8fadb0-354c-4f74-afa1-8ca5acdaa1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14289</TotalTime>
  <Words>978</Words>
  <Application>Microsoft Office PowerPoint</Application>
  <PresentationFormat>Widescreen</PresentationFormat>
  <Paragraphs>255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Calibri</vt:lpstr>
      <vt:lpstr>Verdana</vt:lpstr>
      <vt:lpstr>Wingdings 2</vt:lpstr>
      <vt:lpstr>Wingdings 3</vt:lpstr>
      <vt:lpstr>Theme1</vt:lpstr>
      <vt:lpstr>1_Theme1</vt:lpstr>
      <vt:lpstr>1_Florida PALM Project 16X9</vt:lpstr>
      <vt:lpstr>2_Florida PALM Project 16X9</vt:lpstr>
      <vt:lpstr>PowerPoint Presentation</vt:lpstr>
      <vt:lpstr>Tips and Tricks : Explaining the COA</vt:lpstr>
      <vt:lpstr>PowerPoint Presentation</vt:lpstr>
      <vt:lpstr>Tips &amp; Tricks : Business Unit</vt:lpstr>
      <vt:lpstr>Tips &amp; Trick : Business Unit</vt:lpstr>
      <vt:lpstr>Tips &amp; Tricks : Budget Entity</vt:lpstr>
      <vt:lpstr>Tips &amp; Tricks : Category</vt:lpstr>
      <vt:lpstr>Tips &amp; Tricks : Fund</vt:lpstr>
      <vt:lpstr>Tips &amp; Tricks : Fund</vt:lpstr>
      <vt:lpstr>Tips &amp; Tricks : Fund</vt:lpstr>
      <vt:lpstr>Tips &amp; Tricks : Accounts</vt:lpstr>
      <vt:lpstr>Tips &amp; Tricks : Accounts</vt:lpstr>
      <vt:lpstr>Tips &amp; Tricks : Accounts</vt:lpstr>
      <vt:lpstr>Tips &amp; Tricks : Accounts</vt:lpstr>
      <vt:lpstr>Tips &amp; Tricks : Budget Structure</vt:lpstr>
      <vt:lpstr>Tips &amp; Tricks : Things to Remember</vt:lpstr>
      <vt:lpstr>Tips &amp; Tricks : Explaining the COA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Shelisa</dc:creator>
  <cp:lastModifiedBy>Eubanks, Tatiana</cp:lastModifiedBy>
  <cp:revision>354</cp:revision>
  <cp:lastPrinted>2021-12-09T20:52:53Z</cp:lastPrinted>
  <dcterms:created xsi:type="dcterms:W3CDTF">2021-11-19T18:28:04Z</dcterms:created>
  <dcterms:modified xsi:type="dcterms:W3CDTF">2022-01-24T20:50:44Z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e6e3c791-a959-4938-a690-d5bc2e24c541</vt:lpwstr>
  </property>
  <property fmtid="{D5CDD505-2E9C-101B-9397-08002B2CF9AE}" pid="3" name="ContentTypeId">
    <vt:lpwstr>0x010100F6C36B7C3094D748895C728BC36F5E65</vt:lpwstr>
  </property>
</Properties>
</file>