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6"/>
  </p:notesMasterIdLst>
  <p:sldIdLst>
    <p:sldId id="259" r:id="rId6"/>
    <p:sldId id="256" r:id="rId7"/>
    <p:sldId id="4068" r:id="rId8"/>
    <p:sldId id="4120" r:id="rId9"/>
    <p:sldId id="4121" r:id="rId10"/>
    <p:sldId id="4122" r:id="rId11"/>
    <p:sldId id="4126" r:id="rId12"/>
    <p:sldId id="4125" r:id="rId13"/>
    <p:sldId id="4119" r:id="rId14"/>
    <p:sldId id="291"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rner, Tommy" initials="WT" lastIdx="6" clrIdx="0">
    <p:extLst>
      <p:ext uri="{19B8F6BF-5375-455C-9EA6-DF929625EA0E}">
        <p15:presenceInfo xmlns:p15="http://schemas.microsoft.com/office/powerpoint/2012/main" userId="S::Tommy.Werner@myfloridacfo.com::eea62a89-4aca-4420-b068-aabeabe22941" providerId="AD"/>
      </p:ext>
    </p:extLst>
  </p:cmAuthor>
  <p:cmAuthor id="2" name="Kemp, Kimberly" initials="KK" lastIdx="11" clrIdx="1">
    <p:extLst>
      <p:ext uri="{19B8F6BF-5375-455C-9EA6-DF929625EA0E}">
        <p15:presenceInfo xmlns:p15="http://schemas.microsoft.com/office/powerpoint/2012/main" userId="S-1-5-21-1060284298-1303643608-1417001333-146573" providerId="AD"/>
      </p:ext>
    </p:extLst>
  </p:cmAuthor>
  <p:cmAuthor id="3" name="Norton, LaVondria" initials="NL" lastIdx="6" clrIdx="2">
    <p:extLst>
      <p:ext uri="{19B8F6BF-5375-455C-9EA6-DF929625EA0E}">
        <p15:presenceInfo xmlns:p15="http://schemas.microsoft.com/office/powerpoint/2012/main" userId="Norton, LaVondria" providerId="None"/>
      </p:ext>
    </p:extLst>
  </p:cmAuthor>
  <p:cmAuthor id="4" name="Vargas Valentin, Andrea" initials="VVA" lastIdx="1" clrIdx="3">
    <p:extLst>
      <p:ext uri="{19B8F6BF-5375-455C-9EA6-DF929625EA0E}">
        <p15:presenceInfo xmlns:p15="http://schemas.microsoft.com/office/powerpoint/2012/main" userId="S::a.vargas.valentin@accenture.com::05e83793-a03e-485f-8f61-3d89c436722c" providerId="AD"/>
      </p:ext>
    </p:extLst>
  </p:cmAuthor>
  <p:cmAuthor id="5" name="Vila, Brenda" initials="VB" lastIdx="1" clrIdx="4">
    <p:extLst>
      <p:ext uri="{19B8F6BF-5375-455C-9EA6-DF929625EA0E}">
        <p15:presenceInfo xmlns:p15="http://schemas.microsoft.com/office/powerpoint/2012/main" userId="S::Brenda.Vila@myfloridacfo.com::596acf88-4381-4d10-b56c-1221dc056e62" providerId="AD"/>
      </p:ext>
    </p:extLst>
  </p:cmAuthor>
  <p:cmAuthor id="6" name="Thompson, Felicia A." initials="TFA" lastIdx="1" clrIdx="5">
    <p:extLst>
      <p:ext uri="{19B8F6BF-5375-455C-9EA6-DF929625EA0E}">
        <p15:presenceInfo xmlns:p15="http://schemas.microsoft.com/office/powerpoint/2012/main" userId="S::felicia.a.thompson@accenture.com::bcbec548-8556-4bae-b362-60fd1e5c8b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93" autoAdjust="0"/>
    <p:restoredTop sz="64706" autoAdjust="0"/>
  </p:normalViewPr>
  <p:slideViewPr>
    <p:cSldViewPr snapToGrid="0">
      <p:cViewPr varScale="1">
        <p:scale>
          <a:sx n="74" d="100"/>
          <a:sy n="74" d="100"/>
        </p:scale>
        <p:origin x="1524" y="54"/>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1163A28-1150-4C67-BB20-9027D54E84CB}" type="datetimeFigureOut">
              <a:rPr lang="en-US" smtClean="0"/>
              <a:t>2/8/2022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154CD01-3D94-4B91-B079-54B256003A92}" type="slidenum">
              <a:rPr lang="en-US" smtClean="0"/>
              <a:t>‹#›</a:t>
            </a:fld>
            <a:endParaRPr lang="en-US" dirty="0"/>
          </a:p>
        </p:txBody>
      </p:sp>
    </p:spTree>
    <p:extLst>
      <p:ext uri="{BB962C8B-B14F-4D97-AF65-F5344CB8AC3E}">
        <p14:creationId xmlns:p14="http://schemas.microsoft.com/office/powerpoint/2010/main" val="4015316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indent="0">
              <a:buNone/>
            </a:pPr>
            <a:endParaRPr lang="en-US" baseline="0" dirty="0"/>
          </a:p>
        </p:txBody>
      </p:sp>
      <p:sp>
        <p:nvSpPr>
          <p:cNvPr id="4" name="Slide Number Placeholder 3"/>
          <p:cNvSpPr>
            <a:spLocks noGrp="1"/>
          </p:cNvSpPr>
          <p:nvPr>
            <p:ph type="sldNum" sz="quarter" idx="10"/>
          </p:nvPr>
        </p:nvSpPr>
        <p:spPr/>
        <p:txBody>
          <a:bodyPr/>
          <a:lstStyle/>
          <a:p>
            <a:fld id="{439CB3EC-5FC0-4900-9468-378792621AED}" type="slidenum">
              <a:rPr lang="en-US" smtClean="0"/>
              <a:t>1</a:t>
            </a:fld>
            <a:endParaRPr lang="en-US" dirty="0"/>
          </a:p>
        </p:txBody>
      </p:sp>
    </p:spTree>
    <p:extLst>
      <p:ext uri="{BB962C8B-B14F-4D97-AF65-F5344CB8AC3E}">
        <p14:creationId xmlns:p14="http://schemas.microsoft.com/office/powerpoint/2010/main" val="2934986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439CB3EC-5FC0-4900-9468-378792621AED}" type="slidenum">
              <a:rPr lang="en-US" smtClean="0"/>
              <a:pPr/>
              <a:t>10</a:t>
            </a:fld>
            <a:endParaRPr lang="en-US" dirty="0"/>
          </a:p>
        </p:txBody>
      </p:sp>
    </p:spTree>
    <p:extLst>
      <p:ext uri="{BB962C8B-B14F-4D97-AF65-F5344CB8AC3E}">
        <p14:creationId xmlns:p14="http://schemas.microsoft.com/office/powerpoint/2010/main" val="4208842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54CD01-3D94-4B91-B079-54B256003A92}" type="slidenum">
              <a:rPr lang="en-US" smtClean="0"/>
              <a:t>2</a:t>
            </a:fld>
            <a:endParaRPr lang="en-US" dirty="0"/>
          </a:p>
        </p:txBody>
      </p:sp>
    </p:spTree>
    <p:extLst>
      <p:ext uri="{BB962C8B-B14F-4D97-AF65-F5344CB8AC3E}">
        <p14:creationId xmlns:p14="http://schemas.microsoft.com/office/powerpoint/2010/main" val="1170981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54CD01-3D94-4B91-B079-54B256003A92}" type="slidenum">
              <a:rPr lang="en-US" smtClean="0"/>
              <a:t>3</a:t>
            </a:fld>
            <a:endParaRPr lang="en-US" dirty="0"/>
          </a:p>
        </p:txBody>
      </p:sp>
    </p:spTree>
    <p:extLst>
      <p:ext uri="{BB962C8B-B14F-4D97-AF65-F5344CB8AC3E}">
        <p14:creationId xmlns:p14="http://schemas.microsoft.com/office/powerpoint/2010/main" val="4290570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mn-lt"/>
                <a:ea typeface="+mn-ea"/>
                <a:cs typeface="+mn-cs"/>
              </a:rPr>
              <a:t>Speaker’s Notes: Brenda Vila</a:t>
            </a:r>
          </a:p>
          <a:p>
            <a:endParaRPr lang="en-US"/>
          </a:p>
          <a:p>
            <a:pPr marL="171450" indent="-171450">
              <a:buFont typeface="Arial" panose="020B0604020202020204" pitchFamily="34" charset="0"/>
              <a:buChar char="•"/>
            </a:pPr>
            <a:r>
              <a:rPr lang="en-US"/>
              <a:t>So, what exactly is a SpeedType.  Well, a SpeedType is a shortcut key that can be used to populate ChartField values on disinvestment journals.  Remember, for CMS wave, disinvestment journals are the only ones that we are processing within FL PALM.  As we move forward into the Financials wave, SpeedTypes will be available for other types of journals. </a:t>
            </a:r>
          </a:p>
          <a:p>
            <a:pPr marL="171450" indent="-171450">
              <a:buFont typeface="Arial" panose="020B0604020202020204" pitchFamily="34" charset="0"/>
              <a:buChar char="•"/>
            </a:pPr>
            <a:r>
              <a:rPr lang="en-US"/>
              <a:t>These shortcut keys provide functionality to support efficient data entry of selected ChartField values on a single line within your journal.  So rather than manually typing in the values for the 4 required CFs, the use of a SpeedType will eliminate those steps. </a:t>
            </a:r>
          </a:p>
          <a:p>
            <a:pPr marL="171450" indent="-171450">
              <a:buFont typeface="Arial" panose="020B0604020202020204" pitchFamily="34" charset="0"/>
              <a:buChar char="•"/>
            </a:pPr>
            <a:r>
              <a:rPr lang="en-US"/>
              <a:t>A SpeedType key is established to identify the CF values to auto-populate on the journal line. </a:t>
            </a:r>
          </a:p>
          <a:p>
            <a:pPr marL="171450" indent="-171450">
              <a:buFont typeface="Arial" panose="020B0604020202020204" pitchFamily="34" charset="0"/>
              <a:buChar char="•"/>
            </a:pPr>
            <a:r>
              <a:rPr lang="en-US"/>
              <a:t>One thing to note; once a journal has been saved or submitted for approval, the SpeedType field will show as blank.  The SpeedType will not be stored on the online journal page but rather on the database for historical reference.</a:t>
            </a:r>
          </a:p>
          <a:p>
            <a:pPr marL="171450" indent="-171450">
              <a:buFont typeface="Arial" panose="020B0604020202020204" pitchFamily="34" charset="0"/>
              <a:buChar char="•"/>
            </a:pPr>
            <a:endParaRPr lang="en-US"/>
          </a:p>
          <a:p>
            <a:pPr marL="0" indent="0">
              <a:buFont typeface="Arial" panose="020B0604020202020204" pitchFamily="34" charset="0"/>
              <a:buNone/>
            </a:pPr>
            <a:r>
              <a:rPr lang="en-US"/>
              <a:t>So, all in all, the use of SpeedTypes promote accurate and efficient data entry</a:t>
            </a:r>
          </a:p>
          <a:p>
            <a:pPr marL="171450" indent="-171450">
              <a:buFont typeface="Arial" panose="020B0604020202020204" pitchFamily="34" charset="0"/>
              <a:buChar cha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mn-lt"/>
                <a:ea typeface="+mn-ea"/>
                <a:cs typeface="+mn-cs"/>
              </a:rPr>
              <a:t>&lt;&lt;next slide&gt;&gt;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prstClr val="black"/>
              </a:solidFill>
            </a:endParaRPr>
          </a:p>
        </p:txBody>
      </p:sp>
      <p:sp>
        <p:nvSpPr>
          <p:cNvPr id="4" name="Slide Number Placeholder 3"/>
          <p:cNvSpPr>
            <a:spLocks noGrp="1"/>
          </p:cNvSpPr>
          <p:nvPr>
            <p:ph type="sldNum" sz="quarter" idx="5"/>
          </p:nvPr>
        </p:nvSpPr>
        <p:spPr/>
        <p:txBody>
          <a:bodyPr/>
          <a:lstStyle/>
          <a:p>
            <a:fld id="{5154CD01-3D94-4B91-B079-54B256003A92}" type="slidenum">
              <a:rPr lang="en-US" smtClean="0"/>
              <a:t>4</a:t>
            </a:fld>
            <a:endParaRPr lang="en-US" dirty="0"/>
          </a:p>
        </p:txBody>
      </p:sp>
    </p:spTree>
    <p:extLst>
      <p:ext uri="{BB962C8B-B14F-4D97-AF65-F5344CB8AC3E}">
        <p14:creationId xmlns:p14="http://schemas.microsoft.com/office/powerpoint/2010/main" val="1077634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mn-lt"/>
                <a:ea typeface="+mn-ea"/>
                <a:cs typeface="+mn-cs"/>
              </a:rPr>
              <a:t>Speaker’s Notes: Brenda Vila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Now let’s talk about creating and maintaining SpeedTypes</a:t>
            </a:r>
          </a:p>
          <a:p>
            <a:endParaRPr lang="en-US"/>
          </a:p>
          <a:p>
            <a:pPr marL="171450" indent="-171450">
              <a:buFont typeface="Arial" panose="020B0604020202020204" pitchFamily="34" charset="0"/>
              <a:buChar char="•"/>
            </a:pPr>
            <a:r>
              <a:rPr lang="en-US"/>
              <a:t>The Agency COA Maintainer will be the one role within each agency to create and maintain all SpeedTypes for their agency.  </a:t>
            </a:r>
          </a:p>
          <a:p>
            <a:pPr marL="171450" indent="-171450">
              <a:buFont typeface="Arial" panose="020B0604020202020204" pitchFamily="34" charset="0"/>
              <a:buChar char="•"/>
            </a:pPr>
            <a:r>
              <a:rPr lang="en-US"/>
              <a:t>The SpeedType Key, a 10-character unique value, is what agency end users will select for use on a journal line to auto-populate those CF values that have been established within that SpeedType. </a:t>
            </a:r>
          </a:p>
          <a:p>
            <a:pPr marL="171450" indent="-171450">
              <a:buFont typeface="Arial" panose="020B0604020202020204" pitchFamily="34" charset="0"/>
              <a:buChar char="•"/>
            </a:pPr>
            <a:r>
              <a:rPr lang="en-US"/>
              <a:t>The naming convention should follow a standard naming convention to assist end users in searching for SpeedTypes.  There is no limit to the number of SpeedTypes an agency can create, but just know that the more SpeedTypes you have, the more you have to maintain.  </a:t>
            </a:r>
          </a:p>
          <a:p>
            <a:pPr marL="171450" indent="-171450">
              <a:buFont typeface="Arial" panose="020B0604020202020204" pitchFamily="34" charset="0"/>
              <a:buChar char="•"/>
            </a:pPr>
            <a:r>
              <a:rPr lang="en-US"/>
              <a:t>When creating these SpeedType keys, it is agency discretion for which CF values to auto-populate. You may enter all 4 CF value combinations, or you may choose to only enter specific CFs.  For instance, if you are working with multiple funds, you may want to leave that CF blank and let the end user manually type it in, but remember, these SpeedTypes are to here to help with data entry accuracy and efficiency. The more CFs you include within your SpeedType to auto-populate; the less risk you have of a data entry error.  </a:t>
            </a:r>
          </a:p>
          <a:p>
            <a:pPr marL="171450" indent="-171450">
              <a:buFont typeface="Arial" panose="020B0604020202020204" pitchFamily="34" charset="0"/>
              <a:buChar char="•"/>
            </a:pPr>
            <a:r>
              <a:rPr lang="en-US"/>
              <a:t>SpeedTypes can be updated at any time.  Updating a SpeedType will not impact existing journal lines.  Only those journals created after the updated SpeedType is saved, will process with the updated CF values. </a:t>
            </a:r>
          </a:p>
          <a:p>
            <a:pPr marL="171450" indent="-171450">
              <a:buFont typeface="Arial" panose="020B0604020202020204" pitchFamily="34" charset="0"/>
              <a:buChar char="•"/>
            </a:pPr>
            <a:r>
              <a:rPr lang="en-US"/>
              <a:t>And just like updates can be made at any time, so can deletions. Deleting a SpeedType will not prevent a transaction from processing through.  You are only deleting the SpeedType Key, not that CF values attached to it.  </a:t>
            </a:r>
          </a:p>
          <a:p>
            <a:pPr marL="171450" indent="-171450">
              <a:buFont typeface="Arial" panose="020B0604020202020204" pitchFamily="34" charset="0"/>
              <a:buChar char="•"/>
            </a:pPr>
            <a:r>
              <a:rPr lang="en-US"/>
              <a:t>I also want to let you know that there is functionality to mass delete SpeedTypes if necessary.  Guidance for mass deletions is available in the End User Manual and the Using SpeedTypes job aid.  </a:t>
            </a:r>
          </a:p>
          <a:p>
            <a:pPr marL="171450" indent="-171450">
              <a:buFont typeface="Arial" panose="020B0604020202020204" pitchFamily="34" charset="0"/>
              <a:buChar char="•"/>
            </a:pPr>
            <a:r>
              <a:rPr lang="en-US"/>
              <a:t>There is a delivered report that will provide a list of all SpeedTypes created for your agency.  </a:t>
            </a:r>
          </a:p>
          <a:p>
            <a:pPr marL="0" indent="0">
              <a:buFont typeface="Arial" panose="020B0604020202020204" pitchFamily="34" charset="0"/>
              <a:buNone/>
            </a:pPr>
            <a:endParaRPr lang="en-US"/>
          </a:p>
          <a:p>
            <a:pPr marL="0" indent="0">
              <a:buFont typeface="Arial" panose="020B0604020202020204" pitchFamily="34" charset="0"/>
              <a:buNone/>
            </a:pPr>
            <a:r>
              <a:rPr lang="en-US"/>
              <a:t>As the Agency COA Maintainer, you will be responsible for letting your agency end users know when a SpeedType has been created, updated or deleted.  </a:t>
            </a:r>
          </a:p>
          <a:p>
            <a:pPr marL="0" indent="0">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mn-lt"/>
                <a:ea typeface="+mn-ea"/>
                <a:cs typeface="+mn-cs"/>
              </a:rPr>
              <a:t>&lt;&lt;next slide&gt;&gt;</a:t>
            </a:r>
            <a:endParaRPr lang="en-US" sz="1200">
              <a:solidFill>
                <a:prstClr val="black"/>
              </a:solidFill>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5154CD01-3D94-4B91-B079-54B256003A92}" type="slidenum">
              <a:rPr lang="en-US" smtClean="0"/>
              <a:t>5</a:t>
            </a:fld>
            <a:endParaRPr lang="en-US" dirty="0"/>
          </a:p>
        </p:txBody>
      </p:sp>
    </p:spTree>
    <p:extLst>
      <p:ext uri="{BB962C8B-B14F-4D97-AF65-F5344CB8AC3E}">
        <p14:creationId xmlns:p14="http://schemas.microsoft.com/office/powerpoint/2010/main" val="4039739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5154CD01-3D94-4B91-B079-54B256003A92}" type="slidenum">
              <a:rPr lang="en-US" smtClean="0"/>
              <a:t>6</a:t>
            </a:fld>
            <a:endParaRPr lang="en-US" dirty="0"/>
          </a:p>
        </p:txBody>
      </p:sp>
    </p:spTree>
    <p:extLst>
      <p:ext uri="{BB962C8B-B14F-4D97-AF65-F5344CB8AC3E}">
        <p14:creationId xmlns:p14="http://schemas.microsoft.com/office/powerpoint/2010/main" val="3659651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54CD01-3D94-4B91-B079-54B256003A92}" type="slidenum">
              <a:rPr lang="en-US" smtClean="0"/>
              <a:t>7</a:t>
            </a:fld>
            <a:endParaRPr lang="en-US" dirty="0"/>
          </a:p>
        </p:txBody>
      </p:sp>
    </p:spTree>
    <p:extLst>
      <p:ext uri="{BB962C8B-B14F-4D97-AF65-F5344CB8AC3E}">
        <p14:creationId xmlns:p14="http://schemas.microsoft.com/office/powerpoint/2010/main" val="3003809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5154CD01-3D94-4B91-B079-54B256003A92}" type="slidenum">
              <a:rPr lang="en-US" smtClean="0"/>
              <a:t>8</a:t>
            </a:fld>
            <a:endParaRPr lang="en-US" dirty="0"/>
          </a:p>
        </p:txBody>
      </p:sp>
    </p:spTree>
    <p:extLst>
      <p:ext uri="{BB962C8B-B14F-4D97-AF65-F5344CB8AC3E}">
        <p14:creationId xmlns:p14="http://schemas.microsoft.com/office/powerpoint/2010/main" val="313166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54CD01-3D94-4B91-B079-54B256003A92}" type="slidenum">
              <a:rPr lang="en-US" smtClean="0"/>
              <a:t>9</a:t>
            </a:fld>
            <a:endParaRPr lang="en-US" dirty="0"/>
          </a:p>
        </p:txBody>
      </p:sp>
    </p:spTree>
    <p:extLst>
      <p:ext uri="{BB962C8B-B14F-4D97-AF65-F5344CB8AC3E}">
        <p14:creationId xmlns:p14="http://schemas.microsoft.com/office/powerpoint/2010/main" val="23555288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hyperlink" Target="http://www.myfloridacfo.com/floridapalm/default.htm"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cap="small" baseline="0">
                <a:solidFill>
                  <a:srgbClr val="03304B"/>
                </a:solidFill>
                <a:effectLst/>
              </a:defRPr>
            </a:lvl1pPr>
            <a:extLst/>
          </a:lstStyle>
          <a:p>
            <a:r>
              <a:rPr kumimoji="0" lang="en-US"/>
              <a:t>Click to edit Master title style</a:t>
            </a:r>
            <a:endParaRPr kumimoji="0" lang="en-US" dirty="0"/>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cap="small" baseline="0">
                <a:solidFill>
                  <a:srgbClr val="ABAEB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endParaRPr kumimoji="0" lang="en-US" dirty="0"/>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latin typeface="Arial" panose="020B0604020202020204" pitchFamily="34" charset="0"/>
                <a:cs typeface="Arial" panose="020B0604020202020204"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3" name="Picture 1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7067" y="5718400"/>
            <a:ext cx="879333" cy="827023"/>
          </a:xfrm>
          <a:prstGeom prst="rect">
            <a:avLst/>
          </a:prstGeom>
        </p:spPr>
      </p:pic>
      <p:pic>
        <p:nvPicPr>
          <p:cNvPr id="14" name="Picture 2" descr="Florida PALM logo">
            <a:hlinkClick r:id="rId4"/>
          </p:cNvPr>
          <p:cNvPicPr>
            <a:picLocks noChangeAspect="1" noChangeArrowheads="1"/>
          </p:cNvPicPr>
          <p:nvPr/>
        </p:nvPicPr>
        <p:blipFill>
          <a:blip r:embed="rId5" cstate="print">
            <a:duotone>
              <a:schemeClr val="bg2">
                <a:shade val="45000"/>
                <a:satMod val="135000"/>
              </a:schemeClr>
              <a:prstClr val="white"/>
            </a:duotone>
          </a:blip>
          <a:srcRect/>
          <a:stretch>
            <a:fillRect/>
          </a:stretch>
        </p:blipFill>
        <p:spPr bwMode="auto">
          <a:xfrm>
            <a:off x="8534400" y="5832644"/>
            <a:ext cx="3068804" cy="567327"/>
          </a:xfrm>
          <a:prstGeom prst="rect">
            <a:avLst/>
          </a:prstGeom>
          <a:noFill/>
        </p:spPr>
      </p:pic>
      <p:pic>
        <p:nvPicPr>
          <p:cNvPr id="18" name="Picture 1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7067" y="5718400"/>
            <a:ext cx="879333" cy="827023"/>
          </a:xfrm>
          <a:prstGeom prst="rect">
            <a:avLst/>
          </a:prstGeom>
        </p:spPr>
      </p:pic>
      <p:pic>
        <p:nvPicPr>
          <p:cNvPr id="20" name="Picture 2" descr="Florida PALM logo">
            <a:hlinkClick r:id="rId4"/>
          </p:cNvPr>
          <p:cNvPicPr>
            <a:picLocks noChangeAspect="1" noChangeArrowheads="1"/>
          </p:cNvPicPr>
          <p:nvPr/>
        </p:nvPicPr>
        <p:blipFill>
          <a:blip r:embed="rId5" cstate="print">
            <a:duotone>
              <a:schemeClr val="bg2">
                <a:shade val="45000"/>
                <a:satMod val="135000"/>
              </a:schemeClr>
              <a:prstClr val="white"/>
            </a:duotone>
          </a:blip>
          <a:srcRect/>
          <a:stretch>
            <a:fillRect/>
          </a:stretch>
        </p:blipFill>
        <p:spPr bwMode="auto">
          <a:xfrm>
            <a:off x="8534400" y="5832644"/>
            <a:ext cx="3068804" cy="567327"/>
          </a:xfrm>
          <a:prstGeom prst="rect">
            <a:avLst/>
          </a:prstGeom>
          <a:noFill/>
        </p:spPr>
      </p:pic>
      <p:sp>
        <p:nvSpPr>
          <p:cNvPr id="22"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Tips &amp; Tricks: Implementing SpeedTypes</a:t>
            </a:r>
            <a:endParaRPr lang="en-US" dirty="0"/>
          </a:p>
        </p:txBody>
      </p:sp>
      <p:sp>
        <p:nvSpPr>
          <p:cNvPr id="23" name="Date Placeholder 9"/>
          <p:cNvSpPr>
            <a:spLocks noGrp="1"/>
          </p:cNvSpPr>
          <p:nvPr>
            <p:ph type="dt" sz="half" idx="2"/>
          </p:nvPr>
        </p:nvSpPr>
        <p:spPr>
          <a:xfrm>
            <a:off x="10515600" y="6413716"/>
            <a:ext cx="1246340"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February 10, 2022</a:t>
            </a:r>
            <a:endParaRPr lang="en-US" dirty="0"/>
          </a:p>
        </p:txBody>
      </p:sp>
    </p:spTree>
    <p:extLst>
      <p:ext uri="{BB962C8B-B14F-4D97-AF65-F5344CB8AC3E}">
        <p14:creationId xmlns:p14="http://schemas.microsoft.com/office/powerpoint/2010/main" val="2117473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6" name="Slide Number Placeholder 5"/>
          <p:cNvSpPr>
            <a:spLocks noGrp="1"/>
          </p:cNvSpPr>
          <p:nvPr>
            <p:ph type="sldNum" sz="quarter" idx="12"/>
          </p:nvPr>
        </p:nvSpPr>
        <p:spPr/>
        <p:txBody>
          <a:bodyPr/>
          <a:lstStyle/>
          <a:p>
            <a:fld id="{ACBF18E8-B7DE-433D-B9F8-59A3D714F318}" type="slidenum">
              <a:rPr lang="en-US" smtClean="0"/>
              <a:pPr/>
              <a:t>‹#›</a:t>
            </a:fld>
            <a:endParaRPr lang="en-US" dirty="0"/>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Tips &amp; Tricks: Implementing SpeedTypes</a:t>
            </a:r>
            <a:endParaRPr lang="en-US" dirty="0"/>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February 10, 2022</a:t>
            </a:r>
            <a:endParaRPr lang="en-US" dirty="0"/>
          </a:p>
        </p:txBody>
      </p:sp>
    </p:spTree>
    <p:extLst>
      <p:ext uri="{BB962C8B-B14F-4D97-AF65-F5344CB8AC3E}">
        <p14:creationId xmlns:p14="http://schemas.microsoft.com/office/powerpoint/2010/main" val="1845148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endParaRPr kumimoji="0" lang="en-US" dirty="0"/>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6" name="Slide Number Placeholder 5"/>
          <p:cNvSpPr>
            <a:spLocks noGrp="1"/>
          </p:cNvSpPr>
          <p:nvPr>
            <p:ph type="sldNum" sz="quarter" idx="12"/>
          </p:nvPr>
        </p:nvSpPr>
        <p:spPr>
          <a:xfrm>
            <a:off x="10744200" y="274639"/>
            <a:ext cx="751111" cy="365125"/>
          </a:xfrm>
        </p:spPr>
        <p:txBody>
          <a:bodyPr/>
          <a:lstStyle/>
          <a:p>
            <a:fld id="{ACBF18E8-B7DE-433D-B9F8-59A3D714F318}" type="slidenum">
              <a:rPr lang="en-US" smtClean="0"/>
              <a:pPr/>
              <a:t>‹#›</a:t>
            </a:fld>
            <a:endParaRPr lang="en-US" dirty="0"/>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Tips &amp; Tricks: Implementing SpeedTypes</a:t>
            </a:r>
            <a:endParaRPr lang="en-US" dirty="0"/>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February 10, 2022</a:t>
            </a:r>
            <a:endParaRPr lang="en-US" dirty="0"/>
          </a:p>
        </p:txBody>
      </p:sp>
    </p:spTree>
    <p:extLst>
      <p:ext uri="{BB962C8B-B14F-4D97-AF65-F5344CB8AC3E}">
        <p14:creationId xmlns:p14="http://schemas.microsoft.com/office/powerpoint/2010/main" val="288757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p:txBody>
      </p:sp>
      <p:sp>
        <p:nvSpPr>
          <p:cNvPr id="6" name="Slide Number Placeholder 5"/>
          <p:cNvSpPr>
            <a:spLocks noGrp="1"/>
          </p:cNvSpPr>
          <p:nvPr>
            <p:ph type="sldNum" sz="quarter" idx="12"/>
          </p:nvPr>
        </p:nvSpPr>
        <p:spPr/>
        <p:txBody>
          <a:bodyPr/>
          <a:lstStyle/>
          <a:p>
            <a:fld id="{ACBF18E8-B7DE-433D-B9F8-59A3D714F318}" type="slidenum">
              <a:rPr lang="en-US" smtClean="0"/>
              <a:pPr/>
              <a:t>‹#›</a:t>
            </a:fld>
            <a:endParaRPr lang="en-US" dirty="0"/>
          </a:p>
        </p:txBody>
      </p:sp>
      <p:sp>
        <p:nvSpPr>
          <p:cNvPr id="7" name="Title 6"/>
          <p:cNvSpPr>
            <a:spLocks noGrp="1"/>
          </p:cNvSpPr>
          <p:nvPr>
            <p:ph type="title" hasCustomPrompt="1"/>
          </p:nvPr>
        </p:nvSpPr>
        <p:spPr/>
        <p:txBody>
          <a:bodyPr rtlCol="0"/>
          <a:lstStyle>
            <a:lvl1pPr>
              <a:defRPr/>
            </a:lvl1pPr>
          </a:lstStyle>
          <a:p>
            <a:r>
              <a:rPr kumimoji="0" lang="en-US" dirty="0"/>
              <a:t>Click to edit Master title style </a:t>
            </a:r>
          </a:p>
        </p:txBody>
      </p:sp>
      <p:sp>
        <p:nvSpPr>
          <p:cNvPr id="8" name="Date Placeholder 9"/>
          <p:cNvSpPr>
            <a:spLocks noGrp="1"/>
          </p:cNvSpPr>
          <p:nvPr>
            <p:ph type="dt" sz="half" idx="2"/>
          </p:nvPr>
        </p:nvSpPr>
        <p:spPr>
          <a:xfrm>
            <a:off x="10515600" y="6413716"/>
            <a:ext cx="1183710"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February 10, 2022</a:t>
            </a:r>
            <a:endParaRPr lang="en-US" dirty="0"/>
          </a:p>
        </p:txBody>
      </p:sp>
      <p:sp>
        <p:nvSpPr>
          <p:cNvPr id="9"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Tips &amp; Tricks: Implementing SpeedTypes</a:t>
            </a:r>
            <a:endParaRPr lang="en-US" dirty="0"/>
          </a:p>
        </p:txBody>
      </p:sp>
    </p:spTree>
    <p:extLst>
      <p:ext uri="{BB962C8B-B14F-4D97-AF65-F5344CB8AC3E}">
        <p14:creationId xmlns:p14="http://schemas.microsoft.com/office/powerpoint/2010/main" val="1651006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small" baseline="0">
                <a:solidFill>
                  <a:srgbClr val="03304B"/>
                </a:solidFill>
                <a:effectLst/>
              </a:defRPr>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5230284" y="2931712"/>
            <a:ext cx="6096000" cy="1454888"/>
          </a:xfrm>
        </p:spPr>
        <p:txBody>
          <a:bodyPr lIns="91440" rIns="91440" anchor="t">
            <a:normAutofit/>
          </a:bodyPr>
          <a:lstStyle>
            <a:lvl1pPr marL="0" indent="0" algn="r">
              <a:buNone/>
              <a:defRPr sz="2700" cap="small" baseline="0">
                <a:solidFill>
                  <a:srgbClr val="ABAEB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6" name="Slide Number Placeholder 5"/>
          <p:cNvSpPr>
            <a:spLocks noGrp="1"/>
          </p:cNvSpPr>
          <p:nvPr>
            <p:ph type="sldNum" sz="quarter" idx="12"/>
          </p:nvPr>
        </p:nvSpPr>
        <p:spPr/>
        <p:txBody>
          <a:bodyPr/>
          <a:lstStyle>
            <a:lvl1pPr>
              <a:defRPr>
                <a:solidFill>
                  <a:schemeClr val="bg1"/>
                </a:solidFill>
                <a:latin typeface="Arial" panose="020B0604020202020204" pitchFamily="34" charset="0"/>
                <a:cs typeface="Arial" panose="020B0604020202020204" pitchFamily="34" charset="0"/>
              </a:defRPr>
            </a:lvl1pPr>
            <a:extLst/>
          </a:lstStyle>
          <a:p>
            <a:fld id="{ACBF18E8-B7DE-433D-B9F8-59A3D714F318}" type="slidenum">
              <a:rPr lang="en-US" smtClean="0"/>
              <a:pPr/>
              <a:t>‹#›</a:t>
            </a:fld>
            <a:endParaRPr lang="en-US" dirty="0"/>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Tips &amp; Tricks: Implementing SpeedTypes</a:t>
            </a:r>
            <a:endParaRPr lang="en-US" dirty="0"/>
          </a:p>
        </p:txBody>
      </p:sp>
      <p:sp>
        <p:nvSpPr>
          <p:cNvPr id="8" name="Date Placeholder 9"/>
          <p:cNvSpPr>
            <a:spLocks noGrp="1"/>
          </p:cNvSpPr>
          <p:nvPr>
            <p:ph type="dt" sz="half" idx="2"/>
          </p:nvPr>
        </p:nvSpPr>
        <p:spPr>
          <a:xfrm>
            <a:off x="10515600" y="6414034"/>
            <a:ext cx="1183710" cy="365442"/>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February 10, 2022</a:t>
            </a:r>
            <a:endParaRPr lang="en-US" dirty="0"/>
          </a:p>
        </p:txBody>
      </p:sp>
    </p:spTree>
    <p:extLst>
      <p:ext uri="{BB962C8B-B14F-4D97-AF65-F5344CB8AC3E}">
        <p14:creationId xmlns:p14="http://schemas.microsoft.com/office/powerpoint/2010/main" val="121011490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93838"/>
            <a:ext cx="5384800" cy="45259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900">
                <a:solidFill>
                  <a:schemeClr val="bg1"/>
                </a:solidFill>
              </a:defRPr>
            </a:lvl4pPr>
            <a:lvl5pPr>
              <a:defRPr sz="1800">
                <a:solidFill>
                  <a:schemeClr val="bg1"/>
                </a:solidFill>
              </a:defRPr>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4" name="Content Placeholder 3"/>
          <p:cNvSpPr>
            <a:spLocks noGrp="1"/>
          </p:cNvSpPr>
          <p:nvPr>
            <p:ph sz="half" idx="2"/>
          </p:nvPr>
        </p:nvSpPr>
        <p:spPr>
          <a:xfrm>
            <a:off x="6197600" y="1481329"/>
            <a:ext cx="5384800" cy="45259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marL="914400" indent="0">
              <a:buNone/>
              <a:defRPr sz="1900">
                <a:solidFill>
                  <a:schemeClr val="bg1"/>
                </a:solidFill>
              </a:defRPr>
            </a:lvl4pPr>
            <a:lvl5pPr>
              <a:defRPr sz="1800">
                <a:solidFill>
                  <a:schemeClr val="bg1"/>
                </a:solidFill>
              </a:defRPr>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7" name="Slide Number Placeholder 6"/>
          <p:cNvSpPr>
            <a:spLocks noGrp="1"/>
          </p:cNvSpPr>
          <p:nvPr>
            <p:ph type="sldNum" sz="quarter" idx="12"/>
          </p:nvPr>
        </p:nvSpPr>
        <p:spPr/>
        <p:txBody>
          <a:bodyPr/>
          <a:lstStyle>
            <a:lvl1pPr>
              <a:defRPr>
                <a:solidFill>
                  <a:schemeClr val="bg1"/>
                </a:solidFill>
              </a:defRPr>
            </a:lvl1pPr>
            <a:extLst/>
          </a:lstStyle>
          <a:p>
            <a:fld id="{ACBF18E8-B7DE-433D-B9F8-59A3D714F318}" type="slidenum">
              <a:rPr lang="en-US" smtClean="0"/>
              <a:pPr/>
              <a:t>‹#›</a:t>
            </a:fld>
            <a:endParaRPr lang="en-US" dirty="0"/>
          </a:p>
        </p:txBody>
      </p:sp>
      <p:sp>
        <p:nvSpPr>
          <p:cNvPr id="8" name="Title 7"/>
          <p:cNvSpPr>
            <a:spLocks noGrp="1"/>
          </p:cNvSpPr>
          <p:nvPr>
            <p:ph type="title"/>
          </p:nvPr>
        </p:nvSpPr>
        <p:spPr/>
        <p:txBody>
          <a:bodyPr rtlCol="0"/>
          <a:lstStyle>
            <a:lvl1pPr>
              <a:defRPr>
                <a:solidFill>
                  <a:srgbClr val="03304B"/>
                </a:solidFill>
              </a:defRPr>
            </a:lvl1pPr>
            <a:extLst/>
          </a:lstStyle>
          <a:p>
            <a:r>
              <a:rPr kumimoji="0" lang="en-US"/>
              <a:t>Click to edit Master title style</a:t>
            </a:r>
            <a:endParaRPr kumimoji="0" lang="en-US" dirty="0"/>
          </a:p>
        </p:txBody>
      </p:sp>
      <p:sp>
        <p:nvSpPr>
          <p:cNvPr id="10"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Tips &amp; Tricks: Implementing SpeedTypes</a:t>
            </a:r>
            <a:endParaRPr lang="en-US" dirty="0"/>
          </a:p>
        </p:txBody>
      </p:sp>
      <p:sp>
        <p:nvSpPr>
          <p:cNvPr id="11" name="Date Placeholder 9"/>
          <p:cNvSpPr>
            <a:spLocks noGrp="1"/>
          </p:cNvSpPr>
          <p:nvPr>
            <p:ph type="dt" sz="half" idx="13"/>
          </p:nvPr>
        </p:nvSpPr>
        <p:spPr>
          <a:xfrm>
            <a:off x="10515600" y="6413716"/>
            <a:ext cx="1208762"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February 10, 2022</a:t>
            </a:r>
            <a:endParaRPr lang="en-US" dirty="0"/>
          </a:p>
        </p:txBody>
      </p:sp>
    </p:spTree>
    <p:extLst>
      <p:ext uri="{BB962C8B-B14F-4D97-AF65-F5344CB8AC3E}">
        <p14:creationId xmlns:p14="http://schemas.microsoft.com/office/powerpoint/2010/main" val="184609245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609600" y="4948354"/>
            <a:ext cx="5386917" cy="8382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4" name="Text Placeholder 3"/>
          <p:cNvSpPr>
            <a:spLocks noGrp="1"/>
          </p:cNvSpPr>
          <p:nvPr>
            <p:ph type="body" sz="half" idx="3"/>
          </p:nvPr>
        </p:nvSpPr>
        <p:spPr>
          <a:xfrm>
            <a:off x="6193366" y="4948354"/>
            <a:ext cx="5389033" cy="8382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1444295"/>
            <a:ext cx="5386917" cy="3432506"/>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6" name="Content Placeholder 5"/>
          <p:cNvSpPr>
            <a:spLocks noGrp="1"/>
          </p:cNvSpPr>
          <p:nvPr>
            <p:ph sz="quarter" idx="4"/>
          </p:nvPr>
        </p:nvSpPr>
        <p:spPr>
          <a:xfrm>
            <a:off x="6193368" y="1444295"/>
            <a:ext cx="5389033" cy="3432506"/>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9" name="Slide Number Placeholder 8"/>
          <p:cNvSpPr>
            <a:spLocks noGrp="1"/>
          </p:cNvSpPr>
          <p:nvPr>
            <p:ph type="sldNum" sz="quarter" idx="12"/>
          </p:nvPr>
        </p:nvSpPr>
        <p:spPr/>
        <p:txBody>
          <a:bodyPr/>
          <a:lstStyle/>
          <a:p>
            <a:fld id="{ACBF18E8-B7DE-433D-B9F8-59A3D714F318}" type="slidenum">
              <a:rPr lang="en-US" smtClean="0"/>
              <a:pPr/>
              <a:t>‹#›</a:t>
            </a:fld>
            <a:endParaRPr lang="en-US" dirty="0"/>
          </a:p>
        </p:txBody>
      </p:sp>
      <p:sp>
        <p:nvSpPr>
          <p:cNvPr id="10" name="Footer Placeholder 21"/>
          <p:cNvSpPr>
            <a:spLocks noGrp="1"/>
          </p:cNvSpPr>
          <p:nvPr>
            <p:ph type="ftr" sz="quarter" idx="1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Tips &amp; Tricks: Implementing SpeedTypes</a:t>
            </a:r>
            <a:endParaRPr lang="en-US" dirty="0"/>
          </a:p>
        </p:txBody>
      </p:sp>
      <p:sp>
        <p:nvSpPr>
          <p:cNvPr id="11" name="Date Placeholder 9"/>
          <p:cNvSpPr>
            <a:spLocks noGrp="1"/>
          </p:cNvSpPr>
          <p:nvPr>
            <p:ph type="dt" sz="half" idx="14"/>
          </p:nvPr>
        </p:nvSpPr>
        <p:spPr>
          <a:xfrm>
            <a:off x="10515600" y="6413716"/>
            <a:ext cx="1158658"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February 10, 2022</a:t>
            </a:r>
            <a:endParaRPr lang="en-US" dirty="0"/>
          </a:p>
        </p:txBody>
      </p:sp>
    </p:spTree>
    <p:extLst>
      <p:ext uri="{BB962C8B-B14F-4D97-AF65-F5344CB8AC3E}">
        <p14:creationId xmlns:p14="http://schemas.microsoft.com/office/powerpoint/2010/main" val="206383749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tx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chemeClr val="bg1"/>
                </a:solidFill>
              </a:defRPr>
            </a:lvl1pPr>
            <a:extLst/>
          </a:lstStyle>
          <a:p>
            <a:fld id="{ACBF18E8-B7DE-433D-B9F8-59A3D714F318}" type="slidenum">
              <a:rPr lang="en-US" smtClean="0"/>
              <a:pPr/>
              <a:t>‹#›</a:t>
            </a:fld>
            <a:endParaRPr lang="en-US" dirty="0"/>
          </a:p>
        </p:txBody>
      </p:sp>
      <p:sp>
        <p:nvSpPr>
          <p:cNvPr id="6" name="Title 5"/>
          <p:cNvSpPr>
            <a:spLocks noGrp="1"/>
          </p:cNvSpPr>
          <p:nvPr>
            <p:ph type="title"/>
          </p:nvPr>
        </p:nvSpPr>
        <p:spPr/>
        <p:txBody>
          <a:bodyPr rtlCol="0"/>
          <a:lstStyle>
            <a:lvl1pPr>
              <a:defRPr>
                <a:solidFill>
                  <a:srgbClr val="03304B"/>
                </a:solidFill>
              </a:defRPr>
            </a:lvl1pPr>
            <a:extLst/>
          </a:lstStyle>
          <a:p>
            <a:r>
              <a:rPr kumimoji="0" lang="en-US"/>
              <a:t>Click to edit Master title style</a:t>
            </a:r>
            <a:endParaRPr kumimoji="0" lang="en-US" dirty="0"/>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Tips &amp; Tricks: Implementing SpeedTypes</a:t>
            </a:r>
            <a:endParaRPr lang="en-US" dirty="0"/>
          </a:p>
        </p:txBody>
      </p:sp>
      <p:sp>
        <p:nvSpPr>
          <p:cNvPr id="8" name="Date Placeholder 9"/>
          <p:cNvSpPr>
            <a:spLocks noGrp="1"/>
          </p:cNvSpPr>
          <p:nvPr>
            <p:ph type="dt" sz="half" idx="2"/>
          </p:nvPr>
        </p:nvSpPr>
        <p:spPr>
          <a:xfrm>
            <a:off x="10515600" y="6413716"/>
            <a:ext cx="1183710"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February 10, 2022</a:t>
            </a:r>
            <a:endParaRPr lang="en-US" dirty="0"/>
          </a:p>
        </p:txBody>
      </p:sp>
    </p:spTree>
    <p:extLst>
      <p:ext uri="{BB962C8B-B14F-4D97-AF65-F5344CB8AC3E}">
        <p14:creationId xmlns:p14="http://schemas.microsoft.com/office/powerpoint/2010/main" val="252515294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CBF18E8-B7DE-433D-B9F8-59A3D714F318}" type="slidenum">
              <a:rPr lang="en-US" smtClean="0"/>
              <a:pPr/>
              <a:t>‹#›</a:t>
            </a:fld>
            <a:endParaRPr lang="en-US" dirty="0"/>
          </a:p>
        </p:txBody>
      </p:sp>
      <p:sp>
        <p:nvSpPr>
          <p:cNvPr id="5"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Tips &amp; Tricks: Implementing SpeedTypes</a:t>
            </a:r>
            <a:endParaRPr lang="en-US" dirty="0"/>
          </a:p>
        </p:txBody>
      </p:sp>
      <p:sp>
        <p:nvSpPr>
          <p:cNvPr id="6"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February 10, 2022</a:t>
            </a:r>
            <a:endParaRPr lang="en-US" dirty="0"/>
          </a:p>
        </p:txBody>
      </p:sp>
    </p:spTree>
    <p:extLst>
      <p:ext uri="{BB962C8B-B14F-4D97-AF65-F5344CB8AC3E}">
        <p14:creationId xmlns:p14="http://schemas.microsoft.com/office/powerpoint/2010/main" val="3111194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endParaRPr kumimoji="0" lang="en-US" dirty="0"/>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Slide Number Placeholder 6"/>
          <p:cNvSpPr>
            <a:spLocks noGrp="1"/>
          </p:cNvSpPr>
          <p:nvPr>
            <p:ph type="sldNum" sz="quarter" idx="12"/>
          </p:nvPr>
        </p:nvSpPr>
        <p:spPr/>
        <p:txBody>
          <a:bodyPr/>
          <a:lstStyle/>
          <a:p>
            <a:fld id="{ACBF18E8-B7DE-433D-B9F8-59A3D714F318}" type="slidenum">
              <a:rPr lang="en-US" smtClean="0"/>
              <a:pPr/>
              <a:t>‹#›</a:t>
            </a:fld>
            <a:endParaRPr lang="en-US" dirty="0"/>
          </a:p>
        </p:txBody>
      </p:sp>
      <p:sp>
        <p:nvSpPr>
          <p:cNvPr id="8"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Tips &amp; Tricks: Implementing SpeedTypes</a:t>
            </a:r>
            <a:endParaRPr lang="en-US" dirty="0"/>
          </a:p>
        </p:txBody>
      </p:sp>
      <p:sp>
        <p:nvSpPr>
          <p:cNvPr id="9" name="Date Placeholder 9"/>
          <p:cNvSpPr>
            <a:spLocks noGrp="1"/>
          </p:cNvSpPr>
          <p:nvPr>
            <p:ph type="dt" sz="half" idx="13"/>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February 10, 2022</a:t>
            </a:r>
            <a:endParaRPr lang="en-US" dirty="0"/>
          </a:p>
        </p:txBody>
      </p:sp>
    </p:spTree>
    <p:extLst>
      <p:ext uri="{BB962C8B-B14F-4D97-AF65-F5344CB8AC3E}">
        <p14:creationId xmlns:p14="http://schemas.microsoft.com/office/powerpoint/2010/main" val="261444503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tx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7" name="Slide Number Placeholder 6"/>
          <p:cNvSpPr>
            <a:spLocks noGrp="1"/>
          </p:cNvSpPr>
          <p:nvPr>
            <p:ph type="sldNum" sz="quarter" idx="12"/>
          </p:nvPr>
        </p:nvSpPr>
        <p:spPr>
          <a:xfrm>
            <a:off x="10896600" y="6040349"/>
            <a:ext cx="693528" cy="365125"/>
          </a:xfrm>
        </p:spPr>
        <p:txBody>
          <a:bodyPr/>
          <a:lstStyle>
            <a:lvl1pPr>
              <a:defRPr>
                <a:solidFill>
                  <a:schemeClr val="bg1"/>
                </a:solidFill>
              </a:defRPr>
            </a:lvl1pPr>
            <a:extLst/>
          </a:lstStyle>
          <a:p>
            <a:fld id="{ACBF18E8-B7DE-433D-B9F8-59A3D714F318}" type="slidenum">
              <a:rPr lang="en-US" smtClean="0"/>
              <a:pPr/>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751" y="6088055"/>
            <a:ext cx="942152" cy="697192"/>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751" y="6088055"/>
            <a:ext cx="942152" cy="697192"/>
          </a:xfrm>
          <a:prstGeom prst="rect">
            <a:avLst/>
          </a:prstGeom>
        </p:spPr>
      </p:pic>
      <p:sp>
        <p:nvSpPr>
          <p:cNvPr id="15"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Tips &amp; Tricks: Implementing SpeedTypes</a:t>
            </a:r>
            <a:endParaRPr lang="en-US" dirty="0"/>
          </a:p>
        </p:txBody>
      </p:sp>
      <p:sp>
        <p:nvSpPr>
          <p:cNvPr id="16" name="Date Placeholder 9"/>
          <p:cNvSpPr>
            <a:spLocks noGrp="1"/>
          </p:cNvSpPr>
          <p:nvPr>
            <p:ph type="dt" sz="half" idx="13"/>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February 10, 2022</a:t>
            </a:r>
            <a:endParaRPr lang="en-US" dirty="0"/>
          </a:p>
        </p:txBody>
      </p:sp>
    </p:spTree>
    <p:extLst>
      <p:ext uri="{BB962C8B-B14F-4D97-AF65-F5344CB8AC3E}">
        <p14:creationId xmlns:p14="http://schemas.microsoft.com/office/powerpoint/2010/main" val="262756143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myfloridacfo.com/floridapalm/default.ht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134600" cy="1143000"/>
          </a:xfrm>
          <a:prstGeom prst="rect">
            <a:avLst/>
          </a:prstGeom>
        </p:spPr>
        <p:txBody>
          <a:bodyPr vert="horz" anchor="ctr">
            <a:normAutofit/>
            <a:scene3d>
              <a:camera prst="orthographicFront"/>
              <a:lightRig rig="soft" dir="t"/>
            </a:scene3d>
            <a:sp3d prstMaterial="softEdge"/>
          </a:bodyPr>
          <a:lstStyle/>
          <a:p>
            <a:r>
              <a:rPr kumimoji="0" lang="en-US" dirty="0"/>
              <a:t>Main Title</a:t>
            </a:r>
          </a:p>
        </p:txBody>
      </p:sp>
      <p:sp>
        <p:nvSpPr>
          <p:cNvPr id="30" name="Text Placeholder 29"/>
          <p:cNvSpPr>
            <a:spLocks noGrp="1"/>
          </p:cNvSpPr>
          <p:nvPr>
            <p:ph type="body" idx="1"/>
          </p:nvPr>
        </p:nvSpPr>
        <p:spPr>
          <a:xfrm>
            <a:off x="582276" y="1479421"/>
            <a:ext cx="10972800" cy="4525963"/>
          </a:xfrm>
          <a:prstGeom prst="rect">
            <a:avLst/>
          </a:prstGeom>
        </p:spPr>
        <p:txBody>
          <a:bodyPr vert="horz">
            <a:normAutofit/>
          </a:bodyPr>
          <a:lstStyle/>
          <a:p>
            <a:pPr lvl="0" eaLnBrk="1" latinLnBrk="0" hangingPunct="1"/>
            <a:r>
              <a:rPr kumimoji="0" lang="en-US" dirty="0"/>
              <a:t>Edit Master text styles</a:t>
            </a:r>
          </a:p>
          <a:p>
            <a:pPr lvl="1" eaLnBrk="1" latinLnBrk="0" hangingPunct="1"/>
            <a:r>
              <a:rPr kumimoji="0" lang="en-US" dirty="0"/>
              <a:t>Second level</a:t>
            </a:r>
          </a:p>
          <a:p>
            <a:pPr lvl="2" eaLnBrk="1" latinLnBrk="0" hangingPunct="1"/>
            <a:r>
              <a:rPr kumimoji="0" lang="en-US" dirty="0"/>
              <a:t>Third level</a:t>
            </a:r>
          </a:p>
        </p:txBody>
      </p:sp>
      <p:sp>
        <p:nvSpPr>
          <p:cNvPr id="10" name="Date Placeholder 9"/>
          <p:cNvSpPr>
            <a:spLocks noGrp="1"/>
          </p:cNvSpPr>
          <p:nvPr>
            <p:ph type="dt" sz="half" idx="2"/>
          </p:nvPr>
        </p:nvSpPr>
        <p:spPr>
          <a:xfrm>
            <a:off x="10515600" y="6413716"/>
            <a:ext cx="1300648"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February 10, 2022</a:t>
            </a:r>
            <a:endParaRPr lang="en-US" dirty="0"/>
          </a:p>
        </p:txBody>
      </p:sp>
      <p:sp>
        <p:nvSpPr>
          <p:cNvPr id="18" name="Slide Number Placeholder 17"/>
          <p:cNvSpPr>
            <a:spLocks noGrp="1"/>
          </p:cNvSpPr>
          <p:nvPr>
            <p:ph type="sldNum" sz="quarter" idx="4"/>
          </p:nvPr>
        </p:nvSpPr>
        <p:spPr>
          <a:xfrm>
            <a:off x="10744200" y="274639"/>
            <a:ext cx="810876" cy="365125"/>
          </a:xfrm>
          <a:prstGeom prst="rect">
            <a:avLst/>
          </a:prstGeom>
        </p:spPr>
        <p:txBody>
          <a:bodyPr vert="horz" anchor="ctr" anchorCtr="0"/>
          <a:lstStyle>
            <a:lvl1pPr algn="r" eaLnBrk="1" latinLnBrk="0" hangingPunct="1">
              <a:defRPr kumimoji="0" sz="1000" b="0">
                <a:solidFill>
                  <a:schemeClr val="tx1"/>
                </a:solidFill>
                <a:latin typeface="Arial" panose="020B0604020202020204" pitchFamily="34" charset="0"/>
                <a:cs typeface="Arial" panose="020B0604020202020204" pitchFamily="34" charset="0"/>
              </a:defRPr>
            </a:lvl1pPr>
            <a:extLst/>
          </a:lstStyle>
          <a:p>
            <a:fld id="{ACBF18E8-B7DE-433D-B9F8-59A3D714F318}" type="slidenum">
              <a:rPr lang="en-US" smtClean="0"/>
              <a:pPr/>
              <a:t>‹#›</a:t>
            </a:fld>
            <a:endParaRPr lang="en-US" dirty="0"/>
          </a:p>
        </p:txBody>
      </p:sp>
      <p:pic>
        <p:nvPicPr>
          <p:cNvPr id="16" name="Picture 2" descr="Florida PALM logo">
            <a:hlinkClick r:id="rId13"/>
          </p:cNvPr>
          <p:cNvPicPr>
            <a:picLocks noChangeAspect="1" noChangeArrowheads="1"/>
          </p:cNvPicPr>
          <p:nvPr/>
        </p:nvPicPr>
        <p:blipFill>
          <a:blip r:embed="rId14" cstate="print"/>
          <a:srcRect/>
          <a:stretch>
            <a:fillRect/>
          </a:stretch>
        </p:blipFill>
        <p:spPr bwMode="auto">
          <a:xfrm>
            <a:off x="9220200" y="5939011"/>
            <a:ext cx="2383003" cy="460960"/>
          </a:xfrm>
          <a:prstGeom prst="rect">
            <a:avLst/>
          </a:prstGeom>
          <a:noFill/>
        </p:spPr>
      </p:pic>
      <p:grpSp>
        <p:nvGrpSpPr>
          <p:cNvPr id="3" name="Group 2"/>
          <p:cNvGrpSpPr/>
          <p:nvPr/>
        </p:nvGrpSpPr>
        <p:grpSpPr>
          <a:xfrm>
            <a:off x="-8055" y="5791253"/>
            <a:ext cx="7261252" cy="1081208"/>
            <a:chOff x="-6042" y="5791253"/>
            <a:chExt cx="5445939" cy="1081208"/>
          </a:xfrm>
        </p:grpSpPr>
        <p:grpSp>
          <p:nvGrpSpPr>
            <p:cNvPr id="2" name="Group 1"/>
            <p:cNvGrpSpPr/>
            <p:nvPr/>
          </p:nvGrpSpPr>
          <p:grpSpPr>
            <a:xfrm>
              <a:off x="-6042" y="5791253"/>
              <a:ext cx="5445939" cy="1081208"/>
              <a:chOff x="-6042" y="5791253"/>
              <a:chExt cx="5445939" cy="1081208"/>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4" name="Right Triangle 13"/>
              <p:cNvSpPr>
                <a:spLocks/>
              </p:cNvSpPr>
              <p:nvPr/>
            </p:nvSpPr>
            <p:spPr bwMode="auto">
              <a:xfrm>
                <a:off x="-6042" y="5791253"/>
                <a:ext cx="3402314" cy="1080868"/>
              </a:xfrm>
              <a:prstGeom prst="rtTriangle">
                <a:avLst/>
              </a:prstGeom>
              <a:blipFill>
                <a:blip r:embed="rId1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grpSp>
        <p:pic>
          <p:nvPicPr>
            <p:cNvPr id="17" name="Picture 16"/>
            <p:cNvPicPr>
              <a:picLocks noChangeAspect="1"/>
            </p:cNvPicPr>
            <p:nvPr/>
          </p:nvPicPr>
          <p:blipFill>
            <a:blip r:embed="rId16" cstate="print">
              <a:duotone>
                <a:prstClr val="black"/>
                <a:schemeClr val="tx2">
                  <a:lumMod val="75000"/>
                  <a:tint val="45000"/>
                  <a:satMod val="400000"/>
                </a:schemeClr>
              </a:duotone>
              <a:extLst>
                <a:ext uri="{28A0092B-C50C-407E-A947-70E740481C1C}">
                  <a14:useLocalDpi xmlns:a14="http://schemas.microsoft.com/office/drawing/2010/main" val="0"/>
                </a:ext>
              </a:extLst>
            </a:blip>
            <a:stretch>
              <a:fillRect/>
            </a:stretch>
          </p:blipFill>
          <p:spPr>
            <a:xfrm>
              <a:off x="281813" y="6153141"/>
              <a:ext cx="518286" cy="632105"/>
            </a:xfrm>
            <a:prstGeom prst="rect">
              <a:avLst/>
            </a:prstGeom>
          </p:spPr>
        </p:pic>
      </p:grpSp>
      <p:pic>
        <p:nvPicPr>
          <p:cNvPr id="19" name="Picture 2" descr="Florida PALM logo">
            <a:hlinkClick r:id="rId13"/>
          </p:cNvPr>
          <p:cNvPicPr>
            <a:picLocks noChangeAspect="1" noChangeArrowheads="1"/>
          </p:cNvPicPr>
          <p:nvPr/>
        </p:nvPicPr>
        <p:blipFill>
          <a:blip r:embed="rId14" cstate="print"/>
          <a:srcRect/>
          <a:stretch>
            <a:fillRect/>
          </a:stretch>
        </p:blipFill>
        <p:spPr bwMode="auto">
          <a:xfrm>
            <a:off x="9220200" y="5935977"/>
            <a:ext cx="2383003" cy="463994"/>
          </a:xfrm>
          <a:prstGeom prst="rect">
            <a:avLst/>
          </a:prstGeom>
          <a:noFill/>
        </p:spPr>
      </p:pic>
      <p:grpSp>
        <p:nvGrpSpPr>
          <p:cNvPr id="20" name="Group 19"/>
          <p:cNvGrpSpPr/>
          <p:nvPr/>
        </p:nvGrpSpPr>
        <p:grpSpPr>
          <a:xfrm>
            <a:off x="-8055" y="5787739"/>
            <a:ext cx="7261252" cy="1084722"/>
            <a:chOff x="-6042" y="5791253"/>
            <a:chExt cx="5445939" cy="1081208"/>
          </a:xfrm>
        </p:grpSpPr>
        <p:grpSp>
          <p:nvGrpSpPr>
            <p:cNvPr id="21" name="Group 20"/>
            <p:cNvGrpSpPr/>
            <p:nvPr/>
          </p:nvGrpSpPr>
          <p:grpSpPr>
            <a:xfrm>
              <a:off x="-6042" y="5791253"/>
              <a:ext cx="5445939" cy="1081208"/>
              <a:chOff x="-6042" y="5791253"/>
              <a:chExt cx="5445939" cy="1081208"/>
            </a:xfrm>
          </p:grpSpPr>
          <p:sp>
            <p:nvSpPr>
              <p:cNvPr id="24"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5"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6" name="Right Triangle 25"/>
              <p:cNvSpPr>
                <a:spLocks/>
              </p:cNvSpPr>
              <p:nvPr/>
            </p:nvSpPr>
            <p:spPr bwMode="auto">
              <a:xfrm>
                <a:off x="-6042" y="5791253"/>
                <a:ext cx="3402314" cy="1080868"/>
              </a:xfrm>
              <a:prstGeom prst="rtTriangle">
                <a:avLst/>
              </a:prstGeom>
              <a:blipFill>
                <a:blip r:embed="rId1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grpSp>
        <p:pic>
          <p:nvPicPr>
            <p:cNvPr id="23" name="Picture 22"/>
            <p:cNvPicPr>
              <a:picLocks noChangeAspect="1"/>
            </p:cNvPicPr>
            <p:nvPr/>
          </p:nvPicPr>
          <p:blipFill>
            <a:blip r:embed="rId16" cstate="print">
              <a:duotone>
                <a:prstClr val="black"/>
                <a:schemeClr val="tx2">
                  <a:lumMod val="75000"/>
                  <a:tint val="45000"/>
                  <a:satMod val="400000"/>
                </a:schemeClr>
              </a:duotone>
              <a:extLst>
                <a:ext uri="{28A0092B-C50C-407E-A947-70E740481C1C}">
                  <a14:useLocalDpi xmlns:a14="http://schemas.microsoft.com/office/drawing/2010/main" val="0"/>
                </a:ext>
              </a:extLst>
            </a:blip>
            <a:stretch>
              <a:fillRect/>
            </a:stretch>
          </p:blipFill>
          <p:spPr>
            <a:xfrm>
              <a:off x="281813" y="6153141"/>
              <a:ext cx="518286" cy="632105"/>
            </a:xfrm>
            <a:prstGeom prst="rect">
              <a:avLst/>
            </a:prstGeom>
          </p:spPr>
        </p:pic>
      </p:grpSp>
      <p:sp>
        <p:nvSpPr>
          <p:cNvPr id="28"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Tips &amp; Tricks: Implementing SpeedTypes</a:t>
            </a:r>
            <a:endParaRPr lang="en-US" dirty="0"/>
          </a:p>
        </p:txBody>
      </p:sp>
    </p:spTree>
    <p:extLst>
      <p:ext uri="{BB962C8B-B14F-4D97-AF65-F5344CB8AC3E}">
        <p14:creationId xmlns:p14="http://schemas.microsoft.com/office/powerpoint/2010/main" val="36458761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3600" b="1" kern="1200" baseline="0">
          <a:solidFill>
            <a:srgbClr val="03304B"/>
          </a:solidFill>
          <a:effectLst/>
          <a:latin typeface="Arial" panose="020B0604020202020204" pitchFamily="34" charset="0"/>
          <a:ea typeface="+mj-ea"/>
          <a:cs typeface="Arial" panose="020B0604020202020204" pitchFamily="34" charset="0"/>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hyperlink" Target="http://www.myfloridacfo.com/floridapalm/"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yfloridacfo.com/floridapalm/user-support/end-user-traini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0" y="-16042"/>
            <a:ext cx="12192000" cy="6858000"/>
            <a:chOff x="13750" y="79896"/>
            <a:chExt cx="10450286" cy="6426974"/>
          </a:xfrm>
        </p:grpSpPr>
        <p:pic>
          <p:nvPicPr>
            <p:cNvPr id="4" name="Picture 3" descr="PalmSlide.jpg"/>
            <p:cNvPicPr>
              <a:picLocks noChangeAspect="1"/>
            </p:cNvPicPr>
            <p:nvPr/>
          </p:nvPicPr>
          <p:blipFill rotWithShape="1">
            <a:blip r:embed="rId4" cstate="print"/>
            <a:srcRect t="10714" r="494" b="8929"/>
            <a:stretch/>
          </p:blipFill>
          <p:spPr>
            <a:xfrm>
              <a:off x="13750" y="79896"/>
              <a:ext cx="10450286" cy="6426974"/>
            </a:xfrm>
            <a:prstGeom prst="rect">
              <a:avLst/>
            </a:prstGeom>
          </p:spPr>
        </p:pic>
        <p:pic>
          <p:nvPicPr>
            <p:cNvPr id="5" name="Picture 4"/>
            <p:cNvPicPr>
              <a:picLocks noChangeAspect="1"/>
            </p:cNvPicPr>
            <p:nvPr/>
          </p:nvPicPr>
          <p:blipFill>
            <a:blip r:embed="rId5" cstate="print">
              <a:clrChange>
                <a:clrFrom>
                  <a:srgbClr val="000000">
                    <a:alpha val="0"/>
                  </a:srgbClr>
                </a:clrFrom>
                <a:clrTo>
                  <a:srgbClr val="000000">
                    <a:alpha val="0"/>
                  </a:srgbClr>
                </a:clrTo>
              </a:clrChange>
              <a:duotone>
                <a:prstClr val="black"/>
                <a:schemeClr val="tx2">
                  <a:lumMod val="75000"/>
                  <a:tint val="45000"/>
                  <a:satMod val="400000"/>
                </a:schemeClr>
              </a:duotone>
              <a:extLst>
                <a:ext uri="{28A0092B-C50C-407E-A947-70E740481C1C}">
                  <a14:useLocalDpi xmlns:a14="http://schemas.microsoft.com/office/drawing/2010/main" val="0"/>
                </a:ext>
              </a:extLst>
            </a:blip>
            <a:stretch>
              <a:fillRect/>
            </a:stretch>
          </p:blipFill>
          <p:spPr>
            <a:xfrm>
              <a:off x="4727113" y="5093687"/>
              <a:ext cx="1023561" cy="1009913"/>
            </a:xfrm>
            <a:prstGeom prst="rect">
              <a:avLst/>
            </a:prstGeom>
          </p:spPr>
        </p:pic>
      </p:grpSp>
      <p:sp>
        <p:nvSpPr>
          <p:cNvPr id="2" name="Date Placeholder 1">
            <a:extLst>
              <a:ext uri="{FF2B5EF4-FFF2-40B4-BE49-F238E27FC236}">
                <a16:creationId xmlns:a16="http://schemas.microsoft.com/office/drawing/2014/main" id="{FBAC68AC-B05E-4C1B-8DB5-BF2199A2DE7E}"/>
              </a:ext>
            </a:extLst>
          </p:cNvPr>
          <p:cNvSpPr>
            <a:spLocks noGrp="1"/>
          </p:cNvSpPr>
          <p:nvPr>
            <p:ph type="dt" sz="half" idx="2"/>
          </p:nvPr>
        </p:nvSpPr>
        <p:spPr>
          <a:xfrm>
            <a:off x="10429220" y="6414033"/>
            <a:ext cx="1351328" cy="365125"/>
          </a:xfrm>
        </p:spPr>
        <p:txBody>
          <a:bodyPr/>
          <a:lstStyle/>
          <a:p>
            <a:r>
              <a:rPr lang="en-US" dirty="0"/>
              <a:t>February 10, 2022</a:t>
            </a:r>
          </a:p>
        </p:txBody>
      </p:sp>
      <p:sp>
        <p:nvSpPr>
          <p:cNvPr id="3" name="Slide Number Placeholder 2">
            <a:extLst>
              <a:ext uri="{FF2B5EF4-FFF2-40B4-BE49-F238E27FC236}">
                <a16:creationId xmlns:a16="http://schemas.microsoft.com/office/drawing/2014/main" id="{2C589465-33E0-48DB-85C6-3261CA061062}"/>
              </a:ext>
            </a:extLst>
          </p:cNvPr>
          <p:cNvSpPr>
            <a:spLocks noGrp="1"/>
          </p:cNvSpPr>
          <p:nvPr>
            <p:ph type="sldNum" sz="quarter" idx="4294967295"/>
          </p:nvPr>
        </p:nvSpPr>
        <p:spPr>
          <a:xfrm>
            <a:off x="10744200" y="274639"/>
            <a:ext cx="810876" cy="365125"/>
          </a:xfrm>
        </p:spPr>
        <p:txBody>
          <a:bodyPr/>
          <a:lstStyle/>
          <a:p>
            <a:fld id="{ACBF18E8-B7DE-433D-B9F8-59A3D714F318}" type="slidenum">
              <a:rPr lang="en-US" smtClean="0"/>
              <a:pPr/>
              <a:t>1</a:t>
            </a:fld>
            <a:endParaRPr lang="en-US" dirty="0"/>
          </a:p>
        </p:txBody>
      </p:sp>
      <p:sp>
        <p:nvSpPr>
          <p:cNvPr id="6" name="Footer Placeholder 5">
            <a:extLst>
              <a:ext uri="{FF2B5EF4-FFF2-40B4-BE49-F238E27FC236}">
                <a16:creationId xmlns:a16="http://schemas.microsoft.com/office/drawing/2014/main" id="{9BA69FCA-D69D-418D-AD0E-DD254CDD2D12}"/>
              </a:ext>
            </a:extLst>
          </p:cNvPr>
          <p:cNvSpPr>
            <a:spLocks noGrp="1"/>
          </p:cNvSpPr>
          <p:nvPr>
            <p:ph type="ftr" sz="quarter" idx="3"/>
          </p:nvPr>
        </p:nvSpPr>
        <p:spPr/>
        <p:txBody>
          <a:bodyPr/>
          <a:lstStyle/>
          <a:p>
            <a:r>
              <a:rPr lang="en-US" dirty="0"/>
              <a:t>Tips &amp; Tricks: Implementing SpeedTypes</a:t>
            </a:r>
          </a:p>
        </p:txBody>
      </p:sp>
    </p:spTree>
    <p:custDataLst>
      <p:tags r:id="rId1"/>
    </p:custDataLst>
    <p:extLst>
      <p:ext uri="{BB962C8B-B14F-4D97-AF65-F5344CB8AC3E}">
        <p14:creationId xmlns:p14="http://schemas.microsoft.com/office/powerpoint/2010/main" val="1730450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57200"/>
            <a:ext cx="10363200" cy="3125163"/>
          </a:xfrm>
        </p:spPr>
        <p:txBody>
          <a:bodyPr anchor="t"/>
          <a:lstStyle/>
          <a:p>
            <a:pPr algn="ctr"/>
            <a:r>
              <a:rPr lang="en-US" dirty="0"/>
              <a:t>Contact Information</a:t>
            </a:r>
          </a:p>
        </p:txBody>
      </p:sp>
      <p:sp>
        <p:nvSpPr>
          <p:cNvPr id="3" name="Subtitle 2"/>
          <p:cNvSpPr>
            <a:spLocks noGrp="1"/>
          </p:cNvSpPr>
          <p:nvPr>
            <p:ph type="subTitle" idx="1"/>
          </p:nvPr>
        </p:nvSpPr>
        <p:spPr>
          <a:xfrm>
            <a:off x="914400" y="2362200"/>
            <a:ext cx="10363200" cy="2449111"/>
          </a:xfrm>
        </p:spPr>
        <p:txBody>
          <a:bodyPr>
            <a:normAutofit/>
          </a:bodyPr>
          <a:lstStyle/>
          <a:p>
            <a:pPr algn="ctr"/>
            <a:r>
              <a:rPr lang="en-US" dirty="0"/>
              <a:t>Contact us </a:t>
            </a:r>
            <a:endParaRPr lang="en-US" dirty="0">
              <a:hlinkClick r:id="" action="ppaction://noaction"/>
            </a:endParaRPr>
          </a:p>
          <a:p>
            <a:pPr algn="ctr"/>
            <a:r>
              <a:rPr lang="en-US" dirty="0">
                <a:hlinkClick r:id="" action="ppaction://noaction"/>
              </a:rPr>
              <a:t>FloridaPALM@myfloridacfo.com</a:t>
            </a:r>
            <a:endParaRPr lang="en-US" dirty="0"/>
          </a:p>
          <a:p>
            <a:pPr algn="ctr"/>
            <a:endParaRPr lang="en-US" dirty="0"/>
          </a:p>
          <a:p>
            <a:pPr algn="ctr"/>
            <a:r>
              <a:rPr lang="en-US" dirty="0"/>
              <a:t>Project Website</a:t>
            </a:r>
          </a:p>
          <a:p>
            <a:pPr algn="ctr"/>
            <a:r>
              <a:rPr lang="en-US" dirty="0">
                <a:hlinkClick r:id="rId3"/>
              </a:rPr>
              <a:t>www.myfloridacfo.com/floridapalm/</a:t>
            </a:r>
            <a:endParaRPr lang="en-US" dirty="0"/>
          </a:p>
          <a:p>
            <a:pPr algn="ctr"/>
            <a:endParaRPr lang="en-US" dirty="0"/>
          </a:p>
        </p:txBody>
      </p:sp>
      <p:sp>
        <p:nvSpPr>
          <p:cNvPr id="4" name="Date Placeholder 3">
            <a:extLst>
              <a:ext uri="{FF2B5EF4-FFF2-40B4-BE49-F238E27FC236}">
                <a16:creationId xmlns:a16="http://schemas.microsoft.com/office/drawing/2014/main" id="{05C318FC-A02E-474D-9027-E88DC94D16F9}"/>
              </a:ext>
            </a:extLst>
          </p:cNvPr>
          <p:cNvSpPr>
            <a:spLocks noGrp="1"/>
          </p:cNvSpPr>
          <p:nvPr>
            <p:ph type="dt" sz="half" idx="2"/>
          </p:nvPr>
        </p:nvSpPr>
        <p:spPr/>
        <p:txBody>
          <a:bodyPr/>
          <a:lstStyle/>
          <a:p>
            <a:r>
              <a:rPr lang="en-US"/>
              <a:t>February 10, 2022</a:t>
            </a:r>
            <a:endParaRPr lang="en-US" dirty="0"/>
          </a:p>
        </p:txBody>
      </p:sp>
      <p:sp>
        <p:nvSpPr>
          <p:cNvPr id="5" name="Footer Placeholder 4">
            <a:extLst>
              <a:ext uri="{FF2B5EF4-FFF2-40B4-BE49-F238E27FC236}">
                <a16:creationId xmlns:a16="http://schemas.microsoft.com/office/drawing/2014/main" id="{CC7B1568-7456-4898-80FD-F6E086735BD2}"/>
              </a:ext>
            </a:extLst>
          </p:cNvPr>
          <p:cNvSpPr>
            <a:spLocks noGrp="1"/>
          </p:cNvSpPr>
          <p:nvPr>
            <p:ph type="ftr" sz="quarter" idx="3"/>
          </p:nvPr>
        </p:nvSpPr>
        <p:spPr/>
        <p:txBody>
          <a:bodyPr/>
          <a:lstStyle/>
          <a:p>
            <a:r>
              <a:rPr lang="en-US"/>
              <a:t>Tips &amp; Tricks: Implementing SpeedTypes</a:t>
            </a:r>
            <a:endParaRPr lang="en-US" dirty="0"/>
          </a:p>
        </p:txBody>
      </p:sp>
    </p:spTree>
    <p:extLst>
      <p:ext uri="{BB962C8B-B14F-4D97-AF65-F5344CB8AC3E}">
        <p14:creationId xmlns:p14="http://schemas.microsoft.com/office/powerpoint/2010/main" val="1907058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D3A68-9356-4767-89D1-F9545FF27182}"/>
              </a:ext>
            </a:extLst>
          </p:cNvPr>
          <p:cNvSpPr>
            <a:spLocks noGrp="1"/>
          </p:cNvSpPr>
          <p:nvPr>
            <p:ph type="ctrTitle"/>
          </p:nvPr>
        </p:nvSpPr>
        <p:spPr/>
        <p:txBody>
          <a:bodyPr/>
          <a:lstStyle/>
          <a:p>
            <a:r>
              <a:rPr lang="en-US" dirty="0"/>
              <a:t>Tips &amp; tricks </a:t>
            </a:r>
            <a:br>
              <a:rPr lang="en-US" dirty="0"/>
            </a:br>
            <a:r>
              <a:rPr lang="en-US" dirty="0"/>
              <a:t>Implementing SpeedTypes</a:t>
            </a:r>
          </a:p>
        </p:txBody>
      </p:sp>
      <p:sp>
        <p:nvSpPr>
          <p:cNvPr id="4" name="Slide Number Placeholder 3">
            <a:extLst>
              <a:ext uri="{FF2B5EF4-FFF2-40B4-BE49-F238E27FC236}">
                <a16:creationId xmlns:a16="http://schemas.microsoft.com/office/drawing/2014/main" id="{E50B0AFA-3850-4367-921B-2E02C4277505}"/>
              </a:ext>
            </a:extLst>
          </p:cNvPr>
          <p:cNvSpPr>
            <a:spLocks noGrp="1"/>
          </p:cNvSpPr>
          <p:nvPr>
            <p:ph type="sldNum" sz="quarter" idx="4294967295"/>
          </p:nvPr>
        </p:nvSpPr>
        <p:spPr>
          <a:xfrm>
            <a:off x="10744200" y="274639"/>
            <a:ext cx="810876" cy="365125"/>
          </a:xfrm>
        </p:spPr>
        <p:txBody>
          <a:bodyPr/>
          <a:lstStyle/>
          <a:p>
            <a:fld id="{ACBF18E8-B7DE-433D-B9F8-59A3D714F318}" type="slidenum">
              <a:rPr lang="en-US" smtClean="0"/>
              <a:pPr/>
              <a:t>2</a:t>
            </a:fld>
            <a:endParaRPr lang="en-US" dirty="0"/>
          </a:p>
        </p:txBody>
      </p:sp>
      <p:sp>
        <p:nvSpPr>
          <p:cNvPr id="3" name="Date Placeholder 2">
            <a:extLst>
              <a:ext uri="{FF2B5EF4-FFF2-40B4-BE49-F238E27FC236}">
                <a16:creationId xmlns:a16="http://schemas.microsoft.com/office/drawing/2014/main" id="{D95E423A-0D9C-4712-A49C-6021424DFDFB}"/>
              </a:ext>
            </a:extLst>
          </p:cNvPr>
          <p:cNvSpPr>
            <a:spLocks noGrp="1"/>
          </p:cNvSpPr>
          <p:nvPr>
            <p:ph type="dt" sz="half" idx="2"/>
          </p:nvPr>
        </p:nvSpPr>
        <p:spPr/>
        <p:txBody>
          <a:bodyPr/>
          <a:lstStyle/>
          <a:p>
            <a:r>
              <a:rPr lang="en-US"/>
              <a:t>February 10, 2022</a:t>
            </a:r>
            <a:endParaRPr lang="en-US" dirty="0"/>
          </a:p>
        </p:txBody>
      </p:sp>
      <p:sp>
        <p:nvSpPr>
          <p:cNvPr id="5" name="Footer Placeholder 4">
            <a:extLst>
              <a:ext uri="{FF2B5EF4-FFF2-40B4-BE49-F238E27FC236}">
                <a16:creationId xmlns:a16="http://schemas.microsoft.com/office/drawing/2014/main" id="{7D3EA250-7CAC-462D-8706-55A0597F3FDA}"/>
              </a:ext>
            </a:extLst>
          </p:cNvPr>
          <p:cNvSpPr>
            <a:spLocks noGrp="1"/>
          </p:cNvSpPr>
          <p:nvPr>
            <p:ph type="ftr" sz="quarter" idx="3"/>
          </p:nvPr>
        </p:nvSpPr>
        <p:spPr/>
        <p:txBody>
          <a:bodyPr/>
          <a:lstStyle/>
          <a:p>
            <a:r>
              <a:rPr lang="en-US"/>
              <a:t>Tips &amp; Tricks: Implementing SpeedTypes</a:t>
            </a:r>
            <a:endParaRPr lang="en-US" dirty="0"/>
          </a:p>
        </p:txBody>
      </p:sp>
    </p:spTree>
    <p:extLst>
      <p:ext uri="{BB962C8B-B14F-4D97-AF65-F5344CB8AC3E}">
        <p14:creationId xmlns:p14="http://schemas.microsoft.com/office/powerpoint/2010/main" val="2715340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8FD1E5-0B3A-40B8-ABAE-5289D1FAAA6D}"/>
              </a:ext>
            </a:extLst>
          </p:cNvPr>
          <p:cNvSpPr>
            <a:spLocks noGrp="1"/>
          </p:cNvSpPr>
          <p:nvPr>
            <p:ph idx="1"/>
          </p:nvPr>
        </p:nvSpPr>
        <p:spPr>
          <a:xfrm>
            <a:off x="582276" y="1263758"/>
            <a:ext cx="10972800" cy="4525963"/>
          </a:xfrm>
        </p:spPr>
        <p:txBody>
          <a:bodyPr>
            <a:normAutofit/>
          </a:bodyPr>
          <a:lstStyle/>
          <a:p>
            <a:endParaRPr lang="en-US" dirty="0"/>
          </a:p>
          <a:p>
            <a:endParaRPr lang="en-US" dirty="0"/>
          </a:p>
        </p:txBody>
      </p:sp>
      <p:sp>
        <p:nvSpPr>
          <p:cNvPr id="3" name="Slide Number Placeholder 2">
            <a:extLst>
              <a:ext uri="{FF2B5EF4-FFF2-40B4-BE49-F238E27FC236}">
                <a16:creationId xmlns:a16="http://schemas.microsoft.com/office/drawing/2014/main" id="{704301EC-08F3-4C17-81D0-C4C9C8FA7946}"/>
              </a:ext>
            </a:extLst>
          </p:cNvPr>
          <p:cNvSpPr>
            <a:spLocks noGrp="1"/>
          </p:cNvSpPr>
          <p:nvPr>
            <p:ph type="sldNum" sz="quarter" idx="12"/>
          </p:nvPr>
        </p:nvSpPr>
        <p:spPr/>
        <p:txBody>
          <a:bodyPr/>
          <a:lstStyle/>
          <a:p>
            <a:fld id="{ACBF18E8-B7DE-433D-B9F8-59A3D714F318}" type="slidenum">
              <a:rPr lang="en-US" smtClean="0"/>
              <a:pPr/>
              <a:t>3</a:t>
            </a:fld>
            <a:endParaRPr lang="en-US" dirty="0"/>
          </a:p>
        </p:txBody>
      </p:sp>
      <p:sp>
        <p:nvSpPr>
          <p:cNvPr id="4" name="Title 3">
            <a:extLst>
              <a:ext uri="{FF2B5EF4-FFF2-40B4-BE49-F238E27FC236}">
                <a16:creationId xmlns:a16="http://schemas.microsoft.com/office/drawing/2014/main" id="{DED970F9-BABD-444D-975F-E2D449514D89}"/>
              </a:ext>
            </a:extLst>
          </p:cNvPr>
          <p:cNvSpPr>
            <a:spLocks noGrp="1"/>
          </p:cNvSpPr>
          <p:nvPr>
            <p:ph type="title"/>
          </p:nvPr>
        </p:nvSpPr>
        <p:spPr/>
        <p:txBody>
          <a:bodyPr/>
          <a:lstStyle/>
          <a:p>
            <a:r>
              <a:rPr lang="en-US" dirty="0"/>
              <a:t>Implementing SpeedTypes	</a:t>
            </a:r>
          </a:p>
        </p:txBody>
      </p:sp>
      <p:sp>
        <p:nvSpPr>
          <p:cNvPr id="5" name="Date Placeholder 4">
            <a:extLst>
              <a:ext uri="{FF2B5EF4-FFF2-40B4-BE49-F238E27FC236}">
                <a16:creationId xmlns:a16="http://schemas.microsoft.com/office/drawing/2014/main" id="{26DE3D79-DADE-4F52-A485-CE1DC2D60C7A}"/>
              </a:ext>
            </a:extLst>
          </p:cNvPr>
          <p:cNvSpPr>
            <a:spLocks noGrp="1"/>
          </p:cNvSpPr>
          <p:nvPr>
            <p:ph type="dt" sz="half" idx="2"/>
          </p:nvPr>
        </p:nvSpPr>
        <p:spPr>
          <a:xfrm>
            <a:off x="9822730" y="6413716"/>
            <a:ext cx="1767398" cy="365760"/>
          </a:xfrm>
        </p:spPr>
        <p:txBody>
          <a:bodyPr/>
          <a:lstStyle/>
          <a:p>
            <a:r>
              <a:rPr lang="en-US"/>
              <a:t>February 10, 2022</a:t>
            </a:r>
            <a:endParaRPr lang="en-US" dirty="0"/>
          </a:p>
        </p:txBody>
      </p:sp>
      <p:sp>
        <p:nvSpPr>
          <p:cNvPr id="8" name="Rectangle 7">
            <a:extLst>
              <a:ext uri="{FF2B5EF4-FFF2-40B4-BE49-F238E27FC236}">
                <a16:creationId xmlns:a16="http://schemas.microsoft.com/office/drawing/2014/main" id="{BED16EBD-BD87-4382-89B4-06A8D3D1883B}"/>
              </a:ext>
            </a:extLst>
          </p:cNvPr>
          <p:cNvSpPr/>
          <p:nvPr/>
        </p:nvSpPr>
        <p:spPr>
          <a:xfrm>
            <a:off x="9634439" y="1110497"/>
            <a:ext cx="248786" cy="369332"/>
          </a:xfrm>
          <a:prstGeom prst="rect">
            <a:avLst/>
          </a:prstGeom>
        </p:spPr>
        <p:txBody>
          <a:bodyPr wrap="none">
            <a:spAutoFit/>
          </a:bodyPr>
          <a:lstStyle/>
          <a:p>
            <a:pPr algn="ctr"/>
            <a:r>
              <a:rPr lang="en-US" dirty="0">
                <a:latin typeface="Arial" panose="020B0604020202020204" pitchFamily="34" charset="0"/>
                <a:ea typeface="Calibri" panose="020F0502020204030204" pitchFamily="34" charset="0"/>
              </a:rPr>
              <a:t> </a:t>
            </a:r>
          </a:p>
        </p:txBody>
      </p:sp>
      <p:sp>
        <p:nvSpPr>
          <p:cNvPr id="6" name="Footer Placeholder 5">
            <a:extLst>
              <a:ext uri="{FF2B5EF4-FFF2-40B4-BE49-F238E27FC236}">
                <a16:creationId xmlns:a16="http://schemas.microsoft.com/office/drawing/2014/main" id="{431283BB-F69C-49F1-95F4-62158BF36322}"/>
              </a:ext>
            </a:extLst>
          </p:cNvPr>
          <p:cNvSpPr>
            <a:spLocks noGrp="1"/>
          </p:cNvSpPr>
          <p:nvPr>
            <p:ph type="ftr" sz="quarter" idx="3"/>
          </p:nvPr>
        </p:nvSpPr>
        <p:spPr/>
        <p:txBody>
          <a:bodyPr/>
          <a:lstStyle/>
          <a:p>
            <a:r>
              <a:rPr lang="en-US"/>
              <a:t>Tips &amp; Tricks: Implementing SpeedTypes</a:t>
            </a:r>
            <a:endParaRPr lang="en-US" dirty="0"/>
          </a:p>
        </p:txBody>
      </p:sp>
      <p:sp>
        <p:nvSpPr>
          <p:cNvPr id="9" name="Content Placeholder 1">
            <a:extLst>
              <a:ext uri="{FF2B5EF4-FFF2-40B4-BE49-F238E27FC236}">
                <a16:creationId xmlns:a16="http://schemas.microsoft.com/office/drawing/2014/main" id="{2857F639-77F3-4009-BDD7-586BA74D3E6F}"/>
              </a:ext>
            </a:extLst>
          </p:cNvPr>
          <p:cNvSpPr txBox="1">
            <a:spLocks/>
          </p:cNvSpPr>
          <p:nvPr/>
        </p:nvSpPr>
        <p:spPr>
          <a:xfrm>
            <a:off x="614934" y="1381447"/>
            <a:ext cx="10972800" cy="266837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dirty="0"/>
              <a:t>Definition </a:t>
            </a:r>
          </a:p>
          <a:p>
            <a:r>
              <a:rPr lang="en-US" dirty="0"/>
              <a:t>Create and Maintain </a:t>
            </a:r>
          </a:p>
          <a:p>
            <a:r>
              <a:rPr lang="en-US" dirty="0"/>
              <a:t>How to use </a:t>
            </a:r>
          </a:p>
          <a:p>
            <a:r>
              <a:rPr lang="en-US" dirty="0"/>
              <a:t>Demonstration </a:t>
            </a:r>
          </a:p>
          <a:p>
            <a:r>
              <a:rPr lang="en-US" dirty="0"/>
              <a:t>User Support</a:t>
            </a:r>
          </a:p>
          <a:p>
            <a:endParaRPr lang="en-US" dirty="0"/>
          </a:p>
        </p:txBody>
      </p:sp>
    </p:spTree>
    <p:extLst>
      <p:ext uri="{BB962C8B-B14F-4D97-AF65-F5344CB8AC3E}">
        <p14:creationId xmlns:p14="http://schemas.microsoft.com/office/powerpoint/2010/main" val="678897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8FD1E5-0B3A-40B8-ABAE-5289D1FAAA6D}"/>
              </a:ext>
            </a:extLst>
          </p:cNvPr>
          <p:cNvSpPr>
            <a:spLocks noGrp="1"/>
          </p:cNvSpPr>
          <p:nvPr>
            <p:ph idx="1"/>
          </p:nvPr>
        </p:nvSpPr>
        <p:spPr>
          <a:xfrm>
            <a:off x="582276" y="1263758"/>
            <a:ext cx="10972800" cy="4525963"/>
          </a:xfrm>
        </p:spPr>
        <p:txBody>
          <a:bodyPr>
            <a:normAutofit/>
          </a:bodyPr>
          <a:lstStyle/>
          <a:p>
            <a:endParaRPr lang="en-US" dirty="0"/>
          </a:p>
          <a:p>
            <a:endParaRPr lang="en-US" dirty="0"/>
          </a:p>
        </p:txBody>
      </p:sp>
      <p:sp>
        <p:nvSpPr>
          <p:cNvPr id="3" name="Slide Number Placeholder 2">
            <a:extLst>
              <a:ext uri="{FF2B5EF4-FFF2-40B4-BE49-F238E27FC236}">
                <a16:creationId xmlns:a16="http://schemas.microsoft.com/office/drawing/2014/main" id="{704301EC-08F3-4C17-81D0-C4C9C8FA7946}"/>
              </a:ext>
            </a:extLst>
          </p:cNvPr>
          <p:cNvSpPr>
            <a:spLocks noGrp="1"/>
          </p:cNvSpPr>
          <p:nvPr>
            <p:ph type="sldNum" sz="quarter" idx="12"/>
          </p:nvPr>
        </p:nvSpPr>
        <p:spPr/>
        <p:txBody>
          <a:bodyPr/>
          <a:lstStyle/>
          <a:p>
            <a:fld id="{ACBF18E8-B7DE-433D-B9F8-59A3D714F318}" type="slidenum">
              <a:rPr lang="en-US" smtClean="0"/>
              <a:pPr/>
              <a:t>4</a:t>
            </a:fld>
            <a:endParaRPr lang="en-US" dirty="0"/>
          </a:p>
        </p:txBody>
      </p:sp>
      <p:sp>
        <p:nvSpPr>
          <p:cNvPr id="4" name="Title 3">
            <a:extLst>
              <a:ext uri="{FF2B5EF4-FFF2-40B4-BE49-F238E27FC236}">
                <a16:creationId xmlns:a16="http://schemas.microsoft.com/office/drawing/2014/main" id="{DED970F9-BABD-444D-975F-E2D449514D89}"/>
              </a:ext>
            </a:extLst>
          </p:cNvPr>
          <p:cNvSpPr>
            <a:spLocks noGrp="1"/>
          </p:cNvSpPr>
          <p:nvPr>
            <p:ph type="title"/>
          </p:nvPr>
        </p:nvSpPr>
        <p:spPr>
          <a:xfrm>
            <a:off x="625929" y="274638"/>
            <a:ext cx="10134600" cy="1143000"/>
          </a:xfrm>
        </p:spPr>
        <p:txBody>
          <a:bodyPr/>
          <a:lstStyle/>
          <a:p>
            <a:r>
              <a:rPr lang="en-US" dirty="0"/>
              <a:t>What are SpeedTypes</a:t>
            </a:r>
          </a:p>
        </p:txBody>
      </p:sp>
      <p:sp>
        <p:nvSpPr>
          <p:cNvPr id="5" name="Date Placeholder 4">
            <a:extLst>
              <a:ext uri="{FF2B5EF4-FFF2-40B4-BE49-F238E27FC236}">
                <a16:creationId xmlns:a16="http://schemas.microsoft.com/office/drawing/2014/main" id="{26DE3D79-DADE-4F52-A485-CE1DC2D60C7A}"/>
              </a:ext>
            </a:extLst>
          </p:cNvPr>
          <p:cNvSpPr>
            <a:spLocks noGrp="1"/>
          </p:cNvSpPr>
          <p:nvPr>
            <p:ph type="dt" sz="half" idx="2"/>
          </p:nvPr>
        </p:nvSpPr>
        <p:spPr>
          <a:xfrm>
            <a:off x="9822730" y="6413716"/>
            <a:ext cx="1767398" cy="365760"/>
          </a:xfrm>
        </p:spPr>
        <p:txBody>
          <a:bodyPr/>
          <a:lstStyle/>
          <a:p>
            <a:r>
              <a:rPr lang="en-US"/>
              <a:t>February 10, 2022</a:t>
            </a:r>
            <a:endParaRPr lang="en-US" dirty="0"/>
          </a:p>
        </p:txBody>
      </p:sp>
      <p:sp>
        <p:nvSpPr>
          <p:cNvPr id="8" name="Rectangle 7">
            <a:extLst>
              <a:ext uri="{FF2B5EF4-FFF2-40B4-BE49-F238E27FC236}">
                <a16:creationId xmlns:a16="http://schemas.microsoft.com/office/drawing/2014/main" id="{BED16EBD-BD87-4382-89B4-06A8D3D1883B}"/>
              </a:ext>
            </a:extLst>
          </p:cNvPr>
          <p:cNvSpPr/>
          <p:nvPr/>
        </p:nvSpPr>
        <p:spPr>
          <a:xfrm>
            <a:off x="9634439" y="1110497"/>
            <a:ext cx="248786" cy="369332"/>
          </a:xfrm>
          <a:prstGeom prst="rect">
            <a:avLst/>
          </a:prstGeom>
        </p:spPr>
        <p:txBody>
          <a:bodyPr wrap="none">
            <a:spAutoFit/>
          </a:bodyPr>
          <a:lstStyle/>
          <a:p>
            <a:pPr algn="ctr"/>
            <a:r>
              <a:rPr lang="en-US" dirty="0">
                <a:latin typeface="Arial" panose="020B0604020202020204" pitchFamily="34" charset="0"/>
                <a:ea typeface="Calibri" panose="020F0502020204030204" pitchFamily="34" charset="0"/>
              </a:rPr>
              <a:t> </a:t>
            </a:r>
          </a:p>
        </p:txBody>
      </p:sp>
      <p:sp>
        <p:nvSpPr>
          <p:cNvPr id="6" name="Footer Placeholder 5">
            <a:extLst>
              <a:ext uri="{FF2B5EF4-FFF2-40B4-BE49-F238E27FC236}">
                <a16:creationId xmlns:a16="http://schemas.microsoft.com/office/drawing/2014/main" id="{431283BB-F69C-49F1-95F4-62158BF36322}"/>
              </a:ext>
            </a:extLst>
          </p:cNvPr>
          <p:cNvSpPr>
            <a:spLocks noGrp="1"/>
          </p:cNvSpPr>
          <p:nvPr>
            <p:ph type="ftr" sz="quarter" idx="3"/>
          </p:nvPr>
        </p:nvSpPr>
        <p:spPr/>
        <p:txBody>
          <a:bodyPr/>
          <a:lstStyle/>
          <a:p>
            <a:r>
              <a:rPr lang="en-US"/>
              <a:t>Tips &amp; Tricks: Implementing SpeedTypes</a:t>
            </a:r>
            <a:endParaRPr lang="en-US" dirty="0"/>
          </a:p>
        </p:txBody>
      </p:sp>
      <p:sp>
        <p:nvSpPr>
          <p:cNvPr id="9" name="Content Placeholder 1">
            <a:extLst>
              <a:ext uri="{FF2B5EF4-FFF2-40B4-BE49-F238E27FC236}">
                <a16:creationId xmlns:a16="http://schemas.microsoft.com/office/drawing/2014/main" id="{2857F639-77F3-4009-BDD7-586BA74D3E6F}"/>
              </a:ext>
            </a:extLst>
          </p:cNvPr>
          <p:cNvSpPr txBox="1">
            <a:spLocks/>
          </p:cNvSpPr>
          <p:nvPr/>
        </p:nvSpPr>
        <p:spPr>
          <a:xfrm>
            <a:off x="614934" y="1332460"/>
            <a:ext cx="10972800" cy="43103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dirty="0"/>
              <a:t>A shortcut key used to populate ChartField values on disinvestment journals</a:t>
            </a:r>
          </a:p>
          <a:p>
            <a:r>
              <a:rPr lang="en-US" dirty="0"/>
              <a:t>Functionality to support efficient data entry of selected ChartField values on journal lines</a:t>
            </a:r>
          </a:p>
          <a:p>
            <a:r>
              <a:rPr lang="en-US" dirty="0"/>
              <a:t>Identify which ChartFields and ChartField values to auto-populate on the journal line</a:t>
            </a:r>
          </a:p>
          <a:p>
            <a:r>
              <a:rPr lang="en-US" dirty="0"/>
              <a:t>Not stored on the online journal page, but are stored on the database for reference </a:t>
            </a:r>
          </a:p>
          <a:p>
            <a:pPr marL="109728" indent="0">
              <a:buNone/>
            </a:pPr>
            <a:endParaRPr lang="en-US" dirty="0"/>
          </a:p>
          <a:p>
            <a:endParaRPr lang="en-US" dirty="0"/>
          </a:p>
          <a:p>
            <a:endParaRPr lang="en-US" dirty="0"/>
          </a:p>
        </p:txBody>
      </p:sp>
    </p:spTree>
    <p:extLst>
      <p:ext uri="{BB962C8B-B14F-4D97-AF65-F5344CB8AC3E}">
        <p14:creationId xmlns:p14="http://schemas.microsoft.com/office/powerpoint/2010/main" val="1891326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8FD1E5-0B3A-40B8-ABAE-5289D1FAAA6D}"/>
              </a:ext>
            </a:extLst>
          </p:cNvPr>
          <p:cNvSpPr>
            <a:spLocks noGrp="1"/>
          </p:cNvSpPr>
          <p:nvPr>
            <p:ph idx="1"/>
          </p:nvPr>
        </p:nvSpPr>
        <p:spPr>
          <a:xfrm>
            <a:off x="582276" y="1263758"/>
            <a:ext cx="10972800" cy="4525963"/>
          </a:xfrm>
        </p:spPr>
        <p:txBody>
          <a:bodyPr>
            <a:normAutofit/>
          </a:bodyPr>
          <a:lstStyle/>
          <a:p>
            <a:endParaRPr lang="en-US" dirty="0"/>
          </a:p>
          <a:p>
            <a:endParaRPr lang="en-US" dirty="0"/>
          </a:p>
        </p:txBody>
      </p:sp>
      <p:sp>
        <p:nvSpPr>
          <p:cNvPr id="3" name="Slide Number Placeholder 2">
            <a:extLst>
              <a:ext uri="{FF2B5EF4-FFF2-40B4-BE49-F238E27FC236}">
                <a16:creationId xmlns:a16="http://schemas.microsoft.com/office/drawing/2014/main" id="{704301EC-08F3-4C17-81D0-C4C9C8FA7946}"/>
              </a:ext>
            </a:extLst>
          </p:cNvPr>
          <p:cNvSpPr>
            <a:spLocks noGrp="1"/>
          </p:cNvSpPr>
          <p:nvPr>
            <p:ph type="sldNum" sz="quarter" idx="12"/>
          </p:nvPr>
        </p:nvSpPr>
        <p:spPr/>
        <p:txBody>
          <a:bodyPr/>
          <a:lstStyle/>
          <a:p>
            <a:fld id="{ACBF18E8-B7DE-433D-B9F8-59A3D714F318}" type="slidenum">
              <a:rPr lang="en-US" smtClean="0"/>
              <a:pPr/>
              <a:t>5</a:t>
            </a:fld>
            <a:endParaRPr lang="en-US" dirty="0"/>
          </a:p>
        </p:txBody>
      </p:sp>
      <p:sp>
        <p:nvSpPr>
          <p:cNvPr id="4" name="Title 3">
            <a:extLst>
              <a:ext uri="{FF2B5EF4-FFF2-40B4-BE49-F238E27FC236}">
                <a16:creationId xmlns:a16="http://schemas.microsoft.com/office/drawing/2014/main" id="{DED970F9-BABD-444D-975F-E2D449514D89}"/>
              </a:ext>
            </a:extLst>
          </p:cNvPr>
          <p:cNvSpPr>
            <a:spLocks noGrp="1"/>
          </p:cNvSpPr>
          <p:nvPr>
            <p:ph type="title"/>
          </p:nvPr>
        </p:nvSpPr>
        <p:spPr>
          <a:xfrm>
            <a:off x="625929" y="274638"/>
            <a:ext cx="10134600" cy="1143000"/>
          </a:xfrm>
        </p:spPr>
        <p:txBody>
          <a:bodyPr/>
          <a:lstStyle/>
          <a:p>
            <a:r>
              <a:rPr lang="en-US" dirty="0"/>
              <a:t>Creating and Maintaining SpeedTypes</a:t>
            </a:r>
          </a:p>
        </p:txBody>
      </p:sp>
      <p:sp>
        <p:nvSpPr>
          <p:cNvPr id="5" name="Date Placeholder 4">
            <a:extLst>
              <a:ext uri="{FF2B5EF4-FFF2-40B4-BE49-F238E27FC236}">
                <a16:creationId xmlns:a16="http://schemas.microsoft.com/office/drawing/2014/main" id="{26DE3D79-DADE-4F52-A485-CE1DC2D60C7A}"/>
              </a:ext>
            </a:extLst>
          </p:cNvPr>
          <p:cNvSpPr>
            <a:spLocks noGrp="1"/>
          </p:cNvSpPr>
          <p:nvPr>
            <p:ph type="dt" sz="half" idx="2"/>
          </p:nvPr>
        </p:nvSpPr>
        <p:spPr>
          <a:xfrm>
            <a:off x="9822730" y="6413716"/>
            <a:ext cx="1767398" cy="365760"/>
          </a:xfrm>
        </p:spPr>
        <p:txBody>
          <a:bodyPr/>
          <a:lstStyle/>
          <a:p>
            <a:r>
              <a:rPr lang="en-US"/>
              <a:t>February 10, 2022</a:t>
            </a:r>
            <a:endParaRPr lang="en-US" dirty="0"/>
          </a:p>
        </p:txBody>
      </p:sp>
      <p:sp>
        <p:nvSpPr>
          <p:cNvPr id="8" name="Rectangle 7">
            <a:extLst>
              <a:ext uri="{FF2B5EF4-FFF2-40B4-BE49-F238E27FC236}">
                <a16:creationId xmlns:a16="http://schemas.microsoft.com/office/drawing/2014/main" id="{BED16EBD-BD87-4382-89B4-06A8D3D1883B}"/>
              </a:ext>
            </a:extLst>
          </p:cNvPr>
          <p:cNvSpPr/>
          <p:nvPr/>
        </p:nvSpPr>
        <p:spPr>
          <a:xfrm>
            <a:off x="9634439" y="1110497"/>
            <a:ext cx="248786" cy="369332"/>
          </a:xfrm>
          <a:prstGeom prst="rect">
            <a:avLst/>
          </a:prstGeom>
        </p:spPr>
        <p:txBody>
          <a:bodyPr wrap="none">
            <a:spAutoFit/>
          </a:bodyPr>
          <a:lstStyle/>
          <a:p>
            <a:pPr algn="ctr"/>
            <a:r>
              <a:rPr lang="en-US" dirty="0">
                <a:latin typeface="Arial" panose="020B0604020202020204" pitchFamily="34" charset="0"/>
                <a:ea typeface="Calibri" panose="020F0502020204030204" pitchFamily="34" charset="0"/>
              </a:rPr>
              <a:t> </a:t>
            </a:r>
          </a:p>
        </p:txBody>
      </p:sp>
      <p:sp>
        <p:nvSpPr>
          <p:cNvPr id="6" name="Footer Placeholder 5">
            <a:extLst>
              <a:ext uri="{FF2B5EF4-FFF2-40B4-BE49-F238E27FC236}">
                <a16:creationId xmlns:a16="http://schemas.microsoft.com/office/drawing/2014/main" id="{431283BB-F69C-49F1-95F4-62158BF36322}"/>
              </a:ext>
            </a:extLst>
          </p:cNvPr>
          <p:cNvSpPr>
            <a:spLocks noGrp="1"/>
          </p:cNvSpPr>
          <p:nvPr>
            <p:ph type="ftr" sz="quarter" idx="3"/>
          </p:nvPr>
        </p:nvSpPr>
        <p:spPr/>
        <p:txBody>
          <a:bodyPr/>
          <a:lstStyle/>
          <a:p>
            <a:r>
              <a:rPr lang="en-US"/>
              <a:t>Tips &amp; Tricks: Implementing SpeedTypes</a:t>
            </a:r>
            <a:endParaRPr lang="en-US" dirty="0"/>
          </a:p>
        </p:txBody>
      </p:sp>
      <p:sp>
        <p:nvSpPr>
          <p:cNvPr id="9" name="Content Placeholder 1">
            <a:extLst>
              <a:ext uri="{FF2B5EF4-FFF2-40B4-BE49-F238E27FC236}">
                <a16:creationId xmlns:a16="http://schemas.microsoft.com/office/drawing/2014/main" id="{2857F639-77F3-4009-BDD7-586BA74D3E6F}"/>
              </a:ext>
            </a:extLst>
          </p:cNvPr>
          <p:cNvSpPr txBox="1">
            <a:spLocks/>
          </p:cNvSpPr>
          <p:nvPr/>
        </p:nvSpPr>
        <p:spPr>
          <a:xfrm>
            <a:off x="582276" y="1479421"/>
            <a:ext cx="10972800" cy="43103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endParaRPr lang="en-US" dirty="0"/>
          </a:p>
          <a:p>
            <a:endParaRPr lang="en-US" dirty="0"/>
          </a:p>
          <a:p>
            <a:endParaRPr lang="en-US" dirty="0"/>
          </a:p>
        </p:txBody>
      </p:sp>
      <p:sp>
        <p:nvSpPr>
          <p:cNvPr id="10" name="Content Placeholder 1">
            <a:extLst>
              <a:ext uri="{FF2B5EF4-FFF2-40B4-BE49-F238E27FC236}">
                <a16:creationId xmlns:a16="http://schemas.microsoft.com/office/drawing/2014/main" id="{543EC042-0801-415D-AF55-5E58C4FF55B0}"/>
              </a:ext>
            </a:extLst>
          </p:cNvPr>
          <p:cNvSpPr txBox="1">
            <a:spLocks/>
          </p:cNvSpPr>
          <p:nvPr/>
        </p:nvSpPr>
        <p:spPr>
          <a:xfrm>
            <a:off x="620373" y="1321570"/>
            <a:ext cx="10972800" cy="43103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dirty="0"/>
              <a:t>Agency COA Maintainer will create and maintain agency SpeedTypes</a:t>
            </a:r>
          </a:p>
          <a:p>
            <a:r>
              <a:rPr lang="en-US" dirty="0"/>
              <a:t>10-character alpha/numeric key</a:t>
            </a:r>
          </a:p>
          <a:p>
            <a:pPr lvl="1"/>
            <a:r>
              <a:rPr lang="en-US" dirty="0"/>
              <a:t>Standard naming convention </a:t>
            </a:r>
          </a:p>
          <a:p>
            <a:pPr lvl="1"/>
            <a:r>
              <a:rPr lang="en-US" dirty="0"/>
              <a:t>No limit to the number of SpeedTypes you may create</a:t>
            </a:r>
          </a:p>
          <a:p>
            <a:pPr lvl="1"/>
            <a:r>
              <a:rPr lang="en-US" dirty="0"/>
              <a:t>ChartField combinations are determined by agency </a:t>
            </a:r>
          </a:p>
          <a:p>
            <a:r>
              <a:rPr lang="en-US" dirty="0"/>
              <a:t>SpeedTypes can be updated or deleted</a:t>
            </a:r>
          </a:p>
          <a:p>
            <a:pPr lvl="1"/>
            <a:r>
              <a:rPr lang="en-US" dirty="0"/>
              <a:t>Updates only effect new journals </a:t>
            </a:r>
          </a:p>
          <a:p>
            <a:pPr lvl="1"/>
            <a:r>
              <a:rPr lang="en-US" dirty="0"/>
              <a:t>Mass delete functionality </a:t>
            </a:r>
          </a:p>
          <a:p>
            <a:endParaRPr lang="en-US" dirty="0"/>
          </a:p>
          <a:p>
            <a:endParaRPr lang="en-US" dirty="0"/>
          </a:p>
        </p:txBody>
      </p:sp>
    </p:spTree>
    <p:extLst>
      <p:ext uri="{BB962C8B-B14F-4D97-AF65-F5344CB8AC3E}">
        <p14:creationId xmlns:p14="http://schemas.microsoft.com/office/powerpoint/2010/main" val="3340772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8FD1E5-0B3A-40B8-ABAE-5289D1FAAA6D}"/>
              </a:ext>
            </a:extLst>
          </p:cNvPr>
          <p:cNvSpPr>
            <a:spLocks noGrp="1"/>
          </p:cNvSpPr>
          <p:nvPr>
            <p:ph idx="1"/>
          </p:nvPr>
        </p:nvSpPr>
        <p:spPr>
          <a:xfrm>
            <a:off x="582276" y="1263758"/>
            <a:ext cx="10972800" cy="4525963"/>
          </a:xfrm>
        </p:spPr>
        <p:txBody>
          <a:bodyPr>
            <a:normAutofit/>
          </a:bodyPr>
          <a:lstStyle/>
          <a:p>
            <a:endParaRPr lang="en-US" dirty="0"/>
          </a:p>
          <a:p>
            <a:endParaRPr lang="en-US" dirty="0"/>
          </a:p>
        </p:txBody>
      </p:sp>
      <p:sp>
        <p:nvSpPr>
          <p:cNvPr id="3" name="Slide Number Placeholder 2">
            <a:extLst>
              <a:ext uri="{FF2B5EF4-FFF2-40B4-BE49-F238E27FC236}">
                <a16:creationId xmlns:a16="http://schemas.microsoft.com/office/drawing/2014/main" id="{704301EC-08F3-4C17-81D0-C4C9C8FA7946}"/>
              </a:ext>
            </a:extLst>
          </p:cNvPr>
          <p:cNvSpPr>
            <a:spLocks noGrp="1"/>
          </p:cNvSpPr>
          <p:nvPr>
            <p:ph type="sldNum" sz="quarter" idx="12"/>
          </p:nvPr>
        </p:nvSpPr>
        <p:spPr/>
        <p:txBody>
          <a:bodyPr/>
          <a:lstStyle/>
          <a:p>
            <a:fld id="{ACBF18E8-B7DE-433D-B9F8-59A3D714F318}" type="slidenum">
              <a:rPr lang="en-US" smtClean="0"/>
              <a:pPr/>
              <a:t>6</a:t>
            </a:fld>
            <a:endParaRPr lang="en-US" dirty="0"/>
          </a:p>
        </p:txBody>
      </p:sp>
      <p:sp>
        <p:nvSpPr>
          <p:cNvPr id="4" name="Title 3">
            <a:extLst>
              <a:ext uri="{FF2B5EF4-FFF2-40B4-BE49-F238E27FC236}">
                <a16:creationId xmlns:a16="http://schemas.microsoft.com/office/drawing/2014/main" id="{DED970F9-BABD-444D-975F-E2D449514D89}"/>
              </a:ext>
            </a:extLst>
          </p:cNvPr>
          <p:cNvSpPr>
            <a:spLocks noGrp="1"/>
          </p:cNvSpPr>
          <p:nvPr>
            <p:ph type="title"/>
          </p:nvPr>
        </p:nvSpPr>
        <p:spPr>
          <a:xfrm>
            <a:off x="625929" y="274638"/>
            <a:ext cx="10134600" cy="1143000"/>
          </a:xfrm>
        </p:spPr>
        <p:txBody>
          <a:bodyPr/>
          <a:lstStyle/>
          <a:p>
            <a:r>
              <a:rPr lang="en-US" dirty="0"/>
              <a:t>How To Use SpeedTypes</a:t>
            </a:r>
          </a:p>
        </p:txBody>
      </p:sp>
      <p:sp>
        <p:nvSpPr>
          <p:cNvPr id="5" name="Date Placeholder 4">
            <a:extLst>
              <a:ext uri="{FF2B5EF4-FFF2-40B4-BE49-F238E27FC236}">
                <a16:creationId xmlns:a16="http://schemas.microsoft.com/office/drawing/2014/main" id="{26DE3D79-DADE-4F52-A485-CE1DC2D60C7A}"/>
              </a:ext>
            </a:extLst>
          </p:cNvPr>
          <p:cNvSpPr>
            <a:spLocks noGrp="1"/>
          </p:cNvSpPr>
          <p:nvPr>
            <p:ph type="dt" sz="half" idx="2"/>
          </p:nvPr>
        </p:nvSpPr>
        <p:spPr>
          <a:xfrm>
            <a:off x="9822730" y="6413716"/>
            <a:ext cx="1767398" cy="365760"/>
          </a:xfrm>
        </p:spPr>
        <p:txBody>
          <a:bodyPr/>
          <a:lstStyle/>
          <a:p>
            <a:r>
              <a:rPr lang="en-US"/>
              <a:t>February 10, 2022</a:t>
            </a:r>
            <a:endParaRPr lang="en-US" dirty="0"/>
          </a:p>
        </p:txBody>
      </p:sp>
      <p:sp>
        <p:nvSpPr>
          <p:cNvPr id="8" name="Rectangle 7">
            <a:extLst>
              <a:ext uri="{FF2B5EF4-FFF2-40B4-BE49-F238E27FC236}">
                <a16:creationId xmlns:a16="http://schemas.microsoft.com/office/drawing/2014/main" id="{BED16EBD-BD87-4382-89B4-06A8D3D1883B}"/>
              </a:ext>
            </a:extLst>
          </p:cNvPr>
          <p:cNvSpPr/>
          <p:nvPr/>
        </p:nvSpPr>
        <p:spPr>
          <a:xfrm>
            <a:off x="9634439" y="1110497"/>
            <a:ext cx="248786" cy="369332"/>
          </a:xfrm>
          <a:prstGeom prst="rect">
            <a:avLst/>
          </a:prstGeom>
        </p:spPr>
        <p:txBody>
          <a:bodyPr wrap="none">
            <a:spAutoFit/>
          </a:bodyPr>
          <a:lstStyle/>
          <a:p>
            <a:pPr algn="ctr"/>
            <a:r>
              <a:rPr lang="en-US" dirty="0">
                <a:latin typeface="Arial" panose="020B0604020202020204" pitchFamily="34" charset="0"/>
                <a:ea typeface="Calibri" panose="020F0502020204030204" pitchFamily="34" charset="0"/>
              </a:rPr>
              <a:t> </a:t>
            </a:r>
          </a:p>
        </p:txBody>
      </p:sp>
      <p:sp>
        <p:nvSpPr>
          <p:cNvPr id="6" name="Footer Placeholder 5">
            <a:extLst>
              <a:ext uri="{FF2B5EF4-FFF2-40B4-BE49-F238E27FC236}">
                <a16:creationId xmlns:a16="http://schemas.microsoft.com/office/drawing/2014/main" id="{431283BB-F69C-49F1-95F4-62158BF36322}"/>
              </a:ext>
            </a:extLst>
          </p:cNvPr>
          <p:cNvSpPr>
            <a:spLocks noGrp="1"/>
          </p:cNvSpPr>
          <p:nvPr>
            <p:ph type="ftr" sz="quarter" idx="3"/>
          </p:nvPr>
        </p:nvSpPr>
        <p:spPr/>
        <p:txBody>
          <a:bodyPr/>
          <a:lstStyle/>
          <a:p>
            <a:r>
              <a:rPr lang="en-US"/>
              <a:t>Tips &amp; Tricks: Implementing SpeedTypes</a:t>
            </a:r>
            <a:endParaRPr lang="en-US" dirty="0"/>
          </a:p>
        </p:txBody>
      </p:sp>
      <p:sp>
        <p:nvSpPr>
          <p:cNvPr id="9" name="Content Placeholder 1">
            <a:extLst>
              <a:ext uri="{FF2B5EF4-FFF2-40B4-BE49-F238E27FC236}">
                <a16:creationId xmlns:a16="http://schemas.microsoft.com/office/drawing/2014/main" id="{2857F639-77F3-4009-BDD7-586BA74D3E6F}"/>
              </a:ext>
            </a:extLst>
          </p:cNvPr>
          <p:cNvSpPr txBox="1">
            <a:spLocks/>
          </p:cNvSpPr>
          <p:nvPr/>
        </p:nvSpPr>
        <p:spPr>
          <a:xfrm>
            <a:off x="582276" y="1479421"/>
            <a:ext cx="10972800" cy="43103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endParaRPr lang="en-US" dirty="0"/>
          </a:p>
          <a:p>
            <a:endParaRPr lang="en-US" dirty="0"/>
          </a:p>
          <a:p>
            <a:endParaRPr lang="en-US" dirty="0"/>
          </a:p>
        </p:txBody>
      </p:sp>
      <p:sp>
        <p:nvSpPr>
          <p:cNvPr id="10" name="Content Placeholder 1">
            <a:extLst>
              <a:ext uri="{FF2B5EF4-FFF2-40B4-BE49-F238E27FC236}">
                <a16:creationId xmlns:a16="http://schemas.microsoft.com/office/drawing/2014/main" id="{A31B2F1A-468A-4ED1-91DF-7F8D21F5E079}"/>
              </a:ext>
            </a:extLst>
          </p:cNvPr>
          <p:cNvSpPr txBox="1">
            <a:spLocks/>
          </p:cNvSpPr>
          <p:nvPr/>
        </p:nvSpPr>
        <p:spPr>
          <a:xfrm>
            <a:off x="620373" y="1321570"/>
            <a:ext cx="10972800" cy="43103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dirty="0"/>
              <a:t>Agency GL Journal Processors and Agency Fund Cash Processors can select SpeedTypes for each of the four disinvestment journal lines</a:t>
            </a:r>
          </a:p>
          <a:p>
            <a:r>
              <a:rPr lang="en-US" dirty="0"/>
              <a:t>Standardized Treasury SpeedTypes have been established </a:t>
            </a:r>
          </a:p>
          <a:p>
            <a:r>
              <a:rPr lang="en-US" dirty="0"/>
              <a:t>Corresponding ChartField values will automatically populate on the transaction line once a SpeedType has been selected</a:t>
            </a:r>
          </a:p>
          <a:p>
            <a:r>
              <a:rPr lang="en-US" dirty="0"/>
              <a:t>SpeedTypes are available for Spreadsheet Journal Uploads</a:t>
            </a:r>
          </a:p>
          <a:p>
            <a:r>
              <a:rPr lang="en-US" dirty="0"/>
              <a:t>SpeedTypes are not visible once you exit the page or process the journal.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3028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8FD1E5-0B3A-40B8-ABAE-5289D1FAAA6D}"/>
              </a:ext>
            </a:extLst>
          </p:cNvPr>
          <p:cNvSpPr>
            <a:spLocks noGrp="1"/>
          </p:cNvSpPr>
          <p:nvPr>
            <p:ph idx="1"/>
          </p:nvPr>
        </p:nvSpPr>
        <p:spPr>
          <a:xfrm>
            <a:off x="469542" y="1263758"/>
            <a:ext cx="10972800" cy="4525963"/>
          </a:xfrm>
        </p:spPr>
        <p:txBody>
          <a:bodyPr>
            <a:normAutofit/>
          </a:bodyPr>
          <a:lstStyle/>
          <a:p>
            <a:endParaRPr lang="en-US" dirty="0"/>
          </a:p>
          <a:p>
            <a:endParaRPr lang="en-US" dirty="0"/>
          </a:p>
        </p:txBody>
      </p:sp>
      <p:sp>
        <p:nvSpPr>
          <p:cNvPr id="3" name="Slide Number Placeholder 2">
            <a:extLst>
              <a:ext uri="{FF2B5EF4-FFF2-40B4-BE49-F238E27FC236}">
                <a16:creationId xmlns:a16="http://schemas.microsoft.com/office/drawing/2014/main" id="{704301EC-08F3-4C17-81D0-C4C9C8FA7946}"/>
              </a:ext>
            </a:extLst>
          </p:cNvPr>
          <p:cNvSpPr>
            <a:spLocks noGrp="1"/>
          </p:cNvSpPr>
          <p:nvPr>
            <p:ph type="sldNum" sz="quarter" idx="12"/>
          </p:nvPr>
        </p:nvSpPr>
        <p:spPr/>
        <p:txBody>
          <a:bodyPr/>
          <a:lstStyle/>
          <a:p>
            <a:fld id="{ACBF18E8-B7DE-433D-B9F8-59A3D714F318}" type="slidenum">
              <a:rPr lang="en-US" smtClean="0"/>
              <a:pPr/>
              <a:t>7</a:t>
            </a:fld>
            <a:endParaRPr lang="en-US" dirty="0"/>
          </a:p>
        </p:txBody>
      </p:sp>
      <p:sp>
        <p:nvSpPr>
          <p:cNvPr id="4" name="Title 3">
            <a:extLst>
              <a:ext uri="{FF2B5EF4-FFF2-40B4-BE49-F238E27FC236}">
                <a16:creationId xmlns:a16="http://schemas.microsoft.com/office/drawing/2014/main" id="{DED970F9-BABD-444D-975F-E2D449514D89}"/>
              </a:ext>
            </a:extLst>
          </p:cNvPr>
          <p:cNvSpPr>
            <a:spLocks noGrp="1"/>
          </p:cNvSpPr>
          <p:nvPr>
            <p:ph type="title"/>
          </p:nvPr>
        </p:nvSpPr>
        <p:spPr>
          <a:xfrm>
            <a:off x="625929" y="274638"/>
            <a:ext cx="10134600" cy="1143000"/>
          </a:xfrm>
        </p:spPr>
        <p:txBody>
          <a:bodyPr/>
          <a:lstStyle/>
          <a:p>
            <a:r>
              <a:rPr lang="en-US" dirty="0"/>
              <a:t>Implementing SpeedTypes</a:t>
            </a:r>
          </a:p>
        </p:txBody>
      </p:sp>
      <p:sp>
        <p:nvSpPr>
          <p:cNvPr id="5" name="Date Placeholder 4">
            <a:extLst>
              <a:ext uri="{FF2B5EF4-FFF2-40B4-BE49-F238E27FC236}">
                <a16:creationId xmlns:a16="http://schemas.microsoft.com/office/drawing/2014/main" id="{26DE3D79-DADE-4F52-A485-CE1DC2D60C7A}"/>
              </a:ext>
            </a:extLst>
          </p:cNvPr>
          <p:cNvSpPr>
            <a:spLocks noGrp="1"/>
          </p:cNvSpPr>
          <p:nvPr>
            <p:ph type="dt" sz="half" idx="2"/>
          </p:nvPr>
        </p:nvSpPr>
        <p:spPr>
          <a:xfrm>
            <a:off x="9822730" y="6413716"/>
            <a:ext cx="1767398" cy="365760"/>
          </a:xfrm>
        </p:spPr>
        <p:txBody>
          <a:bodyPr/>
          <a:lstStyle/>
          <a:p>
            <a:r>
              <a:rPr lang="en-US"/>
              <a:t>February 10, 2022</a:t>
            </a:r>
            <a:endParaRPr lang="en-US" dirty="0"/>
          </a:p>
        </p:txBody>
      </p:sp>
      <p:sp>
        <p:nvSpPr>
          <p:cNvPr id="8" name="Rectangle 7">
            <a:extLst>
              <a:ext uri="{FF2B5EF4-FFF2-40B4-BE49-F238E27FC236}">
                <a16:creationId xmlns:a16="http://schemas.microsoft.com/office/drawing/2014/main" id="{BED16EBD-BD87-4382-89B4-06A8D3D1883B}"/>
              </a:ext>
            </a:extLst>
          </p:cNvPr>
          <p:cNvSpPr/>
          <p:nvPr/>
        </p:nvSpPr>
        <p:spPr>
          <a:xfrm>
            <a:off x="9634439" y="1110497"/>
            <a:ext cx="248786" cy="369332"/>
          </a:xfrm>
          <a:prstGeom prst="rect">
            <a:avLst/>
          </a:prstGeom>
        </p:spPr>
        <p:txBody>
          <a:bodyPr wrap="none">
            <a:spAutoFit/>
          </a:bodyPr>
          <a:lstStyle/>
          <a:p>
            <a:pPr algn="ctr"/>
            <a:r>
              <a:rPr lang="en-US" dirty="0">
                <a:latin typeface="Arial" panose="020B0604020202020204" pitchFamily="34" charset="0"/>
                <a:ea typeface="Calibri" panose="020F0502020204030204" pitchFamily="34" charset="0"/>
              </a:rPr>
              <a:t> </a:t>
            </a:r>
          </a:p>
        </p:txBody>
      </p:sp>
      <p:sp>
        <p:nvSpPr>
          <p:cNvPr id="6" name="Footer Placeholder 5">
            <a:extLst>
              <a:ext uri="{FF2B5EF4-FFF2-40B4-BE49-F238E27FC236}">
                <a16:creationId xmlns:a16="http://schemas.microsoft.com/office/drawing/2014/main" id="{431283BB-F69C-49F1-95F4-62158BF36322}"/>
              </a:ext>
            </a:extLst>
          </p:cNvPr>
          <p:cNvSpPr>
            <a:spLocks noGrp="1"/>
          </p:cNvSpPr>
          <p:nvPr>
            <p:ph type="ftr" sz="quarter" idx="3"/>
          </p:nvPr>
        </p:nvSpPr>
        <p:spPr/>
        <p:txBody>
          <a:bodyPr/>
          <a:lstStyle/>
          <a:p>
            <a:r>
              <a:rPr lang="en-US"/>
              <a:t>Tips &amp; Tricks: Implementing SpeedTypes</a:t>
            </a:r>
            <a:endParaRPr lang="en-US" dirty="0"/>
          </a:p>
        </p:txBody>
      </p:sp>
      <p:pic>
        <p:nvPicPr>
          <p:cNvPr id="1034" name="Picture 10" descr="Latest News - Demo Icon (751x751), Png Download">
            <a:extLst>
              <a:ext uri="{FF2B5EF4-FFF2-40B4-BE49-F238E27FC236}">
                <a16:creationId xmlns:a16="http://schemas.microsoft.com/office/drawing/2014/main" id="{73341C0C-41AA-4EAB-85B1-A540C3B892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6125" y="1537219"/>
            <a:ext cx="4259751" cy="3973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1731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8FD1E5-0B3A-40B8-ABAE-5289D1FAAA6D}"/>
              </a:ext>
            </a:extLst>
          </p:cNvPr>
          <p:cNvSpPr>
            <a:spLocks noGrp="1"/>
          </p:cNvSpPr>
          <p:nvPr>
            <p:ph idx="1"/>
          </p:nvPr>
        </p:nvSpPr>
        <p:spPr>
          <a:xfrm>
            <a:off x="614934" y="1329074"/>
            <a:ext cx="10972800" cy="4525963"/>
          </a:xfrm>
        </p:spPr>
        <p:txBody>
          <a:bodyPr>
            <a:normAutofit/>
          </a:bodyPr>
          <a:lstStyle/>
          <a:p>
            <a:r>
              <a:rPr lang="en-US" dirty="0">
                <a:hlinkClick r:id="rId3"/>
              </a:rPr>
              <a:t>End User Training </a:t>
            </a:r>
            <a:r>
              <a:rPr lang="en-US">
                <a:hlinkClick r:id="rId3"/>
              </a:rPr>
              <a:t>(Florida </a:t>
            </a:r>
            <a:r>
              <a:rPr lang="en-US" dirty="0">
                <a:hlinkClick r:id="rId3"/>
              </a:rPr>
              <a:t>PALM Website)</a:t>
            </a:r>
            <a:endParaRPr lang="en-US" dirty="0"/>
          </a:p>
          <a:p>
            <a:pPr lvl="1"/>
            <a:r>
              <a:rPr lang="en-US" dirty="0"/>
              <a:t>End User Manual</a:t>
            </a:r>
          </a:p>
          <a:p>
            <a:pPr lvl="1"/>
            <a:r>
              <a:rPr lang="en-US" dirty="0"/>
              <a:t>Job Aids</a:t>
            </a:r>
          </a:p>
          <a:p>
            <a:pPr lvl="1"/>
            <a:r>
              <a:rPr lang="en-US" dirty="0"/>
              <a:t>Training Videos</a:t>
            </a:r>
          </a:p>
          <a:p>
            <a:pPr lvl="1"/>
            <a:r>
              <a:rPr lang="en-US" dirty="0"/>
              <a:t>Presentation</a:t>
            </a:r>
          </a:p>
        </p:txBody>
      </p:sp>
      <p:sp>
        <p:nvSpPr>
          <p:cNvPr id="3" name="Slide Number Placeholder 2">
            <a:extLst>
              <a:ext uri="{FF2B5EF4-FFF2-40B4-BE49-F238E27FC236}">
                <a16:creationId xmlns:a16="http://schemas.microsoft.com/office/drawing/2014/main" id="{704301EC-08F3-4C17-81D0-C4C9C8FA7946}"/>
              </a:ext>
            </a:extLst>
          </p:cNvPr>
          <p:cNvSpPr>
            <a:spLocks noGrp="1"/>
          </p:cNvSpPr>
          <p:nvPr>
            <p:ph type="sldNum" sz="quarter" idx="12"/>
          </p:nvPr>
        </p:nvSpPr>
        <p:spPr/>
        <p:txBody>
          <a:bodyPr/>
          <a:lstStyle/>
          <a:p>
            <a:fld id="{ACBF18E8-B7DE-433D-B9F8-59A3D714F318}" type="slidenum">
              <a:rPr lang="en-US" smtClean="0"/>
              <a:pPr/>
              <a:t>8</a:t>
            </a:fld>
            <a:endParaRPr lang="en-US" dirty="0"/>
          </a:p>
        </p:txBody>
      </p:sp>
      <p:sp>
        <p:nvSpPr>
          <p:cNvPr id="4" name="Title 3">
            <a:extLst>
              <a:ext uri="{FF2B5EF4-FFF2-40B4-BE49-F238E27FC236}">
                <a16:creationId xmlns:a16="http://schemas.microsoft.com/office/drawing/2014/main" id="{DED970F9-BABD-444D-975F-E2D449514D89}"/>
              </a:ext>
            </a:extLst>
          </p:cNvPr>
          <p:cNvSpPr>
            <a:spLocks noGrp="1"/>
          </p:cNvSpPr>
          <p:nvPr>
            <p:ph type="title"/>
          </p:nvPr>
        </p:nvSpPr>
        <p:spPr>
          <a:xfrm>
            <a:off x="625929" y="274638"/>
            <a:ext cx="10134600" cy="1143000"/>
          </a:xfrm>
        </p:spPr>
        <p:txBody>
          <a:bodyPr/>
          <a:lstStyle/>
          <a:p>
            <a:r>
              <a:rPr lang="en-US" dirty="0"/>
              <a:t>User Support </a:t>
            </a:r>
          </a:p>
        </p:txBody>
      </p:sp>
      <p:sp>
        <p:nvSpPr>
          <p:cNvPr id="5" name="Date Placeholder 4">
            <a:extLst>
              <a:ext uri="{FF2B5EF4-FFF2-40B4-BE49-F238E27FC236}">
                <a16:creationId xmlns:a16="http://schemas.microsoft.com/office/drawing/2014/main" id="{26DE3D79-DADE-4F52-A485-CE1DC2D60C7A}"/>
              </a:ext>
            </a:extLst>
          </p:cNvPr>
          <p:cNvSpPr>
            <a:spLocks noGrp="1"/>
          </p:cNvSpPr>
          <p:nvPr>
            <p:ph type="dt" sz="half" idx="2"/>
          </p:nvPr>
        </p:nvSpPr>
        <p:spPr>
          <a:xfrm>
            <a:off x="9822730" y="6413716"/>
            <a:ext cx="1767398" cy="365760"/>
          </a:xfrm>
        </p:spPr>
        <p:txBody>
          <a:bodyPr/>
          <a:lstStyle/>
          <a:p>
            <a:r>
              <a:rPr lang="en-US"/>
              <a:t>February 10, 2022</a:t>
            </a:r>
            <a:endParaRPr lang="en-US" dirty="0"/>
          </a:p>
        </p:txBody>
      </p:sp>
      <p:sp>
        <p:nvSpPr>
          <p:cNvPr id="8" name="Rectangle 7">
            <a:extLst>
              <a:ext uri="{FF2B5EF4-FFF2-40B4-BE49-F238E27FC236}">
                <a16:creationId xmlns:a16="http://schemas.microsoft.com/office/drawing/2014/main" id="{BED16EBD-BD87-4382-89B4-06A8D3D1883B}"/>
              </a:ext>
            </a:extLst>
          </p:cNvPr>
          <p:cNvSpPr/>
          <p:nvPr/>
        </p:nvSpPr>
        <p:spPr>
          <a:xfrm>
            <a:off x="9634439" y="1110497"/>
            <a:ext cx="248786" cy="369332"/>
          </a:xfrm>
          <a:prstGeom prst="rect">
            <a:avLst/>
          </a:prstGeom>
        </p:spPr>
        <p:txBody>
          <a:bodyPr wrap="none">
            <a:spAutoFit/>
          </a:bodyPr>
          <a:lstStyle/>
          <a:p>
            <a:pPr algn="ctr"/>
            <a:r>
              <a:rPr lang="en-US" dirty="0">
                <a:latin typeface="Arial" panose="020B0604020202020204" pitchFamily="34" charset="0"/>
                <a:ea typeface="Calibri" panose="020F0502020204030204" pitchFamily="34" charset="0"/>
              </a:rPr>
              <a:t> </a:t>
            </a:r>
          </a:p>
        </p:txBody>
      </p:sp>
      <p:sp>
        <p:nvSpPr>
          <p:cNvPr id="6" name="Footer Placeholder 5">
            <a:extLst>
              <a:ext uri="{FF2B5EF4-FFF2-40B4-BE49-F238E27FC236}">
                <a16:creationId xmlns:a16="http://schemas.microsoft.com/office/drawing/2014/main" id="{431283BB-F69C-49F1-95F4-62158BF36322}"/>
              </a:ext>
            </a:extLst>
          </p:cNvPr>
          <p:cNvSpPr>
            <a:spLocks noGrp="1"/>
          </p:cNvSpPr>
          <p:nvPr>
            <p:ph type="ftr" sz="quarter" idx="3"/>
          </p:nvPr>
        </p:nvSpPr>
        <p:spPr/>
        <p:txBody>
          <a:bodyPr/>
          <a:lstStyle/>
          <a:p>
            <a:r>
              <a:rPr lang="en-US"/>
              <a:t>Tips &amp; Tricks: Implementing SpeedTypes</a:t>
            </a:r>
            <a:endParaRPr lang="en-US" dirty="0"/>
          </a:p>
        </p:txBody>
      </p:sp>
      <p:sp>
        <p:nvSpPr>
          <p:cNvPr id="9" name="Content Placeholder 1">
            <a:extLst>
              <a:ext uri="{FF2B5EF4-FFF2-40B4-BE49-F238E27FC236}">
                <a16:creationId xmlns:a16="http://schemas.microsoft.com/office/drawing/2014/main" id="{2857F639-77F3-4009-BDD7-586BA74D3E6F}"/>
              </a:ext>
            </a:extLst>
          </p:cNvPr>
          <p:cNvSpPr txBox="1">
            <a:spLocks/>
          </p:cNvSpPr>
          <p:nvPr/>
        </p:nvSpPr>
        <p:spPr>
          <a:xfrm>
            <a:off x="582276" y="1479421"/>
            <a:ext cx="10972800" cy="43103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endParaRPr lang="en-US" dirty="0"/>
          </a:p>
          <a:p>
            <a:endParaRPr lang="en-US" dirty="0"/>
          </a:p>
          <a:p>
            <a:endParaRPr lang="en-US" dirty="0"/>
          </a:p>
        </p:txBody>
      </p:sp>
    </p:spTree>
    <p:extLst>
      <p:ext uri="{BB962C8B-B14F-4D97-AF65-F5344CB8AC3E}">
        <p14:creationId xmlns:p14="http://schemas.microsoft.com/office/powerpoint/2010/main" val="1016848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8FD1E5-0B3A-40B8-ABAE-5289D1FAAA6D}"/>
              </a:ext>
            </a:extLst>
          </p:cNvPr>
          <p:cNvSpPr>
            <a:spLocks noGrp="1"/>
          </p:cNvSpPr>
          <p:nvPr>
            <p:ph idx="1"/>
          </p:nvPr>
        </p:nvSpPr>
        <p:spPr>
          <a:xfrm>
            <a:off x="582276" y="1263758"/>
            <a:ext cx="10972800" cy="4525963"/>
          </a:xfrm>
        </p:spPr>
        <p:txBody>
          <a:bodyPr>
            <a:normAutofit/>
          </a:bodyPr>
          <a:lstStyle/>
          <a:p>
            <a:endParaRPr lang="en-US" dirty="0"/>
          </a:p>
          <a:p>
            <a:endParaRPr lang="en-US" dirty="0"/>
          </a:p>
        </p:txBody>
      </p:sp>
      <p:sp>
        <p:nvSpPr>
          <p:cNvPr id="3" name="Slide Number Placeholder 2">
            <a:extLst>
              <a:ext uri="{FF2B5EF4-FFF2-40B4-BE49-F238E27FC236}">
                <a16:creationId xmlns:a16="http://schemas.microsoft.com/office/drawing/2014/main" id="{704301EC-08F3-4C17-81D0-C4C9C8FA7946}"/>
              </a:ext>
            </a:extLst>
          </p:cNvPr>
          <p:cNvSpPr>
            <a:spLocks noGrp="1"/>
          </p:cNvSpPr>
          <p:nvPr>
            <p:ph type="sldNum" sz="quarter" idx="12"/>
          </p:nvPr>
        </p:nvSpPr>
        <p:spPr/>
        <p:txBody>
          <a:bodyPr/>
          <a:lstStyle/>
          <a:p>
            <a:fld id="{ACBF18E8-B7DE-433D-B9F8-59A3D714F318}" type="slidenum">
              <a:rPr lang="en-US" smtClean="0"/>
              <a:pPr/>
              <a:t>9</a:t>
            </a:fld>
            <a:endParaRPr lang="en-US" dirty="0"/>
          </a:p>
        </p:txBody>
      </p:sp>
      <p:sp>
        <p:nvSpPr>
          <p:cNvPr id="4" name="Title 3">
            <a:extLst>
              <a:ext uri="{FF2B5EF4-FFF2-40B4-BE49-F238E27FC236}">
                <a16:creationId xmlns:a16="http://schemas.microsoft.com/office/drawing/2014/main" id="{DED970F9-BABD-444D-975F-E2D449514D89}"/>
              </a:ext>
            </a:extLst>
          </p:cNvPr>
          <p:cNvSpPr>
            <a:spLocks noGrp="1"/>
          </p:cNvSpPr>
          <p:nvPr>
            <p:ph type="title"/>
          </p:nvPr>
        </p:nvSpPr>
        <p:spPr>
          <a:xfrm>
            <a:off x="625929" y="274638"/>
            <a:ext cx="10134600" cy="1143000"/>
          </a:xfrm>
        </p:spPr>
        <p:txBody>
          <a:bodyPr/>
          <a:lstStyle/>
          <a:p>
            <a:r>
              <a:rPr lang="en-US" dirty="0"/>
              <a:t>Implementing SpeedTypes</a:t>
            </a:r>
          </a:p>
        </p:txBody>
      </p:sp>
      <p:sp>
        <p:nvSpPr>
          <p:cNvPr id="5" name="Date Placeholder 4">
            <a:extLst>
              <a:ext uri="{FF2B5EF4-FFF2-40B4-BE49-F238E27FC236}">
                <a16:creationId xmlns:a16="http://schemas.microsoft.com/office/drawing/2014/main" id="{26DE3D79-DADE-4F52-A485-CE1DC2D60C7A}"/>
              </a:ext>
            </a:extLst>
          </p:cNvPr>
          <p:cNvSpPr>
            <a:spLocks noGrp="1"/>
          </p:cNvSpPr>
          <p:nvPr>
            <p:ph type="dt" sz="half" idx="2"/>
          </p:nvPr>
        </p:nvSpPr>
        <p:spPr>
          <a:xfrm>
            <a:off x="9822730" y="6413716"/>
            <a:ext cx="1767398" cy="365760"/>
          </a:xfrm>
        </p:spPr>
        <p:txBody>
          <a:bodyPr/>
          <a:lstStyle/>
          <a:p>
            <a:r>
              <a:rPr lang="en-US"/>
              <a:t>February 10, 2022</a:t>
            </a:r>
            <a:endParaRPr lang="en-US" dirty="0"/>
          </a:p>
        </p:txBody>
      </p:sp>
      <p:sp>
        <p:nvSpPr>
          <p:cNvPr id="8" name="Rectangle 7">
            <a:extLst>
              <a:ext uri="{FF2B5EF4-FFF2-40B4-BE49-F238E27FC236}">
                <a16:creationId xmlns:a16="http://schemas.microsoft.com/office/drawing/2014/main" id="{BED16EBD-BD87-4382-89B4-06A8D3D1883B}"/>
              </a:ext>
            </a:extLst>
          </p:cNvPr>
          <p:cNvSpPr/>
          <p:nvPr/>
        </p:nvSpPr>
        <p:spPr>
          <a:xfrm>
            <a:off x="9634439" y="1110497"/>
            <a:ext cx="248786" cy="369332"/>
          </a:xfrm>
          <a:prstGeom prst="rect">
            <a:avLst/>
          </a:prstGeom>
        </p:spPr>
        <p:txBody>
          <a:bodyPr wrap="none">
            <a:spAutoFit/>
          </a:bodyPr>
          <a:lstStyle/>
          <a:p>
            <a:pPr algn="ctr"/>
            <a:r>
              <a:rPr lang="en-US" dirty="0">
                <a:latin typeface="Arial" panose="020B0604020202020204" pitchFamily="34" charset="0"/>
                <a:ea typeface="Calibri" panose="020F0502020204030204" pitchFamily="34" charset="0"/>
              </a:rPr>
              <a:t> </a:t>
            </a:r>
          </a:p>
        </p:txBody>
      </p:sp>
      <p:sp>
        <p:nvSpPr>
          <p:cNvPr id="6" name="Footer Placeholder 5">
            <a:extLst>
              <a:ext uri="{FF2B5EF4-FFF2-40B4-BE49-F238E27FC236}">
                <a16:creationId xmlns:a16="http://schemas.microsoft.com/office/drawing/2014/main" id="{431283BB-F69C-49F1-95F4-62158BF36322}"/>
              </a:ext>
            </a:extLst>
          </p:cNvPr>
          <p:cNvSpPr>
            <a:spLocks noGrp="1"/>
          </p:cNvSpPr>
          <p:nvPr>
            <p:ph type="ftr" sz="quarter" idx="3"/>
          </p:nvPr>
        </p:nvSpPr>
        <p:spPr/>
        <p:txBody>
          <a:bodyPr/>
          <a:lstStyle/>
          <a:p>
            <a:r>
              <a:rPr lang="en-US"/>
              <a:t>Tips &amp; Tricks: Implementing SpeedTypes</a:t>
            </a:r>
            <a:endParaRPr lang="en-US" dirty="0"/>
          </a:p>
        </p:txBody>
      </p:sp>
      <p:pic>
        <p:nvPicPr>
          <p:cNvPr id="9" name="Picture 8">
            <a:extLst>
              <a:ext uri="{FF2B5EF4-FFF2-40B4-BE49-F238E27FC236}">
                <a16:creationId xmlns:a16="http://schemas.microsoft.com/office/drawing/2014/main" id="{7158253C-90CA-4935-92ED-02831389E49F}"/>
              </a:ext>
            </a:extLst>
          </p:cNvPr>
          <p:cNvPicPr>
            <a:picLocks noChangeAspect="1"/>
          </p:cNvPicPr>
          <p:nvPr/>
        </p:nvPicPr>
        <p:blipFill rotWithShape="1">
          <a:blip r:embed="rId3"/>
          <a:srcRect l="1624" t="2166" r="2019" b="5054"/>
          <a:stretch/>
        </p:blipFill>
        <p:spPr>
          <a:xfrm>
            <a:off x="3833449" y="1875692"/>
            <a:ext cx="4478215" cy="3012831"/>
          </a:xfrm>
          <a:prstGeom prst="rect">
            <a:avLst/>
          </a:prstGeom>
        </p:spPr>
      </p:pic>
    </p:spTree>
    <p:extLst>
      <p:ext uri="{BB962C8B-B14F-4D97-AF65-F5344CB8AC3E}">
        <p14:creationId xmlns:p14="http://schemas.microsoft.com/office/powerpoint/2010/main" val="25714977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ustom 2">
      <a:dk1>
        <a:sysClr val="windowText" lastClr="000000"/>
      </a:dk1>
      <a:lt1>
        <a:sysClr val="window" lastClr="FFFFFF"/>
      </a:lt1>
      <a:dk2>
        <a:srgbClr val="464646"/>
      </a:dk2>
      <a:lt2>
        <a:srgbClr val="DEF5FA"/>
      </a:lt2>
      <a:accent1>
        <a:srgbClr val="03304B"/>
      </a:accent1>
      <a:accent2>
        <a:srgbClr val="22658A"/>
      </a:accent2>
      <a:accent3>
        <a:srgbClr val="AE2026"/>
      </a:accent3>
      <a:accent4>
        <a:srgbClr val="39639D"/>
      </a:accent4>
      <a:accent5>
        <a:srgbClr val="474B78"/>
      </a:accent5>
      <a:accent6>
        <a:srgbClr val="7D3C4A"/>
      </a:accent6>
      <a:hlink>
        <a:srgbClr val="AE2026"/>
      </a:hlink>
      <a:folHlink>
        <a:srgbClr val="AE202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Theme1" id="{F86D3F39-1ECF-45DA-ABA4-359E4C090F33}" vid="{84ED3A0C-FCB9-4B6E-AAFC-B0D9B2038F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C36B7C3094D748895C728BC36F5E65" ma:contentTypeVersion="1" ma:contentTypeDescription="Create a new document." ma:contentTypeScope="" ma:versionID="adfaebb1aed204abfcdb9771646831ef">
  <xsd:schema xmlns:xsd="http://www.w3.org/2001/XMLSchema" xmlns:xs="http://www.w3.org/2001/XMLSchema" xmlns:p="http://schemas.microsoft.com/office/2006/metadata/properties" xmlns:ns2="c18fadb0-354c-4f74-afa1-8ca5acdaa1a6" targetNamespace="http://schemas.microsoft.com/office/2006/metadata/properties" ma:root="true" ma:fieldsID="e59d885f8c5da744e29dc316cde70ccf" ns2:_="">
    <xsd:import namespace="c18fadb0-354c-4f74-afa1-8ca5acdaa1a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8fadb0-354c-4f74-afa1-8ca5acdaa1a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c18fadb0-354c-4f74-afa1-8ca5acdaa1a6">MXMF2QZJ3CU2-1489102074-1364</_dlc_DocId>
    <_dlc_DocIdUrl xmlns="c18fadb0-354c-4f74-afa1-8ca5acdaa1a6">
      <Url>http://dfsintranet.fldoi.gov/capitol/FLPALM/_layouts/DocIdRedir.aspx?ID=MXMF2QZJ3CU2-1489102074-1364</Url>
      <Description>MXMF2QZJ3CU2-1489102074-1364</Description>
    </_dlc_DocIdUrl>
  </documentManagement>
</p:properties>
</file>

<file path=customXml/itemProps1.xml><?xml version="1.0" encoding="utf-8"?>
<ds:datastoreItem xmlns:ds="http://schemas.openxmlformats.org/officeDocument/2006/customXml" ds:itemID="{08ECE40F-28CB-4C3E-A2A5-8387B5934135}">
  <ds:schemaRefs>
    <ds:schemaRef ds:uri="http://schemas.microsoft.com/sharepoint/v3/contenttype/forms"/>
  </ds:schemaRefs>
</ds:datastoreItem>
</file>

<file path=customXml/itemProps2.xml><?xml version="1.0" encoding="utf-8"?>
<ds:datastoreItem xmlns:ds="http://schemas.openxmlformats.org/officeDocument/2006/customXml" ds:itemID="{AF1A9A42-3AB7-444D-8B6E-F7E0B5FE6C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8fadb0-354c-4f74-afa1-8ca5acdaa1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6AB408D-5E83-466B-9AFB-4A2DBEF2BBB2}">
  <ds:schemaRefs>
    <ds:schemaRef ds:uri="http://schemas.microsoft.com/sharepoint/events"/>
  </ds:schemaRefs>
</ds:datastoreItem>
</file>

<file path=customXml/itemProps4.xml><?xml version="1.0" encoding="utf-8"?>
<ds:datastoreItem xmlns:ds="http://schemas.openxmlformats.org/officeDocument/2006/customXml" ds:itemID="{03FE69AC-5E59-44B8-95E5-D1E74B6491AF}">
  <ds:schemaRefs>
    <ds:schemaRef ds:uri="http://purl.org/dc/dcmitype/"/>
    <ds:schemaRef ds:uri="http://schemas.microsoft.com/office/infopath/2007/PartnerControls"/>
    <ds:schemaRef ds:uri="http://purl.org/dc/elements/1.1/"/>
    <ds:schemaRef ds:uri="http://schemas.microsoft.com/office/2006/metadata/properties"/>
    <ds:schemaRef ds:uri="c18fadb0-354c-4f74-afa1-8ca5acdaa1a6"/>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Default Theme</Template>
  <TotalTime>8373</TotalTime>
  <Words>947</Words>
  <Application>Microsoft Office PowerPoint</Application>
  <PresentationFormat>Widescreen</PresentationFormat>
  <Paragraphs>119</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Verdana</vt:lpstr>
      <vt:lpstr>Wingdings 2</vt:lpstr>
      <vt:lpstr>Wingdings 3</vt:lpstr>
      <vt:lpstr>Theme1</vt:lpstr>
      <vt:lpstr>PowerPoint Presentation</vt:lpstr>
      <vt:lpstr>Tips &amp; tricks  Implementing SpeedTypes</vt:lpstr>
      <vt:lpstr>Implementing SpeedTypes </vt:lpstr>
      <vt:lpstr>What are SpeedTypes</vt:lpstr>
      <vt:lpstr>Creating and Maintaining SpeedTypes</vt:lpstr>
      <vt:lpstr>How To Use SpeedTypes</vt:lpstr>
      <vt:lpstr>Implementing SpeedTypes</vt:lpstr>
      <vt:lpstr>User Support </vt:lpstr>
      <vt:lpstr>Implementing SpeedTypes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Tips_and_Tricks_Fingertips</dc:title>
  <dc:creator>Gotreaux, Julian</dc:creator>
  <cp:lastModifiedBy>Eubanks, Tatiana</cp:lastModifiedBy>
  <cp:revision>181</cp:revision>
  <cp:lastPrinted>2021-09-14T13:54:13Z</cp:lastPrinted>
  <dcterms:created xsi:type="dcterms:W3CDTF">2021-08-20T11:30:53Z</dcterms:created>
  <dcterms:modified xsi:type="dcterms:W3CDTF">2022-02-08T20:02:51Z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0x010100F6C36B7C3094D748895C728BC36F5E65</vt:lpwstr>
  </property>
  <property fmtid="{D5CDD505-2E9C-101B-9397-08002B2CF9AE}" pid="3" name="_dlc_DocIdItemGuid">
    <vt:lpwstr>c4b8f084-12a1-4fc7-bbef-d8002e490e91</vt:lpwstr>
  </property>
</Properties>
</file>