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96" r:id="rId5"/>
    <p:sldMasterId id="2147483737" r:id="rId6"/>
    <p:sldMasterId id="2147483749" r:id="rId7"/>
    <p:sldMasterId id="2147483761" r:id="rId8"/>
  </p:sldMasterIdLst>
  <p:notesMasterIdLst>
    <p:notesMasterId r:id="rId30"/>
  </p:notesMasterIdLst>
  <p:handoutMasterIdLst>
    <p:handoutMasterId r:id="rId31"/>
  </p:handoutMasterIdLst>
  <p:sldIdLst>
    <p:sldId id="259" r:id="rId9"/>
    <p:sldId id="285" r:id="rId10"/>
    <p:sldId id="293" r:id="rId11"/>
    <p:sldId id="4046" r:id="rId12"/>
    <p:sldId id="4262" r:id="rId13"/>
    <p:sldId id="4177" r:id="rId14"/>
    <p:sldId id="4229" r:id="rId15"/>
    <p:sldId id="4242" r:id="rId16"/>
    <p:sldId id="4239" r:id="rId17"/>
    <p:sldId id="4203" r:id="rId18"/>
    <p:sldId id="4243" r:id="rId19"/>
    <p:sldId id="4308" r:id="rId20"/>
    <p:sldId id="4310" r:id="rId21"/>
    <p:sldId id="5869" r:id="rId22"/>
    <p:sldId id="4319" r:id="rId23"/>
    <p:sldId id="4261" r:id="rId24"/>
    <p:sldId id="5842" r:id="rId25"/>
    <p:sldId id="5840" r:id="rId26"/>
    <p:sldId id="4307" r:id="rId27"/>
    <p:sldId id="4306" r:id="rId28"/>
    <p:sldId id="318"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D6082D-BC17-6B30-0AB4-4DD93239437E}" name="Kincl, Dusti" initials="KD" userId="S::Dusti.Kincl@myfloridacfo.com::f7ca6309-b3e1-4d0f-b50e-9f6fdc5901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ertson, Angie" initials="RA" lastIdx="16" clrIdx="0">
    <p:extLst>
      <p:ext uri="{19B8F6BF-5375-455C-9EA6-DF929625EA0E}">
        <p15:presenceInfo xmlns:p15="http://schemas.microsoft.com/office/powerpoint/2012/main" userId="S-1-5-21-1060284298-1303643608-1417001333-137912" providerId="AD"/>
      </p:ext>
    </p:extLst>
  </p:cmAuthor>
  <p:cmAuthor id="2" name="Hicks, Carolyn" initials="HC" lastIdx="17" clrIdx="1">
    <p:extLst>
      <p:ext uri="{19B8F6BF-5375-455C-9EA6-DF929625EA0E}">
        <p15:presenceInfo xmlns:p15="http://schemas.microsoft.com/office/powerpoint/2012/main" userId="S-1-5-21-1060284298-1303643608-1417001333-145149" providerId="AD"/>
      </p:ext>
    </p:extLst>
  </p:cmAuthor>
  <p:cmAuthor id="3" name="Turner, Melissa" initials="TM" lastIdx="24" clrIdx="2">
    <p:extLst>
      <p:ext uri="{19B8F6BF-5375-455C-9EA6-DF929625EA0E}">
        <p15:presenceInfo xmlns:p15="http://schemas.microsoft.com/office/powerpoint/2012/main" userId="S-1-5-21-1060284298-1303643608-1417001333-134915" providerId="AD"/>
      </p:ext>
    </p:extLst>
  </p:cmAuthor>
  <p:cmAuthor id="4" name="Kosberg, Danielle" initials="KD" lastIdx="24" clrIdx="3">
    <p:extLst>
      <p:ext uri="{19B8F6BF-5375-455C-9EA6-DF929625EA0E}">
        <p15:presenceInfo xmlns:p15="http://schemas.microsoft.com/office/powerpoint/2012/main" userId="S-1-5-21-1060284298-1303643608-1417001333-124076" providerId="AD"/>
      </p:ext>
    </p:extLst>
  </p:cmAuthor>
  <p:cmAuthor id="5" name="Kincl, Dusti" initials="KD" lastIdx="21" clrIdx="4">
    <p:extLst>
      <p:ext uri="{19B8F6BF-5375-455C-9EA6-DF929625EA0E}">
        <p15:presenceInfo xmlns:p15="http://schemas.microsoft.com/office/powerpoint/2012/main" userId="S-1-5-21-1060284298-1303643608-1417001333-139701" providerId="AD"/>
      </p:ext>
    </p:extLst>
  </p:cmAuthor>
  <p:cmAuthor id="6" name="Accenture" initials="ACN" lastIdx="1" clrIdx="5">
    <p:extLst>
      <p:ext uri="{19B8F6BF-5375-455C-9EA6-DF929625EA0E}">
        <p15:presenceInfo xmlns:p15="http://schemas.microsoft.com/office/powerpoint/2012/main" userId="Accenture" providerId="None"/>
      </p:ext>
    </p:extLst>
  </p:cmAuthor>
  <p:cmAuthor id="7" name="Paul Lavery" initials="PML" lastIdx="1" clrIdx="6">
    <p:extLst>
      <p:ext uri="{19B8F6BF-5375-455C-9EA6-DF929625EA0E}">
        <p15:presenceInfo xmlns:p15="http://schemas.microsoft.com/office/powerpoint/2012/main" userId="Paul Lavery" providerId="None"/>
      </p:ext>
    </p:extLst>
  </p:cmAuthor>
  <p:cmAuthor id="8" name="Cole, Matthew D." initials="CMD" lastIdx="1" clrIdx="7">
    <p:extLst>
      <p:ext uri="{19B8F6BF-5375-455C-9EA6-DF929625EA0E}">
        <p15:presenceInfo xmlns:p15="http://schemas.microsoft.com/office/powerpoint/2012/main" userId="S-1-5-21-329068152-1454471165-1417001333-39159" providerId="AD"/>
      </p:ext>
    </p:extLst>
  </p:cmAuthor>
  <p:cmAuthor id="9" name="Schneider, Joy M." initials="SJM" lastIdx="1" clrIdx="8">
    <p:extLst>
      <p:ext uri="{19B8F6BF-5375-455C-9EA6-DF929625EA0E}">
        <p15:presenceInfo xmlns:p15="http://schemas.microsoft.com/office/powerpoint/2012/main" userId="S-1-5-21-329068152-1454471165-1417001333-388405" providerId="AD"/>
      </p:ext>
    </p:extLst>
  </p:cmAuthor>
  <p:cmAuthor id="10" name="Lavery, Paul M." initials="LPM" lastIdx="5" clrIdx="9">
    <p:extLst>
      <p:ext uri="{19B8F6BF-5375-455C-9EA6-DF929625EA0E}">
        <p15:presenceInfo xmlns:p15="http://schemas.microsoft.com/office/powerpoint/2012/main" userId="S-1-5-21-329068152-1454471165-1417001333-54595" providerId="AD"/>
      </p:ext>
    </p:extLst>
  </p:cmAuthor>
  <p:cmAuthor id="11" name="Gotreaux, Julian" initials="GJ" lastIdx="34" clrIdx="10">
    <p:extLst>
      <p:ext uri="{19B8F6BF-5375-455C-9EA6-DF929625EA0E}">
        <p15:presenceInfo xmlns:p15="http://schemas.microsoft.com/office/powerpoint/2012/main" userId="S-1-5-21-1060284298-1303643608-1417001333-138835" providerId="AD"/>
      </p:ext>
    </p:extLst>
  </p:cmAuthor>
  <p:cmAuthor id="12" name="Hartsfield, Jenifer" initials="HJ" lastIdx="25" clrIdx="11">
    <p:extLst>
      <p:ext uri="{19B8F6BF-5375-455C-9EA6-DF929625EA0E}">
        <p15:presenceInfo xmlns:p15="http://schemas.microsoft.com/office/powerpoint/2012/main" userId="S-1-5-21-1060284298-1303643608-1417001333-138009" providerId="AD"/>
      </p:ext>
    </p:extLst>
  </p:cmAuthor>
  <p:cmAuthor id="13" name="Robertson, Angie" initials="RA [2]" lastIdx="25" clrIdx="12">
    <p:extLst>
      <p:ext uri="{19B8F6BF-5375-455C-9EA6-DF929625EA0E}">
        <p15:presenceInfo xmlns:p15="http://schemas.microsoft.com/office/powerpoint/2012/main" userId="S::Angie.Robertson@myfloridacfo.com::86ef7bc7-f9c0-4897-825d-a292d2bec9af" providerId="AD"/>
      </p:ext>
    </p:extLst>
  </p:cmAuthor>
  <p:cmAuthor id="14" name="Turner, Melissa" initials="TM [2]" lastIdx="227" clrIdx="13">
    <p:extLst>
      <p:ext uri="{19B8F6BF-5375-455C-9EA6-DF929625EA0E}">
        <p15:presenceInfo xmlns:p15="http://schemas.microsoft.com/office/powerpoint/2012/main" userId="S::Melissa.Turner@myfloridacfo.com::7ed3b1e4-f81f-4b70-9b68-c9e83338c254" providerId="AD"/>
      </p:ext>
    </p:extLst>
  </p:cmAuthor>
  <p:cmAuthor id="15" name="Lieblick, Rachael" initials="LR" lastIdx="2" clrIdx="14">
    <p:extLst>
      <p:ext uri="{19B8F6BF-5375-455C-9EA6-DF929625EA0E}">
        <p15:presenceInfo xmlns:p15="http://schemas.microsoft.com/office/powerpoint/2012/main" userId="S-1-5-21-1060284298-1303643608-1417001333-117025" providerId="AD"/>
      </p:ext>
    </p:extLst>
  </p:cmAuthor>
  <p:cmAuthor id="16" name="Schneider, Joy M." initials="SJM [2]" lastIdx="11" clrIdx="15">
    <p:extLst>
      <p:ext uri="{19B8F6BF-5375-455C-9EA6-DF929625EA0E}">
        <p15:presenceInfo xmlns:p15="http://schemas.microsoft.com/office/powerpoint/2012/main" userId="S::joy.m.schneider@accenture.com::c1311201-bd9d-4330-a08c-fb1fb2b6ac1c" providerId="AD"/>
      </p:ext>
    </p:extLst>
  </p:cmAuthor>
  <p:cmAuthor id="17" name="Reyes, Yesenia" initials="RY" lastIdx="2" clrIdx="16">
    <p:extLst>
      <p:ext uri="{19B8F6BF-5375-455C-9EA6-DF929625EA0E}">
        <p15:presenceInfo xmlns:p15="http://schemas.microsoft.com/office/powerpoint/2012/main" userId="S::yesenia.reyes@accenture.com::626cb07f-fb6d-4c84-afa4-a87124952863" providerId="AD"/>
      </p:ext>
    </p:extLst>
  </p:cmAuthor>
  <p:cmAuthor id="18" name="Kincl, Dusti" initials="KD [2]" lastIdx="201" clrIdx="17">
    <p:extLst>
      <p:ext uri="{19B8F6BF-5375-455C-9EA6-DF929625EA0E}">
        <p15:presenceInfo xmlns:p15="http://schemas.microsoft.com/office/powerpoint/2012/main" userId="S::Dusti.Kincl@myfloridacfo.com::f7ca6309-b3e1-4d0f-b50e-9f6fdc5901be" providerId="AD"/>
      </p:ext>
    </p:extLst>
  </p:cmAuthor>
  <p:cmAuthor id="19" name="Cole, Matthew D." initials="CMD [2]" lastIdx="30" clrIdx="18">
    <p:extLst>
      <p:ext uri="{19B8F6BF-5375-455C-9EA6-DF929625EA0E}">
        <p15:presenceInfo xmlns:p15="http://schemas.microsoft.com/office/powerpoint/2012/main" userId="S::matthew.d.cole@accenture.com::b33abb82-84f7-4c06-a931-1d628110fac4" providerId="AD"/>
      </p:ext>
    </p:extLst>
  </p:cmAuthor>
  <p:cmAuthor id="20" name="Thompson, Felicia A." initials="TFA" lastIdx="2" clrIdx="19">
    <p:extLst>
      <p:ext uri="{19B8F6BF-5375-455C-9EA6-DF929625EA0E}">
        <p15:presenceInfo xmlns:p15="http://schemas.microsoft.com/office/powerpoint/2012/main" userId="S::felicia.a.thompson@accenture.com::bcbec548-8556-4bae-b362-60fd1e5c8bdd" providerId="AD"/>
      </p:ext>
    </p:extLst>
  </p:cmAuthor>
  <p:cmAuthor id="21" name="Jeremy A Kong" initials="JK" lastIdx="2" clrIdx="20">
    <p:extLst>
      <p:ext uri="{19B8F6BF-5375-455C-9EA6-DF929625EA0E}">
        <p15:presenceInfo xmlns:p15="http://schemas.microsoft.com/office/powerpoint/2012/main" userId="Jeremy A Kong" providerId="None"/>
      </p:ext>
    </p:extLst>
  </p:cmAuthor>
  <p:cmAuthor id="22" name="Metcalf, Deana" initials="MD" lastIdx="25" clrIdx="21">
    <p:extLst>
      <p:ext uri="{19B8F6BF-5375-455C-9EA6-DF929625EA0E}">
        <p15:presenceInfo xmlns:p15="http://schemas.microsoft.com/office/powerpoint/2012/main" userId="S-1-5-21-1060284298-1303643608-1417001333-137867" providerId="AD"/>
      </p:ext>
    </p:extLst>
  </p:cmAuthor>
  <p:cmAuthor id="23" name="Lieblick, Rachael" initials="LR [2]" lastIdx="45" clrIdx="22">
    <p:extLst>
      <p:ext uri="{19B8F6BF-5375-455C-9EA6-DF929625EA0E}">
        <p15:presenceInfo xmlns:p15="http://schemas.microsoft.com/office/powerpoint/2012/main" userId="S::Rachael.Lieblick@myfloridacfo.com::348b01be-d19b-485f-bed9-4ed7fdc1bb27" providerId="AD"/>
      </p:ext>
    </p:extLst>
  </p:cmAuthor>
  <p:cmAuthor id="24" name="Carolyn Hicks" initials="CH" lastIdx="20" clrIdx="23">
    <p:extLst>
      <p:ext uri="{19B8F6BF-5375-455C-9EA6-DF929625EA0E}">
        <p15:presenceInfo xmlns:p15="http://schemas.microsoft.com/office/powerpoint/2012/main" userId="S::Carolyn.Hicks@myfloridacfo.com::738dba05-d18f-48ba-8068-2848c6a2c4e1" providerId="AD"/>
      </p:ext>
    </p:extLst>
  </p:cmAuthor>
  <p:cmAuthor id="25" name="Werner, Tommy" initials="WT" lastIdx="2" clrIdx="24">
    <p:extLst>
      <p:ext uri="{19B8F6BF-5375-455C-9EA6-DF929625EA0E}">
        <p15:presenceInfo xmlns:p15="http://schemas.microsoft.com/office/powerpoint/2012/main" userId="S-1-5-21-1060284298-1303643608-1417001333-147542" providerId="AD"/>
      </p:ext>
    </p:extLst>
  </p:cmAuthor>
  <p:cmAuthor id="26" name="Gendusa, Amy L." initials="GAL" lastIdx="3" clrIdx="25">
    <p:extLst>
      <p:ext uri="{19B8F6BF-5375-455C-9EA6-DF929625EA0E}">
        <p15:presenceInfo xmlns:p15="http://schemas.microsoft.com/office/powerpoint/2012/main" userId="S::amy.l.gendusa@accenture.com::13f806a1-2a5d-47a8-9f53-8f2d6bb38586" providerId="AD"/>
      </p:ext>
    </p:extLst>
  </p:cmAuthor>
  <p:cmAuthor id="27" name="Punty, Mary Dean S." initials="PMDS" lastIdx="2" clrIdx="26">
    <p:extLst>
      <p:ext uri="{19B8F6BF-5375-455C-9EA6-DF929625EA0E}">
        <p15:presenceInfo xmlns:p15="http://schemas.microsoft.com/office/powerpoint/2012/main" userId="S::mary.dean.s.punty@accenture.com::76f4d858-640b-4ab6-8ccd-3a7185101210" providerId="AD"/>
      </p:ext>
    </p:extLst>
  </p:cmAuthor>
  <p:cmAuthor id="28" name="Nurse, Daniel" initials="ND" lastIdx="2" clrIdx="27">
    <p:extLst>
      <p:ext uri="{19B8F6BF-5375-455C-9EA6-DF929625EA0E}">
        <p15:presenceInfo xmlns:p15="http://schemas.microsoft.com/office/powerpoint/2012/main" userId="S::Daniel.Nurse@myfloridacfo.com::62258231-32b9-47dc-8b8f-219e1bf911d8" providerId="AD"/>
      </p:ext>
    </p:extLst>
  </p:cmAuthor>
  <p:cmAuthor id="29" name="McCabe, Shelley" initials="MS" lastIdx="1" clrIdx="28">
    <p:extLst>
      <p:ext uri="{19B8F6BF-5375-455C-9EA6-DF929625EA0E}">
        <p15:presenceInfo xmlns:p15="http://schemas.microsoft.com/office/powerpoint/2012/main" userId="S::Shelley.McCabe@myfloridacfo.com::2028e9c4-7e02-4005-bced-4e8fe9de583d" providerId="AD"/>
      </p:ext>
    </p:extLst>
  </p:cmAuthor>
  <p:cmAuthor id="30" name="Buchanan, Sean" initials="BS" lastIdx="1" clrIdx="29">
    <p:extLst>
      <p:ext uri="{19B8F6BF-5375-455C-9EA6-DF929625EA0E}">
        <p15:presenceInfo xmlns:p15="http://schemas.microsoft.com/office/powerpoint/2012/main" userId="S-1-5-21-1060284298-1303643608-1417001333-149262" providerId="AD"/>
      </p:ext>
    </p:extLst>
  </p:cmAuthor>
  <p:cmAuthor id="31" name="Werner, Tommy" initials="WT [2]" lastIdx="2" clrIdx="30">
    <p:extLst>
      <p:ext uri="{19B8F6BF-5375-455C-9EA6-DF929625EA0E}">
        <p15:presenceInfo xmlns:p15="http://schemas.microsoft.com/office/powerpoint/2012/main" userId="S::Tommy.Werner@myfloridacfo.com::eea62a89-4aca-4420-b068-aabeabe22941" providerId="AD"/>
      </p:ext>
    </p:extLst>
  </p:cmAuthor>
  <p:cmAuthor id="32" name="Cox, Jimmy" initials="CJ" lastIdx="2" clrIdx="31">
    <p:extLst>
      <p:ext uri="{19B8F6BF-5375-455C-9EA6-DF929625EA0E}">
        <p15:presenceInfo xmlns:p15="http://schemas.microsoft.com/office/powerpoint/2012/main" userId="S::Jimmy.Cox@myfloridacfo.com::d19df79f-36de-453f-a481-0d3d8bcc0a07" providerId="AD"/>
      </p:ext>
    </p:extLst>
  </p:cmAuthor>
  <p:cmAuthor id="33" name="Metcalf, Deana" initials="MD [2]" lastIdx="3" clrIdx="32">
    <p:extLst>
      <p:ext uri="{19B8F6BF-5375-455C-9EA6-DF929625EA0E}">
        <p15:presenceInfo xmlns:p15="http://schemas.microsoft.com/office/powerpoint/2012/main" userId="S::Deana.Metcalf@myfloridacfo.com::c8cbcba0-9390-4c7e-ac97-4e308de5b79a" providerId="AD"/>
      </p:ext>
    </p:extLst>
  </p:cmAuthor>
  <p:cmAuthor id="34" name="Reeves, Jennifer" initials="RJ" lastIdx="1" clrIdx="33">
    <p:extLst>
      <p:ext uri="{19B8F6BF-5375-455C-9EA6-DF929625EA0E}">
        <p15:presenceInfo xmlns:p15="http://schemas.microsoft.com/office/powerpoint/2012/main" userId="S::Jennifer.Reeves@myfloridacfo.com::66574a62-1a1b-47d1-bbb2-ba169583aa6c" providerId="AD"/>
      </p:ext>
    </p:extLst>
  </p:cmAuthor>
  <p:cmAuthor id="35" name="Robertson, Angie" initials="RA [3]" lastIdx="2" clrIdx="34">
    <p:extLst>
      <p:ext uri="{19B8F6BF-5375-455C-9EA6-DF929625EA0E}">
        <p15:presenceInfo xmlns:p15="http://schemas.microsoft.com/office/powerpoint/2012/main" userId="S::Angie.Robertson@myfloridacfo.com::cc16ad1f-0635-4d3d-91eb-6188be84ca3b" providerId="AD"/>
      </p:ext>
    </p:extLst>
  </p:cmAuthor>
  <p:cmAuthor id="36" name="Klein, Nikki" initials="KN" lastIdx="2" clrIdx="35">
    <p:extLst>
      <p:ext uri="{19B8F6BF-5375-455C-9EA6-DF929625EA0E}">
        <p15:presenceInfo xmlns:p15="http://schemas.microsoft.com/office/powerpoint/2012/main" userId="S::Nikki.Klein@myfloridacfo.com::cd15e819-b0f2-42c2-87bf-89b19a8af657" providerId="AD"/>
      </p:ext>
    </p:extLst>
  </p:cmAuthor>
  <p:cmAuthor id="37" name="Cox, Jimmy" initials="JJC" lastIdx="7" clrIdx="36">
    <p:extLst>
      <p:ext uri="{19B8F6BF-5375-455C-9EA6-DF929625EA0E}">
        <p15:presenceInfo xmlns:p15="http://schemas.microsoft.com/office/powerpoint/2012/main" userId="Cox, Jim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04B"/>
    <a:srgbClr val="858585"/>
    <a:srgbClr val="E6E5CC"/>
    <a:srgbClr val="B3B163"/>
    <a:srgbClr val="E0DFBE"/>
    <a:srgbClr val="A6AFC2"/>
    <a:srgbClr val="EAEAEA"/>
    <a:srgbClr val="FFAE85"/>
    <a:srgbClr val="666633"/>
    <a:srgbClr val="9E9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5" autoAdjust="0"/>
    <p:restoredTop sz="76381" autoAdjust="0"/>
  </p:normalViewPr>
  <p:slideViewPr>
    <p:cSldViewPr>
      <p:cViewPr varScale="1">
        <p:scale>
          <a:sx n="64" d="100"/>
          <a:sy n="64" d="100"/>
        </p:scale>
        <p:origin x="1474" y="72"/>
      </p:cViewPr>
      <p:guideLst>
        <p:guide orient="horz" pos="2160"/>
        <p:guide pos="3840"/>
      </p:guideLst>
    </p:cSldViewPr>
  </p:slideViewPr>
  <p:outlineViewPr>
    <p:cViewPr>
      <p:scale>
        <a:sx n="33" d="100"/>
        <a:sy n="33" d="100"/>
      </p:scale>
      <p:origin x="0" y="-1320"/>
    </p:cViewPr>
  </p:outlineViewPr>
  <p:notesTextViewPr>
    <p:cViewPr>
      <p:scale>
        <a:sx n="100" d="100"/>
        <a:sy n="100" d="100"/>
      </p:scale>
      <p:origin x="0" y="0"/>
    </p:cViewPr>
  </p:notesTextViewPr>
  <p:notesViewPr>
    <p:cSldViewPr>
      <p:cViewPr varScale="1">
        <p:scale>
          <a:sx n="84" d="100"/>
          <a:sy n="84" d="100"/>
        </p:scale>
        <p:origin x="387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commentAuthors" Target="commentAuthors.xml"/><Relationship Id="rId37"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44BDC2-7346-4B20-A64F-4183782B82F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731A0C-C40D-4CA5-AF7F-04F20268FB4A}"/>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6F7A764-9349-403B-838F-9E16C9B0BEBB}" type="datetimeFigureOut">
              <a:rPr lang="en-US" smtClean="0"/>
              <a:t>3/27/2023</a:t>
            </a:fld>
            <a:endParaRPr lang="en-US"/>
          </a:p>
        </p:txBody>
      </p:sp>
      <p:sp>
        <p:nvSpPr>
          <p:cNvPr id="4" name="Footer Placeholder 3">
            <a:extLst>
              <a:ext uri="{FF2B5EF4-FFF2-40B4-BE49-F238E27FC236}">
                <a16:creationId xmlns:a16="http://schemas.microsoft.com/office/drawing/2014/main" id="{333E0439-AB5A-41A2-8512-3617A10A944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7C0001-8E11-411E-B466-AABAFDDED23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06020AC-C030-43C0-8506-514AC9CD94AC}" type="slidenum">
              <a:rPr lang="en-US" smtClean="0"/>
              <a:t>‹#›</a:t>
            </a:fld>
            <a:endParaRPr lang="en-US"/>
          </a:p>
        </p:txBody>
      </p:sp>
    </p:spTree>
    <p:extLst>
      <p:ext uri="{BB962C8B-B14F-4D97-AF65-F5344CB8AC3E}">
        <p14:creationId xmlns:p14="http://schemas.microsoft.com/office/powerpoint/2010/main" val="239871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Arial" panose="020B0604020202020204" pitchFamily="34" charset="0"/>
                <a:cs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Arial" panose="020B0604020202020204" pitchFamily="34" charset="0"/>
                <a:cs typeface="Arial" panose="020B0604020202020204" pitchFamily="34" charset="0"/>
              </a:defRPr>
            </a:lvl1pPr>
          </a:lstStyle>
          <a:p>
            <a:fld id="{A0F24F4C-49C5-4234-AD42-25E14066588B}" type="datetimeFigureOut">
              <a:rPr lang="en-US" smtClean="0"/>
              <a:pPr/>
              <a:t>3/27/2023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Arial" panose="020B0604020202020204" pitchFamily="34" charset="0"/>
                <a:cs typeface="Arial" panose="020B0604020202020204" pitchFamily="34" charset="0"/>
              </a:defRPr>
            </a:lvl1pPr>
          </a:lstStyle>
          <a:p>
            <a:fld id="{439CB3EC-5FC0-4900-9468-378792621AED}" type="slidenum">
              <a:rPr lang="en-US" smtClean="0"/>
              <a:pPr/>
              <a:t>‹#›</a:t>
            </a:fld>
            <a:endParaRPr lang="en-US" dirty="0"/>
          </a:p>
        </p:txBody>
      </p:sp>
    </p:spTree>
    <p:extLst>
      <p:ext uri="{BB962C8B-B14F-4D97-AF65-F5344CB8AC3E}">
        <p14:creationId xmlns:p14="http://schemas.microsoft.com/office/powerpoint/2010/main" val="3337026644"/>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286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10858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5430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39CB3EC-5FC0-4900-9468-378792621AED}" type="slidenum">
              <a:rPr lang="en-US" smtClean="0"/>
              <a:t>1</a:t>
            </a:fld>
            <a:endParaRPr lang="en-US" dirty="0"/>
          </a:p>
        </p:txBody>
      </p:sp>
    </p:spTree>
    <p:extLst>
      <p:ext uri="{BB962C8B-B14F-4D97-AF65-F5344CB8AC3E}">
        <p14:creationId xmlns:p14="http://schemas.microsoft.com/office/powerpoint/2010/main" val="2934986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PCR 97 – Auto create zero dollar budget journals, to support posting of Investment activities to the GL. Currently where a zero dollar budget journal is needed, this must be manually created by Treasury staff members. </a:t>
            </a:r>
          </a:p>
          <a:p>
            <a:r>
              <a:rPr lang="en-US" dirty="0"/>
              <a:t>PCR 98 – Modifications are primarily based on using the new reporting categorization that was created under PCR 92. This supports providing treasury with the applicable information needed to complete meet the requirements for this portion of the </a:t>
            </a:r>
            <a:r>
              <a:rPr lang="en-US"/>
              <a:t>Governors report. </a:t>
            </a:r>
            <a:endParaRPr lang="en-US" dirty="0"/>
          </a:p>
        </p:txBody>
      </p:sp>
      <p:sp>
        <p:nvSpPr>
          <p:cNvPr id="4" name="Slide Number Placeholder 3"/>
          <p:cNvSpPr>
            <a:spLocks noGrp="1"/>
          </p:cNvSpPr>
          <p:nvPr>
            <p:ph type="sldNum" sz="quarter" idx="5"/>
          </p:nvPr>
        </p:nvSpPr>
        <p:spPr/>
        <p:txBody>
          <a:bodyPr/>
          <a:lstStyle/>
          <a:p>
            <a:fld id="{439CB3EC-5FC0-4900-9468-378792621AED}" type="slidenum">
              <a:rPr lang="en-US" smtClean="0"/>
              <a:pPr/>
              <a:t>15</a:t>
            </a:fld>
            <a:endParaRPr lang="en-US" dirty="0"/>
          </a:p>
        </p:txBody>
      </p:sp>
    </p:spTree>
    <p:extLst>
      <p:ext uri="{BB962C8B-B14F-4D97-AF65-F5344CB8AC3E}">
        <p14:creationId xmlns:p14="http://schemas.microsoft.com/office/powerpoint/2010/main" val="4055957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0"/>
            <a:ext cx="5156200" cy="2900363"/>
          </a:xfrm>
        </p:spPr>
      </p:sp>
      <p:sp>
        <p:nvSpPr>
          <p:cNvPr id="3" name="Notes Placeholder 2"/>
          <p:cNvSpPr>
            <a:spLocks noGrp="1"/>
          </p:cNvSpPr>
          <p:nvPr>
            <p:ph type="body" idx="1"/>
          </p:nvPr>
        </p:nvSpPr>
        <p:spPr>
          <a:xfrm>
            <a:off x="0" y="2971800"/>
            <a:ext cx="7010400" cy="6172200"/>
          </a:xfrm>
        </p:spPr>
        <p:txBody>
          <a:bodyPr/>
          <a:lstStyle/>
          <a:p>
            <a:pPr marL="0" indent="0" rtl="0" fontAlgn="ctr">
              <a:spcBef>
                <a:spcPts val="0"/>
              </a:spcBef>
              <a:spcAft>
                <a:spcPts val="0"/>
              </a:spcAft>
              <a:buNone/>
            </a:pPr>
            <a:endParaRPr lang="en-US"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3614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0"/>
            <a:ext cx="5156200" cy="2900363"/>
          </a:xfrm>
        </p:spPr>
      </p:sp>
      <p:sp>
        <p:nvSpPr>
          <p:cNvPr id="3" name="Notes Placeholder 2"/>
          <p:cNvSpPr>
            <a:spLocks noGrp="1"/>
          </p:cNvSpPr>
          <p:nvPr>
            <p:ph type="body" idx="1"/>
          </p:nvPr>
        </p:nvSpPr>
        <p:spPr>
          <a:xfrm>
            <a:off x="0" y="2971800"/>
            <a:ext cx="7010400" cy="6172200"/>
          </a:xfrm>
        </p:spPr>
        <p:txBody>
          <a:bodyPr/>
          <a:lstStyle/>
          <a:p>
            <a:pPr marL="0" indent="0" rtl="0" fontAlgn="ctr">
              <a:spcBef>
                <a:spcPts val="0"/>
              </a:spcBef>
              <a:spcAft>
                <a:spcPts val="0"/>
              </a:spcAft>
              <a:buNone/>
            </a:pPr>
            <a:endParaRPr lang="en-US"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0844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Meetings through Friday…</a:t>
            </a:r>
          </a:p>
        </p:txBody>
      </p:sp>
      <p:sp>
        <p:nvSpPr>
          <p:cNvPr id="4" name="Slide Number Placeholder 3"/>
          <p:cNvSpPr>
            <a:spLocks noGrp="1"/>
          </p:cNvSpPr>
          <p:nvPr>
            <p:ph type="sldNum" sz="quarter" idx="5"/>
          </p:nvPr>
        </p:nvSpPr>
        <p:spPr/>
        <p:txBody>
          <a:bodyPr/>
          <a:lstStyle/>
          <a:p>
            <a:fld id="{439CB3EC-5FC0-4900-9468-378792621AED}" type="slidenum">
              <a:rPr lang="en-US" smtClean="0"/>
              <a:pPr/>
              <a:t>19</a:t>
            </a:fld>
            <a:endParaRPr lang="en-US" dirty="0"/>
          </a:p>
        </p:txBody>
      </p:sp>
    </p:spTree>
    <p:extLst>
      <p:ext uri="{BB962C8B-B14F-4D97-AF65-F5344CB8AC3E}">
        <p14:creationId xmlns:p14="http://schemas.microsoft.com/office/powerpoint/2010/main" val="2653800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9CB3EC-5FC0-4900-9468-378792621AED}" type="slidenum">
              <a:rPr lang="en-US" smtClean="0"/>
              <a:pPr/>
              <a:t>21</a:t>
            </a:fld>
            <a:endParaRPr lang="en-US" dirty="0"/>
          </a:p>
        </p:txBody>
      </p:sp>
    </p:spTree>
    <p:extLst>
      <p:ext uri="{BB962C8B-B14F-4D97-AF65-F5344CB8AC3E}">
        <p14:creationId xmlns:p14="http://schemas.microsoft.com/office/powerpoint/2010/main" val="3070441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Steven   </a:t>
            </a:r>
          </a:p>
          <a:p>
            <a:pPr marL="0" indent="0">
              <a:buNone/>
            </a:pPr>
            <a:endParaRPr lang="en-US" dirty="0"/>
          </a:p>
          <a:p>
            <a:pPr marL="0" indent="0">
              <a:buNone/>
            </a:pPr>
            <a:r>
              <a:rPr lang="en-US" dirty="0"/>
              <a:t>Hello! Let’s get started with a roll call.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dirty="0">
                <a:solidFill>
                  <a:schemeClr val="tx1"/>
                </a:solidFill>
                <a:effectLst/>
                <a:latin typeface="Arial" panose="020B0604020202020204" pitchFamily="34" charset="0"/>
                <a:ea typeface="+mn-ea"/>
                <a:cs typeface="Arial" panose="020B0604020202020204" pitchFamily="34" charset="0"/>
              </a:rPr>
              <a:t>Jamie Grant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Hunter Jones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kern="1200" dirty="0">
                <a:solidFill>
                  <a:schemeClr val="tx1"/>
                </a:solidFill>
                <a:effectLst/>
                <a:latin typeface="Arial" panose="020B0604020202020204" pitchFamily="34" charset="0"/>
                <a:ea typeface="+mn-ea"/>
                <a:cs typeface="Arial" panose="020B0604020202020204" pitchFamily="34" charset="0"/>
              </a:rPr>
              <a:t>Mike Jones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Matt Kirkland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Angie Martin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Mark Merry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Tomy Mollas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Robin Naitove </a:t>
            </a:r>
            <a:endParaRPr lang="en-US" sz="1200" i="1"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Cliff Nilson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Jennifer Pelham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Shannon Segers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Christina Smith </a:t>
            </a:r>
          </a:p>
          <a:p>
            <a:pPr marL="171450" lvl="0" indent="-171450"/>
            <a:r>
              <a:rPr lang="en-US" sz="1200" kern="1200" dirty="0">
                <a:solidFill>
                  <a:schemeClr val="tx1"/>
                </a:solidFill>
                <a:effectLst/>
                <a:latin typeface="Arial" panose="020B0604020202020204" pitchFamily="34" charset="0"/>
                <a:ea typeface="+mn-ea"/>
                <a:cs typeface="Arial" panose="020B0604020202020204" pitchFamily="34" charset="0"/>
              </a:rPr>
              <a:t>Lynn Smith </a:t>
            </a:r>
          </a:p>
          <a:p>
            <a:pPr marL="171450" lvl="0" indent="-171450"/>
            <a:r>
              <a:rPr lang="en-US" sz="1200" kern="1200" dirty="0">
                <a:solidFill>
                  <a:schemeClr val="tx1"/>
                </a:solidFill>
                <a:effectLst/>
                <a:latin typeface="Arial" panose="020B0604020202020204" pitchFamily="34" charset="0"/>
                <a:ea typeface="+mn-ea"/>
                <a:cs typeface="Arial" panose="020B0604020202020204" pitchFamily="34" charset="0"/>
              </a:rPr>
              <a:t>Scott Stewart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kern="1200" dirty="0">
                <a:solidFill>
                  <a:schemeClr val="tx1"/>
                </a:solidFill>
                <a:effectLst/>
                <a:latin typeface="Arial" panose="020B0604020202020204" pitchFamily="34" charset="0"/>
                <a:ea typeface="+mn-ea"/>
                <a:cs typeface="Arial" panose="020B0604020202020204" pitchFamily="34" charset="0"/>
              </a:rPr>
              <a:t>Dan Zimmerman</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tabLst/>
              <a:defRPr/>
            </a:pPr>
            <a:endParaRPr lang="en-US" b="0" dirty="0">
              <a:effectLst/>
            </a:endParaRPr>
          </a:p>
          <a:p>
            <a:pPr marL="0" lvl="0" indent="0">
              <a:buNone/>
            </a:pPr>
            <a:endParaRPr lang="en-US" sz="1200" i="0" kern="1200" dirty="0">
              <a:solidFill>
                <a:schemeClr val="tx1"/>
              </a:solidFill>
              <a:effectLst/>
              <a:latin typeface="Arial" panose="020B0604020202020204" pitchFamily="34" charset="0"/>
              <a:ea typeface="+mn-ea"/>
              <a:cs typeface="Arial" panose="020B0604020202020204" pitchFamily="34" charset="0"/>
            </a:endParaRPr>
          </a:p>
          <a:p>
            <a:pPr marL="0" lvl="0" indent="0">
              <a:buNone/>
            </a:pPr>
            <a:endParaRPr lang="en-US" sz="1200" i="0" kern="1200" dirty="0">
              <a:solidFill>
                <a:schemeClr val="tx1"/>
              </a:solidFill>
              <a:effectLst/>
              <a:latin typeface="Arial" panose="020B0604020202020204" pitchFamily="34" charset="0"/>
              <a:ea typeface="+mn-ea"/>
              <a:cs typeface="Arial" panose="020B0604020202020204" pitchFamily="34" charset="0"/>
            </a:endParaRPr>
          </a:p>
          <a:p>
            <a:pPr marL="0" lvl="0" indent="0">
              <a:buNone/>
            </a:pPr>
            <a:endParaRPr lang="en-US" sz="1200" i="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439CB3EC-5FC0-4900-9468-378792621AED}" type="slidenum">
              <a:rPr lang="en-US" smtClean="0"/>
              <a:pPr/>
              <a:t>2</a:t>
            </a:fld>
            <a:endParaRPr lang="en-US" dirty="0"/>
          </a:p>
        </p:txBody>
      </p:sp>
    </p:spTree>
    <p:extLst>
      <p:ext uri="{BB962C8B-B14F-4D97-AF65-F5344CB8AC3E}">
        <p14:creationId xmlns:p14="http://schemas.microsoft.com/office/powerpoint/2010/main" val="382802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439CB3EC-5FC0-4900-9468-378792621AED}" type="slidenum">
              <a:rPr lang="en-US" smtClean="0"/>
              <a:pPr/>
              <a:t>3</a:t>
            </a:fld>
            <a:endParaRPr lang="en-US" dirty="0"/>
          </a:p>
        </p:txBody>
      </p:sp>
    </p:spTree>
    <p:extLst>
      <p:ext uri="{BB962C8B-B14F-4D97-AF65-F5344CB8AC3E}">
        <p14:creationId xmlns:p14="http://schemas.microsoft.com/office/powerpoint/2010/main" val="1412563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466725"/>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None/>
              <a:tabLst/>
              <a:defRPr/>
            </a:pPr>
            <a:r>
              <a:rPr lang="en-US" dirty="0">
                <a:effectLst/>
              </a:rPr>
              <a:t>Tommy</a:t>
            </a:r>
          </a:p>
          <a:p>
            <a:pPr marL="0" marR="0" lvl="0" indent="0" algn="l" defTabSz="914400" rtl="0" eaLnBrk="1" fontAlgn="auto" latinLnBrk="0" hangingPunct="1">
              <a:lnSpc>
                <a:spcPct val="100000"/>
              </a:lnSpc>
              <a:spcBef>
                <a:spcPts val="0"/>
              </a:spcBef>
              <a:spcAft>
                <a:spcPts val="0"/>
              </a:spcAft>
              <a:buClrTx/>
              <a:buSzTx/>
              <a:buNone/>
              <a:tabLst/>
              <a:defRPr/>
            </a:pPr>
            <a:endParaRPr lang="en-US" dirty="0">
              <a:effectLst/>
            </a:endParaRPr>
          </a:p>
          <a:p>
            <a:pPr marL="171450" marR="0" lvl="0" indent="-171450" algn="l" defTabSz="914400" rtl="0" eaLnBrk="1" fontAlgn="auto" latinLnBrk="0" hangingPunct="1">
              <a:lnSpc>
                <a:spcPct val="100000"/>
              </a:lnSpc>
              <a:spcBef>
                <a:spcPts val="0"/>
              </a:spcBef>
              <a:spcAft>
                <a:spcPts val="0"/>
              </a:spcAft>
              <a:buClrTx/>
              <a:buSzTx/>
              <a:tabLst/>
              <a:defRPr/>
            </a:pPr>
            <a:r>
              <a:rPr lang="en-US" b="1" dirty="0">
                <a:effectLst/>
              </a:rPr>
              <a:t>General</a:t>
            </a:r>
          </a:p>
          <a:p>
            <a:pPr marL="457200" marR="0" lvl="1" indent="0" algn="l" defTabSz="914400" rtl="0" eaLnBrk="1" fontAlgn="auto" latinLnBrk="0" hangingPunct="1">
              <a:lnSpc>
                <a:spcPct val="100000"/>
              </a:lnSpc>
              <a:spcBef>
                <a:spcPts val="0"/>
              </a:spcBef>
              <a:spcAft>
                <a:spcPts val="0"/>
              </a:spcAft>
              <a:buClrTx/>
              <a:buSzTx/>
              <a:buNone/>
              <a:tabLst/>
              <a:defRPr/>
            </a:pPr>
            <a:endParaRPr lang="en-US" b="0" dirty="0">
              <a:effectLst/>
            </a:endParaRPr>
          </a:p>
          <a:p>
            <a:pPr marL="628650" marR="0" lvl="1" indent="-171450" algn="l" defTabSz="914400" rtl="0" eaLnBrk="1" fontAlgn="auto" latinLnBrk="0" hangingPunct="1">
              <a:lnSpc>
                <a:spcPct val="100000"/>
              </a:lnSpc>
              <a:spcBef>
                <a:spcPts val="0"/>
              </a:spcBef>
              <a:spcAft>
                <a:spcPts val="0"/>
              </a:spcAft>
              <a:buClrTx/>
              <a:buSzTx/>
              <a:tabLst/>
              <a:defRPr/>
            </a:pPr>
            <a:r>
              <a:rPr lang="en-US" b="0" dirty="0">
                <a:effectLst/>
              </a:rPr>
              <a:t>We added a baseline adjustment to free up funds to purchase Oracle Time and Labor module in FY 22-23</a:t>
            </a:r>
          </a:p>
          <a:p>
            <a:pPr marL="628650" marR="0" lvl="1" indent="-171450" algn="l" defTabSz="914400" rtl="0" eaLnBrk="1" fontAlgn="auto" latinLnBrk="0" hangingPunct="1">
              <a:lnSpc>
                <a:spcPct val="100000"/>
              </a:lnSpc>
              <a:spcBef>
                <a:spcPts val="0"/>
              </a:spcBef>
              <a:spcAft>
                <a:spcPts val="0"/>
              </a:spcAft>
              <a:buClrTx/>
              <a:buSzTx/>
              <a:tabLst/>
              <a:defRPr/>
            </a:pPr>
            <a:r>
              <a:rPr lang="en-US" b="0" dirty="0">
                <a:effectLst/>
              </a:rPr>
              <a:t>Budget amendment has been submitted for a Q4 release</a:t>
            </a:r>
          </a:p>
          <a:p>
            <a:pPr marL="628650" marR="0" lvl="1" indent="-171450" algn="l" defTabSz="914400" rtl="0" eaLnBrk="1" fontAlgn="auto" latinLnBrk="0" hangingPunct="1">
              <a:lnSpc>
                <a:spcPct val="100000"/>
              </a:lnSpc>
              <a:spcBef>
                <a:spcPts val="0"/>
              </a:spcBef>
              <a:spcAft>
                <a:spcPts val="0"/>
              </a:spcAft>
              <a:buClrTx/>
              <a:buSzTx/>
              <a:tabLst/>
              <a:defRPr/>
            </a:pPr>
            <a:endParaRPr lang="en-US" b="0" dirty="0">
              <a:effectLst/>
            </a:endParaRPr>
          </a:p>
          <a:p>
            <a:pPr marL="628650" marR="0" lvl="1" indent="-171450" algn="l" defTabSz="914400" rtl="0" eaLnBrk="1" fontAlgn="auto" latinLnBrk="0" hangingPunct="1">
              <a:lnSpc>
                <a:spcPct val="100000"/>
              </a:lnSpc>
              <a:spcBef>
                <a:spcPts val="0"/>
              </a:spcBef>
              <a:spcAft>
                <a:spcPts val="0"/>
              </a:spcAft>
              <a:buClrTx/>
              <a:buSzTx/>
              <a:tabLst/>
              <a:defRPr/>
            </a:pPr>
            <a:endParaRPr lang="en-US" b="0" dirty="0">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0" inden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CB3EC-5FC0-4900-9468-378792621AE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45033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None/>
              <a:tabLst/>
              <a:defRPr/>
            </a:pPr>
            <a:r>
              <a:rPr lang="en-US" b="0" dirty="0">
                <a:effectLst/>
              </a:rPr>
              <a:t>Tommy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FF0000"/>
                </a:solidFill>
                <a:highlight>
                  <a:srgbClr val="FFFF00"/>
                </a:highlight>
              </a:rPr>
              <a:t>	*</a:t>
            </a:r>
            <a:r>
              <a:rPr lang="en-US" b="1" dirty="0">
                <a:solidFill>
                  <a:srgbClr val="FF0000"/>
                </a:solidFill>
                <a:highlight>
                  <a:srgbClr val="FFFF00"/>
                </a:highlight>
              </a:rPr>
              <a:t>This slide may changed based on Risk conversation on 3/14/23</a:t>
            </a:r>
            <a:endParaRPr lang="en-US" b="1" dirty="0"/>
          </a:p>
          <a:p>
            <a:pPr marL="171450" marR="0" lvl="0" indent="-171450" algn="l" defTabSz="914400" rtl="0" eaLnBrk="1" fontAlgn="auto" latinLnBrk="0" hangingPunct="1">
              <a:lnSpc>
                <a:spcPct val="100000"/>
              </a:lnSpc>
              <a:spcBef>
                <a:spcPts val="0"/>
              </a:spcBef>
              <a:spcAft>
                <a:spcPts val="0"/>
              </a:spcAft>
              <a:buClrTx/>
              <a:buSzTx/>
              <a:tabLst/>
              <a:defRPr/>
            </a:pPr>
            <a:endParaRPr lang="en-US" b="1" dirty="0">
              <a:effectLst/>
            </a:endParaRPr>
          </a:p>
          <a:p>
            <a:pPr marL="171450" marR="0" lvl="0" indent="-171450" algn="l" defTabSz="914400" rtl="0" eaLnBrk="1" fontAlgn="auto" latinLnBrk="0" hangingPunct="1">
              <a:lnSpc>
                <a:spcPct val="100000"/>
              </a:lnSpc>
              <a:spcBef>
                <a:spcPts val="0"/>
              </a:spcBef>
              <a:spcAft>
                <a:spcPts val="0"/>
              </a:spcAft>
              <a:buClrTx/>
              <a:buSzTx/>
              <a:tabLst/>
              <a:defRPr/>
            </a:pPr>
            <a:r>
              <a:rPr lang="en-US" b="1" dirty="0">
                <a:effectLst/>
              </a:rPr>
              <a:t>ISSUES</a:t>
            </a:r>
          </a:p>
          <a:p>
            <a:pPr marL="1085850" marR="0" lvl="2" indent="-171450" algn="l" defTabSz="914400" rtl="0" eaLnBrk="1" fontAlgn="auto" latinLnBrk="0" hangingPunct="1">
              <a:lnSpc>
                <a:spcPct val="100000"/>
              </a:lnSpc>
              <a:spcBef>
                <a:spcPts val="0"/>
              </a:spcBef>
              <a:spcAft>
                <a:spcPts val="0"/>
              </a:spcAft>
              <a:buClrTx/>
              <a:buSzTx/>
              <a:tabLst/>
              <a:defRPr/>
            </a:pPr>
            <a:r>
              <a:rPr lang="en-US" b="0" dirty="0">
                <a:effectLst/>
              </a:rPr>
              <a:t>Issue 27 will remain open until the Project Schedule is updated after the execution of A8 </a:t>
            </a:r>
          </a:p>
          <a:p>
            <a:pPr marL="1085850" marR="0" lvl="2" indent="-171450" algn="l" defTabSz="914400" rtl="0" eaLnBrk="1" fontAlgn="auto" latinLnBrk="0" hangingPunct="1">
              <a:lnSpc>
                <a:spcPct val="100000"/>
              </a:lnSpc>
              <a:spcBef>
                <a:spcPts val="0"/>
              </a:spcBef>
              <a:spcAft>
                <a:spcPts val="0"/>
              </a:spcAft>
              <a:buClrTx/>
              <a:buSzTx/>
              <a:tabLst/>
              <a:defRPr/>
            </a:pPr>
            <a:r>
              <a:rPr lang="en-US" b="0" dirty="0">
                <a:effectLst/>
              </a:rPr>
              <a:t>Q3 tasks have been added to the schedule</a:t>
            </a:r>
          </a:p>
          <a:p>
            <a:pPr marL="914400" marR="0" lvl="2" indent="0" algn="l" defTabSz="914400" rtl="0" eaLnBrk="1" fontAlgn="auto" latinLnBrk="0" hangingPunct="1">
              <a:lnSpc>
                <a:spcPct val="100000"/>
              </a:lnSpc>
              <a:spcBef>
                <a:spcPts val="0"/>
              </a:spcBef>
              <a:spcAft>
                <a:spcPts val="0"/>
              </a:spcAft>
              <a:buClrTx/>
              <a:buSzTx/>
              <a:buNone/>
              <a:tabLst/>
              <a:defRPr/>
            </a:pPr>
            <a:endParaRPr lang="en-US" b="1" dirty="0">
              <a:effectLst/>
            </a:endParaRPr>
          </a:p>
          <a:p>
            <a:pPr marL="171450" marR="0" lvl="0" indent="-171450" algn="l" defTabSz="914400" rtl="0" eaLnBrk="1" fontAlgn="auto" latinLnBrk="0" hangingPunct="1">
              <a:lnSpc>
                <a:spcPct val="100000"/>
              </a:lnSpc>
              <a:spcBef>
                <a:spcPts val="0"/>
              </a:spcBef>
              <a:spcAft>
                <a:spcPts val="0"/>
              </a:spcAft>
              <a:buClrTx/>
              <a:buSzTx/>
              <a:tabLst/>
              <a:defRPr/>
            </a:pPr>
            <a:r>
              <a:rPr lang="en-US" b="1" dirty="0">
                <a:effectLst/>
              </a:rPr>
              <a:t>RISKS</a:t>
            </a:r>
            <a:endParaRPr lang="en-US" b="0" dirty="0">
              <a:effectLst/>
            </a:endParaRPr>
          </a:p>
          <a:p>
            <a:pPr marL="1085850" marR="0" lvl="2" indent="-171450" algn="l" defTabSz="914400" rtl="0" eaLnBrk="1" fontAlgn="auto" latinLnBrk="0" hangingPunct="1">
              <a:lnSpc>
                <a:spcPct val="100000"/>
              </a:lnSpc>
              <a:spcBef>
                <a:spcPts val="0"/>
              </a:spcBef>
              <a:spcAft>
                <a:spcPts val="0"/>
              </a:spcAft>
              <a:buClrTx/>
              <a:buSzTx/>
              <a:tabLst/>
              <a:defRPr/>
            </a:pPr>
            <a:r>
              <a:rPr lang="en-US" dirty="0">
                <a:solidFill>
                  <a:srgbClr val="FF0000"/>
                </a:solidFill>
                <a:highlight>
                  <a:srgbClr val="FFFF00"/>
                </a:highlight>
              </a:rPr>
              <a:t>There are no Risks with a score of 15 or greater</a:t>
            </a:r>
          </a:p>
          <a:p>
            <a:pPr marL="914400" marR="0" lvl="2" indent="0" algn="l" defTabSz="914400" rtl="0" eaLnBrk="1" fontAlgn="auto" latinLnBrk="0" hangingPunct="1">
              <a:lnSpc>
                <a:spcPct val="100000"/>
              </a:lnSpc>
              <a:spcBef>
                <a:spcPts val="0"/>
              </a:spcBef>
              <a:spcAft>
                <a:spcPts val="0"/>
              </a:spcAft>
              <a:buClrTx/>
              <a:buSzTx/>
              <a:buNone/>
              <a:tabLst/>
              <a:defRPr/>
            </a:pPr>
            <a:endParaRPr lang="en-US" dirty="0">
              <a:solidFill>
                <a:srgbClr val="FF0000"/>
              </a:solidFill>
              <a:highlight>
                <a:srgbClr val="FFFF00"/>
              </a:highlight>
            </a:endParaRPr>
          </a:p>
          <a:p>
            <a:pPr marL="1085850" marR="0" lvl="2" indent="-171450" algn="l" defTabSz="914400" rtl="0" eaLnBrk="1" fontAlgn="auto" latinLnBrk="0" hangingPunct="1">
              <a:lnSpc>
                <a:spcPct val="100000"/>
              </a:lnSpc>
              <a:spcBef>
                <a:spcPts val="0"/>
              </a:spcBef>
              <a:spcAft>
                <a:spcPts val="0"/>
              </a:spcAft>
              <a:buClrTx/>
              <a:buSzTx/>
              <a:tabLst/>
              <a:defRPr/>
            </a:pPr>
            <a:r>
              <a:rPr lang="en-US" dirty="0">
                <a:solidFill>
                  <a:srgbClr val="FF0000"/>
                </a:solidFill>
                <a:highlight>
                  <a:srgbClr val="FFFF00"/>
                </a:highlight>
              </a:rPr>
              <a:t>This slide may changed based on Risk conversation on 3/14/23</a:t>
            </a:r>
            <a:endParaRPr lang="en-US" dirty="0"/>
          </a:p>
          <a:p>
            <a:pPr marL="1371600" marR="0" lvl="3"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085850" marR="0" lvl="2" indent="-171450" algn="l" defTabSz="914400" rtl="0" eaLnBrk="1" fontAlgn="auto" latinLnBrk="0" hangingPunct="1">
              <a:lnSpc>
                <a:spcPct val="100000"/>
              </a:lnSpc>
              <a:spcBef>
                <a:spcPts val="0"/>
              </a:spcBef>
              <a:spcAft>
                <a:spcPts val="0"/>
              </a:spcAft>
              <a:buClrTx/>
              <a:buSzTx/>
              <a:tabLst/>
              <a:defRPr/>
            </a:pPr>
            <a:endParaRPr lang="en-US" b="0" dirty="0">
              <a:effectLst/>
            </a:endParaRPr>
          </a:p>
          <a:p>
            <a:pPr marL="628650" marR="0" lvl="1" indent="-171450" algn="l" defTabSz="914400" rtl="0" eaLnBrk="1" fontAlgn="auto" latinLnBrk="0" hangingPunct="1">
              <a:lnSpc>
                <a:spcPct val="100000"/>
              </a:lnSpc>
              <a:spcBef>
                <a:spcPts val="0"/>
              </a:spcBef>
              <a:spcAft>
                <a:spcPts val="0"/>
              </a:spcAft>
              <a:buClrTx/>
              <a:buSzTx/>
              <a:tabLst/>
              <a:defRPr/>
            </a:pPr>
            <a:endParaRPr lang="en-US" b="0" dirty="0">
              <a:effectLst/>
            </a:endParaRPr>
          </a:p>
          <a:p>
            <a:pPr marL="0" indent="0">
              <a:buFontTx/>
              <a:buNone/>
            </a:pPr>
            <a:endParaRPr lang="en-US" dirty="0"/>
          </a:p>
          <a:p>
            <a:pPr marL="171450" lvl="0" indent="-171450"/>
            <a:endParaRPr lang="en-US" b="0" dirty="0"/>
          </a:p>
          <a:p>
            <a:pPr marL="171450" indent="-171450"/>
            <a:endParaRPr lang="en-US" b="0" dirty="0"/>
          </a:p>
        </p:txBody>
      </p:sp>
      <p:sp>
        <p:nvSpPr>
          <p:cNvPr id="4" name="Slide Number Placeholder 3"/>
          <p:cNvSpPr>
            <a:spLocks noGrp="1"/>
          </p:cNvSpPr>
          <p:nvPr>
            <p:ph type="sldNum" sz="quarter" idx="5"/>
          </p:nvPr>
        </p:nvSpPr>
        <p:spPr/>
        <p:txBody>
          <a:bodyPr/>
          <a:lstStyle/>
          <a:p>
            <a:fld id="{439CB3EC-5FC0-4900-9468-378792621AED}" type="slidenum">
              <a:rPr lang="en-US" smtClean="0"/>
              <a:pPr/>
              <a:t>5</a:t>
            </a:fld>
            <a:endParaRPr lang="en-US" dirty="0"/>
          </a:p>
        </p:txBody>
      </p:sp>
    </p:spTree>
    <p:extLst>
      <p:ext uri="{BB962C8B-B14F-4D97-AF65-F5344CB8AC3E}">
        <p14:creationId xmlns:p14="http://schemas.microsoft.com/office/powerpoint/2010/main" val="2491470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CB3EC-5FC0-4900-9468-378792621AE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9659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CB3EC-5FC0-4900-9468-378792621AE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8487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Nikki</a:t>
            </a:r>
          </a:p>
          <a:p>
            <a:endParaRPr lang="en-US" dirty="0"/>
          </a:p>
          <a:p>
            <a:r>
              <a:rPr lang="en-US" dirty="0"/>
              <a:t>Town Hall was held on March 21 with ## in attendance represent ## agencies. Topics included:</a:t>
            </a:r>
          </a:p>
          <a:p>
            <a:pPr lvl="1"/>
            <a:r>
              <a:rPr lang="en-US" dirty="0"/>
              <a:t>Recap of the Personalized Agency Working Sessions</a:t>
            </a:r>
          </a:p>
          <a:p>
            <a:pPr lvl="1"/>
            <a:r>
              <a:rPr lang="en-US" dirty="0"/>
              <a:t>Overview of the timeline and with expectations of agencies and their end users along the implementation journey</a:t>
            </a:r>
          </a:p>
          <a:p>
            <a:pPr lvl="1"/>
            <a:r>
              <a:rPr lang="en-US" dirty="0"/>
              <a:t>the most recent RW task for agencies to </a:t>
            </a:r>
            <a:r>
              <a:rPr lang="en-US" b="0" i="0" dirty="0">
                <a:solidFill>
                  <a:srgbClr val="231F20"/>
                </a:solidFill>
                <a:effectLst/>
                <a:latin typeface="Brandon-Reg"/>
              </a:rPr>
              <a:t>Update Current State Agency Business System Inventory and Documentation – We had an agency share their approach to completing the task</a:t>
            </a:r>
          </a:p>
          <a:p>
            <a:pPr lvl="1"/>
            <a:r>
              <a:rPr lang="en-US" b="0" i="0" dirty="0">
                <a:solidFill>
                  <a:srgbClr val="231F20"/>
                </a:solidFill>
                <a:effectLst/>
                <a:latin typeface="Brandon-Reg"/>
              </a:rPr>
              <a:t>the importance of Communication for successful transformation.  An agency shared how the communicated with their field offices for a successful implementation of </a:t>
            </a:r>
            <a:r>
              <a:rPr lang="en-US" b="0" i="0" dirty="0" err="1">
                <a:solidFill>
                  <a:srgbClr val="231F20"/>
                </a:solidFill>
                <a:effectLst/>
                <a:latin typeface="Brandon-Reg"/>
              </a:rPr>
              <a:t>Pcard</a:t>
            </a:r>
            <a:r>
              <a:rPr lang="en-US" b="0" i="0" dirty="0">
                <a:solidFill>
                  <a:srgbClr val="231F20"/>
                </a:solidFill>
                <a:effectLst/>
                <a:latin typeface="Brandon-Reg"/>
              </a:rPr>
              <a:t> Works</a:t>
            </a:r>
          </a:p>
          <a:p>
            <a:pPr lvl="1"/>
            <a:r>
              <a:rPr lang="en-US" b="0" i="0" dirty="0">
                <a:solidFill>
                  <a:srgbClr val="231F20"/>
                </a:solidFill>
                <a:effectLst/>
                <a:latin typeface="Brandon-Reg"/>
              </a:rPr>
              <a:t>Some Florida PALM fundamentals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RW Task 326 </a:t>
            </a:r>
            <a:r>
              <a:rPr lang="en-US" b="0" i="0" dirty="0">
                <a:solidFill>
                  <a:srgbClr val="231F20"/>
                </a:solidFill>
                <a:effectLst/>
                <a:latin typeface="Brandon-Reg"/>
              </a:rPr>
              <a:t>Update Current State Agency Business System Inventory and Documentation  was released.  Agencies will use this information to help with their Transformation Plan and to prioritize their remediation 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lvl="0"/>
            <a:endParaRPr lang="en-US" dirty="0"/>
          </a:p>
          <a:p>
            <a:pPr lvl="1"/>
            <a:endParaRPr lang="en-US" dirty="0"/>
          </a:p>
        </p:txBody>
      </p:sp>
      <p:sp>
        <p:nvSpPr>
          <p:cNvPr id="4" name="Slide Number Placeholder 3"/>
          <p:cNvSpPr>
            <a:spLocks noGrp="1"/>
          </p:cNvSpPr>
          <p:nvPr>
            <p:ph type="sldNum" sz="quarter" idx="5"/>
          </p:nvPr>
        </p:nvSpPr>
        <p:spPr/>
        <p:txBody>
          <a:bodyPr/>
          <a:lstStyle/>
          <a:p>
            <a:fld id="{439CB3EC-5FC0-4900-9468-378792621AED}" type="slidenum">
              <a:rPr lang="en-US" smtClean="0"/>
              <a:pPr/>
              <a:t>13</a:t>
            </a:fld>
            <a:endParaRPr lang="en-US" dirty="0"/>
          </a:p>
        </p:txBody>
      </p:sp>
    </p:spTree>
    <p:extLst>
      <p:ext uri="{BB962C8B-B14F-4D97-AF65-F5344CB8AC3E}">
        <p14:creationId xmlns:p14="http://schemas.microsoft.com/office/powerpoint/2010/main" val="4250398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Speaker – Angie</a:t>
            </a:r>
          </a:p>
          <a:p>
            <a:pPr marL="0" algn="l">
              <a:spcBef>
                <a:spcPts val="0"/>
              </a:spcBef>
              <a:buFont typeface="Arial" panose="020B0604020202020204" pitchFamily="34" charset="0"/>
              <a:buChar char="•"/>
            </a:pPr>
            <a:r>
              <a:rPr lang="en-US" b="0" i="0" dirty="0">
                <a:solidFill>
                  <a:srgbClr val="03304B"/>
                </a:solidFill>
                <a:effectLst/>
                <a:latin typeface="Brandon-Reg"/>
              </a:rPr>
              <a:t>This image takes the Implementation Timeline and overlays agency activity phases</a:t>
            </a:r>
          </a:p>
          <a:p>
            <a:r>
              <a:rPr lang="en-US" dirty="0"/>
              <a:t>This is a high level depiction of agency activities in yellow with Project activities in blue.</a:t>
            </a:r>
            <a:endParaRPr lang="en-US" sz="1200" b="0" kern="0" dirty="0">
              <a:solidFill>
                <a:srgbClr val="03304B"/>
              </a:solidFill>
              <a:latin typeface="+mj-lt"/>
              <a:cs typeface="Arial" panose="020B0604020202020204" pitchFamily="34" charset="0"/>
            </a:endParaRPr>
          </a:p>
          <a:p>
            <a:pPr marR="0" lvl="0" defTabSz="457200" eaLnBrk="1" fontAlgn="auto" latinLnBrk="0" hangingPunct="1">
              <a:lnSpc>
                <a:spcPct val="100000"/>
              </a:lnSpc>
              <a:spcBef>
                <a:spcPts val="0"/>
              </a:spcBef>
              <a:spcAft>
                <a:spcPts val="0"/>
              </a:spcAft>
              <a:buClrTx/>
              <a:buSzTx/>
              <a:tabLst/>
              <a:defRPr/>
            </a:pPr>
            <a:endParaRPr lang="en-US" sz="1200" b="0" kern="0" dirty="0">
              <a:solidFill>
                <a:srgbClr val="03304B"/>
              </a:solidFill>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&lt;&lt;NEXT SLIDE&gt;&gt;</a:t>
            </a:r>
          </a:p>
        </p:txBody>
      </p:sp>
      <p:sp>
        <p:nvSpPr>
          <p:cNvPr id="4" name="Slide Number Placeholder 3"/>
          <p:cNvSpPr>
            <a:spLocks noGrp="1"/>
          </p:cNvSpPr>
          <p:nvPr>
            <p:ph type="sldNum" sz="quarter" idx="5"/>
          </p:nvPr>
        </p:nvSpPr>
        <p:spPr/>
        <p:txBody>
          <a:bodyPr/>
          <a:lstStyle/>
          <a:p>
            <a:fld id="{439CB3EC-5FC0-4900-9468-378792621AED}" type="slidenum">
              <a:rPr lang="en-US" smtClean="0"/>
              <a:pPr/>
              <a:t>14</a:t>
            </a:fld>
            <a:endParaRPr lang="en-US"/>
          </a:p>
        </p:txBody>
      </p:sp>
    </p:spTree>
    <p:extLst>
      <p:ext uri="{BB962C8B-B14F-4D97-AF65-F5344CB8AC3E}">
        <p14:creationId xmlns:p14="http://schemas.microsoft.com/office/powerpoint/2010/main" val="16624098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hyperlink" Target="http://www.myfloridacfo.com/floridapalm/default.ht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hyperlink" Target="http://www.myfloridacfo.com/floridapalm/default.htm"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 Id="rId5" Type="http://schemas.openxmlformats.org/officeDocument/2006/relationships/image" Target="../media/image3.png"/><Relationship Id="rId4" Type="http://schemas.openxmlformats.org/officeDocument/2006/relationships/hyperlink" Target="http://www.myfloridacfo.com/floridapalm/default.htm"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 Id="rId5" Type="http://schemas.openxmlformats.org/officeDocument/2006/relationships/image" Target="../media/image3.png"/><Relationship Id="rId4" Type="http://schemas.openxmlformats.org/officeDocument/2006/relationships/hyperlink" Target="http://www.myfloridacfo.com/floridapalm/default.htm" TargetMode="Externa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cap="small" baseline="0">
                <a:solidFill>
                  <a:srgbClr val="03304B"/>
                </a:solidFill>
                <a:effectLst/>
              </a:defRPr>
            </a:lvl1pPr>
            <a:extLst/>
          </a:lstStyle>
          <a:p>
            <a:r>
              <a:rPr kumimoji="0" lang="en-US"/>
              <a:t>Click to edit Master title style</a:t>
            </a:r>
            <a:endParaRPr kumimoji="0" lang="en-US" dirty="0"/>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cap="small" baseline="0">
                <a:solidFill>
                  <a:srgbClr val="ABAEB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latin typeface="Arial" panose="020B0604020202020204" pitchFamily="34" charset="0"/>
                <a:cs typeface="Arial" panose="020B0604020202020204"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BF18E8-B7DE-433D-B9F8-59A3D714F318}" type="slidenum">
              <a:rPr lang="en-US" smtClean="0"/>
              <a:pPr/>
              <a:t>‹#›</a:t>
            </a:fld>
            <a:endParaRPr lang="en-US" dirty="0"/>
          </a:p>
        </p:txBody>
      </p:sp>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18" name="Picture 17"/>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sp>
        <p:nvSpPr>
          <p:cNvPr id="22"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23"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pic>
        <p:nvPicPr>
          <p:cNvPr id="19" name="Picture 2" descr="Florida PALM logo">
            <a:hlinkClick r:id="rId4"/>
            <a:extLst>
              <a:ext uri="{FF2B5EF4-FFF2-40B4-BE49-F238E27FC236}">
                <a16:creationId xmlns:a16="http://schemas.microsoft.com/office/drawing/2014/main" id="{E6C06B4B-34D4-4FA4-B0B2-827254501A1B}"/>
              </a:ext>
            </a:extLst>
          </p:cNvPr>
          <p:cNvPicPr>
            <a:picLocks noChangeAspect="1" noChangeArrowheads="1"/>
          </p:cNvPicPr>
          <p:nvPr userDrawn="1"/>
        </p:nvPicPr>
        <p:blipFill>
          <a:blip r:embed="rId5" cstate="print">
            <a:duotone>
              <a:schemeClr val="bg2">
                <a:shade val="45000"/>
                <a:satMod val="135000"/>
              </a:schemeClr>
              <a:prstClr val="white"/>
            </a:duotone>
          </a:blip>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367256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177348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a:xfrm>
            <a:off x="10744200" y="274639"/>
            <a:ext cx="751111" cy="365125"/>
          </a:xfrm>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420471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cap="small" baseline="0">
                <a:solidFill>
                  <a:srgbClr val="03304B"/>
                </a:solidFill>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cap="small" baseline="0">
                <a:solidFill>
                  <a:srgbClr val="ABAEB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latin typeface="Arial" panose="020B0604020202020204" pitchFamily="34" charset="0"/>
                <a:cs typeface="Arial" panose="020B0604020202020204"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BF18E8-B7DE-433D-B9F8-59A3D714F318}" type="slidenum">
              <a:rPr lang="en-US" smtClean="0"/>
              <a:pPr/>
              <a:t>‹#›</a:t>
            </a:fld>
            <a:endParaRPr lang="en-US" dirty="0"/>
          </a:p>
        </p:txBody>
      </p:sp>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18" name="Picture 17"/>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sp>
        <p:nvSpPr>
          <p:cNvPr id="22"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23"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pic>
        <p:nvPicPr>
          <p:cNvPr id="19" name="Picture 2" descr="Florida PALM logo">
            <a:hlinkClick r:id="rId4"/>
            <a:extLst>
              <a:ext uri="{FF2B5EF4-FFF2-40B4-BE49-F238E27FC236}">
                <a16:creationId xmlns:a16="http://schemas.microsoft.com/office/drawing/2014/main" id="{E6C06B4B-34D4-4FA4-B0B2-827254501A1B}"/>
              </a:ext>
            </a:extLst>
          </p:cNvPr>
          <p:cNvPicPr>
            <a:picLocks noChangeAspect="1" noChangeArrowheads="1"/>
          </p:cNvPicPr>
          <p:nvPr userDrawn="1"/>
        </p:nvPicPr>
        <p:blipFill>
          <a:blip r:embed="rId5" cstate="print">
            <a:duotone>
              <a:schemeClr val="bg2">
                <a:shade val="45000"/>
                <a:satMod val="135000"/>
              </a:schemeClr>
              <a:prstClr val="white"/>
            </a:duotone>
          </a:blip>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3089000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Title 6"/>
          <p:cNvSpPr>
            <a:spLocks noGrp="1"/>
          </p:cNvSpPr>
          <p:nvPr>
            <p:ph type="title" hasCustomPrompt="1"/>
          </p:nvPr>
        </p:nvSpPr>
        <p:spPr/>
        <p:txBody>
          <a:bodyPr rtlCol="0"/>
          <a:lstStyle>
            <a:lvl1pPr>
              <a:defRPr/>
            </a:lvl1pPr>
          </a:lstStyle>
          <a:p>
            <a:r>
              <a:rPr kumimoji="0" lang="en-US"/>
              <a:t>Click to edit Master title style </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
        <p:nvSpPr>
          <p:cNvPr id="9"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Tree>
    <p:extLst>
      <p:ext uri="{BB962C8B-B14F-4D97-AF65-F5344CB8AC3E}">
        <p14:creationId xmlns:p14="http://schemas.microsoft.com/office/powerpoint/2010/main" val="724682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small" baseline="0">
                <a:solidFill>
                  <a:srgbClr val="03304B"/>
                </a:solidFill>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normAutofit/>
          </a:bodyPr>
          <a:lstStyle>
            <a:lvl1pPr marL="0" indent="0" algn="r">
              <a:buNone/>
              <a:defRPr sz="2700" cap="small" baseline="0">
                <a:solidFill>
                  <a:srgbClr val="ABAEB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341195661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3838"/>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4" name="Content Placeholder 3"/>
          <p:cNvSpPr>
            <a:spLocks noGrp="1"/>
          </p:cNvSpPr>
          <p:nvPr>
            <p:ph sz="half" idx="2"/>
          </p:nvPr>
        </p:nvSpPr>
        <p:spPr>
          <a:xfrm>
            <a:off x="6197600" y="1481329"/>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marL="914400" indent="0">
              <a:buNone/>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8" name="Title 7"/>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10"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1"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311507410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4948354"/>
            <a:ext cx="5386917"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6" y="4948354"/>
            <a:ext cx="5389033"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4325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6" name="Content Placeholder 5"/>
          <p:cNvSpPr>
            <a:spLocks noGrp="1"/>
          </p:cNvSpPr>
          <p:nvPr>
            <p:ph sz="quarter" idx="4"/>
          </p:nvPr>
        </p:nvSpPr>
        <p:spPr>
          <a:xfrm>
            <a:off x="6193368" y="1444295"/>
            <a:ext cx="5389033" cy="34325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9" name="Slide Number Placeholder 8"/>
          <p:cNvSpPr>
            <a:spLocks noGrp="1"/>
          </p:cNvSpPr>
          <p:nvPr>
            <p:ph type="sldNum" sz="quarter" idx="12"/>
          </p:nvPr>
        </p:nvSpPr>
        <p:spPr/>
        <p:txBody>
          <a:bodyPr/>
          <a:lstStyle/>
          <a:p>
            <a:fld id="{ACBF18E8-B7DE-433D-B9F8-59A3D714F318}" type="slidenum">
              <a:rPr lang="en-US" smtClean="0"/>
              <a:pPr/>
              <a:t>‹#›</a:t>
            </a:fld>
            <a:endParaRPr lang="en-US" dirty="0"/>
          </a:p>
        </p:txBody>
      </p:sp>
      <p:sp>
        <p:nvSpPr>
          <p:cNvPr id="10" name="Footer Placeholder 21"/>
          <p:cNvSpPr>
            <a:spLocks noGrp="1"/>
          </p:cNvSpPr>
          <p:nvPr>
            <p:ph type="ftr" sz="quarter" idx="1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1" name="Date Placeholder 9"/>
          <p:cNvSpPr>
            <a:spLocks noGrp="1"/>
          </p:cNvSpPr>
          <p:nvPr>
            <p:ph type="dt" sz="half" idx="14"/>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286144007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6" name="Title 5"/>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1943558363"/>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BF18E8-B7DE-433D-B9F8-59A3D714F318}" type="slidenum">
              <a:rPr lang="en-US" smtClean="0"/>
              <a:pPr/>
              <a:t>‹#›</a:t>
            </a:fld>
            <a:endParaRPr lang="en-US" dirty="0"/>
          </a:p>
        </p:txBody>
      </p:sp>
      <p:sp>
        <p:nvSpPr>
          <p:cNvPr id="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6"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2981096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ACBF18E8-B7DE-433D-B9F8-59A3D714F318}" type="slidenum">
              <a:rPr lang="en-US" smtClean="0"/>
              <a:pPr/>
              <a:t>‹#›</a:t>
            </a:fld>
            <a:endParaRPr lang="en-US" dirty="0"/>
          </a:p>
        </p:txBody>
      </p:sp>
      <p:sp>
        <p:nvSpPr>
          <p:cNvPr id="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9"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4547115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Title 6"/>
          <p:cNvSpPr>
            <a:spLocks noGrp="1"/>
          </p:cNvSpPr>
          <p:nvPr>
            <p:ph type="title" hasCustomPrompt="1"/>
          </p:nvPr>
        </p:nvSpPr>
        <p:spPr/>
        <p:txBody>
          <a:bodyPr rtlCol="0"/>
          <a:lstStyle>
            <a:lvl1pPr>
              <a:defRPr/>
            </a:lvl1pPr>
          </a:lstStyle>
          <a:p>
            <a:r>
              <a:rPr kumimoji="0" lang="en-US" dirty="0"/>
              <a:t>Click to edit Master title style </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
        <p:nvSpPr>
          <p:cNvPr id="9"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Tree>
    <p:extLst>
      <p:ext uri="{BB962C8B-B14F-4D97-AF65-F5344CB8AC3E}">
        <p14:creationId xmlns:p14="http://schemas.microsoft.com/office/powerpoint/2010/main" val="2479149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7" name="Slide Number Placeholder 6"/>
          <p:cNvSpPr>
            <a:spLocks noGrp="1"/>
          </p:cNvSpPr>
          <p:nvPr>
            <p:ph type="sldNum" sz="quarter" idx="12"/>
          </p:nvPr>
        </p:nvSpPr>
        <p:spPr>
          <a:xfrm>
            <a:off x="10896600" y="6040349"/>
            <a:ext cx="693528" cy="365125"/>
          </a:xfrm>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sp>
        <p:nvSpPr>
          <p:cNvPr id="1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6"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268216792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41102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a:xfrm>
            <a:off x="10744200" y="274639"/>
            <a:ext cx="751111" cy="365125"/>
          </a:xfrm>
        </p:spPr>
        <p:txBody>
          <a:bodyPr/>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1300337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cap="small" baseline="0">
                <a:solidFill>
                  <a:srgbClr val="03304B"/>
                </a:solidFill>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cap="small" baseline="0">
                <a:solidFill>
                  <a:srgbClr val="ABAEB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latin typeface="Arial" panose="020B0604020202020204" pitchFamily="34" charset="0"/>
                <a:cs typeface="Arial" panose="020B0604020202020204"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BF18E8-B7DE-433D-B9F8-59A3D714F318}" type="slidenum">
              <a:rPr lang="en-US" smtClean="0"/>
              <a:pPr/>
              <a:t>‹#›</a:t>
            </a:fld>
            <a:endParaRPr lang="en-US"/>
          </a:p>
        </p:txBody>
      </p:sp>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18" name="Picture 17"/>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sp>
        <p:nvSpPr>
          <p:cNvPr id="22"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23"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pic>
        <p:nvPicPr>
          <p:cNvPr id="19" name="Picture 2" descr="Florida PALM logo">
            <a:hlinkClick r:id="rId4"/>
            <a:extLst>
              <a:ext uri="{FF2B5EF4-FFF2-40B4-BE49-F238E27FC236}">
                <a16:creationId xmlns:a16="http://schemas.microsoft.com/office/drawing/2014/main" id="{E6C06B4B-34D4-4FA4-B0B2-827254501A1B}"/>
              </a:ext>
            </a:extLst>
          </p:cNvPr>
          <p:cNvPicPr>
            <a:picLocks noChangeAspect="1" noChangeArrowheads="1"/>
          </p:cNvPicPr>
          <p:nvPr userDrawn="1"/>
        </p:nvPicPr>
        <p:blipFill>
          <a:blip r:embed="rId5" cstate="print">
            <a:duotone>
              <a:schemeClr val="bg2">
                <a:shade val="45000"/>
                <a:satMod val="135000"/>
              </a:schemeClr>
              <a:prstClr val="white"/>
            </a:duotone>
          </a:blip>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26143652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a:p>
        </p:txBody>
      </p:sp>
      <p:sp>
        <p:nvSpPr>
          <p:cNvPr id="7" name="Title 6"/>
          <p:cNvSpPr>
            <a:spLocks noGrp="1"/>
          </p:cNvSpPr>
          <p:nvPr>
            <p:ph type="title" hasCustomPrompt="1"/>
          </p:nvPr>
        </p:nvSpPr>
        <p:spPr/>
        <p:txBody>
          <a:bodyPr rtlCol="0"/>
          <a:lstStyle>
            <a:lvl1pPr>
              <a:defRPr/>
            </a:lvl1pPr>
          </a:lstStyle>
          <a:p>
            <a:r>
              <a:rPr kumimoji="0" lang="en-US"/>
              <a:t>Click to edit Master title style </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
        <p:nvSpPr>
          <p:cNvPr id="9"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Tree>
    <p:extLst>
      <p:ext uri="{BB962C8B-B14F-4D97-AF65-F5344CB8AC3E}">
        <p14:creationId xmlns:p14="http://schemas.microsoft.com/office/powerpoint/2010/main" val="68748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small" baseline="0">
                <a:solidFill>
                  <a:srgbClr val="03304B"/>
                </a:solidFill>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normAutofit/>
          </a:bodyPr>
          <a:lstStyle>
            <a:lvl1pPr marL="0" indent="0" algn="r">
              <a:buNone/>
              <a:defRPr sz="2700" cap="small" baseline="0">
                <a:solidFill>
                  <a:srgbClr val="ABAEB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08394082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3838"/>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4" name="Content Placeholder 3"/>
          <p:cNvSpPr>
            <a:spLocks noGrp="1"/>
          </p:cNvSpPr>
          <p:nvPr>
            <p:ph sz="half" idx="2"/>
          </p:nvPr>
        </p:nvSpPr>
        <p:spPr>
          <a:xfrm>
            <a:off x="6197600" y="1481329"/>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marL="914400" indent="0">
              <a:buNone/>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a:p>
        </p:txBody>
      </p:sp>
      <p:sp>
        <p:nvSpPr>
          <p:cNvPr id="8" name="Title 7"/>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10"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1"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462944770"/>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4948354"/>
            <a:ext cx="5386917"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6" y="4948354"/>
            <a:ext cx="5389033"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4325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6" name="Content Placeholder 5"/>
          <p:cNvSpPr>
            <a:spLocks noGrp="1"/>
          </p:cNvSpPr>
          <p:nvPr>
            <p:ph sz="quarter" idx="4"/>
          </p:nvPr>
        </p:nvSpPr>
        <p:spPr>
          <a:xfrm>
            <a:off x="6193368" y="1444295"/>
            <a:ext cx="5389033" cy="34325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9" name="Slide Number Placeholder 8"/>
          <p:cNvSpPr>
            <a:spLocks noGrp="1"/>
          </p:cNvSpPr>
          <p:nvPr>
            <p:ph type="sldNum" sz="quarter" idx="12"/>
          </p:nvPr>
        </p:nvSpPr>
        <p:spPr/>
        <p:txBody>
          <a:bodyPr/>
          <a:lstStyle/>
          <a:p>
            <a:fld id="{ACBF18E8-B7DE-433D-B9F8-59A3D714F318}" type="slidenum">
              <a:rPr lang="en-US" smtClean="0"/>
              <a:pPr/>
              <a:t>‹#›</a:t>
            </a:fld>
            <a:endParaRPr lang="en-US"/>
          </a:p>
        </p:txBody>
      </p:sp>
      <p:sp>
        <p:nvSpPr>
          <p:cNvPr id="10" name="Footer Placeholder 21"/>
          <p:cNvSpPr>
            <a:spLocks noGrp="1"/>
          </p:cNvSpPr>
          <p:nvPr>
            <p:ph type="ftr" sz="quarter" idx="1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1" name="Date Placeholder 9"/>
          <p:cNvSpPr>
            <a:spLocks noGrp="1"/>
          </p:cNvSpPr>
          <p:nvPr>
            <p:ph type="dt" sz="half" idx="14"/>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691312081"/>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a:p>
        </p:txBody>
      </p:sp>
      <p:sp>
        <p:nvSpPr>
          <p:cNvPr id="6" name="Title 5"/>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51735943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BF18E8-B7DE-433D-B9F8-59A3D714F318}" type="slidenum">
              <a:rPr lang="en-US" smtClean="0"/>
              <a:pPr/>
              <a:t>‹#›</a:t>
            </a:fld>
            <a:endParaRPr lang="en-US"/>
          </a:p>
        </p:txBody>
      </p:sp>
      <p:sp>
        <p:nvSpPr>
          <p:cNvPr id="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6"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24858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small" baseline="0">
                <a:solidFill>
                  <a:srgbClr val="03304B"/>
                </a:solidFill>
                <a:effectLst/>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5230284" y="2931712"/>
            <a:ext cx="6096000" cy="1454888"/>
          </a:xfrm>
        </p:spPr>
        <p:txBody>
          <a:bodyPr lIns="91440" rIns="91440" anchor="t">
            <a:normAutofit/>
          </a:bodyPr>
          <a:lstStyle>
            <a:lvl1pPr marL="0" indent="0" algn="r">
              <a:buNone/>
              <a:defRPr sz="2700" cap="small" baseline="0">
                <a:solidFill>
                  <a:srgbClr val="ABAEB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a:t>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239676360"/>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ACBF18E8-B7DE-433D-B9F8-59A3D714F318}" type="slidenum">
              <a:rPr lang="en-US" smtClean="0"/>
              <a:pPr/>
              <a:t>‹#›</a:t>
            </a:fld>
            <a:endParaRPr lang="en-US"/>
          </a:p>
        </p:txBody>
      </p:sp>
      <p:sp>
        <p:nvSpPr>
          <p:cNvPr id="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9"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90283231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p>
        </p:txBody>
      </p:sp>
      <p:sp>
        <p:nvSpPr>
          <p:cNvPr id="7" name="Slide Number Placeholder 6"/>
          <p:cNvSpPr>
            <a:spLocks noGrp="1"/>
          </p:cNvSpPr>
          <p:nvPr>
            <p:ph type="sldNum" sz="quarter" idx="12"/>
          </p:nvPr>
        </p:nvSpPr>
        <p:spPr>
          <a:xfrm>
            <a:off x="10896600" y="6040349"/>
            <a:ext cx="693528" cy="365125"/>
          </a:xfrm>
        </p:spPr>
        <p:txBody>
          <a:bodyPr/>
          <a:lstStyle>
            <a:lvl1pPr>
              <a:defRPr>
                <a:solidFill>
                  <a:schemeClr val="bg1"/>
                </a:solidFill>
              </a:defRPr>
            </a:lvl1pPr>
            <a:extLst/>
          </a:lstStyle>
          <a:p>
            <a:fld id="{ACBF18E8-B7DE-433D-B9F8-59A3D714F318}"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sp>
        <p:nvSpPr>
          <p:cNvPr id="1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6"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4191061615"/>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4026754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a:xfrm>
            <a:off x="10744200" y="274639"/>
            <a:ext cx="751111" cy="365125"/>
          </a:xfrm>
        </p:spPr>
        <p:txBody>
          <a:bodyPr/>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7187393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cap="small" baseline="0">
                <a:solidFill>
                  <a:srgbClr val="03304B"/>
                </a:solidFill>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cap="small" baseline="0">
                <a:solidFill>
                  <a:srgbClr val="ABAEB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latin typeface="Arial" panose="020B0604020202020204" pitchFamily="34" charset="0"/>
                <a:cs typeface="Arial" panose="020B0604020202020204"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BF18E8-B7DE-433D-B9F8-59A3D714F318}" type="slidenum">
              <a:rPr lang="en-US" smtClean="0"/>
              <a:pPr/>
              <a:t>‹#›</a:t>
            </a:fld>
            <a:endParaRPr lang="en-US"/>
          </a:p>
        </p:txBody>
      </p:sp>
      <p:pic>
        <p:nvPicPr>
          <p:cNvPr id="13" name="Picture 12"/>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pic>
        <p:nvPicPr>
          <p:cNvPr id="18" name="Picture 17"/>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97067" y="5718400"/>
            <a:ext cx="879333" cy="827023"/>
          </a:xfrm>
          <a:prstGeom prst="rect">
            <a:avLst/>
          </a:prstGeom>
        </p:spPr>
      </p:pic>
      <p:sp>
        <p:nvSpPr>
          <p:cNvPr id="22"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23"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pic>
        <p:nvPicPr>
          <p:cNvPr id="19" name="Picture 2" descr="Florida PALM logo">
            <a:hlinkClick r:id="rId4"/>
            <a:extLst>
              <a:ext uri="{FF2B5EF4-FFF2-40B4-BE49-F238E27FC236}">
                <a16:creationId xmlns:a16="http://schemas.microsoft.com/office/drawing/2014/main" id="{E6C06B4B-34D4-4FA4-B0B2-827254501A1B}"/>
              </a:ext>
            </a:extLst>
          </p:cNvPr>
          <p:cNvPicPr>
            <a:picLocks noChangeAspect="1" noChangeArrowheads="1"/>
          </p:cNvPicPr>
          <p:nvPr userDrawn="1"/>
        </p:nvPicPr>
        <p:blipFill>
          <a:blip r:embed="rId5" cstate="print">
            <a:duotone>
              <a:schemeClr val="bg2">
                <a:shade val="45000"/>
                <a:satMod val="135000"/>
              </a:schemeClr>
              <a:prstClr val="white"/>
            </a:duotone>
          </a:blip>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13698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a:p>
        </p:txBody>
      </p:sp>
      <p:sp>
        <p:nvSpPr>
          <p:cNvPr id="7" name="Title 6"/>
          <p:cNvSpPr>
            <a:spLocks noGrp="1"/>
          </p:cNvSpPr>
          <p:nvPr>
            <p:ph type="title" hasCustomPrompt="1"/>
          </p:nvPr>
        </p:nvSpPr>
        <p:spPr/>
        <p:txBody>
          <a:bodyPr rtlCol="0"/>
          <a:lstStyle>
            <a:lvl1pPr>
              <a:defRPr/>
            </a:lvl1pPr>
          </a:lstStyle>
          <a:p>
            <a:r>
              <a:rPr kumimoji="0" lang="en-US"/>
              <a:t>Click to edit Master title style </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
        <p:nvSpPr>
          <p:cNvPr id="9"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Tree>
    <p:extLst>
      <p:ext uri="{BB962C8B-B14F-4D97-AF65-F5344CB8AC3E}">
        <p14:creationId xmlns:p14="http://schemas.microsoft.com/office/powerpoint/2010/main" val="89071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small" baseline="0">
                <a:solidFill>
                  <a:srgbClr val="03304B"/>
                </a:solidFill>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normAutofit/>
          </a:bodyPr>
          <a:lstStyle>
            <a:lvl1pPr marL="0" indent="0" algn="r">
              <a:buNone/>
              <a:defRPr sz="2700" cap="small" baseline="0">
                <a:solidFill>
                  <a:srgbClr val="ABAEB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78796232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3838"/>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4" name="Content Placeholder 3"/>
          <p:cNvSpPr>
            <a:spLocks noGrp="1"/>
          </p:cNvSpPr>
          <p:nvPr>
            <p:ph sz="half" idx="2"/>
          </p:nvPr>
        </p:nvSpPr>
        <p:spPr>
          <a:xfrm>
            <a:off x="6197600" y="1481329"/>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marL="914400" indent="0">
              <a:buNone/>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a:p>
        </p:txBody>
      </p:sp>
      <p:sp>
        <p:nvSpPr>
          <p:cNvPr id="8" name="Title 7"/>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10"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1"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489836094"/>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4948354"/>
            <a:ext cx="5386917"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6" y="4948354"/>
            <a:ext cx="5389033"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4325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6" name="Content Placeholder 5"/>
          <p:cNvSpPr>
            <a:spLocks noGrp="1"/>
          </p:cNvSpPr>
          <p:nvPr>
            <p:ph sz="quarter" idx="4"/>
          </p:nvPr>
        </p:nvSpPr>
        <p:spPr>
          <a:xfrm>
            <a:off x="6193368" y="1444295"/>
            <a:ext cx="5389033" cy="34325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9" name="Slide Number Placeholder 8"/>
          <p:cNvSpPr>
            <a:spLocks noGrp="1"/>
          </p:cNvSpPr>
          <p:nvPr>
            <p:ph type="sldNum" sz="quarter" idx="12"/>
          </p:nvPr>
        </p:nvSpPr>
        <p:spPr/>
        <p:txBody>
          <a:bodyPr/>
          <a:lstStyle/>
          <a:p>
            <a:fld id="{ACBF18E8-B7DE-433D-B9F8-59A3D714F318}" type="slidenum">
              <a:rPr lang="en-US" smtClean="0"/>
              <a:pPr/>
              <a:t>‹#›</a:t>
            </a:fld>
            <a:endParaRPr lang="en-US"/>
          </a:p>
        </p:txBody>
      </p:sp>
      <p:sp>
        <p:nvSpPr>
          <p:cNvPr id="10" name="Footer Placeholder 21"/>
          <p:cNvSpPr>
            <a:spLocks noGrp="1"/>
          </p:cNvSpPr>
          <p:nvPr>
            <p:ph type="ftr" sz="quarter" idx="1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1" name="Date Placeholder 9"/>
          <p:cNvSpPr>
            <a:spLocks noGrp="1"/>
          </p:cNvSpPr>
          <p:nvPr>
            <p:ph type="dt" sz="half" idx="14"/>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812164914"/>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a:p>
        </p:txBody>
      </p:sp>
      <p:sp>
        <p:nvSpPr>
          <p:cNvPr id="6" name="Title 5"/>
          <p:cNvSpPr>
            <a:spLocks noGrp="1"/>
          </p:cNvSpPr>
          <p:nvPr>
            <p:ph type="title"/>
          </p:nvPr>
        </p:nvSpPr>
        <p:spPr/>
        <p:txBody>
          <a:bodyPr rtlCol="0"/>
          <a:lstStyle>
            <a:lvl1pPr>
              <a:defRPr>
                <a:solidFill>
                  <a:srgbClr val="03304B"/>
                </a:solidFill>
              </a:defRPr>
            </a:lvl1pPr>
            <a:extLst/>
          </a:lstStyle>
          <a:p>
            <a:r>
              <a:rPr kumimoji="0" lang="en-US"/>
              <a:t>Click to edit Master title style</a:t>
            </a:r>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0999437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93838"/>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4" name="Content Placeholder 3"/>
          <p:cNvSpPr>
            <a:spLocks noGrp="1"/>
          </p:cNvSpPr>
          <p:nvPr>
            <p:ph sz="half" idx="2"/>
          </p:nvPr>
        </p:nvSpPr>
        <p:spPr>
          <a:xfrm>
            <a:off x="6197600" y="1481329"/>
            <a:ext cx="5384800" cy="45259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marL="914400" indent="0">
              <a:buNone/>
              <a:defRPr sz="1900">
                <a:solidFill>
                  <a:schemeClr val="bg1"/>
                </a:solidFill>
              </a:defRPr>
            </a:lvl4pPr>
            <a:lvl5pPr>
              <a:defRPr sz="1800">
                <a:solidFill>
                  <a:schemeClr val="bg1"/>
                </a:solidFill>
              </a:defRPr>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7" name="Slide Number Placeholder 6"/>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8" name="Title 7"/>
          <p:cNvSpPr>
            <a:spLocks noGrp="1"/>
          </p:cNvSpPr>
          <p:nvPr>
            <p:ph type="title"/>
          </p:nvPr>
        </p:nvSpPr>
        <p:spPr/>
        <p:txBody>
          <a:bodyPr rtlCol="0"/>
          <a:lstStyle>
            <a:lvl1pPr>
              <a:defRPr>
                <a:solidFill>
                  <a:srgbClr val="03304B"/>
                </a:solidFill>
              </a:defRPr>
            </a:lvl1pPr>
            <a:extLst/>
          </a:lstStyle>
          <a:p>
            <a:r>
              <a:rPr kumimoji="0" lang="en-US"/>
              <a:t>Click to edit Master title style</a:t>
            </a:r>
            <a:endParaRPr kumimoji="0" lang="en-US" dirty="0"/>
          </a:p>
        </p:txBody>
      </p:sp>
      <p:sp>
        <p:nvSpPr>
          <p:cNvPr id="10"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1"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4179492153"/>
      </p:ext>
    </p:extLst>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BF18E8-B7DE-433D-B9F8-59A3D714F318}" type="slidenum">
              <a:rPr lang="en-US" smtClean="0"/>
              <a:pPr/>
              <a:t>‹#›</a:t>
            </a:fld>
            <a:endParaRPr lang="en-US"/>
          </a:p>
        </p:txBody>
      </p:sp>
      <p:sp>
        <p:nvSpPr>
          <p:cNvPr id="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6"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27950381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ACBF18E8-B7DE-433D-B9F8-59A3D714F318}" type="slidenum">
              <a:rPr lang="en-US" smtClean="0"/>
              <a:pPr/>
              <a:t>‹#›</a:t>
            </a:fld>
            <a:endParaRPr lang="en-US"/>
          </a:p>
        </p:txBody>
      </p:sp>
      <p:sp>
        <p:nvSpPr>
          <p:cNvPr id="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9"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165344593"/>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p>
        </p:txBody>
      </p:sp>
      <p:sp>
        <p:nvSpPr>
          <p:cNvPr id="7" name="Slide Number Placeholder 6"/>
          <p:cNvSpPr>
            <a:spLocks noGrp="1"/>
          </p:cNvSpPr>
          <p:nvPr>
            <p:ph type="sldNum" sz="quarter" idx="12"/>
          </p:nvPr>
        </p:nvSpPr>
        <p:spPr>
          <a:xfrm>
            <a:off x="10896600" y="6040349"/>
            <a:ext cx="693528" cy="365125"/>
          </a:xfrm>
        </p:spPr>
        <p:txBody>
          <a:bodyPr/>
          <a:lstStyle>
            <a:lvl1pPr>
              <a:defRPr>
                <a:solidFill>
                  <a:schemeClr val="bg1"/>
                </a:solidFill>
              </a:defRPr>
            </a:lvl1pPr>
            <a:extLst/>
          </a:lstStyle>
          <a:p>
            <a:fld id="{ACBF18E8-B7DE-433D-B9F8-59A3D714F318}"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sp>
        <p:nvSpPr>
          <p:cNvPr id="1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16"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322724240"/>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p:txBody>
          <a:bodyPr/>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12087832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6" name="Slide Number Placeholder 5"/>
          <p:cNvSpPr>
            <a:spLocks noGrp="1"/>
          </p:cNvSpPr>
          <p:nvPr>
            <p:ph type="sldNum" sz="quarter" idx="12"/>
          </p:nvPr>
        </p:nvSpPr>
        <p:spPr>
          <a:xfrm>
            <a:off x="10744200" y="274639"/>
            <a:ext cx="751111" cy="365125"/>
          </a:xfrm>
        </p:spPr>
        <p:txBody>
          <a:bodyPr/>
          <a:lstStyle/>
          <a:p>
            <a:fld id="{ACBF18E8-B7DE-433D-B9F8-59A3D714F318}" type="slidenum">
              <a:rPr lang="en-US" smtClean="0"/>
              <a:pPr/>
              <a:t>‹#›</a:t>
            </a:fld>
            <a:endParaRPr lang="en-US"/>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Tree>
    <p:extLst>
      <p:ext uri="{BB962C8B-B14F-4D97-AF65-F5344CB8AC3E}">
        <p14:creationId xmlns:p14="http://schemas.microsoft.com/office/powerpoint/2010/main" val="381934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609600" y="4948354"/>
            <a:ext cx="5386917"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6" y="4948354"/>
            <a:ext cx="5389033" cy="8382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432506"/>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6" name="Content Placeholder 5"/>
          <p:cNvSpPr>
            <a:spLocks noGrp="1"/>
          </p:cNvSpPr>
          <p:nvPr>
            <p:ph sz="quarter" idx="4"/>
          </p:nvPr>
        </p:nvSpPr>
        <p:spPr>
          <a:xfrm>
            <a:off x="6193368" y="1444295"/>
            <a:ext cx="5389033" cy="3432506"/>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p:txBody>
      </p:sp>
      <p:sp>
        <p:nvSpPr>
          <p:cNvPr id="9" name="Slide Number Placeholder 8"/>
          <p:cNvSpPr>
            <a:spLocks noGrp="1"/>
          </p:cNvSpPr>
          <p:nvPr>
            <p:ph type="sldNum" sz="quarter" idx="12"/>
          </p:nvPr>
        </p:nvSpPr>
        <p:spPr/>
        <p:txBody>
          <a:bodyPr/>
          <a:lstStyle/>
          <a:p>
            <a:fld id="{ACBF18E8-B7DE-433D-B9F8-59A3D714F318}" type="slidenum">
              <a:rPr lang="en-US" smtClean="0"/>
              <a:pPr/>
              <a:t>‹#›</a:t>
            </a:fld>
            <a:endParaRPr lang="en-US" dirty="0"/>
          </a:p>
        </p:txBody>
      </p:sp>
      <p:sp>
        <p:nvSpPr>
          <p:cNvPr id="10" name="Footer Placeholder 21"/>
          <p:cNvSpPr>
            <a:spLocks noGrp="1"/>
          </p:cNvSpPr>
          <p:nvPr>
            <p:ph type="ftr" sz="quarter" idx="1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1" name="Date Placeholder 9"/>
          <p:cNvSpPr>
            <a:spLocks noGrp="1"/>
          </p:cNvSpPr>
          <p:nvPr>
            <p:ph type="dt" sz="half" idx="14"/>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171069569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6" name="Title 5"/>
          <p:cNvSpPr>
            <a:spLocks noGrp="1"/>
          </p:cNvSpPr>
          <p:nvPr>
            <p:ph type="title"/>
          </p:nvPr>
        </p:nvSpPr>
        <p:spPr/>
        <p:txBody>
          <a:bodyPr rtlCol="0"/>
          <a:lstStyle>
            <a:lvl1pPr>
              <a:defRPr>
                <a:solidFill>
                  <a:srgbClr val="03304B"/>
                </a:solidFill>
              </a:defRPr>
            </a:lvl1pPr>
            <a:extLst/>
          </a:lstStyle>
          <a:p>
            <a:r>
              <a:rPr kumimoji="0" lang="en-US"/>
              <a:t>Click to edit Master title style</a:t>
            </a:r>
            <a:endParaRPr kumimoji="0" lang="en-US" dirty="0"/>
          </a:p>
        </p:txBody>
      </p:sp>
      <p:sp>
        <p:nvSpPr>
          <p:cNvPr id="7"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8"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225948142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BF18E8-B7DE-433D-B9F8-59A3D714F318}" type="slidenum">
              <a:rPr lang="en-US" smtClean="0"/>
              <a:pPr/>
              <a:t>‹#›</a:t>
            </a:fld>
            <a:endParaRPr lang="en-US" dirty="0"/>
          </a:p>
        </p:txBody>
      </p:sp>
      <p:sp>
        <p:nvSpPr>
          <p:cNvPr id="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6"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300522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endParaRPr kumimoji="0" lang="en-US" dirty="0"/>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ACBF18E8-B7DE-433D-B9F8-59A3D714F318}" type="slidenum">
              <a:rPr lang="en-US" smtClean="0"/>
              <a:pPr/>
              <a:t>‹#›</a:t>
            </a:fld>
            <a:endParaRPr lang="en-US" dirty="0"/>
          </a:p>
        </p:txBody>
      </p:sp>
      <p:sp>
        <p:nvSpPr>
          <p:cNvPr id="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9"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19689725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7" name="Slide Number Placeholder 6"/>
          <p:cNvSpPr>
            <a:spLocks noGrp="1"/>
          </p:cNvSpPr>
          <p:nvPr>
            <p:ph type="sldNum" sz="quarter" idx="12"/>
          </p:nvPr>
        </p:nvSpPr>
        <p:spPr>
          <a:xfrm>
            <a:off x="10896600" y="6040349"/>
            <a:ext cx="693528" cy="365125"/>
          </a:xfrm>
        </p:spPr>
        <p:txBody>
          <a:bodyPr/>
          <a:lstStyle>
            <a:lvl1pPr>
              <a:defRPr>
                <a:solidFill>
                  <a:schemeClr val="bg1"/>
                </a:solidFill>
              </a:defRPr>
            </a:lvl1pPr>
            <a:extLst/>
          </a:lstStyle>
          <a:p>
            <a:fld id="{ACBF18E8-B7DE-433D-B9F8-59A3D714F318}"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5751" y="6088055"/>
            <a:ext cx="942152" cy="697192"/>
          </a:xfrm>
          <a:prstGeom prst="rect">
            <a:avLst/>
          </a:prstGeom>
        </p:spPr>
      </p:pic>
      <p:sp>
        <p:nvSpPr>
          <p:cNvPr id="15"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dirty="0"/>
              <a:t>Executive Steering Committee Meeting</a:t>
            </a:r>
          </a:p>
        </p:txBody>
      </p:sp>
      <p:sp>
        <p:nvSpPr>
          <p:cNvPr id="16" name="Date Placeholder 9"/>
          <p:cNvSpPr>
            <a:spLocks noGrp="1"/>
          </p:cNvSpPr>
          <p:nvPr>
            <p:ph type="dt" sz="half" idx="13"/>
          </p:nvPr>
        </p:nvSpPr>
        <p:spPr>
          <a:xfrm>
            <a:off x="10515600" y="6413716"/>
            <a:ext cx="1074528" cy="365760"/>
          </a:xfrm>
          <a:prstGeom prst="rect">
            <a:avLst/>
          </a:prstGeom>
        </p:spPr>
        <p:txBody>
          <a:bodyPr vert="horz" anchor="ctr" anchorCtr="0"/>
          <a:lstStyle>
            <a:lvl1pPr algn="r" eaLnBrk="1" latinLnBrk="0" hangingPunct="1">
              <a:defRPr kumimoji="0" sz="1000">
                <a:solidFill>
                  <a:schemeClr val="bg1"/>
                </a:solidFill>
                <a:latin typeface="Arial" panose="020B0604020202020204" pitchFamily="34" charset="0"/>
                <a:cs typeface="Arial" panose="020B0604020202020204" pitchFamily="34" charset="0"/>
              </a:defRPr>
            </a:lvl1pPr>
            <a:extLst/>
          </a:lstStyle>
          <a:p>
            <a:r>
              <a:rPr lang="en-US"/>
              <a:t>03/27/2023</a:t>
            </a:r>
            <a:endParaRPr lang="en-US" dirty="0"/>
          </a:p>
        </p:txBody>
      </p:sp>
    </p:spTree>
    <p:extLst>
      <p:ext uri="{BB962C8B-B14F-4D97-AF65-F5344CB8AC3E}">
        <p14:creationId xmlns:p14="http://schemas.microsoft.com/office/powerpoint/2010/main" val="379846243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myfloridacfo.com/floridapalm/default.ht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www.myfloridacfo.com/floridapalm/default.htm" TargetMode="Externa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hyperlink" Target="http://www.myfloridacfo.com/floridapalm/default.htm" TargetMode="Externa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hyperlink" Target="http://www.myfloridacfo.com/floridapalm/default.htm" TargetMode="Externa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134600" cy="1143000"/>
          </a:xfrm>
          <a:prstGeom prst="rect">
            <a:avLst/>
          </a:prstGeom>
        </p:spPr>
        <p:txBody>
          <a:bodyPr vert="horz" anchor="ctr">
            <a:normAutofit/>
            <a:scene3d>
              <a:camera prst="orthographicFront"/>
              <a:lightRig rig="soft" dir="t"/>
            </a:scene3d>
            <a:sp3d prstMaterial="softEdge"/>
          </a:bodyPr>
          <a:lstStyle/>
          <a:p>
            <a:r>
              <a:rPr kumimoji="0" lang="en-US" dirty="0"/>
              <a:t>Main Title</a:t>
            </a:r>
          </a:p>
        </p:txBody>
      </p:sp>
      <p:sp>
        <p:nvSpPr>
          <p:cNvPr id="30" name="Text Placeholder 29"/>
          <p:cNvSpPr>
            <a:spLocks noGrp="1"/>
          </p:cNvSpPr>
          <p:nvPr>
            <p:ph type="body" idx="1"/>
          </p:nvPr>
        </p:nvSpPr>
        <p:spPr>
          <a:xfrm>
            <a:off x="582276" y="1479421"/>
            <a:ext cx="10972800" cy="4525963"/>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p:txBody>
      </p:sp>
      <p:sp>
        <p:nvSpPr>
          <p:cNvPr id="10"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
        <p:nvSpPr>
          <p:cNvPr id="18" name="Slide Number Placeholder 17"/>
          <p:cNvSpPr>
            <a:spLocks noGrp="1"/>
          </p:cNvSpPr>
          <p:nvPr>
            <p:ph type="sldNum" sz="quarter" idx="4"/>
          </p:nvPr>
        </p:nvSpPr>
        <p:spPr>
          <a:xfrm>
            <a:off x="10744200" y="274639"/>
            <a:ext cx="810876" cy="365125"/>
          </a:xfrm>
          <a:prstGeom prst="rect">
            <a:avLst/>
          </a:prstGeom>
        </p:spPr>
        <p:txBody>
          <a:bodyPr vert="horz" anchor="ctr" anchorCtr="0"/>
          <a:lstStyle>
            <a:lvl1pPr algn="r" eaLnBrk="1" latinLnBrk="0" hangingPunct="1">
              <a:defRPr kumimoji="0" sz="1000" b="0">
                <a:solidFill>
                  <a:schemeClr val="tx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grpSp>
        <p:nvGrpSpPr>
          <p:cNvPr id="3" name="Group 2"/>
          <p:cNvGrpSpPr/>
          <p:nvPr/>
        </p:nvGrpSpPr>
        <p:grpSpPr>
          <a:xfrm>
            <a:off x="-8055" y="5791253"/>
            <a:ext cx="7261252" cy="1081208"/>
            <a:chOff x="-6042" y="5791253"/>
            <a:chExt cx="5445939" cy="1081208"/>
          </a:xfrm>
        </p:grpSpPr>
        <p:grpSp>
          <p:nvGrpSpPr>
            <p:cNvPr id="2" name="Group 1"/>
            <p:cNvGrpSpPr/>
            <p:nvPr/>
          </p:nvGrpSpPr>
          <p:grpSpPr>
            <a:xfrm>
              <a:off x="-6042" y="5791253"/>
              <a:ext cx="5445939" cy="1081208"/>
              <a:chOff x="-6042" y="5791253"/>
              <a:chExt cx="5445939" cy="1081208"/>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17" name="Picture 16"/>
            <p:cNvPicPr>
              <a:picLocks noChangeAspect="1"/>
            </p:cNvPicPr>
            <p:nvPr/>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grpSp>
        <p:nvGrpSpPr>
          <p:cNvPr id="20" name="Group 19"/>
          <p:cNvGrpSpPr/>
          <p:nvPr userDrawn="1"/>
        </p:nvGrpSpPr>
        <p:grpSpPr>
          <a:xfrm>
            <a:off x="-8055" y="5787739"/>
            <a:ext cx="7261252" cy="1084722"/>
            <a:chOff x="-6042" y="5791253"/>
            <a:chExt cx="5445939" cy="1081208"/>
          </a:xfrm>
        </p:grpSpPr>
        <p:grpSp>
          <p:nvGrpSpPr>
            <p:cNvPr id="21" name="Group 20"/>
            <p:cNvGrpSpPr/>
            <p:nvPr userDrawn="1"/>
          </p:nvGrpSpPr>
          <p:grpSpPr>
            <a:xfrm>
              <a:off x="-6042" y="5791253"/>
              <a:ext cx="5445939" cy="1081208"/>
              <a:chOff x="-6042" y="5791253"/>
              <a:chExt cx="5445939" cy="1081208"/>
            </a:xfrm>
          </p:grpSpPr>
          <p:sp>
            <p:nvSpPr>
              <p:cNvPr id="24"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5"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6" name="Right Triangle 25"/>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23" name="Picture 22"/>
            <p:cNvPicPr>
              <a:picLocks noChangeAspect="1"/>
            </p:cNvPicPr>
            <p:nvPr userDrawn="1"/>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sp>
        <p:nvSpPr>
          <p:cNvPr id="2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pic>
        <p:nvPicPr>
          <p:cNvPr id="22" name="Picture 2" descr="Florida PALM logo">
            <a:hlinkClick r:id="rId15"/>
            <a:extLst>
              <a:ext uri="{FF2B5EF4-FFF2-40B4-BE49-F238E27FC236}">
                <a16:creationId xmlns:a16="http://schemas.microsoft.com/office/drawing/2014/main" id="{BDDF3F35-96A1-4EDC-8CD8-305A7825F51F}"/>
              </a:ext>
            </a:extLst>
          </p:cNvPr>
          <p:cNvPicPr>
            <a:picLocks noChangeAspect="1" noChangeArrowheads="1"/>
          </p:cNvPicPr>
          <p:nvPr userDrawn="1"/>
        </p:nvPicPr>
        <p:blipFill>
          <a:blip r:embed="rId16" cstate="print"/>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36023290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134600" cy="1143000"/>
          </a:xfrm>
          <a:prstGeom prst="rect">
            <a:avLst/>
          </a:prstGeom>
        </p:spPr>
        <p:txBody>
          <a:bodyPr vert="horz" anchor="ctr">
            <a:normAutofit/>
            <a:scene3d>
              <a:camera prst="orthographicFront"/>
              <a:lightRig rig="soft" dir="t"/>
            </a:scene3d>
            <a:sp3d prstMaterial="softEdge"/>
          </a:bodyPr>
          <a:lstStyle/>
          <a:p>
            <a:r>
              <a:rPr kumimoji="0" lang="en-US"/>
              <a:t>Main Title</a:t>
            </a:r>
          </a:p>
        </p:txBody>
      </p:sp>
      <p:sp>
        <p:nvSpPr>
          <p:cNvPr id="30" name="Text Placeholder 29"/>
          <p:cNvSpPr>
            <a:spLocks noGrp="1"/>
          </p:cNvSpPr>
          <p:nvPr>
            <p:ph type="body" idx="1"/>
          </p:nvPr>
        </p:nvSpPr>
        <p:spPr>
          <a:xfrm>
            <a:off x="582276" y="1479421"/>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p:txBody>
      </p:sp>
      <p:sp>
        <p:nvSpPr>
          <p:cNvPr id="10"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endParaRPr lang="en-US" dirty="0"/>
          </a:p>
        </p:txBody>
      </p:sp>
      <p:sp>
        <p:nvSpPr>
          <p:cNvPr id="18" name="Slide Number Placeholder 17"/>
          <p:cNvSpPr>
            <a:spLocks noGrp="1"/>
          </p:cNvSpPr>
          <p:nvPr>
            <p:ph type="sldNum" sz="quarter" idx="4"/>
          </p:nvPr>
        </p:nvSpPr>
        <p:spPr>
          <a:xfrm>
            <a:off x="10744200" y="274639"/>
            <a:ext cx="810876" cy="365125"/>
          </a:xfrm>
          <a:prstGeom prst="rect">
            <a:avLst/>
          </a:prstGeom>
        </p:spPr>
        <p:txBody>
          <a:bodyPr vert="horz" anchor="ctr" anchorCtr="0"/>
          <a:lstStyle>
            <a:lvl1pPr algn="r" eaLnBrk="1" latinLnBrk="0" hangingPunct="1">
              <a:defRPr kumimoji="0" sz="1000" b="0">
                <a:solidFill>
                  <a:schemeClr val="tx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dirty="0"/>
          </a:p>
        </p:txBody>
      </p:sp>
      <p:grpSp>
        <p:nvGrpSpPr>
          <p:cNvPr id="3" name="Group 2"/>
          <p:cNvGrpSpPr/>
          <p:nvPr/>
        </p:nvGrpSpPr>
        <p:grpSpPr>
          <a:xfrm>
            <a:off x="-8055" y="5791253"/>
            <a:ext cx="7261252" cy="1081208"/>
            <a:chOff x="-6042" y="5791253"/>
            <a:chExt cx="5445939" cy="1081208"/>
          </a:xfrm>
        </p:grpSpPr>
        <p:grpSp>
          <p:nvGrpSpPr>
            <p:cNvPr id="2" name="Group 1"/>
            <p:cNvGrpSpPr/>
            <p:nvPr/>
          </p:nvGrpSpPr>
          <p:grpSpPr>
            <a:xfrm>
              <a:off x="-6042" y="5791253"/>
              <a:ext cx="5445939" cy="1081208"/>
              <a:chOff x="-6042" y="5791253"/>
              <a:chExt cx="5445939" cy="1081208"/>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17" name="Picture 16"/>
            <p:cNvPicPr>
              <a:picLocks noChangeAspect="1"/>
            </p:cNvPicPr>
            <p:nvPr/>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grpSp>
        <p:nvGrpSpPr>
          <p:cNvPr id="20" name="Group 19"/>
          <p:cNvGrpSpPr/>
          <p:nvPr userDrawn="1"/>
        </p:nvGrpSpPr>
        <p:grpSpPr>
          <a:xfrm>
            <a:off x="-8055" y="5787739"/>
            <a:ext cx="7261252" cy="1084722"/>
            <a:chOff x="-6042" y="5791253"/>
            <a:chExt cx="5445939" cy="1081208"/>
          </a:xfrm>
        </p:grpSpPr>
        <p:grpSp>
          <p:nvGrpSpPr>
            <p:cNvPr id="21" name="Group 20"/>
            <p:cNvGrpSpPr/>
            <p:nvPr userDrawn="1"/>
          </p:nvGrpSpPr>
          <p:grpSpPr>
            <a:xfrm>
              <a:off x="-6042" y="5791253"/>
              <a:ext cx="5445939" cy="1081208"/>
              <a:chOff x="-6042" y="5791253"/>
              <a:chExt cx="5445939" cy="1081208"/>
            </a:xfrm>
          </p:grpSpPr>
          <p:sp>
            <p:nvSpPr>
              <p:cNvPr id="24"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5"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6" name="Right Triangle 25"/>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grpSp>
        <p:pic>
          <p:nvPicPr>
            <p:cNvPr id="23" name="Picture 22"/>
            <p:cNvPicPr>
              <a:picLocks noChangeAspect="1"/>
            </p:cNvPicPr>
            <p:nvPr userDrawn="1"/>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sp>
        <p:nvSpPr>
          <p:cNvPr id="2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dirty="0"/>
              <a:t>Executive Steering Committee Meeting</a:t>
            </a:r>
          </a:p>
        </p:txBody>
      </p:sp>
      <p:pic>
        <p:nvPicPr>
          <p:cNvPr id="22" name="Picture 2" descr="Florida PALM logo">
            <a:hlinkClick r:id="rId15"/>
            <a:extLst>
              <a:ext uri="{FF2B5EF4-FFF2-40B4-BE49-F238E27FC236}">
                <a16:creationId xmlns:a16="http://schemas.microsoft.com/office/drawing/2014/main" id="{BDDF3F35-96A1-4EDC-8CD8-305A7825F51F}"/>
              </a:ext>
            </a:extLst>
          </p:cNvPr>
          <p:cNvPicPr>
            <a:picLocks noChangeAspect="1" noChangeArrowheads="1"/>
          </p:cNvPicPr>
          <p:nvPr userDrawn="1"/>
        </p:nvPicPr>
        <p:blipFill>
          <a:blip r:embed="rId16" cstate="print"/>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310301133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p:txStyles>
    <p:title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134600" cy="1143000"/>
          </a:xfrm>
          <a:prstGeom prst="rect">
            <a:avLst/>
          </a:prstGeom>
        </p:spPr>
        <p:txBody>
          <a:bodyPr vert="horz" anchor="ctr">
            <a:normAutofit/>
            <a:scene3d>
              <a:camera prst="orthographicFront"/>
              <a:lightRig rig="soft" dir="t"/>
            </a:scene3d>
            <a:sp3d prstMaterial="softEdge"/>
          </a:bodyPr>
          <a:lstStyle/>
          <a:p>
            <a:r>
              <a:rPr kumimoji="0" lang="en-US"/>
              <a:t>Main Title</a:t>
            </a:r>
          </a:p>
        </p:txBody>
      </p:sp>
      <p:sp>
        <p:nvSpPr>
          <p:cNvPr id="30" name="Text Placeholder 29"/>
          <p:cNvSpPr>
            <a:spLocks noGrp="1"/>
          </p:cNvSpPr>
          <p:nvPr>
            <p:ph type="body" idx="1"/>
          </p:nvPr>
        </p:nvSpPr>
        <p:spPr>
          <a:xfrm>
            <a:off x="582276" y="1479421"/>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p:txBody>
      </p:sp>
      <p:sp>
        <p:nvSpPr>
          <p:cNvPr id="10"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
        <p:nvSpPr>
          <p:cNvPr id="18" name="Slide Number Placeholder 17"/>
          <p:cNvSpPr>
            <a:spLocks noGrp="1"/>
          </p:cNvSpPr>
          <p:nvPr>
            <p:ph type="sldNum" sz="quarter" idx="4"/>
          </p:nvPr>
        </p:nvSpPr>
        <p:spPr>
          <a:xfrm>
            <a:off x="10744200" y="274639"/>
            <a:ext cx="810876" cy="365125"/>
          </a:xfrm>
          <a:prstGeom prst="rect">
            <a:avLst/>
          </a:prstGeom>
        </p:spPr>
        <p:txBody>
          <a:bodyPr vert="horz" anchor="ctr" anchorCtr="0"/>
          <a:lstStyle>
            <a:lvl1pPr algn="r" eaLnBrk="1" latinLnBrk="0" hangingPunct="1">
              <a:defRPr kumimoji="0" sz="1000" b="0">
                <a:solidFill>
                  <a:schemeClr val="tx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a:p>
        </p:txBody>
      </p:sp>
      <p:grpSp>
        <p:nvGrpSpPr>
          <p:cNvPr id="3" name="Group 2"/>
          <p:cNvGrpSpPr/>
          <p:nvPr/>
        </p:nvGrpSpPr>
        <p:grpSpPr>
          <a:xfrm>
            <a:off x="-8055" y="5791253"/>
            <a:ext cx="7261252" cy="1081208"/>
            <a:chOff x="-6042" y="5791253"/>
            <a:chExt cx="5445939" cy="1081208"/>
          </a:xfrm>
        </p:grpSpPr>
        <p:grpSp>
          <p:nvGrpSpPr>
            <p:cNvPr id="2" name="Group 1"/>
            <p:cNvGrpSpPr/>
            <p:nvPr/>
          </p:nvGrpSpPr>
          <p:grpSpPr>
            <a:xfrm>
              <a:off x="-6042" y="5791253"/>
              <a:ext cx="5445939" cy="1081208"/>
              <a:chOff x="-6042" y="5791253"/>
              <a:chExt cx="5445939" cy="1081208"/>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grpSp>
        <p:pic>
          <p:nvPicPr>
            <p:cNvPr id="17" name="Picture 16"/>
            <p:cNvPicPr>
              <a:picLocks noChangeAspect="1"/>
            </p:cNvPicPr>
            <p:nvPr/>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grpSp>
        <p:nvGrpSpPr>
          <p:cNvPr id="20" name="Group 19"/>
          <p:cNvGrpSpPr/>
          <p:nvPr userDrawn="1"/>
        </p:nvGrpSpPr>
        <p:grpSpPr>
          <a:xfrm>
            <a:off x="-8055" y="5787739"/>
            <a:ext cx="7261252" cy="1084722"/>
            <a:chOff x="-6042" y="5791253"/>
            <a:chExt cx="5445939" cy="1081208"/>
          </a:xfrm>
        </p:grpSpPr>
        <p:grpSp>
          <p:nvGrpSpPr>
            <p:cNvPr id="21" name="Group 20"/>
            <p:cNvGrpSpPr/>
            <p:nvPr userDrawn="1"/>
          </p:nvGrpSpPr>
          <p:grpSpPr>
            <a:xfrm>
              <a:off x="-6042" y="5791253"/>
              <a:ext cx="5445939" cy="1081208"/>
              <a:chOff x="-6042" y="5791253"/>
              <a:chExt cx="5445939" cy="1081208"/>
            </a:xfrm>
          </p:grpSpPr>
          <p:sp>
            <p:nvSpPr>
              <p:cNvPr id="24"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Right Triangle 25"/>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grpSp>
        <p:pic>
          <p:nvPicPr>
            <p:cNvPr id="23" name="Picture 22"/>
            <p:cNvPicPr>
              <a:picLocks noChangeAspect="1"/>
            </p:cNvPicPr>
            <p:nvPr userDrawn="1"/>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sp>
        <p:nvSpPr>
          <p:cNvPr id="2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pic>
        <p:nvPicPr>
          <p:cNvPr id="22" name="Picture 2" descr="Florida PALM logo">
            <a:hlinkClick r:id="rId15"/>
            <a:extLst>
              <a:ext uri="{FF2B5EF4-FFF2-40B4-BE49-F238E27FC236}">
                <a16:creationId xmlns:a16="http://schemas.microsoft.com/office/drawing/2014/main" id="{BDDF3F35-96A1-4EDC-8CD8-305A7825F51F}"/>
              </a:ext>
            </a:extLst>
          </p:cNvPr>
          <p:cNvPicPr>
            <a:picLocks noChangeAspect="1" noChangeArrowheads="1"/>
          </p:cNvPicPr>
          <p:nvPr userDrawn="1"/>
        </p:nvPicPr>
        <p:blipFill>
          <a:blip r:embed="rId16" cstate="print"/>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88666740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p:txStyles>
    <p:title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134600" cy="1143000"/>
          </a:xfrm>
          <a:prstGeom prst="rect">
            <a:avLst/>
          </a:prstGeom>
        </p:spPr>
        <p:txBody>
          <a:bodyPr vert="horz" anchor="ctr">
            <a:normAutofit/>
            <a:scene3d>
              <a:camera prst="orthographicFront"/>
              <a:lightRig rig="soft" dir="t"/>
            </a:scene3d>
            <a:sp3d prstMaterial="softEdge"/>
          </a:bodyPr>
          <a:lstStyle/>
          <a:p>
            <a:r>
              <a:rPr kumimoji="0" lang="en-US"/>
              <a:t>Main Title</a:t>
            </a:r>
          </a:p>
        </p:txBody>
      </p:sp>
      <p:sp>
        <p:nvSpPr>
          <p:cNvPr id="30" name="Text Placeholder 29"/>
          <p:cNvSpPr>
            <a:spLocks noGrp="1"/>
          </p:cNvSpPr>
          <p:nvPr>
            <p:ph type="body" idx="1"/>
          </p:nvPr>
        </p:nvSpPr>
        <p:spPr>
          <a:xfrm>
            <a:off x="582276" y="1479421"/>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p:txBody>
      </p:sp>
      <p:sp>
        <p:nvSpPr>
          <p:cNvPr id="10" name="Date Placeholder 9"/>
          <p:cNvSpPr>
            <a:spLocks noGrp="1"/>
          </p:cNvSpPr>
          <p:nvPr>
            <p:ph type="dt" sz="half" idx="2"/>
          </p:nvPr>
        </p:nvSpPr>
        <p:spPr>
          <a:xfrm>
            <a:off x="10515600" y="6413716"/>
            <a:ext cx="1074528" cy="365760"/>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03/27/2023</a:t>
            </a:r>
          </a:p>
        </p:txBody>
      </p:sp>
      <p:sp>
        <p:nvSpPr>
          <p:cNvPr id="18" name="Slide Number Placeholder 17"/>
          <p:cNvSpPr>
            <a:spLocks noGrp="1"/>
          </p:cNvSpPr>
          <p:nvPr>
            <p:ph type="sldNum" sz="quarter" idx="4"/>
          </p:nvPr>
        </p:nvSpPr>
        <p:spPr>
          <a:xfrm>
            <a:off x="10744200" y="274639"/>
            <a:ext cx="810876" cy="365125"/>
          </a:xfrm>
          <a:prstGeom prst="rect">
            <a:avLst/>
          </a:prstGeom>
        </p:spPr>
        <p:txBody>
          <a:bodyPr vert="horz" anchor="ctr" anchorCtr="0"/>
          <a:lstStyle>
            <a:lvl1pPr algn="r" eaLnBrk="1" latinLnBrk="0" hangingPunct="1">
              <a:defRPr kumimoji="0" sz="1000" b="0">
                <a:solidFill>
                  <a:schemeClr val="tx1"/>
                </a:solidFill>
                <a:latin typeface="Arial" panose="020B0604020202020204" pitchFamily="34" charset="0"/>
                <a:cs typeface="Arial" panose="020B0604020202020204" pitchFamily="34" charset="0"/>
              </a:defRPr>
            </a:lvl1pPr>
            <a:extLst/>
          </a:lstStyle>
          <a:p>
            <a:fld id="{ACBF18E8-B7DE-433D-B9F8-59A3D714F318}" type="slidenum">
              <a:rPr lang="en-US" smtClean="0"/>
              <a:pPr/>
              <a:t>‹#›</a:t>
            </a:fld>
            <a:endParaRPr lang="en-US"/>
          </a:p>
        </p:txBody>
      </p:sp>
      <p:grpSp>
        <p:nvGrpSpPr>
          <p:cNvPr id="3" name="Group 2"/>
          <p:cNvGrpSpPr/>
          <p:nvPr/>
        </p:nvGrpSpPr>
        <p:grpSpPr>
          <a:xfrm>
            <a:off x="-8055" y="5791253"/>
            <a:ext cx="7261252" cy="1081208"/>
            <a:chOff x="-6042" y="5791253"/>
            <a:chExt cx="5445939" cy="1081208"/>
          </a:xfrm>
        </p:grpSpPr>
        <p:grpSp>
          <p:nvGrpSpPr>
            <p:cNvPr id="2" name="Group 1"/>
            <p:cNvGrpSpPr/>
            <p:nvPr/>
          </p:nvGrpSpPr>
          <p:grpSpPr>
            <a:xfrm>
              <a:off x="-6042" y="5791253"/>
              <a:ext cx="5445939" cy="1081208"/>
              <a:chOff x="-6042" y="5791253"/>
              <a:chExt cx="5445939" cy="1081208"/>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grpSp>
        <p:pic>
          <p:nvPicPr>
            <p:cNvPr id="17" name="Picture 16"/>
            <p:cNvPicPr>
              <a:picLocks noChangeAspect="1"/>
            </p:cNvPicPr>
            <p:nvPr/>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grpSp>
        <p:nvGrpSpPr>
          <p:cNvPr id="20" name="Group 19"/>
          <p:cNvGrpSpPr/>
          <p:nvPr userDrawn="1"/>
        </p:nvGrpSpPr>
        <p:grpSpPr>
          <a:xfrm>
            <a:off x="-8055" y="5787739"/>
            <a:ext cx="7261252" cy="1084722"/>
            <a:chOff x="-6042" y="5791253"/>
            <a:chExt cx="5445939" cy="1081208"/>
          </a:xfrm>
        </p:grpSpPr>
        <p:grpSp>
          <p:nvGrpSpPr>
            <p:cNvPr id="21" name="Group 20"/>
            <p:cNvGrpSpPr/>
            <p:nvPr userDrawn="1"/>
          </p:nvGrpSpPr>
          <p:grpSpPr>
            <a:xfrm>
              <a:off x="-6042" y="5791253"/>
              <a:ext cx="5445939" cy="1081208"/>
              <a:chOff x="-6042" y="5791253"/>
              <a:chExt cx="5445939" cy="1081208"/>
            </a:xfrm>
          </p:grpSpPr>
          <p:sp>
            <p:nvSpPr>
              <p:cNvPr id="24"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Right Triangle 25"/>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grpSp>
        <p:pic>
          <p:nvPicPr>
            <p:cNvPr id="23" name="Picture 22"/>
            <p:cNvPicPr>
              <a:picLocks noChangeAspect="1"/>
            </p:cNvPicPr>
            <p:nvPr userDrawn="1"/>
          </p:nvPicPr>
          <p:blipFill>
            <a:blip r:embed="rId14" cstate="print">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281813" y="6153141"/>
              <a:ext cx="518286" cy="632105"/>
            </a:xfrm>
            <a:prstGeom prst="rect">
              <a:avLst/>
            </a:prstGeom>
          </p:spPr>
        </p:pic>
      </p:grpSp>
      <p:sp>
        <p:nvSpPr>
          <p:cNvPr id="28" name="Footer Placeholder 21"/>
          <p:cNvSpPr>
            <a:spLocks noGrp="1"/>
          </p:cNvSpPr>
          <p:nvPr>
            <p:ph type="ftr" sz="quarter" idx="3"/>
          </p:nvPr>
        </p:nvSpPr>
        <p:spPr>
          <a:xfrm>
            <a:off x="6553199" y="6414034"/>
            <a:ext cx="3810001" cy="365125"/>
          </a:xfrm>
          <a:prstGeom prst="rect">
            <a:avLst/>
          </a:prstGeom>
        </p:spPr>
        <p:txBody>
          <a:bodyPr vert="horz" anchor="ctr" anchorCtr="0"/>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r>
              <a:rPr lang="en-US"/>
              <a:t>Executive Steering Committee Meeting</a:t>
            </a:r>
          </a:p>
        </p:txBody>
      </p:sp>
      <p:pic>
        <p:nvPicPr>
          <p:cNvPr id="22" name="Picture 2" descr="Florida PALM logo">
            <a:hlinkClick r:id="rId15"/>
            <a:extLst>
              <a:ext uri="{FF2B5EF4-FFF2-40B4-BE49-F238E27FC236}">
                <a16:creationId xmlns:a16="http://schemas.microsoft.com/office/drawing/2014/main" id="{BDDF3F35-96A1-4EDC-8CD8-305A7825F51F}"/>
              </a:ext>
            </a:extLst>
          </p:cNvPr>
          <p:cNvPicPr>
            <a:picLocks noChangeAspect="1" noChangeArrowheads="1"/>
          </p:cNvPicPr>
          <p:nvPr userDrawn="1"/>
        </p:nvPicPr>
        <p:blipFill>
          <a:blip r:embed="rId16" cstate="print"/>
          <a:srcRect/>
          <a:stretch>
            <a:fillRect/>
          </a:stretch>
        </p:blipFill>
        <p:spPr bwMode="auto">
          <a:xfrm>
            <a:off x="9972882" y="6055357"/>
            <a:ext cx="1582194" cy="308069"/>
          </a:xfrm>
          <a:prstGeom prst="rect">
            <a:avLst/>
          </a:prstGeom>
          <a:noFill/>
        </p:spPr>
      </p:pic>
    </p:spTree>
    <p:extLst>
      <p:ext uri="{BB962C8B-B14F-4D97-AF65-F5344CB8AC3E}">
        <p14:creationId xmlns:p14="http://schemas.microsoft.com/office/powerpoint/2010/main" val="21042009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p:txStyles>
    <p:title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svg"/><Relationship Id="rId2" Type="http://schemas.openxmlformats.org/officeDocument/2006/relationships/notesSlide" Target="../notesSlides/notesSlide8.xml"/><Relationship Id="rId16" Type="http://schemas.openxmlformats.org/officeDocument/2006/relationships/image" Target="../media/image18.svg"/><Relationship Id="rId1" Type="http://schemas.openxmlformats.org/officeDocument/2006/relationships/slideLayout" Target="../slideLayouts/slideLayout13.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FloridaPALM@MyFloridaCFO.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myfloridacfo.com/floridapal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12192000" cy="6858000"/>
            <a:chOff x="1189" y="94930"/>
            <a:chExt cx="10450286" cy="6426974"/>
          </a:xfrm>
        </p:grpSpPr>
        <p:pic>
          <p:nvPicPr>
            <p:cNvPr id="4" name="Picture 3" descr="PalmSlide.jpg"/>
            <p:cNvPicPr>
              <a:picLocks noChangeAspect="1"/>
            </p:cNvPicPr>
            <p:nvPr/>
          </p:nvPicPr>
          <p:blipFill rotWithShape="1">
            <a:blip r:embed="rId3" cstate="print"/>
            <a:srcRect t="10714" r="494" b="8929"/>
            <a:stretch/>
          </p:blipFill>
          <p:spPr>
            <a:xfrm>
              <a:off x="1189" y="94930"/>
              <a:ext cx="10450286" cy="6426974"/>
            </a:xfrm>
            <a:prstGeom prst="rect">
              <a:avLst/>
            </a:prstGeom>
          </p:spPr>
        </p:pic>
        <p:pic>
          <p:nvPicPr>
            <p:cNvPr id="5" name="Picture 4"/>
            <p:cNvPicPr>
              <a:picLocks noChangeAspect="1"/>
            </p:cNvPicPr>
            <p:nvPr/>
          </p:nvPicPr>
          <p:blipFill>
            <a:blip r:embed="rId4" cstate="print">
              <a:clrChange>
                <a:clrFrom>
                  <a:srgbClr val="000000">
                    <a:alpha val="0"/>
                  </a:srgbClr>
                </a:clrFrom>
                <a:clrTo>
                  <a:srgbClr val="000000">
                    <a:alpha val="0"/>
                  </a:srgbClr>
                </a:clrTo>
              </a:clrChange>
              <a:duotone>
                <a:prstClr val="black"/>
                <a:schemeClr val="tx2">
                  <a:lumMod val="75000"/>
                  <a:tint val="45000"/>
                  <a:satMod val="400000"/>
                </a:schemeClr>
              </a:duotone>
              <a:extLst>
                <a:ext uri="{28A0092B-C50C-407E-A947-70E740481C1C}">
                  <a14:useLocalDpi xmlns:a14="http://schemas.microsoft.com/office/drawing/2010/main" val="0"/>
                </a:ext>
              </a:extLst>
            </a:blip>
            <a:stretch>
              <a:fillRect/>
            </a:stretch>
          </p:blipFill>
          <p:spPr>
            <a:xfrm>
              <a:off x="4727113" y="5093687"/>
              <a:ext cx="1023561" cy="1009913"/>
            </a:xfrm>
            <a:prstGeom prst="rect">
              <a:avLst/>
            </a:prstGeom>
          </p:spPr>
        </p:pic>
      </p:grpSp>
    </p:spTree>
    <p:extLst>
      <p:ext uri="{BB962C8B-B14F-4D97-AF65-F5344CB8AC3E}">
        <p14:creationId xmlns:p14="http://schemas.microsoft.com/office/powerpoint/2010/main" val="173045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92FA70-BED2-4C4A-8B74-C93E48AD7B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BF18E8-B7DE-433D-B9F8-59A3D714F31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itle 3">
            <a:extLst>
              <a:ext uri="{FF2B5EF4-FFF2-40B4-BE49-F238E27FC236}">
                <a16:creationId xmlns:a16="http://schemas.microsoft.com/office/drawing/2014/main" id="{FB07C0B2-7E6D-427B-AE9B-89FA75B3A74A}"/>
              </a:ext>
            </a:extLst>
          </p:cNvPr>
          <p:cNvSpPr>
            <a:spLocks noGrp="1"/>
          </p:cNvSpPr>
          <p:nvPr>
            <p:ph type="title"/>
          </p:nvPr>
        </p:nvSpPr>
        <p:spPr/>
        <p:txBody>
          <a:bodyPr/>
          <a:lstStyle/>
          <a:p>
            <a:r>
              <a:rPr lang="en-US"/>
              <a:t>IV&amp;V Update</a:t>
            </a:r>
            <a:br>
              <a:rPr lang="en-US"/>
            </a:br>
            <a:r>
              <a:rPr lang="en-US" sz="3200">
                <a:solidFill>
                  <a:prstClr val="white">
                    <a:lumMod val="50000"/>
                  </a:prstClr>
                </a:solidFill>
              </a:rPr>
              <a:t>Open Findings </a:t>
            </a:r>
            <a:endParaRPr lang="en-US"/>
          </a:p>
        </p:txBody>
      </p:sp>
      <p:sp>
        <p:nvSpPr>
          <p:cNvPr id="6" name="Footer Placeholder 5">
            <a:extLst>
              <a:ext uri="{FF2B5EF4-FFF2-40B4-BE49-F238E27FC236}">
                <a16:creationId xmlns:a16="http://schemas.microsoft.com/office/drawing/2014/main" id="{C720DF88-A907-4303-B69B-2296DFACB5C6}"/>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Executive Steering Committee Meeting</a:t>
            </a:r>
          </a:p>
        </p:txBody>
      </p:sp>
      <p:sp>
        <p:nvSpPr>
          <p:cNvPr id="2" name="Content Placeholder 1">
            <a:extLst>
              <a:ext uri="{FF2B5EF4-FFF2-40B4-BE49-F238E27FC236}">
                <a16:creationId xmlns:a16="http://schemas.microsoft.com/office/drawing/2014/main" id="{16CE63AD-47F4-8B02-699C-109D68616C0A}"/>
              </a:ext>
            </a:extLst>
          </p:cNvPr>
          <p:cNvSpPr>
            <a:spLocks noGrp="1"/>
          </p:cNvSpPr>
          <p:nvPr>
            <p:ph idx="1"/>
          </p:nvPr>
        </p:nvSpPr>
        <p:spPr>
          <a:xfrm>
            <a:off x="152400" y="4925816"/>
            <a:ext cx="11741149" cy="1113477"/>
          </a:xfrm>
        </p:spPr>
        <p:txBody>
          <a:bodyPr vert="horz" lIns="91440" tIns="45720" rIns="91440" bIns="45720" anchor="t">
            <a:normAutofit/>
          </a:bodyPr>
          <a:lstStyle/>
          <a:p>
            <a:pPr marL="0" marR="0" indent="0" algn="just">
              <a:lnSpc>
                <a:spcPct val="107000"/>
              </a:lnSpc>
              <a:spcBef>
                <a:spcPts val="500"/>
              </a:spcBef>
              <a:spcAft>
                <a:spcPts val="800"/>
              </a:spcAft>
              <a:buNone/>
            </a:pPr>
            <a:endParaRPr lang="en-US" dirty="0">
              <a:latin typeface="Arial"/>
              <a:cs typeface="Arial"/>
            </a:endParaRPr>
          </a:p>
          <a:p>
            <a:pPr marL="457200" marR="0" indent="-457200" algn="just">
              <a:lnSpc>
                <a:spcPct val="107000"/>
              </a:lnSpc>
              <a:spcBef>
                <a:spcPts val="500"/>
              </a:spcBef>
              <a:spcAft>
                <a:spcPts val="800"/>
              </a:spcAft>
            </a:pPr>
            <a:endParaRPr lang="en-US" dirty="0">
              <a:latin typeface="Arial"/>
              <a:cs typeface="Arial"/>
            </a:endParaRPr>
          </a:p>
          <a:p>
            <a:pPr marL="0" marR="0" indent="-255905" algn="just">
              <a:lnSpc>
                <a:spcPct val="107000"/>
              </a:lnSpc>
              <a:spcBef>
                <a:spcPts val="500"/>
              </a:spcBef>
              <a:spcAft>
                <a:spcPts val="800"/>
              </a:spcAft>
            </a:pPr>
            <a:endParaRPr lang="en-US" dirty="0"/>
          </a:p>
          <a:p>
            <a:pPr indent="-255905"/>
            <a:endParaRPr lang="en-US" sz="2400" dirty="0"/>
          </a:p>
          <a:p>
            <a:pPr marL="621665" lvl="1"/>
            <a:endParaRPr lang="en-US" sz="2400" dirty="0"/>
          </a:p>
          <a:p>
            <a:pPr marL="393065" lvl="1" indent="0">
              <a:buNone/>
            </a:pPr>
            <a:endParaRPr lang="en-US" sz="2400" dirty="0"/>
          </a:p>
          <a:p>
            <a:pPr indent="-255905"/>
            <a:endParaRPr lang="en-US" dirty="0"/>
          </a:p>
        </p:txBody>
      </p:sp>
      <p:sp>
        <p:nvSpPr>
          <p:cNvPr id="5" name="Content Placeholder 1">
            <a:extLst>
              <a:ext uri="{FF2B5EF4-FFF2-40B4-BE49-F238E27FC236}">
                <a16:creationId xmlns:a16="http://schemas.microsoft.com/office/drawing/2014/main" id="{3151E695-C20C-5B94-83AD-8C4C87D24A41}"/>
              </a:ext>
            </a:extLst>
          </p:cNvPr>
          <p:cNvSpPr txBox="1">
            <a:spLocks/>
          </p:cNvSpPr>
          <p:nvPr/>
        </p:nvSpPr>
        <p:spPr>
          <a:xfrm>
            <a:off x="582276" y="1570038"/>
            <a:ext cx="10735081" cy="4040649"/>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marR="0" lvl="0" indent="-342900" algn="l" defTabSz="914400" rtl="0" eaLnBrk="1" fontAlgn="auto" latinLnBrk="0" hangingPunct="1">
              <a:lnSpc>
                <a:spcPct val="100000"/>
              </a:lnSpc>
              <a:spcBef>
                <a:spcPts val="1800"/>
              </a:spcBef>
              <a:spcAft>
                <a:spcPts val="1800"/>
              </a:spcAft>
              <a:buClr>
                <a:srgbClr val="03304B"/>
              </a:buClr>
              <a:buSzPct val="68000"/>
              <a:buFont typeface="Wingdings 3"/>
              <a:buChar char=""/>
              <a:tabLst/>
              <a:defRPr/>
            </a:pPr>
            <a:r>
              <a:rPr kumimoji="0" lang="en-US"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IV&amp;V currently has no Open Findings</a:t>
            </a:r>
            <a:r>
              <a:rPr kumimoji="0" lang="en-US" b="1"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a:t>
            </a:r>
            <a:endParaRPr kumimoji="0" lang="en-US" b="0" i="0" u="none" strike="noStrike" kern="120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p:txBody>
      </p:sp>
      <p:sp>
        <p:nvSpPr>
          <p:cNvPr id="7" name="Date Placeholder 5">
            <a:extLst>
              <a:ext uri="{FF2B5EF4-FFF2-40B4-BE49-F238E27FC236}">
                <a16:creationId xmlns:a16="http://schemas.microsoft.com/office/drawing/2014/main" id="{D450C549-3AA9-09EC-348A-5D6907CFBA96}"/>
              </a:ext>
            </a:extLst>
          </p:cNvPr>
          <p:cNvSpPr>
            <a:spLocks noGrp="1"/>
          </p:cNvSpPr>
          <p:nvPr>
            <p:ph type="dt" sz="half" idx="2"/>
          </p:nvPr>
        </p:nvSpPr>
        <p:spPr>
          <a:xfrm>
            <a:off x="10515600" y="6413716"/>
            <a:ext cx="1074528" cy="36576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03/27/2023</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23242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826AA-A854-982C-B596-4B53ABF93FCC}"/>
              </a:ext>
            </a:extLst>
          </p:cNvPr>
          <p:cNvSpPr>
            <a:spLocks noGrp="1"/>
          </p:cNvSpPr>
          <p:nvPr>
            <p:ph idx="1"/>
          </p:nvPr>
        </p:nvSpPr>
        <p:spPr>
          <a:xfrm>
            <a:off x="762001" y="1570038"/>
            <a:ext cx="10793076" cy="4184083"/>
          </a:xfrm>
        </p:spPr>
        <p:txBody>
          <a:bodyPr>
            <a:noAutofit/>
          </a:bodyPr>
          <a:lstStyle/>
          <a:p>
            <a:pPr marL="342900" indent="-342900"/>
            <a:r>
              <a:rPr lang="en-US" dirty="0">
                <a:solidFill>
                  <a:srgbClr val="000000"/>
                </a:solidFill>
              </a:rPr>
              <a:t>The final version of the Comprehensive Assessment was submitted to the Florida PALM Distribution List on 3/7/23 and included a recommended timeline for implementation of IV&amp;V recommendations as well as comments and feedback from DFS.</a:t>
            </a:r>
          </a:p>
          <a:p>
            <a:pPr marL="342900" indent="-342900"/>
            <a:r>
              <a:rPr lang="en-US" dirty="0">
                <a:solidFill>
                  <a:srgbClr val="000000"/>
                </a:solidFill>
              </a:rPr>
              <a:t>The Comprehensive Assessment Team presented the assessment at a hearing before the House State Administration &amp; Technology Appropriations Subcommittee along with the Florida PALM Project Team on 3/7/23.</a:t>
            </a:r>
          </a:p>
        </p:txBody>
      </p:sp>
      <p:sp>
        <p:nvSpPr>
          <p:cNvPr id="3" name="Slide Number Placeholder 2">
            <a:extLst>
              <a:ext uri="{FF2B5EF4-FFF2-40B4-BE49-F238E27FC236}">
                <a16:creationId xmlns:a16="http://schemas.microsoft.com/office/drawing/2014/main" id="{9437D75D-5094-1FD4-E088-2662BF011E3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BF18E8-B7DE-433D-B9F8-59A3D714F31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Footer Placeholder 5">
            <a:extLst>
              <a:ext uri="{FF2B5EF4-FFF2-40B4-BE49-F238E27FC236}">
                <a16:creationId xmlns:a16="http://schemas.microsoft.com/office/drawing/2014/main" id="{E2112B47-3605-3374-DD9F-B1E68B163EDB}"/>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Executive Steering Committee Meeting</a:t>
            </a:r>
          </a:p>
        </p:txBody>
      </p:sp>
      <p:sp>
        <p:nvSpPr>
          <p:cNvPr id="7" name="Title 3">
            <a:extLst>
              <a:ext uri="{FF2B5EF4-FFF2-40B4-BE49-F238E27FC236}">
                <a16:creationId xmlns:a16="http://schemas.microsoft.com/office/drawing/2014/main" id="{BEDBC216-200F-C842-6588-ABE3591E1A60}"/>
              </a:ext>
            </a:extLst>
          </p:cNvPr>
          <p:cNvSpPr txBox="1">
            <a:spLocks/>
          </p:cNvSpPr>
          <p:nvPr/>
        </p:nvSpPr>
        <p:spPr>
          <a:xfrm>
            <a:off x="762000" y="427038"/>
            <a:ext cx="10134600" cy="1143000"/>
          </a:xfrm>
          <a:prstGeom prst="rect">
            <a:avLst/>
          </a:prstGeom>
        </p:spPr>
        <p:txBody>
          <a:bodyPr vert="horz" rtlCol="0" anchor="ctr">
            <a:normAutofit/>
            <a:scene3d>
              <a:camera prst="orthographicFront"/>
              <a:lightRig rig="soft" dir="t"/>
            </a:scene3d>
            <a:sp3d prstMaterial="softEdge"/>
          </a:bodyPr>
          <a:lst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IV&amp;V Update</a:t>
            </a:r>
            <a:b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kumimoji="0" lang="en-US" sz="3200" b="1" i="0" u="none" strike="noStrike" kern="1200" cap="none" spc="0" normalizeH="0" baseline="0" noProof="0" dirty="0">
                <a:ln>
                  <a:noFill/>
                </a:ln>
                <a:solidFill>
                  <a:prstClr val="white">
                    <a:lumMod val="50000"/>
                  </a:prstClr>
                </a:solidFill>
                <a:effectLst/>
                <a:uLnTx/>
                <a:uFillTx/>
                <a:latin typeface="Arial" panose="020B0604020202020204"/>
                <a:ea typeface="+mj-ea"/>
                <a:cs typeface="Arial" panose="020B0604020202020204" pitchFamily="34" charset="0"/>
              </a:rPr>
              <a:t>Florida PALM Comprehensive Assessment</a:t>
            </a:r>
            <a:endParaRPr kumimoji="0" lang="en-US" sz="2400" b="1" i="0" u="none" strike="noStrike" kern="1200" cap="none" spc="0" normalizeH="0" baseline="0" noProof="0" dirty="0">
              <a:ln>
                <a:noFill/>
              </a:ln>
              <a:solidFill>
                <a:prstClr val="white">
                  <a:lumMod val="50000"/>
                </a:prstClr>
              </a:solidFill>
              <a:effectLst/>
              <a:uLnTx/>
              <a:uFillTx/>
              <a:latin typeface="Arial" panose="020B0604020202020204"/>
              <a:ea typeface="+mj-ea"/>
              <a:cs typeface="Arial" panose="020B0604020202020204" pitchFamily="34" charset="0"/>
            </a:endParaRPr>
          </a:p>
        </p:txBody>
      </p:sp>
      <p:sp>
        <p:nvSpPr>
          <p:cNvPr id="5" name="Date Placeholder 5">
            <a:extLst>
              <a:ext uri="{FF2B5EF4-FFF2-40B4-BE49-F238E27FC236}">
                <a16:creationId xmlns:a16="http://schemas.microsoft.com/office/drawing/2014/main" id="{40E8545F-7632-FBA4-D342-5494480358BE}"/>
              </a:ext>
            </a:extLst>
          </p:cNvPr>
          <p:cNvSpPr>
            <a:spLocks noGrp="1"/>
          </p:cNvSpPr>
          <p:nvPr>
            <p:ph type="dt" sz="half" idx="2"/>
          </p:nvPr>
        </p:nvSpPr>
        <p:spPr>
          <a:xfrm>
            <a:off x="10515600" y="6413716"/>
            <a:ext cx="1074528" cy="36576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03/27/2023</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5026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DA56-5AD5-4C47-A58E-40BEC8809CA0}"/>
              </a:ext>
            </a:extLst>
          </p:cNvPr>
          <p:cNvSpPr>
            <a:spLocks noGrp="1"/>
          </p:cNvSpPr>
          <p:nvPr>
            <p:ph type="title"/>
          </p:nvPr>
        </p:nvSpPr>
        <p:spPr/>
        <p:txBody>
          <a:bodyPr/>
          <a:lstStyle/>
          <a:p>
            <a:r>
              <a:rPr lang="en-US" dirty="0"/>
              <a:t>Project Update</a:t>
            </a:r>
          </a:p>
        </p:txBody>
      </p:sp>
      <p:sp>
        <p:nvSpPr>
          <p:cNvPr id="3" name="Text Placeholder 2">
            <a:extLst>
              <a:ext uri="{FF2B5EF4-FFF2-40B4-BE49-F238E27FC236}">
                <a16:creationId xmlns:a16="http://schemas.microsoft.com/office/drawing/2014/main" id="{B43C64F0-FF73-4A25-847F-FDA19B3E6A1D}"/>
              </a:ext>
            </a:extLst>
          </p:cNvPr>
          <p:cNvSpPr>
            <a:spLocks noGrp="1"/>
          </p:cNvSpPr>
          <p:nvPr>
            <p:ph type="body" idx="1"/>
          </p:nvPr>
        </p:nvSpPr>
        <p:spPr/>
        <p:txBody>
          <a:bodyPr/>
          <a:lstStyle/>
          <a:p>
            <a:r>
              <a:rPr lang="en-US" dirty="0"/>
              <a:t>Jimmy Cox, Nikki Klein, </a:t>
            </a:r>
          </a:p>
          <a:p>
            <a:r>
              <a:rPr lang="en-US" dirty="0"/>
              <a:t>Deana Metcalf</a:t>
            </a:r>
          </a:p>
        </p:txBody>
      </p:sp>
      <p:sp>
        <p:nvSpPr>
          <p:cNvPr id="5" name="Slide Number Placeholder 4">
            <a:extLst>
              <a:ext uri="{FF2B5EF4-FFF2-40B4-BE49-F238E27FC236}">
                <a16:creationId xmlns:a16="http://schemas.microsoft.com/office/drawing/2014/main" id="{085DFC1D-1EEB-4E58-82CE-A10CC06F83FB}"/>
              </a:ext>
            </a:extLst>
          </p:cNvPr>
          <p:cNvSpPr>
            <a:spLocks noGrp="1"/>
          </p:cNvSpPr>
          <p:nvPr>
            <p:ph type="sldNum" sz="quarter" idx="12"/>
          </p:nvPr>
        </p:nvSpPr>
        <p:spPr/>
        <p:txBody>
          <a:bodyPr/>
          <a:lstStyle/>
          <a:p>
            <a:fld id="{ACBF18E8-B7DE-433D-B9F8-59A3D714F318}" type="slidenum">
              <a:rPr lang="en-US" smtClean="0"/>
              <a:pPr/>
              <a:t>12</a:t>
            </a:fld>
            <a:endParaRPr lang="en-US" dirty="0"/>
          </a:p>
        </p:txBody>
      </p:sp>
      <p:sp>
        <p:nvSpPr>
          <p:cNvPr id="4" name="Date Placeholder 3">
            <a:extLst>
              <a:ext uri="{FF2B5EF4-FFF2-40B4-BE49-F238E27FC236}">
                <a16:creationId xmlns:a16="http://schemas.microsoft.com/office/drawing/2014/main" id="{F06B2255-7EF7-4AD4-8129-57BBDC40C333}"/>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00781B5D-4114-452B-B7BE-7DD200FB45AD}"/>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2078194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1743BD-A696-4098-9C7F-26722075E840}"/>
              </a:ext>
            </a:extLst>
          </p:cNvPr>
          <p:cNvSpPr>
            <a:spLocks noGrp="1"/>
          </p:cNvSpPr>
          <p:nvPr>
            <p:ph idx="1"/>
          </p:nvPr>
        </p:nvSpPr>
        <p:spPr/>
        <p:txBody>
          <a:bodyPr/>
          <a:lstStyle/>
          <a:p>
            <a:r>
              <a:rPr lang="en-US" dirty="0"/>
              <a:t>March 21 Town Hall</a:t>
            </a:r>
          </a:p>
          <a:p>
            <a:r>
              <a:rPr lang="en-US" dirty="0"/>
              <a:t>RW Task to Update Current State Agency Business System Inventory and Documentation</a:t>
            </a:r>
          </a:p>
          <a:p>
            <a:endParaRPr lang="en-US" dirty="0"/>
          </a:p>
        </p:txBody>
      </p:sp>
      <p:sp>
        <p:nvSpPr>
          <p:cNvPr id="3" name="Slide Number Placeholder 2">
            <a:extLst>
              <a:ext uri="{FF2B5EF4-FFF2-40B4-BE49-F238E27FC236}">
                <a16:creationId xmlns:a16="http://schemas.microsoft.com/office/drawing/2014/main" id="{1C23EF15-8A79-4664-8350-A8520DDE4CA1}"/>
              </a:ext>
            </a:extLst>
          </p:cNvPr>
          <p:cNvSpPr>
            <a:spLocks noGrp="1"/>
          </p:cNvSpPr>
          <p:nvPr>
            <p:ph type="sldNum" sz="quarter" idx="12"/>
          </p:nvPr>
        </p:nvSpPr>
        <p:spPr/>
        <p:txBody>
          <a:bodyPr/>
          <a:lstStyle/>
          <a:p>
            <a:fld id="{ACBF18E8-B7DE-433D-B9F8-59A3D714F318}" type="slidenum">
              <a:rPr lang="en-US" smtClean="0"/>
              <a:pPr/>
              <a:t>13</a:t>
            </a:fld>
            <a:endParaRPr lang="en-US" dirty="0"/>
          </a:p>
        </p:txBody>
      </p:sp>
      <p:sp>
        <p:nvSpPr>
          <p:cNvPr id="4" name="Title 3">
            <a:extLst>
              <a:ext uri="{FF2B5EF4-FFF2-40B4-BE49-F238E27FC236}">
                <a16:creationId xmlns:a16="http://schemas.microsoft.com/office/drawing/2014/main" id="{F45B3A03-E98E-4CAF-ADC8-76B136BB41B9}"/>
              </a:ext>
            </a:extLst>
          </p:cNvPr>
          <p:cNvSpPr>
            <a:spLocks noGrp="1"/>
          </p:cNvSpPr>
          <p:nvPr>
            <p:ph type="title"/>
          </p:nvPr>
        </p:nvSpPr>
        <p:spPr/>
        <p:txBody>
          <a:bodyPr/>
          <a:lstStyle/>
          <a:p>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Florida PALM Project Update </a:t>
            </a:r>
            <a:br>
              <a:rPr kumimoji="0" lang="en-US" sz="32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kumimoji="0" lang="en-US" sz="3200" b="1"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mj-ea"/>
                <a:cs typeface="Arial" panose="020B0604020202020204" pitchFamily="34" charset="0"/>
              </a:rPr>
              <a:t>Readiness Activities</a:t>
            </a:r>
            <a:endParaRPr lang="en-US" dirty="0">
              <a:highlight>
                <a:srgbClr val="FFFF00"/>
              </a:highlight>
            </a:endParaRPr>
          </a:p>
        </p:txBody>
      </p:sp>
      <p:sp>
        <p:nvSpPr>
          <p:cNvPr id="5" name="Date Placeholder 4">
            <a:extLst>
              <a:ext uri="{FF2B5EF4-FFF2-40B4-BE49-F238E27FC236}">
                <a16:creationId xmlns:a16="http://schemas.microsoft.com/office/drawing/2014/main" id="{C93F15EE-0D92-49E1-B116-D641D42F93DE}"/>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82414CB9-F87D-4D3A-AC43-438C218DD309}"/>
              </a:ext>
            </a:extLst>
          </p:cNvPr>
          <p:cNvSpPr>
            <a:spLocks noGrp="1"/>
          </p:cNvSpPr>
          <p:nvPr>
            <p:ph type="ftr" sz="quarter" idx="3"/>
          </p:nvPr>
        </p:nvSpPr>
        <p:spPr/>
        <p:txBody>
          <a:bodyPr/>
          <a:lstStyle/>
          <a:p>
            <a:r>
              <a:rPr lang="en-US"/>
              <a:t>Executive Steering Committee Meeting</a:t>
            </a:r>
            <a:endParaRPr lang="en-US" dirty="0"/>
          </a:p>
        </p:txBody>
      </p:sp>
      <p:grpSp>
        <p:nvGrpSpPr>
          <p:cNvPr id="61" name="Group 60">
            <a:extLst>
              <a:ext uri="{FF2B5EF4-FFF2-40B4-BE49-F238E27FC236}">
                <a16:creationId xmlns:a16="http://schemas.microsoft.com/office/drawing/2014/main" id="{0217F370-8F6D-4006-B259-C43F6180FCC1}"/>
              </a:ext>
            </a:extLst>
          </p:cNvPr>
          <p:cNvGrpSpPr/>
          <p:nvPr/>
        </p:nvGrpSpPr>
        <p:grpSpPr>
          <a:xfrm>
            <a:off x="176270" y="2895600"/>
            <a:ext cx="11863330" cy="2881460"/>
            <a:chOff x="91769" y="1493342"/>
            <a:chExt cx="12035181" cy="3978918"/>
          </a:xfrm>
        </p:grpSpPr>
        <p:sp>
          <p:nvSpPr>
            <p:cNvPr id="62" name="Rectangle 61">
              <a:extLst>
                <a:ext uri="{FF2B5EF4-FFF2-40B4-BE49-F238E27FC236}">
                  <a16:creationId xmlns:a16="http://schemas.microsoft.com/office/drawing/2014/main" id="{762CF27C-A8B3-46D4-8A39-AD08F56D82C0}"/>
                </a:ext>
              </a:extLst>
            </p:cNvPr>
            <p:cNvSpPr/>
            <p:nvPr/>
          </p:nvSpPr>
          <p:spPr>
            <a:xfrm>
              <a:off x="91769" y="1493342"/>
              <a:ext cx="12035181" cy="3958927"/>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grpSp>
          <p:nvGrpSpPr>
            <p:cNvPr id="63" name="Group 62">
              <a:extLst>
                <a:ext uri="{FF2B5EF4-FFF2-40B4-BE49-F238E27FC236}">
                  <a16:creationId xmlns:a16="http://schemas.microsoft.com/office/drawing/2014/main" id="{E94636E0-BEA2-4110-89BC-D5744728D736}"/>
                </a:ext>
              </a:extLst>
            </p:cNvPr>
            <p:cNvGrpSpPr/>
            <p:nvPr/>
          </p:nvGrpSpPr>
          <p:grpSpPr>
            <a:xfrm>
              <a:off x="225258" y="2111644"/>
              <a:ext cx="11773552" cy="174356"/>
              <a:chOff x="209224" y="1572538"/>
              <a:chExt cx="11773552" cy="174356"/>
            </a:xfrm>
          </p:grpSpPr>
          <p:sp>
            <p:nvSpPr>
              <p:cNvPr id="101" name="Rectangle 100">
                <a:extLst>
                  <a:ext uri="{FF2B5EF4-FFF2-40B4-BE49-F238E27FC236}">
                    <a16:creationId xmlns:a16="http://schemas.microsoft.com/office/drawing/2014/main" id="{2B9CCEB2-F077-4750-8E2A-4DEBA9C61A28}"/>
                  </a:ext>
                </a:extLst>
              </p:cNvPr>
              <p:cNvSpPr/>
              <p:nvPr/>
            </p:nvSpPr>
            <p:spPr>
              <a:xfrm>
                <a:off x="2092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January</a:t>
                </a:r>
              </a:p>
            </p:txBody>
          </p:sp>
          <p:sp>
            <p:nvSpPr>
              <p:cNvPr id="102" name="Rectangle 101">
                <a:extLst>
                  <a:ext uri="{FF2B5EF4-FFF2-40B4-BE49-F238E27FC236}">
                    <a16:creationId xmlns:a16="http://schemas.microsoft.com/office/drawing/2014/main" id="{1771158D-C91E-45FF-90FE-08681A55FB6E}"/>
                  </a:ext>
                </a:extLst>
              </p:cNvPr>
              <p:cNvSpPr/>
              <p:nvPr/>
            </p:nvSpPr>
            <p:spPr>
              <a:xfrm>
                <a:off x="11971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February</a:t>
                </a:r>
              </a:p>
            </p:txBody>
          </p:sp>
          <p:sp>
            <p:nvSpPr>
              <p:cNvPr id="103" name="Rectangle 102">
                <a:extLst>
                  <a:ext uri="{FF2B5EF4-FFF2-40B4-BE49-F238E27FC236}">
                    <a16:creationId xmlns:a16="http://schemas.microsoft.com/office/drawing/2014/main" id="{F257BFC4-E02D-49CD-863F-50880F85DCE9}"/>
                  </a:ext>
                </a:extLst>
              </p:cNvPr>
              <p:cNvSpPr/>
              <p:nvPr/>
            </p:nvSpPr>
            <p:spPr>
              <a:xfrm>
                <a:off x="21850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March</a:t>
                </a:r>
              </a:p>
            </p:txBody>
          </p:sp>
          <p:sp>
            <p:nvSpPr>
              <p:cNvPr id="104" name="Rectangle 103">
                <a:extLst>
                  <a:ext uri="{FF2B5EF4-FFF2-40B4-BE49-F238E27FC236}">
                    <a16:creationId xmlns:a16="http://schemas.microsoft.com/office/drawing/2014/main" id="{01334039-53CB-46C8-A7AB-2B2CFA3CD813}"/>
                  </a:ext>
                </a:extLst>
              </p:cNvPr>
              <p:cNvSpPr/>
              <p:nvPr/>
            </p:nvSpPr>
            <p:spPr>
              <a:xfrm>
                <a:off x="31729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April</a:t>
                </a:r>
              </a:p>
            </p:txBody>
          </p:sp>
          <p:sp>
            <p:nvSpPr>
              <p:cNvPr id="105" name="Rectangle 104">
                <a:extLst>
                  <a:ext uri="{FF2B5EF4-FFF2-40B4-BE49-F238E27FC236}">
                    <a16:creationId xmlns:a16="http://schemas.microsoft.com/office/drawing/2014/main" id="{B0EC74F4-43C5-4EA1-8533-F8043065FF5E}"/>
                  </a:ext>
                </a:extLst>
              </p:cNvPr>
              <p:cNvSpPr/>
              <p:nvPr/>
            </p:nvSpPr>
            <p:spPr>
              <a:xfrm>
                <a:off x="41608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May</a:t>
                </a:r>
              </a:p>
            </p:txBody>
          </p:sp>
          <p:sp>
            <p:nvSpPr>
              <p:cNvPr id="106" name="Rectangle 105">
                <a:extLst>
                  <a:ext uri="{FF2B5EF4-FFF2-40B4-BE49-F238E27FC236}">
                    <a16:creationId xmlns:a16="http://schemas.microsoft.com/office/drawing/2014/main" id="{44D95FD2-3C9C-4DBC-9E20-DF240305F876}"/>
                  </a:ext>
                </a:extLst>
              </p:cNvPr>
              <p:cNvSpPr/>
              <p:nvPr/>
            </p:nvSpPr>
            <p:spPr>
              <a:xfrm>
                <a:off x="51487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June</a:t>
                </a:r>
              </a:p>
            </p:txBody>
          </p:sp>
          <p:sp>
            <p:nvSpPr>
              <p:cNvPr id="107" name="Rectangle 106">
                <a:extLst>
                  <a:ext uri="{FF2B5EF4-FFF2-40B4-BE49-F238E27FC236}">
                    <a16:creationId xmlns:a16="http://schemas.microsoft.com/office/drawing/2014/main" id="{20328BB2-0B3B-4F28-AD82-5051F7826DAD}"/>
                  </a:ext>
                </a:extLst>
              </p:cNvPr>
              <p:cNvSpPr/>
              <p:nvPr/>
            </p:nvSpPr>
            <p:spPr>
              <a:xfrm>
                <a:off x="61366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July</a:t>
                </a:r>
              </a:p>
            </p:txBody>
          </p:sp>
          <p:sp>
            <p:nvSpPr>
              <p:cNvPr id="108" name="Rectangle 107">
                <a:extLst>
                  <a:ext uri="{FF2B5EF4-FFF2-40B4-BE49-F238E27FC236}">
                    <a16:creationId xmlns:a16="http://schemas.microsoft.com/office/drawing/2014/main" id="{28C99599-6C1D-495F-9E17-8908A1D445F2}"/>
                  </a:ext>
                </a:extLst>
              </p:cNvPr>
              <p:cNvSpPr/>
              <p:nvPr/>
            </p:nvSpPr>
            <p:spPr>
              <a:xfrm>
                <a:off x="71245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August</a:t>
                </a:r>
              </a:p>
            </p:txBody>
          </p:sp>
          <p:sp>
            <p:nvSpPr>
              <p:cNvPr id="109" name="Rectangle 108">
                <a:extLst>
                  <a:ext uri="{FF2B5EF4-FFF2-40B4-BE49-F238E27FC236}">
                    <a16:creationId xmlns:a16="http://schemas.microsoft.com/office/drawing/2014/main" id="{CCE7C361-8711-4F50-B9E9-DCDB24E0C08F}"/>
                  </a:ext>
                </a:extLst>
              </p:cNvPr>
              <p:cNvSpPr/>
              <p:nvPr/>
            </p:nvSpPr>
            <p:spPr>
              <a:xfrm>
                <a:off x="81124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September</a:t>
                </a:r>
              </a:p>
            </p:txBody>
          </p:sp>
          <p:sp>
            <p:nvSpPr>
              <p:cNvPr id="110" name="Rectangle 109">
                <a:extLst>
                  <a:ext uri="{FF2B5EF4-FFF2-40B4-BE49-F238E27FC236}">
                    <a16:creationId xmlns:a16="http://schemas.microsoft.com/office/drawing/2014/main" id="{960A1843-F889-496E-9352-DE1D0490A416}"/>
                  </a:ext>
                </a:extLst>
              </p:cNvPr>
              <p:cNvSpPr/>
              <p:nvPr/>
            </p:nvSpPr>
            <p:spPr>
              <a:xfrm>
                <a:off x="91003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October</a:t>
                </a:r>
              </a:p>
            </p:txBody>
          </p:sp>
          <p:sp>
            <p:nvSpPr>
              <p:cNvPr id="111" name="Rectangle 110">
                <a:extLst>
                  <a:ext uri="{FF2B5EF4-FFF2-40B4-BE49-F238E27FC236}">
                    <a16:creationId xmlns:a16="http://schemas.microsoft.com/office/drawing/2014/main" id="{7B877479-4CB2-4A89-9DD0-D1904D886F95}"/>
                  </a:ext>
                </a:extLst>
              </p:cNvPr>
              <p:cNvSpPr/>
              <p:nvPr/>
            </p:nvSpPr>
            <p:spPr>
              <a:xfrm>
                <a:off x="10088224"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November</a:t>
                </a:r>
              </a:p>
            </p:txBody>
          </p:sp>
          <p:sp>
            <p:nvSpPr>
              <p:cNvPr id="112" name="Rectangle 111">
                <a:extLst>
                  <a:ext uri="{FF2B5EF4-FFF2-40B4-BE49-F238E27FC236}">
                    <a16:creationId xmlns:a16="http://schemas.microsoft.com/office/drawing/2014/main" id="{5D655536-A3BA-4D26-963F-17048ABE5314}"/>
                  </a:ext>
                </a:extLst>
              </p:cNvPr>
              <p:cNvSpPr/>
              <p:nvPr/>
            </p:nvSpPr>
            <p:spPr>
              <a:xfrm>
                <a:off x="11076125" y="1572538"/>
                <a:ext cx="906651" cy="174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cap="small" dirty="0"/>
                  <a:t>December</a:t>
                </a:r>
              </a:p>
            </p:txBody>
          </p:sp>
        </p:grpSp>
        <p:cxnSp>
          <p:nvCxnSpPr>
            <p:cNvPr id="64" name="Straight Connector 63">
              <a:extLst>
                <a:ext uri="{FF2B5EF4-FFF2-40B4-BE49-F238E27FC236}">
                  <a16:creationId xmlns:a16="http://schemas.microsoft.com/office/drawing/2014/main" id="{0D036B8A-F0D9-41B1-A976-1769E43CFF78}"/>
                </a:ext>
              </a:extLst>
            </p:cNvPr>
            <p:cNvCxnSpPr>
              <a:cxnSpLocks/>
            </p:cNvCxnSpPr>
            <p:nvPr/>
          </p:nvCxnSpPr>
          <p:spPr>
            <a:xfrm>
              <a:off x="6109360"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5" name="Straight Connector 64">
              <a:extLst>
                <a:ext uri="{FF2B5EF4-FFF2-40B4-BE49-F238E27FC236}">
                  <a16:creationId xmlns:a16="http://schemas.microsoft.com/office/drawing/2014/main" id="{1F3B1FA1-1DE7-4DF2-A20A-97EE8B93A21B}"/>
                </a:ext>
              </a:extLst>
            </p:cNvPr>
            <p:cNvCxnSpPr>
              <a:cxnSpLocks/>
            </p:cNvCxnSpPr>
            <p:nvPr/>
          </p:nvCxnSpPr>
          <p:spPr>
            <a:xfrm>
              <a:off x="7099932"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6" name="Straight Connector 65">
              <a:extLst>
                <a:ext uri="{FF2B5EF4-FFF2-40B4-BE49-F238E27FC236}">
                  <a16:creationId xmlns:a16="http://schemas.microsoft.com/office/drawing/2014/main" id="{1A788DE9-0650-46CC-909C-E932092BED03}"/>
                </a:ext>
              </a:extLst>
            </p:cNvPr>
            <p:cNvCxnSpPr>
              <a:cxnSpLocks/>
            </p:cNvCxnSpPr>
            <p:nvPr/>
          </p:nvCxnSpPr>
          <p:spPr>
            <a:xfrm>
              <a:off x="5136241"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7" name="Straight Connector 66">
              <a:extLst>
                <a:ext uri="{FF2B5EF4-FFF2-40B4-BE49-F238E27FC236}">
                  <a16:creationId xmlns:a16="http://schemas.microsoft.com/office/drawing/2014/main" id="{7E4DED43-3F9F-464A-A9B1-997FFF4AF3E2}"/>
                </a:ext>
              </a:extLst>
            </p:cNvPr>
            <p:cNvCxnSpPr>
              <a:cxnSpLocks/>
            </p:cNvCxnSpPr>
            <p:nvPr/>
          </p:nvCxnSpPr>
          <p:spPr>
            <a:xfrm>
              <a:off x="4128778"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8" name="Straight Connector 67">
              <a:extLst>
                <a:ext uri="{FF2B5EF4-FFF2-40B4-BE49-F238E27FC236}">
                  <a16:creationId xmlns:a16="http://schemas.microsoft.com/office/drawing/2014/main" id="{2D87CC34-FF00-4FCE-B426-21359E04A7A5}"/>
                </a:ext>
              </a:extLst>
            </p:cNvPr>
            <p:cNvCxnSpPr>
              <a:cxnSpLocks/>
            </p:cNvCxnSpPr>
            <p:nvPr/>
          </p:nvCxnSpPr>
          <p:spPr>
            <a:xfrm>
              <a:off x="8092454"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9" name="Straight Connector 68">
              <a:extLst>
                <a:ext uri="{FF2B5EF4-FFF2-40B4-BE49-F238E27FC236}">
                  <a16:creationId xmlns:a16="http://schemas.microsoft.com/office/drawing/2014/main" id="{78AAA53B-6829-4562-8582-F59D0A37F697}"/>
                </a:ext>
              </a:extLst>
            </p:cNvPr>
            <p:cNvCxnSpPr>
              <a:cxnSpLocks/>
            </p:cNvCxnSpPr>
            <p:nvPr/>
          </p:nvCxnSpPr>
          <p:spPr>
            <a:xfrm>
              <a:off x="9083025"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0" name="Straight Connector 69">
              <a:extLst>
                <a:ext uri="{FF2B5EF4-FFF2-40B4-BE49-F238E27FC236}">
                  <a16:creationId xmlns:a16="http://schemas.microsoft.com/office/drawing/2014/main" id="{5F68CCA4-70DB-4F81-95A1-F89D7638687B}"/>
                </a:ext>
              </a:extLst>
            </p:cNvPr>
            <p:cNvCxnSpPr>
              <a:cxnSpLocks/>
            </p:cNvCxnSpPr>
            <p:nvPr/>
          </p:nvCxnSpPr>
          <p:spPr>
            <a:xfrm>
              <a:off x="10063701"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1" name="Straight Connector 70">
              <a:extLst>
                <a:ext uri="{FF2B5EF4-FFF2-40B4-BE49-F238E27FC236}">
                  <a16:creationId xmlns:a16="http://schemas.microsoft.com/office/drawing/2014/main" id="{8969F498-F89F-4D41-BF16-EC731D8A2388}"/>
                </a:ext>
              </a:extLst>
            </p:cNvPr>
            <p:cNvCxnSpPr>
              <a:cxnSpLocks/>
            </p:cNvCxnSpPr>
            <p:nvPr/>
          </p:nvCxnSpPr>
          <p:spPr>
            <a:xfrm>
              <a:off x="11058189"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2" name="Straight Connector 71">
              <a:extLst>
                <a:ext uri="{FF2B5EF4-FFF2-40B4-BE49-F238E27FC236}">
                  <a16:creationId xmlns:a16="http://schemas.microsoft.com/office/drawing/2014/main" id="{98CA2EC0-08DE-49DA-809D-39BF94B7849B}"/>
                </a:ext>
              </a:extLst>
            </p:cNvPr>
            <p:cNvCxnSpPr>
              <a:cxnSpLocks/>
            </p:cNvCxnSpPr>
            <p:nvPr/>
          </p:nvCxnSpPr>
          <p:spPr>
            <a:xfrm>
              <a:off x="3166334" y="2235847"/>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3" name="Straight Connector 72">
              <a:extLst>
                <a:ext uri="{FF2B5EF4-FFF2-40B4-BE49-F238E27FC236}">
                  <a16:creationId xmlns:a16="http://schemas.microsoft.com/office/drawing/2014/main" id="{C57639C7-A17F-4127-B78A-A4032CD8B212}"/>
                </a:ext>
              </a:extLst>
            </p:cNvPr>
            <p:cNvCxnSpPr>
              <a:cxnSpLocks/>
            </p:cNvCxnSpPr>
            <p:nvPr/>
          </p:nvCxnSpPr>
          <p:spPr>
            <a:xfrm>
              <a:off x="2160446"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4" name="Straight Connector 73">
              <a:extLst>
                <a:ext uri="{FF2B5EF4-FFF2-40B4-BE49-F238E27FC236}">
                  <a16:creationId xmlns:a16="http://schemas.microsoft.com/office/drawing/2014/main" id="{4218A7D9-00F7-41D6-89A9-7379EBC44882}"/>
                </a:ext>
              </a:extLst>
            </p:cNvPr>
            <p:cNvCxnSpPr>
              <a:cxnSpLocks/>
            </p:cNvCxnSpPr>
            <p:nvPr/>
          </p:nvCxnSpPr>
          <p:spPr>
            <a:xfrm>
              <a:off x="1176280" y="2255838"/>
              <a:ext cx="1" cy="3216422"/>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5" name="Rectangle 74">
              <a:extLst>
                <a:ext uri="{FF2B5EF4-FFF2-40B4-BE49-F238E27FC236}">
                  <a16:creationId xmlns:a16="http://schemas.microsoft.com/office/drawing/2014/main" id="{28D2A749-6BE7-49E0-9B3C-4C8D32A017A8}"/>
                </a:ext>
              </a:extLst>
            </p:cNvPr>
            <p:cNvSpPr/>
            <p:nvPr/>
          </p:nvSpPr>
          <p:spPr>
            <a:xfrm>
              <a:off x="152861" y="2414861"/>
              <a:ext cx="2973548" cy="485576"/>
            </a:xfrm>
            <a:prstGeom prst="rect">
              <a:avLst/>
            </a:prstGeom>
            <a:solidFill>
              <a:schemeClr val="accent4">
                <a:lumMod val="40000"/>
                <a:lumOff val="6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Complete FLAIR Data Elements Inventory</a:t>
              </a:r>
            </a:p>
          </p:txBody>
        </p:sp>
        <p:pic>
          <p:nvPicPr>
            <p:cNvPr id="76" name="Graphic 75" descr="Disk with solid fill">
              <a:extLst>
                <a:ext uri="{FF2B5EF4-FFF2-40B4-BE49-F238E27FC236}">
                  <a16:creationId xmlns:a16="http://schemas.microsoft.com/office/drawing/2014/main" id="{3DD8B6C4-056A-44BB-92C6-3F8550DC895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900" y="2390092"/>
              <a:ext cx="307675" cy="307675"/>
            </a:xfrm>
            <a:prstGeom prst="rect">
              <a:avLst/>
            </a:prstGeom>
          </p:spPr>
        </p:pic>
        <p:grpSp>
          <p:nvGrpSpPr>
            <p:cNvPr id="77" name="Group 76">
              <a:extLst>
                <a:ext uri="{FF2B5EF4-FFF2-40B4-BE49-F238E27FC236}">
                  <a16:creationId xmlns:a16="http://schemas.microsoft.com/office/drawing/2014/main" id="{0A7E4D9F-70AA-4F29-9927-82214647D819}"/>
                </a:ext>
              </a:extLst>
            </p:cNvPr>
            <p:cNvGrpSpPr/>
            <p:nvPr/>
          </p:nvGrpSpPr>
          <p:grpSpPr>
            <a:xfrm>
              <a:off x="3196707" y="4053616"/>
              <a:ext cx="3837954" cy="540521"/>
              <a:chOff x="3210105" y="3667381"/>
              <a:chExt cx="3837954" cy="540521"/>
            </a:xfrm>
          </p:grpSpPr>
          <p:sp>
            <p:nvSpPr>
              <p:cNvPr id="96" name="Rectangle 95">
                <a:extLst>
                  <a:ext uri="{FF2B5EF4-FFF2-40B4-BE49-F238E27FC236}">
                    <a16:creationId xmlns:a16="http://schemas.microsoft.com/office/drawing/2014/main" id="{476B1694-C7AA-4D4C-BE69-5D1D170BDFFC}"/>
                  </a:ext>
                </a:extLst>
              </p:cNvPr>
              <p:cNvSpPr/>
              <p:nvPr/>
            </p:nvSpPr>
            <p:spPr>
              <a:xfrm>
                <a:off x="3238057" y="3722326"/>
                <a:ext cx="3810002" cy="485576"/>
              </a:xfrm>
              <a:prstGeom prst="rect">
                <a:avLst/>
              </a:prstGeom>
              <a:solidFill>
                <a:srgbClr val="E2E2E2"/>
              </a:solidFill>
              <a:ln w="3175">
                <a:solidFill>
                  <a:srgbClr val="ABA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2">
                        <a:lumMod val="60000"/>
                        <a:lumOff val="40000"/>
                      </a:schemeClr>
                    </a:solidFill>
                  </a:rPr>
                  <a:t>Complete Reports Inventory</a:t>
                </a:r>
              </a:p>
            </p:txBody>
          </p:sp>
          <p:pic>
            <p:nvPicPr>
              <p:cNvPr id="97" name="Graphic 96" descr="Children with solid fill">
                <a:extLst>
                  <a:ext uri="{FF2B5EF4-FFF2-40B4-BE49-F238E27FC236}">
                    <a16:creationId xmlns:a16="http://schemas.microsoft.com/office/drawing/2014/main" id="{2BF35084-E843-476E-948A-0D7A6990F66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40385" y="3667381"/>
                <a:ext cx="307674" cy="307674"/>
              </a:xfrm>
              <a:prstGeom prst="rect">
                <a:avLst/>
              </a:prstGeom>
            </p:spPr>
          </p:pic>
          <p:pic>
            <p:nvPicPr>
              <p:cNvPr id="98" name="Graphic 97" descr="Decision chart with solid fill">
                <a:extLst>
                  <a:ext uri="{FF2B5EF4-FFF2-40B4-BE49-F238E27FC236}">
                    <a16:creationId xmlns:a16="http://schemas.microsoft.com/office/drawing/2014/main" id="{2B554A95-5262-4B5F-B210-BEC8A42838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40385" y="3925101"/>
                <a:ext cx="270914" cy="262458"/>
              </a:xfrm>
              <a:prstGeom prst="rect">
                <a:avLst/>
              </a:prstGeom>
            </p:spPr>
          </p:pic>
          <p:pic>
            <p:nvPicPr>
              <p:cNvPr id="99" name="Graphic 98" descr="Disk with solid fill">
                <a:extLst>
                  <a:ext uri="{FF2B5EF4-FFF2-40B4-BE49-F238E27FC236}">
                    <a16:creationId xmlns:a16="http://schemas.microsoft.com/office/drawing/2014/main" id="{6BA6BD0D-3BEB-4816-910D-AB3E4C3A2F8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10105" y="3690351"/>
                <a:ext cx="307675" cy="307675"/>
              </a:xfrm>
              <a:prstGeom prst="rect">
                <a:avLst/>
              </a:prstGeom>
            </p:spPr>
          </p:pic>
          <p:pic>
            <p:nvPicPr>
              <p:cNvPr id="100" name="Graphic 99" descr="Cloud Computing with solid fill">
                <a:extLst>
                  <a:ext uri="{FF2B5EF4-FFF2-40B4-BE49-F238E27FC236}">
                    <a16:creationId xmlns:a16="http://schemas.microsoft.com/office/drawing/2014/main" id="{5EFB9FA1-1AF2-46AC-9653-BA1E4C20E504}"/>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51214" y="3956358"/>
                <a:ext cx="225456" cy="225456"/>
              </a:xfrm>
              <a:prstGeom prst="rect">
                <a:avLst/>
              </a:prstGeom>
            </p:spPr>
          </p:pic>
        </p:grpSp>
        <p:sp>
          <p:nvSpPr>
            <p:cNvPr id="78" name="Rectangle 77">
              <a:extLst>
                <a:ext uri="{FF2B5EF4-FFF2-40B4-BE49-F238E27FC236}">
                  <a16:creationId xmlns:a16="http://schemas.microsoft.com/office/drawing/2014/main" id="{0985CFFE-487B-4695-8728-03ABD30FA3F3}"/>
                </a:ext>
              </a:extLst>
            </p:cNvPr>
            <p:cNvSpPr/>
            <p:nvPr/>
          </p:nvSpPr>
          <p:spPr>
            <a:xfrm>
              <a:off x="2692120" y="3492584"/>
              <a:ext cx="7332925" cy="485576"/>
            </a:xfrm>
            <a:prstGeom prst="rect">
              <a:avLst/>
            </a:prstGeom>
            <a:solidFill>
              <a:schemeClr val="accent4">
                <a:lumMod val="40000"/>
                <a:lumOff val="6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Update Current State Agency Business System Inventory and Documentation</a:t>
              </a:r>
            </a:p>
          </p:txBody>
        </p:sp>
        <p:pic>
          <p:nvPicPr>
            <p:cNvPr id="79" name="Graphic 78" descr="Decision chart with solid fill">
              <a:extLst>
                <a:ext uri="{FF2B5EF4-FFF2-40B4-BE49-F238E27FC236}">
                  <a16:creationId xmlns:a16="http://schemas.microsoft.com/office/drawing/2014/main" id="{FBC2C69C-FDE1-45F4-870E-E1E796F97058}"/>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733527" y="3712829"/>
              <a:ext cx="270914" cy="262458"/>
            </a:xfrm>
            <a:prstGeom prst="rect">
              <a:avLst/>
            </a:prstGeom>
          </p:spPr>
        </p:pic>
        <p:pic>
          <p:nvPicPr>
            <p:cNvPr id="80" name="Graphic 79" descr="Disk with solid fill">
              <a:extLst>
                <a:ext uri="{FF2B5EF4-FFF2-40B4-BE49-F238E27FC236}">
                  <a16:creationId xmlns:a16="http://schemas.microsoft.com/office/drawing/2014/main" id="{D238403F-520D-42E7-BDE7-54F63DB881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2132" y="3460328"/>
              <a:ext cx="307675" cy="307675"/>
            </a:xfrm>
            <a:prstGeom prst="rect">
              <a:avLst/>
            </a:prstGeom>
          </p:spPr>
        </p:pic>
        <p:pic>
          <p:nvPicPr>
            <p:cNvPr id="81" name="Graphic 80" descr="Cloud Computing with solid fill">
              <a:extLst>
                <a:ext uri="{FF2B5EF4-FFF2-40B4-BE49-F238E27FC236}">
                  <a16:creationId xmlns:a16="http://schemas.microsoft.com/office/drawing/2014/main" id="{47CF2AB7-E694-4424-BC98-BA6B0EC55478}"/>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695492" y="3735372"/>
              <a:ext cx="225456" cy="225456"/>
            </a:xfrm>
            <a:prstGeom prst="rect">
              <a:avLst/>
            </a:prstGeom>
          </p:spPr>
        </p:pic>
        <p:sp>
          <p:nvSpPr>
            <p:cNvPr id="82" name="Rectangle 81">
              <a:extLst>
                <a:ext uri="{FF2B5EF4-FFF2-40B4-BE49-F238E27FC236}">
                  <a16:creationId xmlns:a16="http://schemas.microsoft.com/office/drawing/2014/main" id="{B9D2BD52-B1FC-47C3-812B-4B2A0B3D9896}"/>
                </a:ext>
              </a:extLst>
            </p:cNvPr>
            <p:cNvSpPr/>
            <p:nvPr/>
          </p:nvSpPr>
          <p:spPr>
            <a:xfrm>
              <a:off x="152400" y="1599513"/>
              <a:ext cx="11886739" cy="359385"/>
            </a:xfrm>
            <a:prstGeom prst="rect">
              <a:avLst/>
            </a:prstGeom>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474EB07E-C936-4377-8E25-0862DA0568FD}"/>
                </a:ext>
              </a:extLst>
            </p:cNvPr>
            <p:cNvGrpSpPr/>
            <p:nvPr/>
          </p:nvGrpSpPr>
          <p:grpSpPr>
            <a:xfrm>
              <a:off x="7047199" y="4683405"/>
              <a:ext cx="4529531" cy="540317"/>
              <a:chOff x="7060597" y="4297170"/>
              <a:chExt cx="4529531" cy="540317"/>
            </a:xfrm>
          </p:grpSpPr>
          <p:sp>
            <p:nvSpPr>
              <p:cNvPr id="91" name="Rectangle 90">
                <a:extLst>
                  <a:ext uri="{FF2B5EF4-FFF2-40B4-BE49-F238E27FC236}">
                    <a16:creationId xmlns:a16="http://schemas.microsoft.com/office/drawing/2014/main" id="{4D1CED98-8E65-4414-BD17-AD6B7E51C95B}"/>
                  </a:ext>
                </a:extLst>
              </p:cNvPr>
              <p:cNvSpPr/>
              <p:nvPr/>
            </p:nvSpPr>
            <p:spPr>
              <a:xfrm>
                <a:off x="7081880" y="4351911"/>
                <a:ext cx="4508248" cy="485576"/>
              </a:xfrm>
              <a:prstGeom prst="rect">
                <a:avLst/>
              </a:prstGeom>
              <a:solidFill>
                <a:srgbClr val="E2E2E2"/>
              </a:solidFill>
              <a:ln w="3175">
                <a:solidFill>
                  <a:srgbClr val="ABA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2">
                        <a:lumMod val="60000"/>
                        <a:lumOff val="40000"/>
                      </a:schemeClr>
                    </a:solidFill>
                  </a:rPr>
                  <a:t>Document Current Agency Business Processes</a:t>
                </a:r>
              </a:p>
            </p:txBody>
          </p:sp>
          <p:pic>
            <p:nvPicPr>
              <p:cNvPr id="92" name="Graphic 91" descr="Children with solid fill">
                <a:extLst>
                  <a:ext uri="{FF2B5EF4-FFF2-40B4-BE49-F238E27FC236}">
                    <a16:creationId xmlns:a16="http://schemas.microsoft.com/office/drawing/2014/main" id="{630F7D9C-F9FE-42CF-BD5B-E82C0E1508F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271802" y="4297170"/>
                <a:ext cx="307674" cy="307674"/>
              </a:xfrm>
              <a:prstGeom prst="rect">
                <a:avLst/>
              </a:prstGeom>
            </p:spPr>
          </p:pic>
          <p:pic>
            <p:nvPicPr>
              <p:cNvPr id="93" name="Graphic 92" descr="Decision chart with solid fill">
                <a:extLst>
                  <a:ext uri="{FF2B5EF4-FFF2-40B4-BE49-F238E27FC236}">
                    <a16:creationId xmlns:a16="http://schemas.microsoft.com/office/drawing/2014/main" id="{17F10384-9727-4BFB-8FD5-B98F56FEBC8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297931" y="4567802"/>
                <a:ext cx="270914" cy="262458"/>
              </a:xfrm>
              <a:prstGeom prst="rect">
                <a:avLst/>
              </a:prstGeom>
            </p:spPr>
          </p:pic>
          <p:pic>
            <p:nvPicPr>
              <p:cNvPr id="94" name="Graphic 93" descr="Cloud Computing with solid fill">
                <a:extLst>
                  <a:ext uri="{FF2B5EF4-FFF2-40B4-BE49-F238E27FC236}">
                    <a16:creationId xmlns:a16="http://schemas.microsoft.com/office/drawing/2014/main" id="{D70F013F-3310-4378-9209-199D63AAC2B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11588" y="4604804"/>
                <a:ext cx="225456" cy="225456"/>
              </a:xfrm>
              <a:prstGeom prst="rect">
                <a:avLst/>
              </a:prstGeom>
            </p:spPr>
          </p:pic>
          <p:pic>
            <p:nvPicPr>
              <p:cNvPr id="95" name="Graphic 94" descr="Disk with solid fill">
                <a:extLst>
                  <a:ext uri="{FF2B5EF4-FFF2-40B4-BE49-F238E27FC236}">
                    <a16:creationId xmlns:a16="http://schemas.microsoft.com/office/drawing/2014/main" id="{FDA5961E-AF24-492C-AEDB-9A84106D2B4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60597" y="4328656"/>
                <a:ext cx="307675" cy="307675"/>
              </a:xfrm>
              <a:prstGeom prst="rect">
                <a:avLst/>
              </a:prstGeom>
            </p:spPr>
          </p:pic>
        </p:grpSp>
        <p:sp>
          <p:nvSpPr>
            <p:cNvPr id="84" name="Rectangle 83">
              <a:extLst>
                <a:ext uri="{FF2B5EF4-FFF2-40B4-BE49-F238E27FC236}">
                  <a16:creationId xmlns:a16="http://schemas.microsoft.com/office/drawing/2014/main" id="{621252DA-A1D0-437A-8C7D-E508B47BBACF}"/>
                </a:ext>
              </a:extLst>
            </p:cNvPr>
            <p:cNvSpPr/>
            <p:nvPr/>
          </p:nvSpPr>
          <p:spPr>
            <a:xfrm>
              <a:off x="855706" y="2994276"/>
              <a:ext cx="483304" cy="371790"/>
            </a:xfrm>
            <a:prstGeom prst="rect">
              <a:avLst/>
            </a:prstGeom>
            <a:solidFill>
              <a:schemeClr val="accent4">
                <a:lumMod val="40000"/>
                <a:lumOff val="6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100" b="1" dirty="0">
                  <a:solidFill>
                    <a:schemeClr val="tx1"/>
                  </a:solidFill>
                </a:rPr>
                <a:t>Complete Data Security </a:t>
              </a:r>
            </a:p>
            <a:p>
              <a:pPr algn="ctr"/>
              <a:r>
                <a:rPr lang="en-US" sz="1100" b="1" dirty="0">
                  <a:solidFill>
                    <a:schemeClr val="tx1"/>
                  </a:solidFill>
                </a:rPr>
                <a:t>and Access Survey</a:t>
              </a:r>
            </a:p>
          </p:txBody>
        </p:sp>
        <p:pic>
          <p:nvPicPr>
            <p:cNvPr id="85" name="Graphic 84" descr="Decision chart with solid fill">
              <a:extLst>
                <a:ext uri="{FF2B5EF4-FFF2-40B4-BE49-F238E27FC236}">
                  <a16:creationId xmlns:a16="http://schemas.microsoft.com/office/drawing/2014/main" id="{D3356DF4-4AC1-477E-B705-B269446A70C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03553" y="3390452"/>
              <a:ext cx="270914" cy="262458"/>
            </a:xfrm>
            <a:prstGeom prst="rect">
              <a:avLst/>
            </a:prstGeom>
          </p:spPr>
        </p:pic>
        <p:pic>
          <p:nvPicPr>
            <p:cNvPr id="86" name="Graphic 85" descr="Cloud Computing with solid fill">
              <a:extLst>
                <a:ext uri="{FF2B5EF4-FFF2-40B4-BE49-F238E27FC236}">
                  <a16:creationId xmlns:a16="http://schemas.microsoft.com/office/drawing/2014/main" id="{E0B316BA-EAA0-436B-B1B4-0D84D8FDCB07}"/>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93634" y="3381996"/>
              <a:ext cx="270914" cy="270914"/>
            </a:xfrm>
            <a:prstGeom prst="rect">
              <a:avLst/>
            </a:prstGeom>
          </p:spPr>
        </p:pic>
        <p:pic>
          <p:nvPicPr>
            <p:cNvPr id="87" name="Graphic 86" descr="Disk with solid fill">
              <a:extLst>
                <a:ext uri="{FF2B5EF4-FFF2-40B4-BE49-F238E27FC236}">
                  <a16:creationId xmlns:a16="http://schemas.microsoft.com/office/drawing/2014/main" id="{43866243-D77E-401E-B650-7B13E44FD5F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0213" y="3366066"/>
              <a:ext cx="307675" cy="307675"/>
            </a:xfrm>
            <a:prstGeom prst="rect">
              <a:avLst/>
            </a:prstGeom>
          </p:spPr>
        </p:pic>
        <p:cxnSp>
          <p:nvCxnSpPr>
            <p:cNvPr id="88" name="Straight Arrow Connector 87">
              <a:extLst>
                <a:ext uri="{FF2B5EF4-FFF2-40B4-BE49-F238E27FC236}">
                  <a16:creationId xmlns:a16="http://schemas.microsoft.com/office/drawing/2014/main" id="{1522769D-90A9-4645-AE0C-17DB0E072EAA}"/>
                </a:ext>
              </a:extLst>
            </p:cNvPr>
            <p:cNvCxnSpPr>
              <a:cxnSpLocks/>
            </p:cNvCxnSpPr>
            <p:nvPr/>
          </p:nvCxnSpPr>
          <p:spPr>
            <a:xfrm flipV="1">
              <a:off x="288867" y="1769026"/>
              <a:ext cx="5361879" cy="167"/>
            </a:xfrm>
            <a:prstGeom prst="straightConnector1">
              <a:avLst/>
            </a:prstGeom>
            <a:ln w="53975">
              <a:solidFill>
                <a:schemeClr val="bg1"/>
              </a:solidFill>
              <a:headEnd type="triangle"/>
              <a:tailEnd type="none"/>
            </a:ln>
          </p:spPr>
          <p:style>
            <a:lnRef idx="1">
              <a:schemeClr val="dk1"/>
            </a:lnRef>
            <a:fillRef idx="0">
              <a:schemeClr val="dk1"/>
            </a:fillRef>
            <a:effectRef idx="0">
              <a:schemeClr val="dk1"/>
            </a:effectRef>
            <a:fontRef idx="minor">
              <a:schemeClr val="tx1"/>
            </a:fontRef>
          </p:style>
        </p:cxnSp>
        <p:sp>
          <p:nvSpPr>
            <p:cNvPr id="89" name="TextBox 88">
              <a:extLst>
                <a:ext uri="{FF2B5EF4-FFF2-40B4-BE49-F238E27FC236}">
                  <a16:creationId xmlns:a16="http://schemas.microsoft.com/office/drawing/2014/main" id="{D6152A04-7CE7-4CB8-AC1B-63CC69ED6912}"/>
                </a:ext>
              </a:extLst>
            </p:cNvPr>
            <p:cNvSpPr txBox="1"/>
            <p:nvPr/>
          </p:nvSpPr>
          <p:spPr>
            <a:xfrm>
              <a:off x="2943250" y="1573917"/>
              <a:ext cx="6252387" cy="400110"/>
            </a:xfrm>
            <a:prstGeom prst="rect">
              <a:avLst/>
            </a:prstGeom>
            <a:noFill/>
          </p:spPr>
          <p:txBody>
            <a:bodyPr wrap="square" rtlCol="0">
              <a:spAutoFit/>
            </a:bodyPr>
            <a:lstStyle/>
            <a:p>
              <a:pPr algn="ctr"/>
              <a:r>
                <a:rPr lang="en-US" sz="2000" dirty="0">
                  <a:solidFill>
                    <a:schemeClr val="bg1"/>
                  </a:solidFill>
                </a:rPr>
                <a:t>2023</a:t>
              </a:r>
              <a:endParaRPr lang="en-US" dirty="0">
                <a:solidFill>
                  <a:schemeClr val="bg1"/>
                </a:solidFill>
              </a:endParaRPr>
            </a:p>
          </p:txBody>
        </p:sp>
        <p:cxnSp>
          <p:nvCxnSpPr>
            <p:cNvPr id="90" name="Straight Arrow Connector 89">
              <a:extLst>
                <a:ext uri="{FF2B5EF4-FFF2-40B4-BE49-F238E27FC236}">
                  <a16:creationId xmlns:a16="http://schemas.microsoft.com/office/drawing/2014/main" id="{1C58FE8B-1C46-4ABA-BF78-3AC338E1F378}"/>
                </a:ext>
              </a:extLst>
            </p:cNvPr>
            <p:cNvCxnSpPr>
              <a:cxnSpLocks/>
            </p:cNvCxnSpPr>
            <p:nvPr/>
          </p:nvCxnSpPr>
          <p:spPr>
            <a:xfrm flipV="1">
              <a:off x="6553200" y="1774649"/>
              <a:ext cx="5361879" cy="167"/>
            </a:xfrm>
            <a:prstGeom prst="straightConnector1">
              <a:avLst/>
            </a:prstGeom>
            <a:ln w="53975">
              <a:solidFill>
                <a:schemeClr val="bg1"/>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7179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BCF3FA-187F-47BF-A346-1C2149B1C493}"/>
              </a:ext>
            </a:extLst>
          </p:cNvPr>
          <p:cNvSpPr>
            <a:spLocks noGrp="1"/>
          </p:cNvSpPr>
          <p:nvPr>
            <p:ph type="sldNum" sz="quarter" idx="12"/>
          </p:nvPr>
        </p:nvSpPr>
        <p:spPr/>
        <p:txBody>
          <a:bodyPr/>
          <a:lstStyle/>
          <a:p>
            <a:fld id="{ACBF18E8-B7DE-433D-B9F8-59A3D714F318}" type="slidenum">
              <a:rPr lang="en-US" smtClean="0"/>
              <a:pPr/>
              <a:t>14</a:t>
            </a:fld>
            <a:endParaRPr lang="en-US"/>
          </a:p>
        </p:txBody>
      </p:sp>
      <p:sp>
        <p:nvSpPr>
          <p:cNvPr id="5" name="Date Placeholder 4">
            <a:extLst>
              <a:ext uri="{FF2B5EF4-FFF2-40B4-BE49-F238E27FC236}">
                <a16:creationId xmlns:a16="http://schemas.microsoft.com/office/drawing/2014/main" id="{745C8274-95F6-42FA-82B6-70AB82B7BCB7}"/>
              </a:ext>
            </a:extLst>
          </p:cNvPr>
          <p:cNvSpPr>
            <a:spLocks noGrp="1"/>
          </p:cNvSpPr>
          <p:nvPr>
            <p:ph type="dt" sz="half" idx="2"/>
          </p:nvPr>
        </p:nvSpPr>
        <p:spPr>
          <a:xfrm>
            <a:off x="10515600" y="6413716"/>
            <a:ext cx="1074528" cy="365760"/>
          </a:xfrm>
          <a:prstGeom prst="rect">
            <a:avLst/>
          </a:prstGeom>
        </p:spPr>
        <p:txBody>
          <a:bodyPr vert="horz" anchor="ctr" anchorCtr="0"/>
          <a:lstStyle>
            <a:defPPr>
              <a:defRPr lang="en-US"/>
            </a:defPPr>
            <a:lvl1pPr marL="0" algn="r" defTabSz="914400" rtl="0" eaLnBrk="1" latinLnBrk="0" hangingPunct="1">
              <a:defRPr kumimoji="0"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03/27/2023</a:t>
            </a:r>
            <a:endParaRPr lang="en-US" dirty="0"/>
          </a:p>
        </p:txBody>
      </p:sp>
      <p:sp>
        <p:nvSpPr>
          <p:cNvPr id="6" name="Footer Placeholder 5">
            <a:extLst>
              <a:ext uri="{FF2B5EF4-FFF2-40B4-BE49-F238E27FC236}">
                <a16:creationId xmlns:a16="http://schemas.microsoft.com/office/drawing/2014/main" id="{3D9452EC-03B9-4446-BD75-8357227A9013}"/>
              </a:ext>
            </a:extLst>
          </p:cNvPr>
          <p:cNvSpPr>
            <a:spLocks noGrp="1"/>
          </p:cNvSpPr>
          <p:nvPr>
            <p:ph type="ftr" sz="quarter" idx="3"/>
          </p:nvPr>
        </p:nvSpPr>
        <p:spPr>
          <a:xfrm>
            <a:off x="6553199" y="6414034"/>
            <a:ext cx="3810001" cy="365125"/>
          </a:xfrm>
          <a:prstGeom prst="rect">
            <a:avLst/>
          </a:prstGeom>
        </p:spPr>
        <p:txBody>
          <a:bodyPr vert="horz" anchor="ctr" anchorCtr="0"/>
          <a:lstStyle>
            <a:defPPr>
              <a:defRPr lang="en-US"/>
            </a:defPPr>
            <a:lvl1pPr marL="0" algn="r" defTabSz="914400" rtl="0" eaLnBrk="1" latinLnBrk="0" hangingPunct="1">
              <a:defRPr kumimoji="0"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Executive Steering Committee Meeting</a:t>
            </a:r>
            <a:endParaRPr lang="en-US" dirty="0"/>
          </a:p>
        </p:txBody>
      </p:sp>
      <p:sp>
        <p:nvSpPr>
          <p:cNvPr id="52" name="Slide Number Placeholder 2">
            <a:extLst>
              <a:ext uri="{FF2B5EF4-FFF2-40B4-BE49-F238E27FC236}">
                <a16:creationId xmlns:a16="http://schemas.microsoft.com/office/drawing/2014/main" id="{2071C7AA-E893-41B3-B4B2-391C2F5B68D4}"/>
              </a:ext>
            </a:extLst>
          </p:cNvPr>
          <p:cNvSpPr txBox="1">
            <a:spLocks/>
          </p:cNvSpPr>
          <p:nvPr/>
        </p:nvSpPr>
        <p:spPr>
          <a:xfrm>
            <a:off x="10744200" y="274639"/>
            <a:ext cx="810876" cy="365125"/>
          </a:xfrm>
          <a:prstGeom prst="rect">
            <a:avLst/>
          </a:prstGeom>
        </p:spPr>
        <p:txBody>
          <a:bodyPr vert="horz" anchor="ctr" anchorCtr="0"/>
          <a:lstStyle>
            <a:defPPr>
              <a:defRPr lang="en-US"/>
            </a:defPPr>
            <a:lvl1pPr marL="0" algn="r" defTabSz="914400" rtl="0" eaLnBrk="1" latinLnBrk="0" hangingPunct="1">
              <a:defRPr kumimoji="0" sz="1000" b="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BF18E8-B7DE-433D-B9F8-59A3D714F318}" type="slidenum">
              <a:rPr lang="en-US" smtClean="0">
                <a:solidFill>
                  <a:prstClr val="black"/>
                </a:solidFill>
              </a:rPr>
              <a:pPr>
                <a:defRPr/>
              </a:pPr>
              <a:t>14</a:t>
            </a:fld>
            <a:endParaRPr lang="en-US" dirty="0">
              <a:solidFill>
                <a:prstClr val="black"/>
              </a:solidFill>
            </a:endParaRPr>
          </a:p>
        </p:txBody>
      </p:sp>
      <p:sp>
        <p:nvSpPr>
          <p:cNvPr id="53" name="Title 3">
            <a:extLst>
              <a:ext uri="{FF2B5EF4-FFF2-40B4-BE49-F238E27FC236}">
                <a16:creationId xmlns:a16="http://schemas.microsoft.com/office/drawing/2014/main" id="{127E1258-A52C-4A7E-B84A-77D0259DFD8E}"/>
              </a:ext>
            </a:extLst>
          </p:cNvPr>
          <p:cNvSpPr>
            <a:spLocks noGrp="1"/>
          </p:cNvSpPr>
          <p:nvPr>
            <p:ph type="title"/>
          </p:nvPr>
        </p:nvSpPr>
        <p:spPr>
          <a:xfrm>
            <a:off x="609600" y="274638"/>
            <a:ext cx="10134600" cy="1143000"/>
          </a:xfrm>
        </p:spPr>
        <p:txBody>
          <a:bodyPr/>
          <a:lstStyle/>
          <a:p>
            <a:r>
              <a:rPr lang="en-US" dirty="0"/>
              <a:t>Florida PALM Project Update</a:t>
            </a:r>
            <a:br>
              <a:rPr kumimoji="0" lang="en-US" sz="32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lang="en-US" sz="3200" dirty="0">
                <a:solidFill>
                  <a:prstClr val="black">
                    <a:lumMod val="50000"/>
                    <a:lumOff val="50000"/>
                  </a:prstClr>
                </a:solidFill>
              </a:rPr>
              <a:t>Project and Agency Activities</a:t>
            </a:r>
            <a:endParaRPr lang="en-US" dirty="0">
              <a:highlight>
                <a:srgbClr val="FFFF00"/>
              </a:highlight>
            </a:endParaRPr>
          </a:p>
        </p:txBody>
      </p:sp>
      <p:grpSp>
        <p:nvGrpSpPr>
          <p:cNvPr id="4" name="Group 3">
            <a:extLst>
              <a:ext uri="{FF2B5EF4-FFF2-40B4-BE49-F238E27FC236}">
                <a16:creationId xmlns:a16="http://schemas.microsoft.com/office/drawing/2014/main" id="{BF6AE564-63C9-4019-B792-4470F49A9434}"/>
              </a:ext>
            </a:extLst>
          </p:cNvPr>
          <p:cNvGrpSpPr/>
          <p:nvPr/>
        </p:nvGrpSpPr>
        <p:grpSpPr>
          <a:xfrm>
            <a:off x="320413" y="4191000"/>
            <a:ext cx="1224455" cy="1143000"/>
            <a:chOff x="320413" y="4191000"/>
            <a:chExt cx="1224455" cy="1143000"/>
          </a:xfrm>
        </p:grpSpPr>
        <p:sp>
          <p:nvSpPr>
            <p:cNvPr id="51" name="Rectangle 50">
              <a:extLst>
                <a:ext uri="{FF2B5EF4-FFF2-40B4-BE49-F238E27FC236}">
                  <a16:creationId xmlns:a16="http://schemas.microsoft.com/office/drawing/2014/main" id="{13798DA2-C55B-4C85-9454-8E44D2DA4698}"/>
                </a:ext>
              </a:extLst>
            </p:cNvPr>
            <p:cNvSpPr/>
            <p:nvPr/>
          </p:nvSpPr>
          <p:spPr>
            <a:xfrm>
              <a:off x="320413" y="4191000"/>
              <a:ext cx="1224455" cy="1143000"/>
            </a:xfrm>
            <a:prstGeom prst="rect">
              <a:avLst/>
            </a:prstGeom>
            <a:solidFill>
              <a:schemeClr val="bg1"/>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33">
              <a:extLst>
                <a:ext uri="{FF2B5EF4-FFF2-40B4-BE49-F238E27FC236}">
                  <a16:creationId xmlns:a16="http://schemas.microsoft.com/office/drawing/2014/main" id="{C204C64D-88AB-4B2A-B3ED-9AF952A189A7}"/>
                </a:ext>
              </a:extLst>
            </p:cNvPr>
            <p:cNvSpPr>
              <a:spLocks noChangeArrowheads="1"/>
            </p:cNvSpPr>
            <p:nvPr/>
          </p:nvSpPr>
          <p:spPr bwMode="auto">
            <a:xfrm>
              <a:off x="377905" y="4452332"/>
              <a:ext cx="1109472" cy="376911"/>
            </a:xfrm>
            <a:prstGeom prst="rect">
              <a:avLst/>
            </a:prstGeom>
            <a:solidFill>
              <a:srgbClr val="FFF2CC"/>
            </a:solidFill>
            <a:ln>
              <a:noFill/>
            </a:ln>
            <a:effectLst/>
          </p:spPr>
          <p:txBody>
            <a:bodyPr wrap="square" lIns="90488" tIns="44450" rIns="90488" bIns="44450" anchor="ctr"/>
            <a:lstStyle>
              <a:lvl1pPr>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marL="0" marR="0" lvl="0" indent="0" algn="ctr" defTabSz="914400" rtl="0" eaLnBrk="1" fontAlgn="base" latinLnBrk="0" hangingPunct="1">
                <a:lnSpc>
                  <a:spcPct val="85000"/>
                </a:lnSpc>
                <a:spcBef>
                  <a:spcPct val="0"/>
                </a:spcBef>
                <a:spcAft>
                  <a:spcPct val="10000"/>
                </a:spcAft>
                <a:buClrTx/>
                <a:buSzTx/>
                <a:buFontTx/>
                <a:buNone/>
                <a:tabLst/>
                <a:defRPr/>
              </a:pPr>
              <a:r>
                <a:rPr kumimoji="0" lang="en-US" altLang="en-US" sz="800" b="1" i="0" u="none" strike="noStrike" kern="0" cap="none" spc="0" normalizeH="0" baseline="0" noProof="0" dirty="0">
                  <a:ln>
                    <a:noFill/>
                  </a:ln>
                  <a:solidFill>
                    <a:srgbClr val="03304B"/>
                  </a:solidFill>
                  <a:effectLst/>
                  <a:uLnTx/>
                  <a:uFillTx/>
                  <a:latin typeface="Arial" charset="0"/>
                  <a:ea typeface="+mn-ea"/>
                  <a:cs typeface="+mn-cs"/>
                </a:rPr>
                <a:t>Agency Activity</a:t>
              </a:r>
            </a:p>
          </p:txBody>
        </p:sp>
        <p:sp>
          <p:nvSpPr>
            <p:cNvPr id="57" name="Rectangle 33">
              <a:extLst>
                <a:ext uri="{FF2B5EF4-FFF2-40B4-BE49-F238E27FC236}">
                  <a16:creationId xmlns:a16="http://schemas.microsoft.com/office/drawing/2014/main" id="{B0018634-5287-435A-BD48-55BD000B0822}"/>
                </a:ext>
              </a:extLst>
            </p:cNvPr>
            <p:cNvSpPr>
              <a:spLocks noChangeArrowheads="1"/>
            </p:cNvSpPr>
            <p:nvPr/>
          </p:nvSpPr>
          <p:spPr bwMode="auto">
            <a:xfrm>
              <a:off x="377905" y="4909687"/>
              <a:ext cx="1109472" cy="365125"/>
            </a:xfrm>
            <a:prstGeom prst="rect">
              <a:avLst/>
            </a:prstGeom>
            <a:solidFill>
              <a:srgbClr val="002060"/>
            </a:solidFill>
            <a:ln>
              <a:noFill/>
            </a:ln>
            <a:effectLst/>
          </p:spPr>
          <p:txBody>
            <a:bodyPr wrap="square" lIns="90488" tIns="44450" rIns="90488" bIns="44450" anchor="ctr"/>
            <a:lstStyle>
              <a:lvl1pPr>
                <a:defRPr sz="800">
                  <a:solidFill>
                    <a:schemeClr val="tx1"/>
                  </a:solidFill>
                  <a:latin typeface="Arial" charset="0"/>
                </a:defRPr>
              </a:lvl1pPr>
              <a:lvl2pPr marL="742950" indent="-285750">
                <a:defRPr sz="800">
                  <a:solidFill>
                    <a:schemeClr val="tx1"/>
                  </a:solidFill>
                  <a:latin typeface="Arial" charset="0"/>
                </a:defRPr>
              </a:lvl2pPr>
              <a:lvl3pPr marL="1143000" indent="-228600">
                <a:defRPr sz="800">
                  <a:solidFill>
                    <a:schemeClr val="tx1"/>
                  </a:solidFill>
                  <a:latin typeface="Arial" charset="0"/>
                </a:defRPr>
              </a:lvl3pPr>
              <a:lvl4pPr marL="1600200" indent="-228600">
                <a:defRPr sz="800">
                  <a:solidFill>
                    <a:schemeClr val="tx1"/>
                  </a:solidFill>
                  <a:latin typeface="Arial" charset="0"/>
                </a:defRPr>
              </a:lvl4pPr>
              <a:lvl5pPr marL="2057400" indent="-22860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marL="0" marR="0" lvl="0" indent="0" algn="ctr" defTabSz="914400" rtl="0" eaLnBrk="1" fontAlgn="base" latinLnBrk="0" hangingPunct="1">
                <a:lnSpc>
                  <a:spcPct val="85000"/>
                </a:lnSpc>
                <a:spcBef>
                  <a:spcPct val="0"/>
                </a:spcBef>
                <a:spcAft>
                  <a:spcPct val="10000"/>
                </a:spcAft>
                <a:buClrTx/>
                <a:buSzTx/>
                <a:buFontTx/>
                <a:buNone/>
                <a:tabLst/>
                <a:defRPr/>
              </a:pPr>
              <a:r>
                <a:rPr lang="en-US" altLang="en-US" b="1" kern="0" dirty="0">
                  <a:solidFill>
                    <a:schemeClr val="bg1"/>
                  </a:solidFill>
                </a:rPr>
                <a:t>Project Activity</a:t>
              </a:r>
              <a:endParaRPr kumimoji="0" lang="en-US" altLang="en-US" sz="800" b="1" i="0" u="none" strike="noStrike" kern="0" cap="none" spc="0" normalizeH="0" baseline="0" noProof="0" dirty="0">
                <a:ln>
                  <a:noFill/>
                </a:ln>
                <a:solidFill>
                  <a:schemeClr val="bg1"/>
                </a:solidFill>
                <a:effectLst/>
                <a:uLnTx/>
                <a:uFillTx/>
                <a:latin typeface="Arial" charset="0"/>
                <a:ea typeface="+mn-ea"/>
                <a:cs typeface="+mn-cs"/>
              </a:endParaRPr>
            </a:p>
          </p:txBody>
        </p:sp>
        <p:sp>
          <p:nvSpPr>
            <p:cNvPr id="58" name="TextBox 57">
              <a:extLst>
                <a:ext uri="{FF2B5EF4-FFF2-40B4-BE49-F238E27FC236}">
                  <a16:creationId xmlns:a16="http://schemas.microsoft.com/office/drawing/2014/main" id="{3D3AEE8A-0C92-4806-85A0-DD5498C61EED}"/>
                </a:ext>
              </a:extLst>
            </p:cNvPr>
            <p:cNvSpPr txBox="1"/>
            <p:nvPr/>
          </p:nvSpPr>
          <p:spPr>
            <a:xfrm>
              <a:off x="657564" y="4213944"/>
              <a:ext cx="550151" cy="215444"/>
            </a:xfrm>
            <a:prstGeom prst="rect">
              <a:avLst/>
            </a:prstGeom>
            <a:noFill/>
          </p:spPr>
          <p:txBody>
            <a:bodyPr wrap="none" rtlCol="0">
              <a:spAutoFit/>
            </a:bodyPr>
            <a:lstStyle/>
            <a:p>
              <a:r>
                <a:rPr lang="en-US" sz="800" dirty="0">
                  <a:effectLst>
                    <a:outerShdw blurRad="38100" dist="38100" dir="2700000" algn="tl">
                      <a:srgbClr val="000000">
                        <a:alpha val="43137"/>
                      </a:srgbClr>
                    </a:outerShdw>
                  </a:effectLst>
                  <a:latin typeface="+mj-lt"/>
                </a:rPr>
                <a:t>Legend</a:t>
              </a:r>
              <a:endParaRPr lang="en-US" sz="1000" dirty="0">
                <a:effectLst>
                  <a:outerShdw blurRad="38100" dist="38100" dir="2700000" algn="tl">
                    <a:srgbClr val="000000">
                      <a:alpha val="43137"/>
                    </a:srgbClr>
                  </a:outerShdw>
                </a:effectLst>
                <a:latin typeface="+mj-lt"/>
              </a:endParaRPr>
            </a:p>
          </p:txBody>
        </p:sp>
      </p:grpSp>
      <p:pic>
        <p:nvPicPr>
          <p:cNvPr id="7" name="Picture 6">
            <a:extLst>
              <a:ext uri="{FF2B5EF4-FFF2-40B4-BE49-F238E27FC236}">
                <a16:creationId xmlns:a16="http://schemas.microsoft.com/office/drawing/2014/main" id="{26B885E7-1E22-4566-9C13-AF75C752CA54}"/>
              </a:ext>
            </a:extLst>
          </p:cNvPr>
          <p:cNvPicPr>
            <a:picLocks noChangeAspect="1"/>
          </p:cNvPicPr>
          <p:nvPr/>
        </p:nvPicPr>
        <p:blipFill>
          <a:blip r:embed="rId4"/>
          <a:stretch>
            <a:fillRect/>
          </a:stretch>
        </p:blipFill>
        <p:spPr>
          <a:xfrm>
            <a:off x="1825048" y="1417639"/>
            <a:ext cx="10138352" cy="4996078"/>
          </a:xfrm>
          <a:prstGeom prst="rect">
            <a:avLst/>
          </a:prstGeom>
        </p:spPr>
      </p:pic>
    </p:spTree>
    <p:custDataLst>
      <p:tags r:id="rId1"/>
    </p:custDataLst>
    <p:extLst>
      <p:ext uri="{BB962C8B-B14F-4D97-AF65-F5344CB8AC3E}">
        <p14:creationId xmlns:p14="http://schemas.microsoft.com/office/powerpoint/2010/main" val="3582572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A39513-DC5B-4BBB-9B93-0D6F81DACBAF}"/>
              </a:ext>
            </a:extLst>
          </p:cNvPr>
          <p:cNvSpPr>
            <a:spLocks noGrp="1"/>
          </p:cNvSpPr>
          <p:nvPr>
            <p:ph idx="1"/>
          </p:nvPr>
        </p:nvSpPr>
        <p:spPr/>
        <p:txBody>
          <a:bodyPr/>
          <a:lstStyle/>
          <a:p>
            <a:r>
              <a:rPr lang="en-US" dirty="0"/>
              <a:t>Project Change Requests</a:t>
            </a:r>
          </a:p>
          <a:p>
            <a:pPr lvl="1"/>
            <a:r>
              <a:rPr lang="en-US" dirty="0"/>
              <a:t>PCR97 – GLE011 Zero Dollar Budget Journals</a:t>
            </a:r>
          </a:p>
          <a:p>
            <a:pPr lvl="1"/>
            <a:r>
              <a:rPr lang="en-US" dirty="0"/>
              <a:t>PCR98 – GLR150 Balance Summary Register Report</a:t>
            </a:r>
          </a:p>
        </p:txBody>
      </p:sp>
      <p:sp>
        <p:nvSpPr>
          <p:cNvPr id="3" name="Slide Number Placeholder 2">
            <a:extLst>
              <a:ext uri="{FF2B5EF4-FFF2-40B4-BE49-F238E27FC236}">
                <a16:creationId xmlns:a16="http://schemas.microsoft.com/office/drawing/2014/main" id="{8BA90090-C924-456C-BF32-BE305B38269D}"/>
              </a:ext>
            </a:extLst>
          </p:cNvPr>
          <p:cNvSpPr>
            <a:spLocks noGrp="1"/>
          </p:cNvSpPr>
          <p:nvPr>
            <p:ph type="sldNum" sz="quarter" idx="12"/>
          </p:nvPr>
        </p:nvSpPr>
        <p:spPr/>
        <p:txBody>
          <a:bodyPr/>
          <a:lstStyle/>
          <a:p>
            <a:fld id="{ACBF18E8-B7DE-433D-B9F8-59A3D714F318}" type="slidenum">
              <a:rPr lang="en-US" smtClean="0"/>
              <a:pPr/>
              <a:t>15</a:t>
            </a:fld>
            <a:endParaRPr lang="en-US" dirty="0"/>
          </a:p>
        </p:txBody>
      </p:sp>
      <p:sp>
        <p:nvSpPr>
          <p:cNvPr id="4" name="Title 3">
            <a:extLst>
              <a:ext uri="{FF2B5EF4-FFF2-40B4-BE49-F238E27FC236}">
                <a16:creationId xmlns:a16="http://schemas.microsoft.com/office/drawing/2014/main" id="{F0B09683-CA2C-40BA-A673-794FAAAB5578}"/>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Florida PALM Project Update </a:t>
            </a:r>
            <a:br>
              <a:rPr kumimoji="0" lang="en-US" sz="32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lang="en-US" sz="3200" dirty="0">
                <a:solidFill>
                  <a:prstClr val="black">
                    <a:lumMod val="50000"/>
                    <a:lumOff val="50000"/>
                  </a:prstClr>
                </a:solidFill>
              </a:rPr>
              <a:t>Project Change Requests</a:t>
            </a:r>
          </a:p>
        </p:txBody>
      </p:sp>
      <p:sp>
        <p:nvSpPr>
          <p:cNvPr id="5" name="Date Placeholder 4">
            <a:extLst>
              <a:ext uri="{FF2B5EF4-FFF2-40B4-BE49-F238E27FC236}">
                <a16:creationId xmlns:a16="http://schemas.microsoft.com/office/drawing/2014/main" id="{B0D3EC64-DDA2-4DCE-A370-C9E357003F9C}"/>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D4D8E818-6AD9-4B9C-9376-4F933567B56E}"/>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4153127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FD91CC-4CF0-41E3-97B8-B1FA2E8BAF29}"/>
              </a:ext>
            </a:extLst>
          </p:cNvPr>
          <p:cNvSpPr>
            <a:spLocks noGrp="1"/>
          </p:cNvSpPr>
          <p:nvPr>
            <p:ph idx="1"/>
          </p:nvPr>
        </p:nvSpPr>
        <p:spPr/>
        <p:txBody>
          <a:bodyPr/>
          <a:lstStyle/>
          <a:p>
            <a:r>
              <a:rPr lang="en-US" dirty="0"/>
              <a:t>Legislative Session Updates</a:t>
            </a:r>
          </a:p>
          <a:p>
            <a:r>
              <a:rPr lang="en-US" dirty="0"/>
              <a:t>Amendment 8 Review </a:t>
            </a:r>
          </a:p>
          <a:p>
            <a:endParaRPr lang="en-US" dirty="0"/>
          </a:p>
        </p:txBody>
      </p:sp>
      <p:sp>
        <p:nvSpPr>
          <p:cNvPr id="3" name="Slide Number Placeholder 2">
            <a:extLst>
              <a:ext uri="{FF2B5EF4-FFF2-40B4-BE49-F238E27FC236}">
                <a16:creationId xmlns:a16="http://schemas.microsoft.com/office/drawing/2014/main" id="{40B56FA9-9AFD-4E21-8764-E92023A0FB6B}"/>
              </a:ext>
            </a:extLst>
          </p:cNvPr>
          <p:cNvSpPr>
            <a:spLocks noGrp="1"/>
          </p:cNvSpPr>
          <p:nvPr>
            <p:ph type="sldNum" sz="quarter" idx="12"/>
          </p:nvPr>
        </p:nvSpPr>
        <p:spPr/>
        <p:txBody>
          <a:bodyPr/>
          <a:lstStyle/>
          <a:p>
            <a:fld id="{ACBF18E8-B7DE-433D-B9F8-59A3D714F318}" type="slidenum">
              <a:rPr lang="en-US" smtClean="0"/>
              <a:pPr/>
              <a:t>16</a:t>
            </a:fld>
            <a:endParaRPr lang="en-US" dirty="0"/>
          </a:p>
        </p:txBody>
      </p:sp>
      <p:sp>
        <p:nvSpPr>
          <p:cNvPr id="4" name="Title 3">
            <a:extLst>
              <a:ext uri="{FF2B5EF4-FFF2-40B4-BE49-F238E27FC236}">
                <a16:creationId xmlns:a16="http://schemas.microsoft.com/office/drawing/2014/main" id="{A7CED1C4-5E19-4CC3-8967-8C9CBB247985}"/>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Florida PALM Project Update </a:t>
            </a:r>
            <a:endParaRPr lang="en-US" dirty="0">
              <a:solidFill>
                <a:schemeClr val="tx2">
                  <a:lumMod val="60000"/>
                  <a:lumOff val="40000"/>
                </a:schemeClr>
              </a:solidFill>
            </a:endParaRPr>
          </a:p>
        </p:txBody>
      </p:sp>
      <p:sp>
        <p:nvSpPr>
          <p:cNvPr id="5" name="Date Placeholder 4">
            <a:extLst>
              <a:ext uri="{FF2B5EF4-FFF2-40B4-BE49-F238E27FC236}">
                <a16:creationId xmlns:a16="http://schemas.microsoft.com/office/drawing/2014/main" id="{459F9193-CC39-462E-AD4D-60A50D7F316C}"/>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EADF40EB-9D12-4739-B9F3-595BA92F1EB8}"/>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401582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CBF18E8-B7DE-433D-B9F8-59A3D714F318}" type="slidenum">
              <a:rPr lang="en-US" smtClean="0"/>
              <a:pPr/>
              <a:t>17</a:t>
            </a:fld>
            <a:endParaRPr lang="en-US"/>
          </a:p>
        </p:txBody>
      </p:sp>
      <p:sp>
        <p:nvSpPr>
          <p:cNvPr id="4" name="Title 3"/>
          <p:cNvSpPr>
            <a:spLocks noGrp="1"/>
          </p:cNvSpPr>
          <p:nvPr>
            <p:ph type="title"/>
          </p:nvPr>
        </p:nvSpPr>
        <p:spPr/>
        <p:txBody>
          <a:bodyPr>
            <a:normAutofit fontScale="90000"/>
          </a:bodyPr>
          <a:lstStyle/>
          <a:p>
            <a:r>
              <a:rPr lang="en-US" sz="4000" dirty="0"/>
              <a:t>SSI Contract Approval </a:t>
            </a:r>
            <a:br>
              <a:rPr lang="en-US" sz="4000" dirty="0"/>
            </a:br>
            <a:r>
              <a:rPr lang="en-US" dirty="0">
                <a:solidFill>
                  <a:schemeClr val="tx1">
                    <a:lumMod val="50000"/>
                  </a:schemeClr>
                </a:solidFill>
              </a:rPr>
              <a:t>Approach and Ground Rules</a:t>
            </a:r>
          </a:p>
        </p:txBody>
      </p:sp>
      <p:sp>
        <p:nvSpPr>
          <p:cNvPr id="32" name="Footer Placeholder 5">
            <a:extLst>
              <a:ext uri="{FF2B5EF4-FFF2-40B4-BE49-F238E27FC236}">
                <a16:creationId xmlns:a16="http://schemas.microsoft.com/office/drawing/2014/main" id="{8070DC7A-07B7-4E64-A5C2-0201A8CED4B5}"/>
              </a:ext>
            </a:extLst>
          </p:cNvPr>
          <p:cNvSpPr>
            <a:spLocks noGrp="1"/>
          </p:cNvSpPr>
          <p:nvPr>
            <p:ph type="ftr" sz="quarter" idx="3"/>
          </p:nvPr>
        </p:nvSpPr>
        <p:spPr/>
        <p:txBody>
          <a:bodyPr/>
          <a:lstStyle/>
          <a:p>
            <a:r>
              <a:rPr lang="en-US"/>
              <a:t>Executive Steering Committee Meeting</a:t>
            </a:r>
            <a:endParaRPr lang="en-US" dirty="0"/>
          </a:p>
        </p:txBody>
      </p:sp>
      <p:sp>
        <p:nvSpPr>
          <p:cNvPr id="31" name="Date Placeholder 4">
            <a:extLst>
              <a:ext uri="{FF2B5EF4-FFF2-40B4-BE49-F238E27FC236}">
                <a16:creationId xmlns:a16="http://schemas.microsoft.com/office/drawing/2014/main" id="{785CB6B1-9FA1-442B-B75E-78B21460F768}"/>
              </a:ext>
            </a:extLst>
          </p:cNvPr>
          <p:cNvSpPr>
            <a:spLocks noGrp="1"/>
          </p:cNvSpPr>
          <p:nvPr>
            <p:ph type="dt" sz="half" idx="13"/>
          </p:nvPr>
        </p:nvSpPr>
        <p:spPr/>
        <p:txBody>
          <a:bodyPr/>
          <a:lstStyle/>
          <a:p>
            <a:r>
              <a:rPr lang="en-US"/>
              <a:t>03/27/2023</a:t>
            </a:r>
            <a:endParaRPr lang="en-US" dirty="0"/>
          </a:p>
        </p:txBody>
      </p:sp>
      <p:sp>
        <p:nvSpPr>
          <p:cNvPr id="8" name="Content Placeholder 1">
            <a:extLst>
              <a:ext uri="{FF2B5EF4-FFF2-40B4-BE49-F238E27FC236}">
                <a16:creationId xmlns:a16="http://schemas.microsoft.com/office/drawing/2014/main" id="{EFADDF95-B27B-40FB-9EBD-0BFF54DFFE68}"/>
              </a:ext>
            </a:extLst>
          </p:cNvPr>
          <p:cNvSpPr txBox="1">
            <a:spLocks/>
          </p:cNvSpPr>
          <p:nvPr/>
        </p:nvSpPr>
        <p:spPr>
          <a:xfrm>
            <a:off x="5867400" y="1691028"/>
            <a:ext cx="5257800" cy="394481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400" kern="1200">
                <a:solidFill>
                  <a:schemeClr val="bg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000" kern="1200">
                <a:solidFill>
                  <a:schemeClr val="bg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1800" kern="1200">
                <a:solidFill>
                  <a:schemeClr val="bg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bg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bg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endParaRPr lang="en-US" sz="2300" dirty="0"/>
          </a:p>
        </p:txBody>
      </p:sp>
      <p:sp>
        <p:nvSpPr>
          <p:cNvPr id="6" name="Content Placeholder 5">
            <a:extLst>
              <a:ext uri="{FF2B5EF4-FFF2-40B4-BE49-F238E27FC236}">
                <a16:creationId xmlns:a16="http://schemas.microsoft.com/office/drawing/2014/main" id="{A2C5E8B2-C437-44B5-9BCA-6ABA7943887C}"/>
              </a:ext>
            </a:extLst>
          </p:cNvPr>
          <p:cNvSpPr>
            <a:spLocks noGrp="1"/>
          </p:cNvSpPr>
          <p:nvPr>
            <p:ph sz="half" idx="1"/>
          </p:nvPr>
        </p:nvSpPr>
        <p:spPr>
          <a:xfrm>
            <a:off x="609600" y="1524000"/>
            <a:ext cx="10820400" cy="4328773"/>
          </a:xfrm>
        </p:spPr>
        <p:txBody>
          <a:bodyPr>
            <a:normAutofit/>
          </a:bodyPr>
          <a:lstStyle/>
          <a:p>
            <a:r>
              <a:rPr lang="en-US" sz="2700" dirty="0"/>
              <a:t>Start with discussion of changes to previously reviewed attachments</a:t>
            </a:r>
          </a:p>
          <a:p>
            <a:r>
              <a:rPr lang="en-US" sz="2700" dirty="0"/>
              <a:t>Members provide feedback as each document is discussed</a:t>
            </a:r>
          </a:p>
          <a:p>
            <a:r>
              <a:rPr lang="en-US" sz="2700" dirty="0"/>
              <a:t>Move to discussion of remaining attachments, beginning with Project team overview and summary</a:t>
            </a:r>
          </a:p>
          <a:p>
            <a:r>
              <a:rPr lang="en-US" sz="2700" dirty="0"/>
              <a:t>Audience attendees may be asked to leave the meeting for discussion of confidential or proprietary information</a:t>
            </a:r>
          </a:p>
          <a:p>
            <a:endParaRPr lang="en-US" sz="2700" dirty="0"/>
          </a:p>
        </p:txBody>
      </p:sp>
    </p:spTree>
    <p:custDataLst>
      <p:tags r:id="rId1"/>
    </p:custDataLst>
    <p:extLst>
      <p:ext uri="{BB962C8B-B14F-4D97-AF65-F5344CB8AC3E}">
        <p14:creationId xmlns:p14="http://schemas.microsoft.com/office/powerpoint/2010/main" val="2682456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08C92D-F48F-4BC6-81AE-CBCD20D28EF9}"/>
              </a:ext>
            </a:extLst>
          </p:cNvPr>
          <p:cNvSpPr>
            <a:spLocks noGrp="1"/>
          </p:cNvSpPr>
          <p:nvPr>
            <p:ph sz="half" idx="1"/>
          </p:nvPr>
        </p:nvSpPr>
        <p:spPr>
          <a:xfrm>
            <a:off x="609600" y="1447800"/>
            <a:ext cx="10945476" cy="4572000"/>
          </a:xfrm>
        </p:spPr>
        <p:txBody>
          <a:bodyPr>
            <a:normAutofit/>
          </a:bodyPr>
          <a:lstStyle/>
          <a:p>
            <a:pPr lvl="0"/>
            <a:r>
              <a:rPr lang="en-US" sz="2700" dirty="0"/>
              <a:t>Attachments Previously Reviewed</a:t>
            </a:r>
          </a:p>
          <a:p>
            <a:pPr lvl="1"/>
            <a:r>
              <a:rPr lang="en-US" sz="2300" dirty="0"/>
              <a:t>Attachment 6 - Definitions</a:t>
            </a:r>
          </a:p>
          <a:p>
            <a:pPr lvl="1"/>
            <a:r>
              <a:rPr lang="en-US" sz="2300" dirty="0"/>
              <a:t>Contract Document</a:t>
            </a:r>
          </a:p>
          <a:p>
            <a:pPr lvl="1"/>
            <a:r>
              <a:rPr lang="en-US" sz="2300" dirty="0"/>
              <a:t>Attachment 1 – Statement of Work</a:t>
            </a:r>
          </a:p>
          <a:p>
            <a:pPr lvl="1"/>
            <a:r>
              <a:rPr lang="en-US" sz="2300" dirty="0"/>
              <a:t>Attachment 10 – Service Level Agreement</a:t>
            </a:r>
          </a:p>
          <a:p>
            <a:pPr lvl="0"/>
            <a:r>
              <a:rPr lang="en-US" sz="2700" dirty="0"/>
              <a:t>Remaining Attachments</a:t>
            </a:r>
            <a:endParaRPr lang="en-US" sz="2300" dirty="0"/>
          </a:p>
          <a:p>
            <a:pPr lvl="1"/>
            <a:r>
              <a:rPr lang="en-US" sz="2300" dirty="0"/>
              <a:t>Attachment 5.1 – Business Requirements</a:t>
            </a:r>
          </a:p>
          <a:p>
            <a:pPr lvl="1"/>
            <a:r>
              <a:rPr lang="en-US" sz="2300" dirty="0"/>
              <a:t>Attachment 5.2 – Customizations</a:t>
            </a:r>
          </a:p>
          <a:p>
            <a:pPr lvl="1"/>
            <a:r>
              <a:rPr lang="en-US" sz="2300" dirty="0"/>
              <a:t>Attachment 8 – Deliverable Acceptance Criteria</a:t>
            </a:r>
          </a:p>
          <a:p>
            <a:pPr lvl="1"/>
            <a:r>
              <a:rPr lang="en-US" sz="2300" dirty="0"/>
              <a:t>Attachment 2 – Payment Schedule</a:t>
            </a:r>
          </a:p>
          <a:p>
            <a:r>
              <a:rPr lang="en-US" sz="2700" dirty="0"/>
              <a:t>Vote on Amendment 8 package (Contract and all Attachments)</a:t>
            </a:r>
          </a:p>
        </p:txBody>
      </p:sp>
      <p:sp>
        <p:nvSpPr>
          <p:cNvPr id="3" name="Slide Number Placeholder 2"/>
          <p:cNvSpPr>
            <a:spLocks noGrp="1"/>
          </p:cNvSpPr>
          <p:nvPr>
            <p:ph type="sldNum" sz="quarter" idx="12"/>
          </p:nvPr>
        </p:nvSpPr>
        <p:spPr/>
        <p:txBody>
          <a:bodyPr/>
          <a:lstStyle/>
          <a:p>
            <a:fld id="{ACBF18E8-B7DE-433D-B9F8-59A3D714F318}" type="slidenum">
              <a:rPr lang="en-US" smtClean="0"/>
              <a:pPr/>
              <a:t>18</a:t>
            </a:fld>
            <a:endParaRPr lang="en-US"/>
          </a:p>
        </p:txBody>
      </p:sp>
      <p:sp>
        <p:nvSpPr>
          <p:cNvPr id="4" name="Title 3"/>
          <p:cNvSpPr>
            <a:spLocks noGrp="1"/>
          </p:cNvSpPr>
          <p:nvPr>
            <p:ph type="title"/>
          </p:nvPr>
        </p:nvSpPr>
        <p:spPr/>
        <p:txBody>
          <a:bodyPr>
            <a:normAutofit fontScale="90000"/>
          </a:bodyPr>
          <a:lstStyle/>
          <a:p>
            <a:r>
              <a:rPr lang="en-US" sz="4000" dirty="0"/>
              <a:t>SSI Contract Approval </a:t>
            </a:r>
            <a:br>
              <a:rPr lang="en-US" sz="4000" dirty="0"/>
            </a:br>
            <a:r>
              <a:rPr lang="en-US" dirty="0">
                <a:solidFill>
                  <a:schemeClr val="tx1">
                    <a:lumMod val="50000"/>
                  </a:schemeClr>
                </a:solidFill>
              </a:rPr>
              <a:t>Cadence for the Week</a:t>
            </a:r>
          </a:p>
        </p:txBody>
      </p:sp>
      <p:sp>
        <p:nvSpPr>
          <p:cNvPr id="32" name="Footer Placeholder 5">
            <a:extLst>
              <a:ext uri="{FF2B5EF4-FFF2-40B4-BE49-F238E27FC236}">
                <a16:creationId xmlns:a16="http://schemas.microsoft.com/office/drawing/2014/main" id="{8070DC7A-07B7-4E64-A5C2-0201A8CED4B5}"/>
              </a:ext>
            </a:extLst>
          </p:cNvPr>
          <p:cNvSpPr>
            <a:spLocks noGrp="1"/>
          </p:cNvSpPr>
          <p:nvPr>
            <p:ph type="ftr" sz="quarter" idx="3"/>
          </p:nvPr>
        </p:nvSpPr>
        <p:spPr/>
        <p:txBody>
          <a:bodyPr/>
          <a:lstStyle/>
          <a:p>
            <a:r>
              <a:rPr lang="en-US"/>
              <a:t>Executive Steering Committee Meeting</a:t>
            </a:r>
            <a:endParaRPr lang="en-US" dirty="0"/>
          </a:p>
        </p:txBody>
      </p:sp>
      <p:sp>
        <p:nvSpPr>
          <p:cNvPr id="31" name="Date Placeholder 4">
            <a:extLst>
              <a:ext uri="{FF2B5EF4-FFF2-40B4-BE49-F238E27FC236}">
                <a16:creationId xmlns:a16="http://schemas.microsoft.com/office/drawing/2014/main" id="{785CB6B1-9FA1-442B-B75E-78B21460F768}"/>
              </a:ext>
            </a:extLst>
          </p:cNvPr>
          <p:cNvSpPr>
            <a:spLocks noGrp="1"/>
          </p:cNvSpPr>
          <p:nvPr>
            <p:ph type="dt" sz="half" idx="13"/>
          </p:nvPr>
        </p:nvSpPr>
        <p:spPr/>
        <p:txBody>
          <a:bodyPr/>
          <a:lstStyle/>
          <a:p>
            <a:r>
              <a:rPr lang="en-US"/>
              <a:t>03/27/2023</a:t>
            </a:r>
            <a:endParaRPr lang="en-US" dirty="0"/>
          </a:p>
        </p:txBody>
      </p:sp>
    </p:spTree>
    <p:custDataLst>
      <p:tags r:id="rId1"/>
    </p:custDataLst>
    <p:extLst>
      <p:ext uri="{BB962C8B-B14F-4D97-AF65-F5344CB8AC3E}">
        <p14:creationId xmlns:p14="http://schemas.microsoft.com/office/powerpoint/2010/main" val="1731320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DA56-5AD5-4C47-A58E-40BEC8809CA0}"/>
              </a:ext>
            </a:extLst>
          </p:cNvPr>
          <p:cNvSpPr>
            <a:spLocks noGrp="1"/>
          </p:cNvSpPr>
          <p:nvPr>
            <p:ph type="title"/>
          </p:nvPr>
        </p:nvSpPr>
        <p:spPr/>
        <p:txBody>
          <a:bodyPr/>
          <a:lstStyle/>
          <a:p>
            <a:r>
              <a:rPr lang="en-US" dirty="0"/>
              <a:t>Upcoming</a:t>
            </a:r>
          </a:p>
        </p:txBody>
      </p:sp>
      <p:sp>
        <p:nvSpPr>
          <p:cNvPr id="3" name="Text Placeholder 2">
            <a:extLst>
              <a:ext uri="{FF2B5EF4-FFF2-40B4-BE49-F238E27FC236}">
                <a16:creationId xmlns:a16="http://schemas.microsoft.com/office/drawing/2014/main" id="{B43C64F0-FF73-4A25-847F-FDA19B3E6A1D}"/>
              </a:ext>
            </a:extLst>
          </p:cNvPr>
          <p:cNvSpPr>
            <a:spLocks noGrp="1"/>
          </p:cNvSpPr>
          <p:nvPr>
            <p:ph type="body" idx="1"/>
          </p:nvPr>
        </p:nvSpPr>
        <p:spPr/>
        <p:txBody>
          <a:bodyPr/>
          <a:lstStyle/>
          <a:p>
            <a:r>
              <a:rPr lang="en-US" dirty="0"/>
              <a:t>Jimmy Cox</a:t>
            </a:r>
          </a:p>
        </p:txBody>
      </p:sp>
      <p:sp>
        <p:nvSpPr>
          <p:cNvPr id="5" name="Slide Number Placeholder 4">
            <a:extLst>
              <a:ext uri="{FF2B5EF4-FFF2-40B4-BE49-F238E27FC236}">
                <a16:creationId xmlns:a16="http://schemas.microsoft.com/office/drawing/2014/main" id="{085DFC1D-1EEB-4E58-82CE-A10CC06F83FB}"/>
              </a:ext>
            </a:extLst>
          </p:cNvPr>
          <p:cNvSpPr>
            <a:spLocks noGrp="1"/>
          </p:cNvSpPr>
          <p:nvPr>
            <p:ph type="sldNum" sz="quarter" idx="12"/>
          </p:nvPr>
        </p:nvSpPr>
        <p:spPr/>
        <p:txBody>
          <a:bodyPr/>
          <a:lstStyle/>
          <a:p>
            <a:fld id="{ACBF18E8-B7DE-433D-B9F8-59A3D714F318}" type="slidenum">
              <a:rPr lang="en-US" smtClean="0"/>
              <a:pPr/>
              <a:t>19</a:t>
            </a:fld>
            <a:endParaRPr lang="en-US" dirty="0"/>
          </a:p>
        </p:txBody>
      </p:sp>
      <p:sp>
        <p:nvSpPr>
          <p:cNvPr id="4" name="Date Placeholder 3">
            <a:extLst>
              <a:ext uri="{FF2B5EF4-FFF2-40B4-BE49-F238E27FC236}">
                <a16:creationId xmlns:a16="http://schemas.microsoft.com/office/drawing/2014/main" id="{F06B2255-7EF7-4AD4-8129-57BBDC40C333}"/>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00781B5D-4114-452B-B7BE-7DD200FB45AD}"/>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695189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Executive Steering Committee</a:t>
            </a:r>
          </a:p>
        </p:txBody>
      </p:sp>
      <p:sp>
        <p:nvSpPr>
          <p:cNvPr id="3" name="Subtitle 2"/>
          <p:cNvSpPr>
            <a:spLocks noGrp="1"/>
          </p:cNvSpPr>
          <p:nvPr>
            <p:ph type="subTitle" idx="1"/>
          </p:nvPr>
        </p:nvSpPr>
        <p:spPr/>
        <p:txBody>
          <a:bodyPr>
            <a:normAutofit/>
          </a:bodyPr>
          <a:lstStyle/>
          <a:p>
            <a:r>
              <a:rPr lang="en-US" dirty="0"/>
              <a:t>Department of Financial Services</a:t>
            </a:r>
          </a:p>
          <a:p>
            <a:r>
              <a:rPr lang="en-US" dirty="0"/>
              <a:t>March 27, 2023</a:t>
            </a:r>
          </a:p>
        </p:txBody>
      </p:sp>
    </p:spTree>
    <p:extLst>
      <p:ext uri="{BB962C8B-B14F-4D97-AF65-F5344CB8AC3E}">
        <p14:creationId xmlns:p14="http://schemas.microsoft.com/office/powerpoint/2010/main" val="3167163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8CEB5A-D0CE-4352-AE73-55A824D89D7E}"/>
              </a:ext>
            </a:extLst>
          </p:cNvPr>
          <p:cNvSpPr>
            <a:spLocks noGrp="1"/>
          </p:cNvSpPr>
          <p:nvPr>
            <p:ph idx="1"/>
          </p:nvPr>
        </p:nvSpPr>
        <p:spPr/>
        <p:txBody>
          <a:bodyPr/>
          <a:lstStyle/>
          <a:p>
            <a:r>
              <a:rPr lang="en-US" dirty="0"/>
              <a:t>3/28 – 3/31 Amendment 8 Discussions</a:t>
            </a:r>
          </a:p>
          <a:p>
            <a:pPr marL="393192" lvl="1" indent="0">
              <a:buNone/>
            </a:pPr>
            <a:endParaRPr lang="en-US" dirty="0"/>
          </a:p>
          <a:p>
            <a:pPr lvl="2"/>
            <a:endParaRPr lang="en-US" dirty="0"/>
          </a:p>
        </p:txBody>
      </p:sp>
      <p:sp>
        <p:nvSpPr>
          <p:cNvPr id="3" name="Slide Number Placeholder 2">
            <a:extLst>
              <a:ext uri="{FF2B5EF4-FFF2-40B4-BE49-F238E27FC236}">
                <a16:creationId xmlns:a16="http://schemas.microsoft.com/office/drawing/2014/main" id="{1F7DE5F0-2E14-4086-9743-7AE32E56B689}"/>
              </a:ext>
            </a:extLst>
          </p:cNvPr>
          <p:cNvSpPr>
            <a:spLocks noGrp="1"/>
          </p:cNvSpPr>
          <p:nvPr>
            <p:ph type="sldNum" sz="quarter" idx="12"/>
          </p:nvPr>
        </p:nvSpPr>
        <p:spPr/>
        <p:txBody>
          <a:bodyPr/>
          <a:lstStyle/>
          <a:p>
            <a:fld id="{ACBF18E8-B7DE-433D-B9F8-59A3D714F318}" type="slidenum">
              <a:rPr lang="en-US" smtClean="0"/>
              <a:pPr/>
              <a:t>20</a:t>
            </a:fld>
            <a:endParaRPr lang="en-US" dirty="0"/>
          </a:p>
        </p:txBody>
      </p:sp>
      <p:sp>
        <p:nvSpPr>
          <p:cNvPr id="4" name="Title 3">
            <a:extLst>
              <a:ext uri="{FF2B5EF4-FFF2-40B4-BE49-F238E27FC236}">
                <a16:creationId xmlns:a16="http://schemas.microsoft.com/office/drawing/2014/main" id="{68EF690D-8D01-458E-90A5-AB2123CCBD4C}"/>
              </a:ext>
            </a:extLst>
          </p:cNvPr>
          <p:cNvSpPr>
            <a:spLocks noGrp="1"/>
          </p:cNvSpPr>
          <p:nvPr>
            <p:ph type="title"/>
          </p:nvPr>
        </p:nvSpPr>
        <p:spPr/>
        <p:txBody>
          <a:bodyPr/>
          <a:lstStyle/>
          <a:p>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Florida PALM Project Update </a:t>
            </a:r>
            <a:br>
              <a:rPr kumimoji="0" lang="en-US" sz="32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kumimoji="0" lang="en-US" sz="3200" b="1"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mj-ea"/>
                <a:cs typeface="Arial" panose="020B0604020202020204" pitchFamily="34" charset="0"/>
              </a:rPr>
              <a:t>Upcoming Meetings</a:t>
            </a:r>
            <a:endParaRPr lang="en-US" dirty="0"/>
          </a:p>
        </p:txBody>
      </p:sp>
      <p:sp>
        <p:nvSpPr>
          <p:cNvPr id="5" name="Date Placeholder 4">
            <a:extLst>
              <a:ext uri="{FF2B5EF4-FFF2-40B4-BE49-F238E27FC236}">
                <a16:creationId xmlns:a16="http://schemas.microsoft.com/office/drawing/2014/main" id="{B18432A8-00B5-4199-85A7-4D4EA0A46B56}"/>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B9D95F05-EA92-4402-87D0-B07A6A675CB5}"/>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482853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7881-4E2D-4763-A283-FD948AB1B273}"/>
              </a:ext>
            </a:extLst>
          </p:cNvPr>
          <p:cNvSpPr>
            <a:spLocks noGrp="1"/>
          </p:cNvSpPr>
          <p:nvPr>
            <p:ph type="ctrTitle"/>
          </p:nvPr>
        </p:nvSpPr>
        <p:spPr/>
        <p:txBody>
          <a:bodyPr/>
          <a:lstStyle/>
          <a:p>
            <a:pPr algn="ctr"/>
            <a:r>
              <a:rPr lang="en-US" dirty="0"/>
              <a:t>Contact Information</a:t>
            </a:r>
          </a:p>
        </p:txBody>
      </p:sp>
      <p:sp>
        <p:nvSpPr>
          <p:cNvPr id="3" name="Subtitle 2">
            <a:extLst>
              <a:ext uri="{FF2B5EF4-FFF2-40B4-BE49-F238E27FC236}">
                <a16:creationId xmlns:a16="http://schemas.microsoft.com/office/drawing/2014/main" id="{C14DADB1-79F6-4E12-BBE9-402DFD9EED8C}"/>
              </a:ext>
            </a:extLst>
          </p:cNvPr>
          <p:cNvSpPr>
            <a:spLocks noGrp="1"/>
          </p:cNvSpPr>
          <p:nvPr>
            <p:ph type="subTitle" idx="1"/>
          </p:nvPr>
        </p:nvSpPr>
        <p:spPr/>
        <p:txBody>
          <a:bodyPr>
            <a:normAutofit fontScale="92500" lnSpcReduction="20000"/>
          </a:bodyPr>
          <a:lstStyle/>
          <a:p>
            <a:pPr algn="ctr"/>
            <a:r>
              <a:rPr lang="en-US" dirty="0">
                <a:hlinkClick r:id="rId3"/>
              </a:rPr>
              <a:t>FloridaPALM@MyFloridaCFO.com</a:t>
            </a:r>
            <a:endParaRPr lang="en-US" dirty="0"/>
          </a:p>
          <a:p>
            <a:pPr algn="ctr"/>
            <a:endParaRPr lang="en-US" dirty="0"/>
          </a:p>
          <a:p>
            <a:pPr algn="ctr"/>
            <a:r>
              <a:rPr lang="en-US" dirty="0">
                <a:hlinkClick r:id="rId4"/>
              </a:rPr>
              <a:t>MyFloridaCFO.com/FloridaPALM</a:t>
            </a:r>
            <a:endParaRPr lang="en-US" dirty="0"/>
          </a:p>
          <a:p>
            <a:endParaRPr lang="en-US" dirty="0"/>
          </a:p>
        </p:txBody>
      </p:sp>
    </p:spTree>
    <p:extLst>
      <p:ext uri="{BB962C8B-B14F-4D97-AF65-F5344CB8AC3E}">
        <p14:creationId xmlns:p14="http://schemas.microsoft.com/office/powerpoint/2010/main" val="363329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Risks/Issues and Budget</a:t>
            </a:r>
          </a:p>
        </p:txBody>
      </p:sp>
      <p:sp>
        <p:nvSpPr>
          <p:cNvPr id="3" name="Text Placeholder 2"/>
          <p:cNvSpPr>
            <a:spLocks noGrp="1"/>
          </p:cNvSpPr>
          <p:nvPr>
            <p:ph type="body" idx="1"/>
          </p:nvPr>
        </p:nvSpPr>
        <p:spPr>
          <a:xfrm>
            <a:off x="1371600" y="2931712"/>
            <a:ext cx="9954684" cy="1828800"/>
          </a:xfrm>
        </p:spPr>
        <p:txBody>
          <a:bodyPr>
            <a:normAutofit/>
          </a:bodyPr>
          <a:lstStyle/>
          <a:p>
            <a:r>
              <a:rPr lang="en-US" dirty="0"/>
              <a:t>Tommy Werner</a:t>
            </a:r>
            <a:br>
              <a:rPr lang="en-US" dirty="0"/>
            </a:br>
            <a:endParaRPr lang="en-US" dirty="0"/>
          </a:p>
        </p:txBody>
      </p:sp>
      <p:sp>
        <p:nvSpPr>
          <p:cNvPr id="5" name="Slide Number Placeholder 4">
            <a:extLst>
              <a:ext uri="{FF2B5EF4-FFF2-40B4-BE49-F238E27FC236}">
                <a16:creationId xmlns:a16="http://schemas.microsoft.com/office/drawing/2014/main" id="{5077DCCA-1031-43AE-AE32-C0049409D622}"/>
              </a:ext>
            </a:extLst>
          </p:cNvPr>
          <p:cNvSpPr>
            <a:spLocks noGrp="1"/>
          </p:cNvSpPr>
          <p:nvPr>
            <p:ph type="sldNum" sz="quarter" idx="12"/>
          </p:nvPr>
        </p:nvSpPr>
        <p:spPr/>
        <p:txBody>
          <a:bodyPr/>
          <a:lstStyle/>
          <a:p>
            <a:fld id="{ACBF18E8-B7DE-433D-B9F8-59A3D714F318}" type="slidenum">
              <a:rPr lang="en-US" smtClean="0"/>
              <a:pPr/>
              <a:t>3</a:t>
            </a:fld>
            <a:endParaRPr lang="en-US" dirty="0"/>
          </a:p>
        </p:txBody>
      </p:sp>
      <p:sp>
        <p:nvSpPr>
          <p:cNvPr id="4" name="Date Placeholder 3">
            <a:extLst>
              <a:ext uri="{FF2B5EF4-FFF2-40B4-BE49-F238E27FC236}">
                <a16:creationId xmlns:a16="http://schemas.microsoft.com/office/drawing/2014/main" id="{0D05ECCD-A56A-43DE-A28F-D6C26E475A2B}"/>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6C06050B-16FD-4F7C-84AD-A1C51E7F5F8E}"/>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2964644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Florida PALM Project Update</a:t>
            </a:r>
            <a:br>
              <a:rPr lang="en-US" sz="4000" dirty="0"/>
            </a:br>
            <a:r>
              <a:rPr lang="en-US" dirty="0">
                <a:solidFill>
                  <a:schemeClr val="bg1">
                    <a:lumMod val="50000"/>
                  </a:schemeClr>
                </a:solidFill>
              </a:rPr>
              <a:t>Budget – Fiscal Year 22-23</a:t>
            </a:r>
            <a:endParaRPr lang="en-US" dirty="0">
              <a:highlight>
                <a:srgbClr val="FFFF00"/>
              </a:highlight>
            </a:endParaRPr>
          </a:p>
        </p:txBody>
      </p:sp>
      <p:sp>
        <p:nvSpPr>
          <p:cNvPr id="8" name="Content Placeholder 1">
            <a:extLst>
              <a:ext uri="{FF2B5EF4-FFF2-40B4-BE49-F238E27FC236}">
                <a16:creationId xmlns:a16="http://schemas.microsoft.com/office/drawing/2014/main" id="{CCCDBA0C-43CA-4F4A-A7F8-D4DC955BCA7B}"/>
              </a:ext>
            </a:extLst>
          </p:cNvPr>
          <p:cNvSpPr txBox="1">
            <a:spLocks/>
          </p:cNvSpPr>
          <p:nvPr/>
        </p:nvSpPr>
        <p:spPr>
          <a:xfrm>
            <a:off x="1422598" y="5715000"/>
            <a:ext cx="10312202" cy="577979"/>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endParaRPr lang="en-US" sz="1800" i="1" dirty="0"/>
          </a:p>
        </p:txBody>
      </p:sp>
      <p:sp>
        <p:nvSpPr>
          <p:cNvPr id="6" name="Content Placeholder 5">
            <a:extLst>
              <a:ext uri="{FF2B5EF4-FFF2-40B4-BE49-F238E27FC236}">
                <a16:creationId xmlns:a16="http://schemas.microsoft.com/office/drawing/2014/main" id="{D607ACB0-A47E-4240-93E3-9B0C41373E7E}"/>
              </a:ext>
            </a:extLst>
          </p:cNvPr>
          <p:cNvSpPr>
            <a:spLocks noGrp="1"/>
          </p:cNvSpPr>
          <p:nvPr>
            <p:ph idx="1"/>
          </p:nvPr>
        </p:nvSpPr>
        <p:spPr>
          <a:xfrm>
            <a:off x="2667000" y="1905000"/>
            <a:ext cx="45719" cy="76200"/>
          </a:xfrm>
        </p:spPr>
        <p:txBody>
          <a:bodyPr>
            <a:normAutofit fontScale="25000" lnSpcReduction="20000"/>
          </a:bodyPr>
          <a:lstStyle/>
          <a:p>
            <a:endParaRPr lang="en-US" dirty="0"/>
          </a:p>
        </p:txBody>
      </p:sp>
      <p:sp>
        <p:nvSpPr>
          <p:cNvPr id="12" name="TextBox 11">
            <a:extLst>
              <a:ext uri="{FF2B5EF4-FFF2-40B4-BE49-F238E27FC236}">
                <a16:creationId xmlns:a16="http://schemas.microsoft.com/office/drawing/2014/main" id="{D999FA06-DD17-4E1F-94F4-87EFC8A13264}"/>
              </a:ext>
            </a:extLst>
          </p:cNvPr>
          <p:cNvSpPr txBox="1"/>
          <p:nvPr/>
        </p:nvSpPr>
        <p:spPr>
          <a:xfrm>
            <a:off x="1271760" y="1363872"/>
            <a:ext cx="9648479" cy="446276"/>
          </a:xfrm>
          <a:prstGeom prst="rect">
            <a:avLst/>
          </a:prstGeom>
          <a:solidFill>
            <a:srgbClr val="ABAEB1"/>
          </a:solidFill>
          <a:ln>
            <a:solidFill>
              <a:schemeClr val="bg1"/>
            </a:solidFill>
          </a:ln>
        </p:spPr>
        <p:txBody>
          <a:bodyPr wrap="square" rtlCol="0">
            <a:spAutoFit/>
          </a:bodyPr>
          <a:lstStyle/>
          <a:p>
            <a:pPr algn="ctr"/>
            <a:r>
              <a:rPr lang="en-US" sz="2300" b="1" dirty="0">
                <a:solidFill>
                  <a:srgbClr val="03304B"/>
                </a:solidFill>
                <a:latin typeface="Arial" panose="020B0604020202020204" pitchFamily="34" charset="0"/>
                <a:cs typeface="Arial" panose="020B0604020202020204" pitchFamily="34" charset="0"/>
              </a:rPr>
              <a:t>FY 2022-2023 Spend Plan Summary As of February 28, 2023</a:t>
            </a:r>
          </a:p>
        </p:txBody>
      </p:sp>
      <p:graphicFrame>
        <p:nvGraphicFramePr>
          <p:cNvPr id="13" name="Content Placeholder 8">
            <a:extLst>
              <a:ext uri="{FF2B5EF4-FFF2-40B4-BE49-F238E27FC236}">
                <a16:creationId xmlns:a16="http://schemas.microsoft.com/office/drawing/2014/main" id="{54E5BABB-AF49-4A21-961C-E404B79258E2}"/>
              </a:ext>
            </a:extLst>
          </p:cNvPr>
          <p:cNvGraphicFramePr>
            <a:graphicFrameLocks/>
          </p:cNvGraphicFramePr>
          <p:nvPr>
            <p:extLst>
              <p:ext uri="{D42A27DB-BD31-4B8C-83A1-F6EECF244321}">
                <p14:modId xmlns:p14="http://schemas.microsoft.com/office/powerpoint/2010/main" val="1813779762"/>
              </p:ext>
            </p:extLst>
          </p:nvPr>
        </p:nvGraphicFramePr>
        <p:xfrm>
          <a:off x="1271760" y="1783740"/>
          <a:ext cx="9648478" cy="4742638"/>
        </p:xfrm>
        <a:graphic>
          <a:graphicData uri="http://schemas.openxmlformats.org/drawingml/2006/table">
            <a:tbl>
              <a:tblPr firstRow="1" bandRow="1">
                <a:tableStyleId>{5C22544A-7EE6-4342-B048-85BDC9FD1C3A}</a:tableStyleId>
              </a:tblPr>
              <a:tblGrid>
                <a:gridCol w="3528838">
                  <a:extLst>
                    <a:ext uri="{9D8B030D-6E8A-4147-A177-3AD203B41FA5}">
                      <a16:colId xmlns:a16="http://schemas.microsoft.com/office/drawing/2014/main" val="1928548187"/>
                    </a:ext>
                  </a:extLst>
                </a:gridCol>
                <a:gridCol w="1676400">
                  <a:extLst>
                    <a:ext uri="{9D8B030D-6E8A-4147-A177-3AD203B41FA5}">
                      <a16:colId xmlns:a16="http://schemas.microsoft.com/office/drawing/2014/main" val="2475035693"/>
                    </a:ext>
                  </a:extLst>
                </a:gridCol>
                <a:gridCol w="1676400">
                  <a:extLst>
                    <a:ext uri="{9D8B030D-6E8A-4147-A177-3AD203B41FA5}">
                      <a16:colId xmlns:a16="http://schemas.microsoft.com/office/drawing/2014/main" val="3911185428"/>
                    </a:ext>
                  </a:extLst>
                </a:gridCol>
                <a:gridCol w="1295400">
                  <a:extLst>
                    <a:ext uri="{9D8B030D-6E8A-4147-A177-3AD203B41FA5}">
                      <a16:colId xmlns:a16="http://schemas.microsoft.com/office/drawing/2014/main" val="2504447469"/>
                    </a:ext>
                  </a:extLst>
                </a:gridCol>
                <a:gridCol w="1471440">
                  <a:extLst>
                    <a:ext uri="{9D8B030D-6E8A-4147-A177-3AD203B41FA5}">
                      <a16:colId xmlns:a16="http://schemas.microsoft.com/office/drawing/2014/main" val="149921141"/>
                    </a:ext>
                  </a:extLst>
                </a:gridCol>
              </a:tblGrid>
              <a:tr h="627838">
                <a:tc>
                  <a:txBody>
                    <a:bodyPr/>
                    <a:lstStyle/>
                    <a:p>
                      <a:pPr algn="ctr"/>
                      <a:r>
                        <a:rPr lang="en-US" sz="1400" dirty="0"/>
                        <a:t>Category</a:t>
                      </a:r>
                    </a:p>
                  </a:txBody>
                  <a:tcPr anchor="ctr"/>
                </a:tc>
                <a:tc>
                  <a:txBody>
                    <a:bodyPr/>
                    <a:lstStyle/>
                    <a:p>
                      <a:pPr algn="ctr"/>
                      <a:r>
                        <a:rPr lang="en-US" sz="1400" dirty="0"/>
                        <a:t>Projected FYTD</a:t>
                      </a:r>
                    </a:p>
                  </a:txBody>
                  <a:tcPr anchor="ctr"/>
                </a:tc>
                <a:tc>
                  <a:txBody>
                    <a:bodyPr/>
                    <a:lstStyle/>
                    <a:p>
                      <a:pPr algn="ctr"/>
                      <a:r>
                        <a:rPr lang="en-US" sz="1400" dirty="0"/>
                        <a:t>Incurred FYTD</a:t>
                      </a:r>
                    </a:p>
                  </a:txBody>
                  <a:tcPr anchor="ctr"/>
                </a:tc>
                <a:tc>
                  <a:txBody>
                    <a:bodyPr/>
                    <a:lstStyle/>
                    <a:p>
                      <a:pPr algn="ctr"/>
                      <a:r>
                        <a:rPr lang="en-US" sz="1400" dirty="0"/>
                        <a:t>Released FYTD</a:t>
                      </a:r>
                    </a:p>
                  </a:txBody>
                  <a:tcPr anchor="ctr"/>
                </a:tc>
                <a:tc>
                  <a:txBody>
                    <a:bodyPr/>
                    <a:lstStyle/>
                    <a:p>
                      <a:pPr algn="ctr"/>
                      <a:r>
                        <a:rPr lang="en-US" sz="1400" dirty="0"/>
                        <a:t>Release Remaining</a:t>
                      </a:r>
                    </a:p>
                  </a:txBody>
                  <a:tcPr anchor="ctr"/>
                </a:tc>
                <a:extLst>
                  <a:ext uri="{0D108BD9-81ED-4DB2-BD59-A6C34878D82A}">
                    <a16:rowId xmlns:a16="http://schemas.microsoft.com/office/drawing/2014/main" val="2039494337"/>
                  </a:ext>
                </a:extLst>
              </a:tr>
              <a:tr h="208839">
                <a:tc>
                  <a:txBody>
                    <a:bodyPr/>
                    <a:lstStyle/>
                    <a:p>
                      <a:pPr algn="l"/>
                      <a:r>
                        <a:rPr lang="en-US" sz="1200" b="1" dirty="0"/>
                        <a:t>FLAIR System Replacement</a:t>
                      </a:r>
                    </a:p>
                  </a:txBody>
                  <a:tcPr anchor="ctr">
                    <a:solidFill>
                      <a:srgbClr val="ABAEB1"/>
                    </a:solidFill>
                  </a:tcPr>
                </a:tc>
                <a:tc>
                  <a:txBody>
                    <a:bodyPr/>
                    <a:lstStyle/>
                    <a:p>
                      <a:pPr marL="0" marR="0" algn="r" rtl="0" eaLnBrk="1" latinLnBrk="0" hangingPunct="1">
                        <a:spcBef>
                          <a:spcPts val="0"/>
                        </a:spcBef>
                        <a:spcAft>
                          <a:spcPts val="0"/>
                        </a:spcAft>
                      </a:pPr>
                      <a:r>
                        <a:rPr kumimoji="0" lang="en-US" sz="1200" b="1" kern="1200" dirty="0">
                          <a:solidFill>
                            <a:schemeClr val="dk1"/>
                          </a:solidFill>
                          <a:latin typeface="+mn-lt"/>
                          <a:ea typeface="+mn-ea"/>
                          <a:cs typeface="+mn-cs"/>
                        </a:rPr>
                        <a:t>$16,737,026</a:t>
                      </a:r>
                    </a:p>
                  </a:txBody>
                  <a:tcPr marL="68580" marR="68580" marT="0" marB="0" anchor="ctr">
                    <a:solidFill>
                      <a:srgbClr val="ABAEB1"/>
                    </a:solidFill>
                  </a:tcPr>
                </a:tc>
                <a:tc>
                  <a:txBody>
                    <a:bodyPr/>
                    <a:lstStyle/>
                    <a:p>
                      <a:pPr marL="0" marR="0" algn="r" rtl="0" eaLnBrk="1" latinLnBrk="0" hangingPunct="1">
                        <a:spcBef>
                          <a:spcPts val="0"/>
                        </a:spcBef>
                        <a:spcAft>
                          <a:spcPts val="0"/>
                        </a:spcAft>
                      </a:pPr>
                      <a:r>
                        <a:rPr kumimoji="0" lang="en-US" sz="1200" b="1" kern="1200" dirty="0">
                          <a:solidFill>
                            <a:schemeClr val="dk1"/>
                          </a:solidFill>
                          <a:latin typeface="+mn-lt"/>
                          <a:ea typeface="+mn-ea"/>
                          <a:cs typeface="+mn-cs"/>
                        </a:rPr>
                        <a:t>$16,737,026</a:t>
                      </a:r>
                    </a:p>
                  </a:txBody>
                  <a:tcPr marL="68580" marR="68580" marT="0" marB="0" anchor="ctr">
                    <a:solidFill>
                      <a:srgbClr val="ABAEB1"/>
                    </a:solidFill>
                  </a:tcPr>
                </a:tc>
                <a:tc>
                  <a:txBody>
                    <a:bodyPr/>
                    <a:lstStyle/>
                    <a:p>
                      <a:pPr marL="0" marR="0" algn="r" rtl="0" eaLnBrk="1" latinLnBrk="0" hangingPunct="1">
                        <a:spcBef>
                          <a:spcPts val="0"/>
                        </a:spcBef>
                        <a:spcAft>
                          <a:spcPts val="0"/>
                        </a:spcAft>
                      </a:pPr>
                      <a:r>
                        <a:rPr kumimoji="0" lang="en-US" sz="1200" b="1" kern="1200" dirty="0">
                          <a:solidFill>
                            <a:schemeClr val="dk1"/>
                          </a:solidFill>
                          <a:latin typeface="+mn-lt"/>
                          <a:ea typeface="+mn-ea"/>
                          <a:cs typeface="+mn-cs"/>
                        </a:rPr>
                        <a:t>$20,100,103</a:t>
                      </a:r>
                    </a:p>
                  </a:txBody>
                  <a:tcPr marL="68580" marR="68580" marT="0" marB="0" anchor="ctr">
                    <a:solidFill>
                      <a:srgbClr val="ABAEB1"/>
                    </a:solidFill>
                  </a:tcPr>
                </a:tc>
                <a:tc>
                  <a:txBody>
                    <a:bodyPr/>
                    <a:lstStyle/>
                    <a:p>
                      <a:pPr marL="0" marR="0" algn="r" rtl="0" eaLnBrk="1" latinLnBrk="0" hangingPunct="1">
                        <a:spcBef>
                          <a:spcPts val="0"/>
                        </a:spcBef>
                        <a:spcAft>
                          <a:spcPts val="0"/>
                        </a:spcAft>
                      </a:pPr>
                      <a:r>
                        <a:rPr kumimoji="0" lang="en-US" sz="1200" b="1" kern="1200" dirty="0">
                          <a:solidFill>
                            <a:schemeClr val="dk1"/>
                          </a:solidFill>
                          <a:latin typeface="+mn-lt"/>
                          <a:ea typeface="+mn-ea"/>
                          <a:cs typeface="+mn-cs"/>
                        </a:rPr>
                        <a:t>$3,363,077</a:t>
                      </a:r>
                    </a:p>
                  </a:txBody>
                  <a:tcPr marL="68580" marR="68580" marT="0" marB="0" anchor="ctr">
                    <a:solidFill>
                      <a:srgbClr val="ABAEB1"/>
                    </a:solidFill>
                  </a:tcPr>
                </a:tc>
                <a:extLst>
                  <a:ext uri="{0D108BD9-81ED-4DB2-BD59-A6C34878D82A}">
                    <a16:rowId xmlns:a16="http://schemas.microsoft.com/office/drawing/2014/main" val="1204673912"/>
                  </a:ext>
                </a:extLst>
              </a:tr>
              <a:tr h="0">
                <a:tc>
                  <a:txBody>
                    <a:bodyPr/>
                    <a:lstStyle/>
                    <a:p>
                      <a:pPr lvl="0" algn="l"/>
                      <a:r>
                        <a:rPr lang="en-US" sz="1200" dirty="0"/>
                        <a:t>CMS Remediation and Stabilization</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$1,000,000</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$1,000,000</a:t>
                      </a:r>
                    </a:p>
                  </a:txBody>
                  <a:tcPr marL="68580" marR="68580" marT="0" marB="0" anchor="ctr">
                    <a:solidFill>
                      <a:srgbClr val="E2E2E2"/>
                    </a:solidFill>
                  </a:tcPr>
                </a:tc>
                <a:tc>
                  <a:txBody>
                    <a:bodyPr/>
                    <a:lstStyle/>
                    <a:p>
                      <a:pPr algn="r"/>
                      <a:r>
                        <a:rPr lang="en-US" sz="1200" dirty="0"/>
                        <a:t>$1,000,000</a:t>
                      </a:r>
                    </a:p>
                  </a:txBody>
                  <a:tcPr anchor="ctr">
                    <a:solidFill>
                      <a:srgbClr val="E2E2E2"/>
                    </a:solidFill>
                  </a:tcPr>
                </a:tc>
                <a:tc>
                  <a:txBody>
                    <a:bodyPr/>
                    <a:lstStyle/>
                    <a:p>
                      <a:pPr algn="r"/>
                      <a:r>
                        <a:rPr lang="en-US" sz="1200" dirty="0"/>
                        <a:t>$0</a:t>
                      </a:r>
                    </a:p>
                  </a:txBody>
                  <a:tcPr anchor="ctr">
                    <a:solidFill>
                      <a:srgbClr val="E2E2E2"/>
                    </a:solidFill>
                  </a:tcPr>
                </a:tc>
                <a:extLst>
                  <a:ext uri="{0D108BD9-81ED-4DB2-BD59-A6C34878D82A}">
                    <a16:rowId xmlns:a16="http://schemas.microsoft.com/office/drawing/2014/main" val="3085416520"/>
                  </a:ext>
                </a:extLst>
              </a:tr>
              <a:tr h="0">
                <a:tc>
                  <a:txBody>
                    <a:bodyPr/>
                    <a:lstStyle/>
                    <a:p>
                      <a:pPr algn="l"/>
                      <a:r>
                        <a:rPr lang="en-US" sz="1200" dirty="0"/>
                        <a:t>Production Support</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$5,530,850</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$5,530,850</a:t>
                      </a:r>
                    </a:p>
                  </a:txBody>
                  <a:tcPr marL="68580" marR="68580" marT="0" marB="0" anchor="ctr">
                    <a:solidFill>
                      <a:srgbClr val="E2E2E2"/>
                    </a:solidFill>
                  </a:tcPr>
                </a:tc>
                <a:tc>
                  <a:txBody>
                    <a:bodyPr/>
                    <a:lstStyle/>
                    <a:p>
                      <a:pPr algn="r"/>
                      <a:r>
                        <a:rPr lang="en-US" sz="1200" dirty="0"/>
                        <a:t>$6,131,839</a:t>
                      </a:r>
                    </a:p>
                  </a:txBody>
                  <a:tcPr anchor="ctr">
                    <a:solidFill>
                      <a:srgbClr val="E2E2E2"/>
                    </a:solidFill>
                  </a:tcPr>
                </a:tc>
                <a:tc>
                  <a:txBody>
                    <a:bodyPr/>
                    <a:lstStyle/>
                    <a:p>
                      <a:pPr algn="r"/>
                      <a:r>
                        <a:rPr lang="en-US" sz="1200" dirty="0"/>
                        <a:t>$600,989</a:t>
                      </a:r>
                    </a:p>
                  </a:txBody>
                  <a:tcPr anchor="ctr">
                    <a:solidFill>
                      <a:srgbClr val="E2E2E2"/>
                    </a:solidFill>
                  </a:tcPr>
                </a:tc>
                <a:extLst>
                  <a:ext uri="{0D108BD9-81ED-4DB2-BD59-A6C34878D82A}">
                    <a16:rowId xmlns:a16="http://schemas.microsoft.com/office/drawing/2014/main" val="1388016007"/>
                  </a:ext>
                </a:extLst>
              </a:tr>
              <a:tr h="0">
                <a:tc>
                  <a:txBody>
                    <a:bodyPr/>
                    <a:lstStyle/>
                    <a:p>
                      <a:pPr algn="l"/>
                      <a:r>
                        <a:rPr kumimoji="0" lang="en-US" sz="1200" kern="1200" dirty="0">
                          <a:solidFill>
                            <a:schemeClr val="dk1"/>
                          </a:solidFill>
                          <a:highlight>
                            <a:srgbClr val="E2E2E2"/>
                          </a:highlight>
                          <a:latin typeface="+mn-lt"/>
                          <a:ea typeface="+mn-ea"/>
                          <a:cs typeface="+mn-cs"/>
                        </a:rPr>
                        <a:t>Oracle Software and Maintenance</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$1,113,203</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$1,113,203</a:t>
                      </a:r>
                    </a:p>
                  </a:txBody>
                  <a:tcPr marL="68580" marR="68580" marT="0" marB="0" anchor="ctr">
                    <a:solidFill>
                      <a:srgbClr val="E2E2E2"/>
                    </a:solidFill>
                  </a:tcPr>
                </a:tc>
                <a:tc>
                  <a:txBody>
                    <a:bodyPr/>
                    <a:lstStyle/>
                    <a:p>
                      <a:pPr algn="r"/>
                      <a:r>
                        <a:rPr lang="en-US" sz="1200" dirty="0">
                          <a:highlight>
                            <a:srgbClr val="E2E2E2"/>
                          </a:highlight>
                        </a:rPr>
                        <a:t>$1,114,424</a:t>
                      </a:r>
                    </a:p>
                  </a:txBody>
                  <a:tcPr anchor="ctr">
                    <a:solidFill>
                      <a:srgbClr val="E2E2E2"/>
                    </a:solidFill>
                  </a:tcPr>
                </a:tc>
                <a:tc>
                  <a:txBody>
                    <a:bodyPr/>
                    <a:lstStyle/>
                    <a:p>
                      <a:pPr algn="r"/>
                      <a:r>
                        <a:rPr lang="en-US" sz="1200" dirty="0">
                          <a:highlight>
                            <a:srgbClr val="E2E2E2"/>
                          </a:highlight>
                        </a:rPr>
                        <a:t>$1,221</a:t>
                      </a:r>
                    </a:p>
                  </a:txBody>
                  <a:tcPr anchor="ctr">
                    <a:solidFill>
                      <a:srgbClr val="E2E2E2"/>
                    </a:solidFill>
                  </a:tcPr>
                </a:tc>
                <a:extLst>
                  <a:ext uri="{0D108BD9-81ED-4DB2-BD59-A6C34878D82A}">
                    <a16:rowId xmlns:a16="http://schemas.microsoft.com/office/drawing/2014/main" val="3013251164"/>
                  </a:ext>
                </a:extLst>
              </a:tr>
              <a:tr h="143987">
                <a:tc>
                  <a:txBody>
                    <a:bodyPr/>
                    <a:lstStyle/>
                    <a:p>
                      <a:pPr algn="l"/>
                      <a:r>
                        <a:rPr kumimoji="0" lang="en-US" sz="1200" kern="1200" dirty="0">
                          <a:solidFill>
                            <a:schemeClr val="dk1"/>
                          </a:solidFill>
                          <a:highlight>
                            <a:srgbClr val="E2E2E2"/>
                          </a:highlight>
                          <a:latin typeface="+mn-lt"/>
                          <a:ea typeface="+mn-ea"/>
                          <a:cs typeface="+mn-cs"/>
                        </a:rPr>
                        <a:t>Operational Project Administration</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$56,138</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$56,138</a:t>
                      </a:r>
                    </a:p>
                  </a:txBody>
                  <a:tcPr marL="68580" marR="68580" marT="0" marB="0" anchor="ctr">
                    <a:solidFill>
                      <a:srgbClr val="E2E2E2"/>
                    </a:solidFill>
                  </a:tcPr>
                </a:tc>
                <a:tc>
                  <a:txBody>
                    <a:bodyPr/>
                    <a:lstStyle/>
                    <a:p>
                      <a:pPr algn="r"/>
                      <a:r>
                        <a:rPr lang="en-US" sz="1200" dirty="0">
                          <a:highlight>
                            <a:srgbClr val="E2E2E2"/>
                          </a:highlight>
                        </a:rPr>
                        <a:t>$135,620</a:t>
                      </a:r>
                    </a:p>
                  </a:txBody>
                  <a:tcPr anchor="ctr">
                    <a:solidFill>
                      <a:srgbClr val="E2E2E2"/>
                    </a:solidFill>
                  </a:tcPr>
                </a:tc>
                <a:tc>
                  <a:txBody>
                    <a:bodyPr/>
                    <a:lstStyle/>
                    <a:p>
                      <a:pPr algn="r"/>
                      <a:r>
                        <a:rPr lang="en-US" sz="1200" dirty="0">
                          <a:highlight>
                            <a:srgbClr val="E2E2E2"/>
                          </a:highlight>
                        </a:rPr>
                        <a:t>$79,482</a:t>
                      </a:r>
                    </a:p>
                  </a:txBody>
                  <a:tcPr anchor="ctr">
                    <a:solidFill>
                      <a:srgbClr val="E2E2E2"/>
                    </a:solidFill>
                  </a:tcPr>
                </a:tc>
                <a:extLst>
                  <a:ext uri="{0D108BD9-81ED-4DB2-BD59-A6C34878D82A}">
                    <a16:rowId xmlns:a16="http://schemas.microsoft.com/office/drawing/2014/main" val="3130809519"/>
                  </a:ext>
                </a:extLst>
              </a:tr>
              <a:tr h="143987">
                <a:tc>
                  <a:txBody>
                    <a:bodyPr/>
                    <a:lstStyle/>
                    <a:p>
                      <a:pPr algn="l"/>
                      <a:r>
                        <a:rPr kumimoji="0" lang="en-US" sz="1200" kern="1200">
                          <a:solidFill>
                            <a:schemeClr val="dk1"/>
                          </a:solidFill>
                          <a:highlight>
                            <a:srgbClr val="E2E2E2"/>
                          </a:highlight>
                          <a:latin typeface="+mn-lt"/>
                          <a:ea typeface="+mn-ea"/>
                          <a:cs typeface="+mn-cs"/>
                        </a:rPr>
                        <a:t>Staff Augmentation</a:t>
                      </a:r>
                      <a:endParaRPr kumimoji="0" lang="en-US" sz="1200" kern="1200" dirty="0">
                        <a:solidFill>
                          <a:schemeClr val="dk1"/>
                        </a:solidFill>
                        <a:highlight>
                          <a:srgbClr val="E2E2E2"/>
                        </a:highlight>
                        <a:latin typeface="+mn-lt"/>
                        <a:ea typeface="+mn-ea"/>
                        <a:cs typeface="+mn-cs"/>
                      </a:endParaRP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$652,510</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$652,510</a:t>
                      </a:r>
                    </a:p>
                  </a:txBody>
                  <a:tcPr marL="68580" marR="68580" marT="0" marB="0" anchor="ctr">
                    <a:solidFill>
                      <a:srgbClr val="E2E2E2"/>
                    </a:solidFill>
                  </a:tcPr>
                </a:tc>
                <a:tc>
                  <a:txBody>
                    <a:bodyPr/>
                    <a:lstStyle/>
                    <a:p>
                      <a:pPr algn="r"/>
                      <a:r>
                        <a:rPr lang="en-US" sz="1200" dirty="0">
                          <a:highlight>
                            <a:srgbClr val="E2E2E2"/>
                          </a:highlight>
                        </a:rPr>
                        <a:t>$1,076,300</a:t>
                      </a:r>
                    </a:p>
                  </a:txBody>
                  <a:tcPr anchor="ctr">
                    <a:solidFill>
                      <a:srgbClr val="E2E2E2"/>
                    </a:solidFill>
                  </a:tcPr>
                </a:tc>
                <a:tc>
                  <a:txBody>
                    <a:bodyPr/>
                    <a:lstStyle/>
                    <a:p>
                      <a:pPr algn="r"/>
                      <a:r>
                        <a:rPr lang="en-US" sz="1200" dirty="0">
                          <a:highlight>
                            <a:srgbClr val="E2E2E2"/>
                          </a:highlight>
                        </a:rPr>
                        <a:t>$423,790</a:t>
                      </a:r>
                    </a:p>
                  </a:txBody>
                  <a:tcPr anchor="ctr">
                    <a:solidFill>
                      <a:srgbClr val="E2E2E2"/>
                    </a:solidFill>
                  </a:tcPr>
                </a:tc>
                <a:extLst>
                  <a:ext uri="{0D108BD9-81ED-4DB2-BD59-A6C34878D82A}">
                    <a16:rowId xmlns:a16="http://schemas.microsoft.com/office/drawing/2014/main" val="4142586428"/>
                  </a:ext>
                </a:extLst>
              </a:tr>
              <a:tr h="143987">
                <a:tc>
                  <a:txBody>
                    <a:bodyPr/>
                    <a:lstStyle/>
                    <a:p>
                      <a:pPr algn="l"/>
                      <a:r>
                        <a:rPr kumimoji="0" lang="en-US" sz="1200" kern="1200" dirty="0">
                          <a:solidFill>
                            <a:schemeClr val="dk1"/>
                          </a:solidFill>
                          <a:highlight>
                            <a:srgbClr val="E2E2E2"/>
                          </a:highlight>
                          <a:latin typeface="+mn-lt"/>
                          <a:ea typeface="+mn-ea"/>
                          <a:cs typeface="+mn-cs"/>
                        </a:rPr>
                        <a:t>Information Warehouse Assessment</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$487,096</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$487,096</a:t>
                      </a:r>
                    </a:p>
                  </a:txBody>
                  <a:tcPr marL="68580" marR="68580" marT="0" marB="0" anchor="ctr">
                    <a:solidFill>
                      <a:srgbClr val="E2E2E2"/>
                    </a:solidFill>
                  </a:tcPr>
                </a:tc>
                <a:tc>
                  <a:txBody>
                    <a:bodyPr/>
                    <a:lstStyle/>
                    <a:p>
                      <a:pPr algn="r"/>
                      <a:r>
                        <a:rPr lang="en-US" sz="1200" dirty="0">
                          <a:highlight>
                            <a:srgbClr val="E2E2E2"/>
                          </a:highlight>
                        </a:rPr>
                        <a:t>$500,000</a:t>
                      </a:r>
                    </a:p>
                  </a:txBody>
                  <a:tcPr anchor="ctr">
                    <a:solidFill>
                      <a:srgbClr val="E2E2E2"/>
                    </a:solidFill>
                  </a:tcPr>
                </a:tc>
                <a:tc>
                  <a:txBody>
                    <a:bodyPr/>
                    <a:lstStyle/>
                    <a:p>
                      <a:pPr algn="r"/>
                      <a:r>
                        <a:rPr lang="en-US" sz="1200" dirty="0">
                          <a:highlight>
                            <a:srgbClr val="E2E2E2"/>
                          </a:highlight>
                        </a:rPr>
                        <a:t>$12,904</a:t>
                      </a:r>
                    </a:p>
                  </a:txBody>
                  <a:tcPr anchor="ctr">
                    <a:solidFill>
                      <a:srgbClr val="E2E2E2"/>
                    </a:solidFill>
                  </a:tcPr>
                </a:tc>
                <a:extLst>
                  <a:ext uri="{0D108BD9-81ED-4DB2-BD59-A6C34878D82A}">
                    <a16:rowId xmlns:a16="http://schemas.microsoft.com/office/drawing/2014/main" val="2759628265"/>
                  </a:ext>
                </a:extLst>
              </a:tr>
              <a:tr h="143987">
                <a:tc>
                  <a:txBody>
                    <a:bodyPr/>
                    <a:lstStyle/>
                    <a:p>
                      <a:pPr algn="l"/>
                      <a:r>
                        <a:rPr kumimoji="0" lang="en-US" sz="1200" kern="1200" dirty="0">
                          <a:solidFill>
                            <a:schemeClr val="dk1"/>
                          </a:solidFill>
                          <a:highlight>
                            <a:srgbClr val="E2E2E2"/>
                          </a:highlight>
                          <a:latin typeface="+mn-lt"/>
                          <a:ea typeface="+mn-ea"/>
                          <a:cs typeface="+mn-cs"/>
                        </a:rPr>
                        <a:t>Facilities and Maintenance</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$634,975</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$634,975</a:t>
                      </a:r>
                    </a:p>
                  </a:txBody>
                  <a:tcPr marL="68580" marR="68580" marT="0" marB="0" anchor="ctr">
                    <a:solidFill>
                      <a:srgbClr val="E2E2E2"/>
                    </a:solidFill>
                  </a:tcPr>
                </a:tc>
                <a:tc>
                  <a:txBody>
                    <a:bodyPr/>
                    <a:lstStyle/>
                    <a:p>
                      <a:pPr algn="r"/>
                      <a:r>
                        <a:rPr lang="en-US" sz="1200" dirty="0">
                          <a:highlight>
                            <a:srgbClr val="E2E2E2"/>
                          </a:highlight>
                        </a:rPr>
                        <a:t>$714,420</a:t>
                      </a:r>
                    </a:p>
                  </a:txBody>
                  <a:tcPr anchor="ctr">
                    <a:solidFill>
                      <a:srgbClr val="E2E2E2"/>
                    </a:solidFill>
                  </a:tcPr>
                </a:tc>
                <a:tc>
                  <a:txBody>
                    <a:bodyPr/>
                    <a:lstStyle/>
                    <a:p>
                      <a:pPr algn="r"/>
                      <a:r>
                        <a:rPr lang="en-US" sz="1200" dirty="0">
                          <a:highlight>
                            <a:srgbClr val="E2E2E2"/>
                          </a:highlight>
                        </a:rPr>
                        <a:t>$79,445</a:t>
                      </a:r>
                    </a:p>
                  </a:txBody>
                  <a:tcPr anchor="ctr">
                    <a:solidFill>
                      <a:srgbClr val="E2E2E2"/>
                    </a:solidFill>
                  </a:tcPr>
                </a:tc>
                <a:extLst>
                  <a:ext uri="{0D108BD9-81ED-4DB2-BD59-A6C34878D82A}">
                    <a16:rowId xmlns:a16="http://schemas.microsoft.com/office/drawing/2014/main" val="2187825456"/>
                  </a:ext>
                </a:extLst>
              </a:tr>
              <a:tr h="0">
                <a:tc>
                  <a:txBody>
                    <a:bodyPr/>
                    <a:lstStyle/>
                    <a:p>
                      <a:pPr algn="l"/>
                      <a:r>
                        <a:rPr lang="en-US" sz="1200" dirty="0"/>
                        <a:t>Revert/Appropriate from FY 21-22</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$7,262,254</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$7,262,254</a:t>
                      </a:r>
                    </a:p>
                  </a:txBody>
                  <a:tcPr marL="68580" marR="68580" marT="0" marB="0" anchor="ctr">
                    <a:solidFill>
                      <a:srgbClr val="E2E2E2"/>
                    </a:solidFill>
                  </a:tcPr>
                </a:tc>
                <a:tc>
                  <a:txBody>
                    <a:bodyPr/>
                    <a:lstStyle/>
                    <a:p>
                      <a:pPr algn="r"/>
                      <a:r>
                        <a:rPr lang="en-US" sz="1200" dirty="0"/>
                        <a:t>$8,392,500</a:t>
                      </a:r>
                    </a:p>
                  </a:txBody>
                  <a:tcPr anchor="ctr">
                    <a:solidFill>
                      <a:srgbClr val="E2E2E2"/>
                    </a:solidFill>
                  </a:tcPr>
                </a:tc>
                <a:tc>
                  <a:txBody>
                    <a:bodyPr/>
                    <a:lstStyle/>
                    <a:p>
                      <a:pPr algn="r"/>
                      <a:r>
                        <a:rPr lang="en-US" sz="1200" dirty="0"/>
                        <a:t>$1,130,246</a:t>
                      </a:r>
                    </a:p>
                  </a:txBody>
                  <a:tcPr anchor="ctr">
                    <a:solidFill>
                      <a:srgbClr val="E2E2E2"/>
                    </a:solidFill>
                  </a:tcPr>
                </a:tc>
                <a:extLst>
                  <a:ext uri="{0D108BD9-81ED-4DB2-BD59-A6C34878D82A}">
                    <a16:rowId xmlns:a16="http://schemas.microsoft.com/office/drawing/2014/main" val="43801049"/>
                  </a:ext>
                </a:extLst>
              </a:tr>
              <a:tr h="0">
                <a:tc>
                  <a:txBody>
                    <a:bodyPr/>
                    <a:lstStyle/>
                    <a:p>
                      <a:pPr algn="l"/>
                      <a:r>
                        <a:rPr lang="en-US" sz="1200" dirty="0"/>
                        <a:t>Implementation Services</a:t>
                      </a:r>
                    </a:p>
                  </a:txBody>
                  <a:tcPr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$0</a:t>
                      </a:r>
                    </a:p>
                  </a:txBody>
                  <a:tcPr marL="68580" marR="68580" marT="0" marB="0" anchor="ctr">
                    <a:solidFill>
                      <a:srgbClr val="E2E2E2"/>
                    </a:solidFill>
                  </a:tcPr>
                </a:tc>
                <a:tc>
                  <a:txBody>
                    <a:bodyPr/>
                    <a:lstStyle/>
                    <a:p>
                      <a:pPr marL="0" marR="0" algn="r" rtl="0" eaLnBrk="1" latinLnBrk="0" hangingPunct="1">
                        <a:spcBef>
                          <a:spcPts val="0"/>
                        </a:spcBef>
                        <a:spcAft>
                          <a:spcPts val="0"/>
                        </a:spcAft>
                      </a:pPr>
                      <a:r>
                        <a:rPr kumimoji="0" lang="en-US" sz="1200" kern="1200" dirty="0">
                          <a:solidFill>
                            <a:schemeClr val="dk1"/>
                          </a:solidFill>
                          <a:highlight>
                            <a:srgbClr val="E2E2E2"/>
                          </a:highlight>
                          <a:latin typeface="+mn-lt"/>
                          <a:ea typeface="+mn-ea"/>
                          <a:cs typeface="+mn-cs"/>
                        </a:rPr>
                        <a:t>$0</a:t>
                      </a:r>
                    </a:p>
                  </a:txBody>
                  <a:tcPr marL="68580" marR="68580" marT="0" marB="0" anchor="ctr">
                    <a:solidFill>
                      <a:srgbClr val="E2E2E2"/>
                    </a:solidFill>
                  </a:tcPr>
                </a:tc>
                <a:tc>
                  <a:txBody>
                    <a:bodyPr/>
                    <a:lstStyle/>
                    <a:p>
                      <a:pPr algn="r"/>
                      <a:r>
                        <a:rPr lang="en-US" sz="1200" dirty="0"/>
                        <a:t>$1,035,000</a:t>
                      </a:r>
                    </a:p>
                  </a:txBody>
                  <a:tcPr anchor="ctr">
                    <a:solidFill>
                      <a:srgbClr val="E2E2E2"/>
                    </a:solidFill>
                  </a:tcPr>
                </a:tc>
                <a:tc>
                  <a:txBody>
                    <a:bodyPr/>
                    <a:lstStyle/>
                    <a:p>
                      <a:pPr algn="r"/>
                      <a:r>
                        <a:rPr lang="en-US" sz="1200" dirty="0"/>
                        <a:t>$1,035,000</a:t>
                      </a:r>
                    </a:p>
                  </a:txBody>
                  <a:tcPr anchor="ctr">
                    <a:solidFill>
                      <a:srgbClr val="E2E2E2"/>
                    </a:solidFill>
                  </a:tcPr>
                </a:tc>
                <a:extLst>
                  <a:ext uri="{0D108BD9-81ED-4DB2-BD59-A6C34878D82A}">
                    <a16:rowId xmlns:a16="http://schemas.microsoft.com/office/drawing/2014/main" val="3806895204"/>
                  </a:ext>
                </a:extLst>
              </a:tr>
              <a:tr h="0">
                <a:tc>
                  <a:txBody>
                    <a:bodyPr/>
                    <a:lstStyle/>
                    <a:p>
                      <a:pPr algn="l"/>
                      <a:r>
                        <a:rPr lang="en-US" sz="1200" dirty="0"/>
                        <a:t>Contingency</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$0</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$0</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$0</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$0</a:t>
                      </a:r>
                    </a:p>
                  </a:txBody>
                  <a:tcPr anchor="ctr">
                    <a:solidFill>
                      <a:srgbClr val="ABAFB1"/>
                    </a:solidFill>
                  </a:tcPr>
                </a:tc>
                <a:extLst>
                  <a:ext uri="{0D108BD9-81ED-4DB2-BD59-A6C34878D82A}">
                    <a16:rowId xmlns:a16="http://schemas.microsoft.com/office/drawing/2014/main" val="2038259305"/>
                  </a:ext>
                </a:extLst>
              </a:tr>
              <a:tr h="0">
                <a:tc>
                  <a:txBody>
                    <a:bodyPr/>
                    <a:lstStyle/>
                    <a:p>
                      <a:pPr algn="l"/>
                      <a:r>
                        <a:rPr lang="en-US" sz="1200" dirty="0"/>
                        <a:t>Settlement Agreement</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$5,991,399</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$5,991,399</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$5,991,399</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$0</a:t>
                      </a:r>
                    </a:p>
                  </a:txBody>
                  <a:tcPr anchor="ctr">
                    <a:solidFill>
                      <a:srgbClr val="ABAFB1"/>
                    </a:solidFill>
                  </a:tcPr>
                </a:tc>
                <a:extLst>
                  <a:ext uri="{0D108BD9-81ED-4DB2-BD59-A6C34878D82A}">
                    <a16:rowId xmlns:a16="http://schemas.microsoft.com/office/drawing/2014/main" val="1363092337"/>
                  </a:ext>
                </a:extLst>
              </a:tr>
              <a:tr h="0">
                <a:tc>
                  <a:txBody>
                    <a:bodyPr/>
                    <a:lstStyle/>
                    <a:p>
                      <a:pPr algn="l"/>
                      <a:r>
                        <a:rPr lang="en-US" sz="1200" dirty="0"/>
                        <a:t>Salaries &amp; Benefits</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$3,877,451</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$3,877,451</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$6,525,356</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$2,647,905</a:t>
                      </a:r>
                    </a:p>
                  </a:txBody>
                  <a:tcPr anchor="ctr">
                    <a:solidFill>
                      <a:srgbClr val="ABAFB1"/>
                    </a:solidFill>
                  </a:tcPr>
                </a:tc>
                <a:extLst>
                  <a:ext uri="{0D108BD9-81ED-4DB2-BD59-A6C34878D82A}">
                    <a16:rowId xmlns:a16="http://schemas.microsoft.com/office/drawing/2014/main" val="1489644174"/>
                  </a:ext>
                </a:extLst>
              </a:tr>
              <a:tr h="143987">
                <a:tc>
                  <a:txBody>
                    <a:bodyPr/>
                    <a:lstStyle/>
                    <a:p>
                      <a:pPr algn="l"/>
                      <a:r>
                        <a:rPr lang="en-US" sz="1200" dirty="0"/>
                        <a:t>HR Transfer and Risk Management Insurance</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$19,269</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$19,269</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$23,377</a:t>
                      </a:r>
                    </a:p>
                  </a:txBody>
                  <a:tcPr anchor="ctr">
                    <a:solidFill>
                      <a:srgbClr val="ABAFB1"/>
                    </a:solidFill>
                  </a:tcPr>
                </a:tc>
                <a:tc>
                  <a:txBody>
                    <a:bodyPr/>
                    <a:lstStyle/>
                    <a:p>
                      <a:pPr marL="0" marR="0" algn="r" rtl="0" eaLnBrk="1" latinLnBrk="0" hangingPunct="1">
                        <a:spcBef>
                          <a:spcPts val="0"/>
                        </a:spcBef>
                        <a:spcAft>
                          <a:spcPts val="0"/>
                        </a:spcAft>
                      </a:pPr>
                      <a:r>
                        <a:rPr kumimoji="0" lang="en-US" sz="1200" kern="1200" dirty="0">
                          <a:solidFill>
                            <a:schemeClr val="dk1"/>
                          </a:solidFill>
                          <a:latin typeface="+mn-lt"/>
                          <a:ea typeface="+mn-ea"/>
                          <a:cs typeface="+mn-cs"/>
                        </a:rPr>
                        <a:t>$4,108</a:t>
                      </a:r>
                    </a:p>
                  </a:txBody>
                  <a:tcPr anchor="ctr">
                    <a:solidFill>
                      <a:srgbClr val="ABAFB1"/>
                    </a:solidFill>
                  </a:tcPr>
                </a:tc>
                <a:extLst>
                  <a:ext uri="{0D108BD9-81ED-4DB2-BD59-A6C34878D82A}">
                    <a16:rowId xmlns:a16="http://schemas.microsoft.com/office/drawing/2014/main" val="1601535925"/>
                  </a:ext>
                </a:extLst>
              </a:tr>
              <a:tr h="0">
                <a:tc>
                  <a:txBody>
                    <a:bodyPr/>
                    <a:lstStyle/>
                    <a:p>
                      <a:pPr algn="r"/>
                      <a:r>
                        <a:rPr lang="en-US" sz="1200" b="1" dirty="0"/>
                        <a:t>Total:  </a:t>
                      </a:r>
                    </a:p>
                  </a:txBody>
                  <a:tcPr anchor="ctr"/>
                </a:tc>
                <a:tc>
                  <a:txBody>
                    <a:bodyPr/>
                    <a:lstStyle/>
                    <a:p>
                      <a:pPr marL="0" algn="r" rtl="0" eaLnBrk="1" latinLnBrk="0" hangingPunct="1"/>
                      <a:r>
                        <a:rPr kumimoji="0" lang="en-US" sz="1200" b="1" kern="1200" dirty="0">
                          <a:solidFill>
                            <a:schemeClr val="dk1"/>
                          </a:solidFill>
                          <a:latin typeface="+mn-lt"/>
                          <a:ea typeface="+mn-ea"/>
                          <a:cs typeface="+mn-cs"/>
                        </a:rPr>
                        <a:t>$26,625,145</a:t>
                      </a:r>
                    </a:p>
                  </a:txBody>
                  <a:tcPr anchor="ctr"/>
                </a:tc>
                <a:tc>
                  <a:txBody>
                    <a:bodyPr/>
                    <a:lstStyle/>
                    <a:p>
                      <a:pPr marL="0" algn="r" rtl="0" eaLnBrk="1" latinLnBrk="0" hangingPunct="1"/>
                      <a:r>
                        <a:rPr kumimoji="0" lang="en-US" sz="1200" b="1" kern="1200" dirty="0">
                          <a:solidFill>
                            <a:schemeClr val="dk1"/>
                          </a:solidFill>
                          <a:latin typeface="+mn-lt"/>
                          <a:ea typeface="+mn-ea"/>
                          <a:cs typeface="+mn-cs"/>
                        </a:rPr>
                        <a:t>$26,625,145</a:t>
                      </a:r>
                    </a:p>
                  </a:txBody>
                  <a:tcPr anchor="ctr"/>
                </a:tc>
                <a:tc>
                  <a:txBody>
                    <a:bodyPr/>
                    <a:lstStyle/>
                    <a:p>
                      <a:pPr algn="r"/>
                      <a:r>
                        <a:rPr lang="en-US" sz="1200" b="1" dirty="0"/>
                        <a:t>$32,640,235</a:t>
                      </a:r>
                    </a:p>
                  </a:txBody>
                  <a:tcPr anchor="ctr"/>
                </a:tc>
                <a:tc>
                  <a:txBody>
                    <a:bodyPr/>
                    <a:lstStyle/>
                    <a:p>
                      <a:pPr algn="r"/>
                      <a:r>
                        <a:rPr lang="en-US" sz="1200" b="1" dirty="0"/>
                        <a:t>$6,015,090</a:t>
                      </a:r>
                    </a:p>
                  </a:txBody>
                  <a:tcPr anchor="ctr"/>
                </a:tc>
                <a:extLst>
                  <a:ext uri="{0D108BD9-81ED-4DB2-BD59-A6C34878D82A}">
                    <a16:rowId xmlns:a16="http://schemas.microsoft.com/office/drawing/2014/main" val="750421008"/>
                  </a:ext>
                </a:extLst>
              </a:tr>
            </a:tbl>
          </a:graphicData>
        </a:graphic>
      </p:graphicFrame>
      <p:sp>
        <p:nvSpPr>
          <p:cNvPr id="3" name="Slide Number Placeholder 2">
            <a:extLst>
              <a:ext uri="{FF2B5EF4-FFF2-40B4-BE49-F238E27FC236}">
                <a16:creationId xmlns:a16="http://schemas.microsoft.com/office/drawing/2014/main" id="{A39D63D0-0D72-4BA8-A15B-D9FAA5A3A923}"/>
              </a:ext>
            </a:extLst>
          </p:cNvPr>
          <p:cNvSpPr>
            <a:spLocks noGrp="1"/>
          </p:cNvSpPr>
          <p:nvPr>
            <p:ph type="sldNum" sz="quarter" idx="12"/>
          </p:nvPr>
        </p:nvSpPr>
        <p:spPr/>
        <p:txBody>
          <a:bodyPr/>
          <a:lstStyle/>
          <a:p>
            <a:fld id="{ACBF18E8-B7DE-433D-B9F8-59A3D714F318}" type="slidenum">
              <a:rPr lang="en-US" smtClean="0"/>
              <a:pPr/>
              <a:t>4</a:t>
            </a:fld>
            <a:endParaRPr lang="en-US" dirty="0"/>
          </a:p>
        </p:txBody>
      </p:sp>
      <p:sp>
        <p:nvSpPr>
          <p:cNvPr id="2" name="Date Placeholder 1">
            <a:extLst>
              <a:ext uri="{FF2B5EF4-FFF2-40B4-BE49-F238E27FC236}">
                <a16:creationId xmlns:a16="http://schemas.microsoft.com/office/drawing/2014/main" id="{FB241887-BA66-47F6-A715-7E1230226D60}"/>
              </a:ext>
            </a:extLst>
          </p:cNvPr>
          <p:cNvSpPr>
            <a:spLocks noGrp="1"/>
          </p:cNvSpPr>
          <p:nvPr>
            <p:ph type="dt" sz="half" idx="2"/>
          </p:nvPr>
        </p:nvSpPr>
        <p:spPr/>
        <p:txBody>
          <a:bodyPr/>
          <a:lstStyle/>
          <a:p>
            <a:r>
              <a:rPr lang="en-US"/>
              <a:t>03/27/2023</a:t>
            </a:r>
            <a:endParaRPr lang="en-US" dirty="0"/>
          </a:p>
        </p:txBody>
      </p:sp>
      <p:sp>
        <p:nvSpPr>
          <p:cNvPr id="5" name="Footer Placeholder 4">
            <a:extLst>
              <a:ext uri="{FF2B5EF4-FFF2-40B4-BE49-F238E27FC236}">
                <a16:creationId xmlns:a16="http://schemas.microsoft.com/office/drawing/2014/main" id="{93EF56E2-FBC6-4875-843C-4BAF3F5BF7F2}"/>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155922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70F38A-60EB-4B8A-943E-B588D28EE770}"/>
              </a:ext>
            </a:extLst>
          </p:cNvPr>
          <p:cNvSpPr>
            <a:spLocks noGrp="1"/>
          </p:cNvSpPr>
          <p:nvPr>
            <p:ph type="title"/>
          </p:nvPr>
        </p:nvSpPr>
        <p:spPr/>
        <p:txBody>
          <a:bodyPr>
            <a:normAutofit fontScale="90000"/>
          </a:bodyPr>
          <a:lstStyle/>
          <a:p>
            <a:r>
              <a:rPr lang="en-US" sz="4000" dirty="0"/>
              <a:t>Florida PALM Project Update</a:t>
            </a:r>
            <a:br>
              <a:rPr lang="en-US" dirty="0"/>
            </a:br>
            <a:r>
              <a:rPr lang="en-US" dirty="0">
                <a:solidFill>
                  <a:schemeClr val="bg1">
                    <a:lumMod val="50000"/>
                  </a:schemeClr>
                </a:solidFill>
              </a:rPr>
              <a:t>Risks and Issues 22-23</a:t>
            </a:r>
            <a:endParaRPr lang="en-US" dirty="0">
              <a:highlight>
                <a:srgbClr val="FFFF00"/>
              </a:highlight>
            </a:endParaRPr>
          </a:p>
        </p:txBody>
      </p:sp>
      <p:sp>
        <p:nvSpPr>
          <p:cNvPr id="7" name="Content Placeholder 2">
            <a:extLst>
              <a:ext uri="{FF2B5EF4-FFF2-40B4-BE49-F238E27FC236}">
                <a16:creationId xmlns:a16="http://schemas.microsoft.com/office/drawing/2014/main" id="{7AFD5CC3-9B51-4FE0-ACCA-A15FEEE5C4B7}"/>
              </a:ext>
            </a:extLst>
          </p:cNvPr>
          <p:cNvSpPr>
            <a:spLocks noGrp="1"/>
          </p:cNvSpPr>
          <p:nvPr>
            <p:ph idx="1"/>
          </p:nvPr>
        </p:nvSpPr>
        <p:spPr>
          <a:xfrm>
            <a:off x="582613" y="1479550"/>
            <a:ext cx="10972800" cy="4525963"/>
          </a:xfrm>
        </p:spPr>
        <p:txBody>
          <a:bodyPr vert="horz" lIns="91440" tIns="45720" rIns="91440" bIns="45720" anchor="t">
            <a:normAutofit/>
          </a:bodyPr>
          <a:lstStyle/>
          <a:p>
            <a:r>
              <a:rPr lang="en-US" dirty="0"/>
              <a:t>Since the last ESC meeting, no Risks or Issues have been opened or closed</a:t>
            </a:r>
          </a:p>
          <a:p>
            <a:r>
              <a:rPr lang="en-US" dirty="0"/>
              <a:t>Issue 27 – Schedule delays prevented a fully committed Project schedule</a:t>
            </a:r>
          </a:p>
          <a:p>
            <a:r>
              <a:rPr lang="en-US" dirty="0"/>
              <a:t>There are no open Risks with a score of 15 or greater</a:t>
            </a:r>
          </a:p>
          <a:p>
            <a:pPr marL="393192" lvl="1" indent="0">
              <a:buNone/>
            </a:pPr>
            <a:endParaRPr lang="en-US" dirty="0"/>
          </a:p>
          <a:p>
            <a:pPr marL="109220" indent="0">
              <a:buNone/>
            </a:pPr>
            <a:endParaRPr lang="en-US" dirty="0"/>
          </a:p>
          <a:p>
            <a:pPr indent="-255905"/>
            <a:endParaRPr lang="en-US" dirty="0"/>
          </a:p>
          <a:p>
            <a:pPr indent="-255905"/>
            <a:endParaRPr lang="en-US" dirty="0"/>
          </a:p>
          <a:p>
            <a:pPr indent="-255905"/>
            <a:endParaRPr lang="en-US" dirty="0"/>
          </a:p>
        </p:txBody>
      </p:sp>
      <p:sp>
        <p:nvSpPr>
          <p:cNvPr id="3" name="Slide Number Placeholder 2">
            <a:extLst>
              <a:ext uri="{FF2B5EF4-FFF2-40B4-BE49-F238E27FC236}">
                <a16:creationId xmlns:a16="http://schemas.microsoft.com/office/drawing/2014/main" id="{B1D8F486-EE5F-4C35-9433-7FDC885F8616}"/>
              </a:ext>
            </a:extLst>
          </p:cNvPr>
          <p:cNvSpPr>
            <a:spLocks noGrp="1"/>
          </p:cNvSpPr>
          <p:nvPr>
            <p:ph type="sldNum" sz="quarter" idx="12"/>
          </p:nvPr>
        </p:nvSpPr>
        <p:spPr/>
        <p:txBody>
          <a:bodyPr/>
          <a:lstStyle/>
          <a:p>
            <a:fld id="{ACBF18E8-B7DE-433D-B9F8-59A3D714F318}" type="slidenum">
              <a:rPr lang="en-US" smtClean="0"/>
              <a:pPr/>
              <a:t>5</a:t>
            </a:fld>
            <a:endParaRPr lang="en-US" dirty="0"/>
          </a:p>
        </p:txBody>
      </p:sp>
      <p:sp>
        <p:nvSpPr>
          <p:cNvPr id="2" name="Date Placeholder 1">
            <a:extLst>
              <a:ext uri="{FF2B5EF4-FFF2-40B4-BE49-F238E27FC236}">
                <a16:creationId xmlns:a16="http://schemas.microsoft.com/office/drawing/2014/main" id="{0CB62A01-F3D0-4647-A2DC-58DB13E6CBD6}"/>
              </a:ext>
            </a:extLst>
          </p:cNvPr>
          <p:cNvSpPr>
            <a:spLocks noGrp="1"/>
          </p:cNvSpPr>
          <p:nvPr>
            <p:ph type="dt" sz="half" idx="2"/>
          </p:nvPr>
        </p:nvSpPr>
        <p:spPr/>
        <p:txBody>
          <a:bodyPr/>
          <a:lstStyle/>
          <a:p>
            <a:r>
              <a:rPr lang="en-US"/>
              <a:t>03/27/2023</a:t>
            </a:r>
            <a:endParaRPr lang="en-US" dirty="0"/>
          </a:p>
        </p:txBody>
      </p:sp>
      <p:sp>
        <p:nvSpPr>
          <p:cNvPr id="5" name="Footer Placeholder 4">
            <a:extLst>
              <a:ext uri="{FF2B5EF4-FFF2-40B4-BE49-F238E27FC236}">
                <a16:creationId xmlns:a16="http://schemas.microsoft.com/office/drawing/2014/main" id="{199DE124-A2E5-4003-8B70-5D5D24D32677}"/>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409095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DA56-5AD5-4C47-A58E-40BEC8809CA0}"/>
              </a:ext>
            </a:extLst>
          </p:cNvPr>
          <p:cNvSpPr>
            <a:spLocks noGrp="1"/>
          </p:cNvSpPr>
          <p:nvPr>
            <p:ph type="title"/>
          </p:nvPr>
        </p:nvSpPr>
        <p:spPr/>
        <p:txBody>
          <a:bodyPr/>
          <a:lstStyle/>
          <a:p>
            <a:r>
              <a:rPr lang="en-US" dirty="0"/>
              <a:t>Independent Validation and Verification (IV&amp;V)	</a:t>
            </a:r>
          </a:p>
        </p:txBody>
      </p:sp>
      <p:sp>
        <p:nvSpPr>
          <p:cNvPr id="3" name="Text Placeholder 2">
            <a:extLst>
              <a:ext uri="{FF2B5EF4-FFF2-40B4-BE49-F238E27FC236}">
                <a16:creationId xmlns:a16="http://schemas.microsoft.com/office/drawing/2014/main" id="{B43C64F0-FF73-4A25-847F-FDA19B3E6A1D}"/>
              </a:ext>
            </a:extLst>
          </p:cNvPr>
          <p:cNvSpPr>
            <a:spLocks noGrp="1"/>
          </p:cNvSpPr>
          <p:nvPr>
            <p:ph type="body" idx="1"/>
          </p:nvPr>
        </p:nvSpPr>
        <p:spPr/>
        <p:txBody>
          <a:bodyPr/>
          <a:lstStyle/>
          <a:p>
            <a:r>
              <a:rPr lang="en-US" dirty="0"/>
              <a:t>Content provided by </a:t>
            </a:r>
          </a:p>
          <a:p>
            <a:r>
              <a:rPr lang="en-US" dirty="0"/>
              <a:t>Public Consulting Group</a:t>
            </a:r>
          </a:p>
        </p:txBody>
      </p:sp>
      <p:sp>
        <p:nvSpPr>
          <p:cNvPr id="5" name="Slide Number Placeholder 4">
            <a:extLst>
              <a:ext uri="{FF2B5EF4-FFF2-40B4-BE49-F238E27FC236}">
                <a16:creationId xmlns:a16="http://schemas.microsoft.com/office/drawing/2014/main" id="{085DFC1D-1EEB-4E58-82CE-A10CC06F83FB}"/>
              </a:ext>
            </a:extLst>
          </p:cNvPr>
          <p:cNvSpPr>
            <a:spLocks noGrp="1"/>
          </p:cNvSpPr>
          <p:nvPr>
            <p:ph type="sldNum" sz="quarter" idx="12"/>
          </p:nvPr>
        </p:nvSpPr>
        <p:spPr/>
        <p:txBody>
          <a:bodyPr/>
          <a:lstStyle/>
          <a:p>
            <a:fld id="{ACBF18E8-B7DE-433D-B9F8-59A3D714F318}" type="slidenum">
              <a:rPr lang="en-US" smtClean="0"/>
              <a:pPr/>
              <a:t>6</a:t>
            </a:fld>
            <a:endParaRPr lang="en-US" dirty="0"/>
          </a:p>
        </p:txBody>
      </p:sp>
      <p:sp>
        <p:nvSpPr>
          <p:cNvPr id="4" name="Date Placeholder 3">
            <a:extLst>
              <a:ext uri="{FF2B5EF4-FFF2-40B4-BE49-F238E27FC236}">
                <a16:creationId xmlns:a16="http://schemas.microsoft.com/office/drawing/2014/main" id="{F06B2255-7EF7-4AD4-8129-57BBDC40C333}"/>
              </a:ext>
            </a:extLst>
          </p:cNvPr>
          <p:cNvSpPr>
            <a:spLocks noGrp="1"/>
          </p:cNvSpPr>
          <p:nvPr>
            <p:ph type="dt" sz="half" idx="2"/>
          </p:nvPr>
        </p:nvSpPr>
        <p:spPr/>
        <p:txBody>
          <a:bodyPr/>
          <a:lstStyle/>
          <a:p>
            <a:r>
              <a:rPr lang="en-US"/>
              <a:t>03/27/2023</a:t>
            </a:r>
            <a:endParaRPr lang="en-US" dirty="0"/>
          </a:p>
        </p:txBody>
      </p:sp>
      <p:sp>
        <p:nvSpPr>
          <p:cNvPr id="6" name="Footer Placeholder 5">
            <a:extLst>
              <a:ext uri="{FF2B5EF4-FFF2-40B4-BE49-F238E27FC236}">
                <a16:creationId xmlns:a16="http://schemas.microsoft.com/office/drawing/2014/main" id="{00781B5D-4114-452B-B7BE-7DD200FB45AD}"/>
              </a:ext>
            </a:extLst>
          </p:cNvPr>
          <p:cNvSpPr>
            <a:spLocks noGrp="1"/>
          </p:cNvSpPr>
          <p:nvPr>
            <p:ph type="ftr" sz="quarter" idx="3"/>
          </p:nvPr>
        </p:nvSpPr>
        <p:spPr/>
        <p:txBody>
          <a:bodyPr/>
          <a:lstStyle/>
          <a:p>
            <a:r>
              <a:rPr lang="en-US"/>
              <a:t>Executive Steering Committee Meeting</a:t>
            </a:r>
            <a:endParaRPr lang="en-US" dirty="0"/>
          </a:p>
        </p:txBody>
      </p:sp>
    </p:spTree>
    <p:extLst>
      <p:ext uri="{BB962C8B-B14F-4D97-AF65-F5344CB8AC3E}">
        <p14:creationId xmlns:p14="http://schemas.microsoft.com/office/powerpoint/2010/main" val="2026663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826AA-A854-982C-B596-4B53ABF93FCC}"/>
              </a:ext>
            </a:extLst>
          </p:cNvPr>
          <p:cNvSpPr>
            <a:spLocks noGrp="1"/>
          </p:cNvSpPr>
          <p:nvPr>
            <p:ph idx="1"/>
          </p:nvPr>
        </p:nvSpPr>
        <p:spPr>
          <a:xfrm>
            <a:off x="797051" y="1563413"/>
            <a:ext cx="10649831" cy="4525963"/>
          </a:xfrm>
        </p:spPr>
        <p:txBody>
          <a:bodyPr>
            <a:noAutofit/>
          </a:bodyPr>
          <a:lstStyle/>
          <a:p>
            <a:pPr marL="0" indent="0" algn="just">
              <a:spcBef>
                <a:spcPts val="500"/>
              </a:spcBef>
              <a:spcAft>
                <a:spcPts val="500"/>
              </a:spcAft>
              <a:buNone/>
            </a:pPr>
            <a:r>
              <a:rPr lang="en-US" sz="2200" dirty="0">
                <a:effectLst/>
                <a:latin typeface="Arial" panose="020B0604020202020204" pitchFamily="34" charset="0"/>
                <a:ea typeface="Calibri" panose="020F0502020204030204" pitchFamily="34" charset="0"/>
              </a:rPr>
              <a:t>The Florida PALM IV&amp;V Team received the following Amendment 8 Attachments for review on these dates:</a:t>
            </a:r>
          </a:p>
        </p:txBody>
      </p:sp>
      <p:sp>
        <p:nvSpPr>
          <p:cNvPr id="3" name="Slide Number Placeholder 2">
            <a:extLst>
              <a:ext uri="{FF2B5EF4-FFF2-40B4-BE49-F238E27FC236}">
                <a16:creationId xmlns:a16="http://schemas.microsoft.com/office/drawing/2014/main" id="{9437D75D-5094-1FD4-E088-2662BF011E3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BF18E8-B7DE-433D-B9F8-59A3D714F31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Footer Placeholder 5">
            <a:extLst>
              <a:ext uri="{FF2B5EF4-FFF2-40B4-BE49-F238E27FC236}">
                <a16:creationId xmlns:a16="http://schemas.microsoft.com/office/drawing/2014/main" id="{E2112B47-3605-3374-DD9F-B1E68B163EDB}"/>
              </a:ext>
            </a:extLst>
          </p:cNvPr>
          <p:cNvSpPr>
            <a:spLocks noGrp="1"/>
          </p:cNvSpPr>
          <p:nvPr>
            <p:ph type="ftr" sz="quarter" idx="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Executive Steering Committee Meeting</a:t>
            </a:r>
          </a:p>
        </p:txBody>
      </p:sp>
      <p:sp>
        <p:nvSpPr>
          <p:cNvPr id="7" name="Title 3">
            <a:extLst>
              <a:ext uri="{FF2B5EF4-FFF2-40B4-BE49-F238E27FC236}">
                <a16:creationId xmlns:a16="http://schemas.microsoft.com/office/drawing/2014/main" id="{BEDBC216-200F-C842-6588-ABE3591E1A60}"/>
              </a:ext>
            </a:extLst>
          </p:cNvPr>
          <p:cNvSpPr txBox="1">
            <a:spLocks/>
          </p:cNvSpPr>
          <p:nvPr/>
        </p:nvSpPr>
        <p:spPr>
          <a:xfrm>
            <a:off x="762000" y="347526"/>
            <a:ext cx="10134600" cy="1143000"/>
          </a:xfrm>
          <a:prstGeom prst="rect">
            <a:avLst/>
          </a:prstGeom>
        </p:spPr>
        <p:txBody>
          <a:bodyPr vert="horz" rtlCol="0" anchor="ctr">
            <a:normAutofit/>
            <a:scene3d>
              <a:camera prst="orthographicFront"/>
              <a:lightRig rig="soft" dir="t"/>
            </a:scene3d>
            <a:sp3d prstMaterial="softEdge"/>
          </a:bodyPr>
          <a:lst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t>IV&amp;V Update</a:t>
            </a:r>
            <a:br>
              <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rPr>
            </a:br>
            <a:r>
              <a:rPr kumimoji="0" lang="en-US" sz="3200" b="1" i="0" u="none" strike="noStrike" kern="1200" cap="none" spc="0" normalizeH="0" baseline="0" noProof="0" dirty="0">
                <a:ln>
                  <a:noFill/>
                </a:ln>
                <a:solidFill>
                  <a:prstClr val="white">
                    <a:lumMod val="50000"/>
                  </a:prstClr>
                </a:solidFill>
                <a:effectLst/>
                <a:uLnTx/>
                <a:uFillTx/>
                <a:latin typeface="Arial" panose="020B0604020202020204" pitchFamily="34" charset="0"/>
                <a:ea typeface="+mj-ea"/>
                <a:cs typeface="Arial" panose="020B0604020202020204" pitchFamily="34" charset="0"/>
              </a:rPr>
              <a:t>Amendment 8 Attachments Reviewed in 2023</a:t>
            </a:r>
            <a:endParaRPr kumimoji="0" lang="en-US" sz="3600" b="1" i="0" u="none" strike="noStrike" kern="1200" cap="none" spc="0" normalizeH="0" baseline="0" noProof="0" dirty="0">
              <a:ln>
                <a:noFill/>
              </a:ln>
              <a:solidFill>
                <a:srgbClr val="03304B"/>
              </a:solidFill>
              <a:effectLst/>
              <a:uLnTx/>
              <a:uFillTx/>
              <a:latin typeface="Arial" panose="020B0604020202020204" pitchFamily="34" charset="0"/>
              <a:ea typeface="+mj-ea"/>
              <a:cs typeface="Arial" panose="020B0604020202020204" pitchFamily="34" charset="0"/>
            </a:endParaRPr>
          </a:p>
        </p:txBody>
      </p:sp>
      <p:graphicFrame>
        <p:nvGraphicFramePr>
          <p:cNvPr id="5" name="Table 7">
            <a:extLst>
              <a:ext uri="{FF2B5EF4-FFF2-40B4-BE49-F238E27FC236}">
                <a16:creationId xmlns:a16="http://schemas.microsoft.com/office/drawing/2014/main" id="{8EDF74BD-B7BC-8C6C-1DEC-F1E80EFACF57}"/>
              </a:ext>
            </a:extLst>
          </p:cNvPr>
          <p:cNvGraphicFramePr>
            <a:graphicFrameLocks noGrp="1"/>
          </p:cNvGraphicFramePr>
          <p:nvPr/>
        </p:nvGraphicFramePr>
        <p:xfrm>
          <a:off x="784703" y="2517344"/>
          <a:ext cx="10364935" cy="2179320"/>
        </p:xfrm>
        <a:graphic>
          <a:graphicData uri="http://schemas.openxmlformats.org/drawingml/2006/table">
            <a:tbl>
              <a:tblPr firstRow="1" bandRow="1">
                <a:tableStyleId>{5C22544A-7EE6-4342-B048-85BDC9FD1C3A}</a:tableStyleId>
              </a:tblPr>
              <a:tblGrid>
                <a:gridCol w="1541490">
                  <a:extLst>
                    <a:ext uri="{9D8B030D-6E8A-4147-A177-3AD203B41FA5}">
                      <a16:colId xmlns:a16="http://schemas.microsoft.com/office/drawing/2014/main" val="4241519792"/>
                    </a:ext>
                  </a:extLst>
                </a:gridCol>
                <a:gridCol w="4039074">
                  <a:extLst>
                    <a:ext uri="{9D8B030D-6E8A-4147-A177-3AD203B41FA5}">
                      <a16:colId xmlns:a16="http://schemas.microsoft.com/office/drawing/2014/main" val="2813452248"/>
                    </a:ext>
                  </a:extLst>
                </a:gridCol>
                <a:gridCol w="4784371">
                  <a:extLst>
                    <a:ext uri="{9D8B030D-6E8A-4147-A177-3AD203B41FA5}">
                      <a16:colId xmlns:a16="http://schemas.microsoft.com/office/drawing/2014/main" val="1004225212"/>
                    </a:ext>
                  </a:extLst>
                </a:gridCol>
              </a:tblGrid>
              <a:tr h="370840">
                <a:tc>
                  <a:txBody>
                    <a:bodyPr/>
                    <a:lstStyle/>
                    <a:p>
                      <a:pPr algn="ctr"/>
                      <a:r>
                        <a:rPr lang="en-US" sz="1600"/>
                        <a:t>Attachments</a:t>
                      </a:r>
                    </a:p>
                  </a:txBody>
                  <a:tcPr/>
                </a:tc>
                <a:tc>
                  <a:txBody>
                    <a:bodyPr/>
                    <a:lstStyle/>
                    <a:p>
                      <a:pPr algn="ctr"/>
                      <a:r>
                        <a:rPr lang="en-US" sz="1600"/>
                        <a:t>Description</a:t>
                      </a:r>
                    </a:p>
                  </a:txBody>
                  <a:tcPr/>
                </a:tc>
                <a:tc>
                  <a:txBody>
                    <a:bodyPr/>
                    <a:lstStyle/>
                    <a:p>
                      <a:pPr algn="ctr"/>
                      <a:r>
                        <a:rPr lang="en-US" sz="1600" dirty="0"/>
                        <a:t>IV&amp;V Received Dates</a:t>
                      </a:r>
                    </a:p>
                  </a:txBody>
                  <a:tcPr/>
                </a:tc>
                <a:extLst>
                  <a:ext uri="{0D108BD9-81ED-4DB2-BD59-A6C34878D82A}">
                    <a16:rowId xmlns:a16="http://schemas.microsoft.com/office/drawing/2014/main" val="1084744271"/>
                  </a:ext>
                </a:extLst>
              </a:tr>
              <a:tr h="370840">
                <a:tc>
                  <a:txBody>
                    <a:bodyPr/>
                    <a:lstStyle/>
                    <a:p>
                      <a:pPr>
                        <a:lnSpc>
                          <a:spcPct val="150000"/>
                        </a:lnSpc>
                        <a:spcBef>
                          <a:spcPts val="300"/>
                        </a:spcBef>
                      </a:pPr>
                      <a:r>
                        <a:rPr lang="en-US" sz="1800" dirty="0">
                          <a:solidFill>
                            <a:schemeClr val="tx1"/>
                          </a:solidFill>
                        </a:rPr>
                        <a:t>5.1</a:t>
                      </a:r>
                    </a:p>
                  </a:txBody>
                  <a:tcPr/>
                </a:tc>
                <a:tc>
                  <a:txBody>
                    <a:bodyPr/>
                    <a:lstStyle/>
                    <a:p>
                      <a:pPr marL="0" marR="0" lvl="0" indent="0" algn="l" defTabSz="914400" rtl="0" eaLnBrk="1" fontAlgn="auto" latinLnBrk="0" hangingPunct="1">
                        <a:lnSpc>
                          <a:spcPct val="150000"/>
                        </a:lnSpc>
                        <a:spcBef>
                          <a:spcPts val="300"/>
                        </a:spcBef>
                        <a:spcAft>
                          <a:spcPts val="0"/>
                        </a:spcAft>
                        <a:buClrTx/>
                        <a:buSzTx/>
                        <a:buFontTx/>
                        <a:buNone/>
                        <a:tabLst/>
                        <a:defRPr/>
                      </a:pPr>
                      <a:r>
                        <a:rPr lang="en-US" sz="1800" b="0" i="0" dirty="0">
                          <a:solidFill>
                            <a:schemeClr val="tx1"/>
                          </a:solidFill>
                          <a:effectLst/>
                          <a:latin typeface="Arial" panose="020B0604020202020204" pitchFamily="34" charset="0"/>
                        </a:rPr>
                        <a:t>Business Requirements</a:t>
                      </a:r>
                      <a:endParaRPr lang="en-US" sz="1800" dirty="0">
                        <a:solidFill>
                          <a:schemeClr val="tx1"/>
                        </a:solidFill>
                      </a:endParaRPr>
                    </a:p>
                  </a:txBody>
                  <a:tcPr/>
                </a:tc>
                <a:tc>
                  <a:txBody>
                    <a:bodyPr/>
                    <a:lstStyle/>
                    <a:p>
                      <a:pPr algn="ctr">
                        <a:lnSpc>
                          <a:spcPct val="150000"/>
                        </a:lnSpc>
                        <a:spcBef>
                          <a:spcPts val="300"/>
                        </a:spcBef>
                      </a:pPr>
                      <a:r>
                        <a:rPr lang="en-US" sz="1800" dirty="0"/>
                        <a:t>03/06/23</a:t>
                      </a:r>
                    </a:p>
                  </a:txBody>
                  <a:tcPr/>
                </a:tc>
                <a:extLst>
                  <a:ext uri="{0D108BD9-81ED-4DB2-BD59-A6C34878D82A}">
                    <a16:rowId xmlns:a16="http://schemas.microsoft.com/office/drawing/2014/main" val="3280944750"/>
                  </a:ext>
                </a:extLst>
              </a:tr>
              <a:tr h="370840">
                <a:tc>
                  <a:txBody>
                    <a:bodyPr/>
                    <a:lstStyle/>
                    <a:p>
                      <a:pPr>
                        <a:lnSpc>
                          <a:spcPct val="150000"/>
                        </a:lnSpc>
                        <a:spcBef>
                          <a:spcPts val="300"/>
                        </a:spcBef>
                      </a:pPr>
                      <a:r>
                        <a:rPr lang="en-US" sz="1800" dirty="0"/>
                        <a:t>5.2</a:t>
                      </a:r>
                    </a:p>
                  </a:txBody>
                  <a:tcPr/>
                </a:tc>
                <a:tc>
                  <a:txBody>
                    <a:bodyPr/>
                    <a:lstStyle/>
                    <a:p>
                      <a:pPr>
                        <a:lnSpc>
                          <a:spcPct val="150000"/>
                        </a:lnSpc>
                        <a:spcBef>
                          <a:spcPts val="300"/>
                        </a:spcBef>
                      </a:pPr>
                      <a:r>
                        <a:rPr lang="en-US" sz="1800" dirty="0"/>
                        <a:t>Customizations</a:t>
                      </a:r>
                    </a:p>
                  </a:txBody>
                  <a:tcPr/>
                </a:tc>
                <a:tc>
                  <a:txBody>
                    <a:bodyPr/>
                    <a:lstStyle/>
                    <a:p>
                      <a:pPr algn="ctr">
                        <a:lnSpc>
                          <a:spcPct val="150000"/>
                        </a:lnSpc>
                        <a:spcBef>
                          <a:spcPts val="300"/>
                        </a:spcBef>
                      </a:pPr>
                      <a:r>
                        <a:rPr lang="en-US" sz="1800" dirty="0"/>
                        <a:t>03/06/23</a:t>
                      </a:r>
                    </a:p>
                  </a:txBody>
                  <a:tcPr/>
                </a:tc>
                <a:extLst>
                  <a:ext uri="{0D108BD9-81ED-4DB2-BD59-A6C34878D82A}">
                    <a16:rowId xmlns:a16="http://schemas.microsoft.com/office/drawing/2014/main" val="1928257515"/>
                  </a:ext>
                </a:extLst>
              </a:tr>
              <a:tr h="370840">
                <a:tc>
                  <a:txBody>
                    <a:bodyPr/>
                    <a:lstStyle/>
                    <a:p>
                      <a:pPr>
                        <a:lnSpc>
                          <a:spcPct val="150000"/>
                        </a:lnSpc>
                        <a:spcBef>
                          <a:spcPts val="300"/>
                        </a:spcBef>
                      </a:pPr>
                      <a:r>
                        <a:rPr lang="en-US" sz="1800" dirty="0"/>
                        <a:t>8</a:t>
                      </a:r>
                    </a:p>
                  </a:txBody>
                  <a:tcPr/>
                </a:tc>
                <a:tc>
                  <a:txBody>
                    <a:bodyPr/>
                    <a:lstStyle/>
                    <a:p>
                      <a:pPr>
                        <a:lnSpc>
                          <a:spcPct val="150000"/>
                        </a:lnSpc>
                        <a:spcBef>
                          <a:spcPts val="300"/>
                        </a:spcBef>
                      </a:pPr>
                      <a:r>
                        <a:rPr lang="en-US" sz="1800" dirty="0"/>
                        <a:t>Deliverable Acceptance Criteria</a:t>
                      </a:r>
                    </a:p>
                  </a:txBody>
                  <a:tcPr/>
                </a:tc>
                <a:tc>
                  <a:txBody>
                    <a:bodyPr/>
                    <a:lstStyle/>
                    <a:p>
                      <a:pPr algn="ctr">
                        <a:lnSpc>
                          <a:spcPct val="150000"/>
                        </a:lnSpc>
                        <a:spcBef>
                          <a:spcPts val="300"/>
                        </a:spcBef>
                      </a:pPr>
                      <a:r>
                        <a:rPr lang="en-US" sz="1800" dirty="0"/>
                        <a:t>03/13/23</a:t>
                      </a:r>
                    </a:p>
                  </a:txBody>
                  <a:tcPr/>
                </a:tc>
                <a:extLst>
                  <a:ext uri="{0D108BD9-81ED-4DB2-BD59-A6C34878D82A}">
                    <a16:rowId xmlns:a16="http://schemas.microsoft.com/office/drawing/2014/main" val="195697333"/>
                  </a:ext>
                </a:extLst>
              </a:tr>
              <a:tr h="370840">
                <a:tc>
                  <a:txBody>
                    <a:bodyPr/>
                    <a:lstStyle/>
                    <a:p>
                      <a:pPr>
                        <a:lnSpc>
                          <a:spcPct val="150000"/>
                        </a:lnSpc>
                        <a:spcBef>
                          <a:spcPts val="300"/>
                        </a:spcBef>
                      </a:pPr>
                      <a:r>
                        <a:rPr lang="en-US" sz="1800" dirty="0"/>
                        <a:t>2</a:t>
                      </a:r>
                    </a:p>
                  </a:txBody>
                  <a:tcPr/>
                </a:tc>
                <a:tc>
                  <a:txBody>
                    <a:bodyPr/>
                    <a:lstStyle/>
                    <a:p>
                      <a:pPr>
                        <a:lnSpc>
                          <a:spcPct val="150000"/>
                        </a:lnSpc>
                        <a:spcBef>
                          <a:spcPts val="300"/>
                        </a:spcBef>
                      </a:pPr>
                      <a:r>
                        <a:rPr lang="en-US" sz="1800" dirty="0"/>
                        <a:t>Payment Schedule</a:t>
                      </a:r>
                    </a:p>
                  </a:txBody>
                  <a:tcPr/>
                </a:tc>
                <a:tc>
                  <a:txBody>
                    <a:bodyPr/>
                    <a:lstStyle/>
                    <a:p>
                      <a:pPr algn="ctr">
                        <a:lnSpc>
                          <a:spcPct val="150000"/>
                        </a:lnSpc>
                        <a:spcBef>
                          <a:spcPts val="300"/>
                        </a:spcBef>
                      </a:pPr>
                      <a:r>
                        <a:rPr lang="en-US" sz="1800" dirty="0"/>
                        <a:t>03/14/23</a:t>
                      </a:r>
                    </a:p>
                  </a:txBody>
                  <a:tcPr/>
                </a:tc>
                <a:extLst>
                  <a:ext uri="{0D108BD9-81ED-4DB2-BD59-A6C34878D82A}">
                    <a16:rowId xmlns:a16="http://schemas.microsoft.com/office/drawing/2014/main" val="2850235055"/>
                  </a:ext>
                </a:extLst>
              </a:tr>
            </a:tbl>
          </a:graphicData>
        </a:graphic>
      </p:graphicFrame>
      <p:sp>
        <p:nvSpPr>
          <p:cNvPr id="8" name="Date Placeholder 5">
            <a:extLst>
              <a:ext uri="{FF2B5EF4-FFF2-40B4-BE49-F238E27FC236}">
                <a16:creationId xmlns:a16="http://schemas.microsoft.com/office/drawing/2014/main" id="{582E9DDD-6D3F-E3B0-8F8C-9B23B1ED2333}"/>
              </a:ext>
            </a:extLst>
          </p:cNvPr>
          <p:cNvSpPr>
            <a:spLocks noGrp="1"/>
          </p:cNvSpPr>
          <p:nvPr>
            <p:ph type="dt" sz="half" idx="2"/>
          </p:nvPr>
        </p:nvSpPr>
        <p:spPr>
          <a:xfrm>
            <a:off x="10515600" y="6413716"/>
            <a:ext cx="1074528" cy="36576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03/27/2023</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795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826AA-A854-982C-B596-4B53ABF93FCC}"/>
              </a:ext>
            </a:extLst>
          </p:cNvPr>
          <p:cNvSpPr>
            <a:spLocks noGrp="1"/>
          </p:cNvSpPr>
          <p:nvPr>
            <p:ph sz="half" idx="1"/>
          </p:nvPr>
        </p:nvSpPr>
        <p:spPr>
          <a:xfrm>
            <a:off x="609599" y="1493838"/>
            <a:ext cx="10852728" cy="4525963"/>
          </a:xfrm>
        </p:spPr>
        <p:txBody>
          <a:bodyPr vert="horz">
            <a:noAutofit/>
          </a:bodyPr>
          <a:lstStyle/>
          <a:p>
            <a:pPr fontAlgn="base"/>
            <a:r>
              <a:rPr lang="en-US" sz="2500" b="0" i="0" dirty="0">
                <a:effectLst/>
              </a:rPr>
              <a:t>IV&amp;V received and reviewed the Amendment 8 Business Requirements, Customizations, Deliverable Acceptance Criteria, and Payment Schedule Attachments.</a:t>
            </a:r>
          </a:p>
          <a:p>
            <a:pPr fontAlgn="base"/>
            <a:r>
              <a:rPr lang="en-US" sz="2500" b="0" i="0" dirty="0">
                <a:effectLst/>
              </a:rPr>
              <a:t>IV&amp;V discussed </a:t>
            </a:r>
            <a:r>
              <a:rPr lang="en-US" sz="2500" dirty="0"/>
              <a:t>questions and feedback on the documents </a:t>
            </a:r>
            <a:r>
              <a:rPr lang="en-US" sz="2500" b="0" i="0" dirty="0">
                <a:effectLst/>
              </a:rPr>
              <a:t>with Florida PALM Project Team representatives on 3/22/23 and 3/23/23.</a:t>
            </a:r>
          </a:p>
          <a:p>
            <a:pPr fontAlgn="base"/>
            <a:r>
              <a:rPr lang="en-US" sz="2500" dirty="0"/>
              <a:t>Additionally, IV&amp;V discussed responses to the Florida PALM Project Team comments on the first IV&amp;V review of the Statement of Work and Definitions.</a:t>
            </a:r>
          </a:p>
          <a:p>
            <a:pPr fontAlgn="base"/>
            <a:r>
              <a:rPr lang="en-US" sz="2500" b="0" i="0" dirty="0">
                <a:effectLst/>
              </a:rPr>
              <a:t>Initial</a:t>
            </a:r>
            <a:r>
              <a:rPr lang="en-US" sz="2500" dirty="0"/>
              <a:t> review of all Amendment 8 Attachments is now complete, although further review may be conducted upon Florida PALM Project Team request.</a:t>
            </a:r>
            <a:endParaRPr lang="en-US" sz="2500" b="0" i="0" dirty="0">
              <a:effectLst/>
            </a:endParaRPr>
          </a:p>
        </p:txBody>
      </p:sp>
      <p:sp>
        <p:nvSpPr>
          <p:cNvPr id="3" name="Slide Number Placeholder 2">
            <a:extLst>
              <a:ext uri="{FF2B5EF4-FFF2-40B4-BE49-F238E27FC236}">
                <a16:creationId xmlns:a16="http://schemas.microsoft.com/office/drawing/2014/main" id="{9437D75D-5094-1FD4-E088-2662BF011E3B}"/>
              </a:ext>
            </a:extLst>
          </p:cNvPr>
          <p:cNvSpPr>
            <a:spLocks noGrp="1"/>
          </p:cNvSpPr>
          <p:nvPr>
            <p:ph type="sldNum" sz="quarter" idx="12"/>
          </p:nvPr>
        </p:nvSpPr>
        <p:spPr>
          <a:xfrm>
            <a:off x="10744200" y="274639"/>
            <a:ext cx="810876" cy="365125"/>
          </a:xfrm>
        </p:spPr>
        <p:txBody>
          <a:bodyPr vert="horz" anchor="ctr" anchorCtr="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CBF18E8-B7DE-433D-B9F8-59A3D714F31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itle 3">
            <a:extLst>
              <a:ext uri="{FF2B5EF4-FFF2-40B4-BE49-F238E27FC236}">
                <a16:creationId xmlns:a16="http://schemas.microsoft.com/office/drawing/2014/main" id="{BEDBC216-200F-C842-6588-ABE3591E1A60}"/>
              </a:ext>
            </a:extLst>
          </p:cNvPr>
          <p:cNvSpPr txBox="1">
            <a:spLocks/>
          </p:cNvSpPr>
          <p:nvPr/>
        </p:nvSpPr>
        <p:spPr>
          <a:xfrm>
            <a:off x="609600" y="274638"/>
            <a:ext cx="10134600" cy="1143000"/>
          </a:xfrm>
          <a:prstGeom prst="rect">
            <a:avLst/>
          </a:prstGeom>
        </p:spPr>
        <p:txBody>
          <a:bodyPr vert="horz" rtlCol="0" anchor="ctr">
            <a:normAutofit/>
            <a:scene3d>
              <a:camera prst="orthographicFront"/>
              <a:lightRig rig="soft" dir="t"/>
            </a:scene3d>
            <a:sp3d prstMaterial="softEdge"/>
          </a:bodyPr>
          <a:lst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1" i="0" u="none" strike="noStrike" kern="1200" cap="none" spc="0" normalizeH="0" baseline="0" noProof="0">
                <a:ln>
                  <a:noFill/>
                </a:ln>
                <a:solidFill>
                  <a:srgbClr val="03304B"/>
                </a:solidFill>
                <a:effectLst/>
                <a:uLnTx/>
                <a:uFillTx/>
                <a:latin typeface="Arial" panose="020B0604020202020204" pitchFamily="34" charset="0"/>
                <a:ea typeface="+mj-ea"/>
                <a:cs typeface="Arial" panose="020B0604020202020204" pitchFamily="34" charset="0"/>
              </a:rPr>
              <a:t>IV&amp;V Update</a:t>
            </a:r>
            <a:br>
              <a:rPr kumimoji="0" lang="en-US" sz="3600" b="1" i="0" u="none" strike="noStrike" kern="1200" cap="none" spc="0" normalizeH="0" baseline="0" noProof="0">
                <a:ln>
                  <a:noFill/>
                </a:ln>
                <a:solidFill>
                  <a:srgbClr val="03304B"/>
                </a:solidFill>
                <a:effectLst/>
                <a:uLnTx/>
                <a:uFillTx/>
                <a:latin typeface="Arial" panose="020B0604020202020204" pitchFamily="34" charset="0"/>
                <a:ea typeface="+mj-ea"/>
                <a:cs typeface="Arial" panose="020B0604020202020204" pitchFamily="34" charset="0"/>
              </a:rPr>
            </a:br>
            <a:r>
              <a:rPr kumimoji="0" lang="en-US" sz="2800" b="1" i="0" u="none" strike="noStrike" kern="1200" cap="none" spc="0" normalizeH="0" baseline="0" noProof="0">
                <a:ln>
                  <a:noFill/>
                </a:ln>
                <a:solidFill>
                  <a:prstClr val="white">
                    <a:lumMod val="50000"/>
                  </a:prstClr>
                </a:solidFill>
                <a:effectLst/>
                <a:uLnTx/>
                <a:uFillTx/>
                <a:latin typeface="Arial" panose="020B0604020202020204" pitchFamily="34" charset="0"/>
                <a:ea typeface="+mj-ea"/>
                <a:cs typeface="Arial" panose="020B0604020202020204" pitchFamily="34" charset="0"/>
              </a:rPr>
              <a:t>Amendment 8 Attachments Reviewed in 2023</a:t>
            </a:r>
          </a:p>
        </p:txBody>
      </p:sp>
      <p:sp>
        <p:nvSpPr>
          <p:cNvPr id="6" name="Footer Placeholder 5">
            <a:extLst>
              <a:ext uri="{FF2B5EF4-FFF2-40B4-BE49-F238E27FC236}">
                <a16:creationId xmlns:a16="http://schemas.microsoft.com/office/drawing/2014/main" id="{E2112B47-3605-3374-DD9F-B1E68B163EDB}"/>
              </a:ext>
            </a:extLst>
          </p:cNvPr>
          <p:cNvSpPr>
            <a:spLocks noGrp="1"/>
          </p:cNvSpPr>
          <p:nvPr>
            <p:ph type="ftr" sz="quarter" idx="3"/>
          </p:nvPr>
        </p:nvSpPr>
        <p:spPr>
          <a:xfrm>
            <a:off x="6553199" y="6414034"/>
            <a:ext cx="3810001" cy="365125"/>
          </a:xfrm>
        </p:spPr>
        <p:txBody>
          <a:bodyPr vert="horz" anchor="ctr" anchorCtr="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Executive Steering Committee Meeting</a:t>
            </a:r>
          </a:p>
        </p:txBody>
      </p:sp>
      <p:sp>
        <p:nvSpPr>
          <p:cNvPr id="5" name="Date Placeholder 5">
            <a:extLst>
              <a:ext uri="{FF2B5EF4-FFF2-40B4-BE49-F238E27FC236}">
                <a16:creationId xmlns:a16="http://schemas.microsoft.com/office/drawing/2014/main" id="{40E8545F-7632-FBA4-D342-5494480358BE}"/>
              </a:ext>
            </a:extLst>
          </p:cNvPr>
          <p:cNvSpPr>
            <a:spLocks noGrp="1"/>
          </p:cNvSpPr>
          <p:nvPr>
            <p:ph type="dt" sz="half" idx="13"/>
          </p:nvPr>
        </p:nvSpPr>
        <p:spPr>
          <a:xfrm>
            <a:off x="10515600" y="6413716"/>
            <a:ext cx="1074528" cy="365760"/>
          </a:xfrm>
        </p:spPr>
        <p:txBody>
          <a:bodyPr vert="horz" anchor="ctr" anchorCtr="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03/27/2023</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9836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826AA-A854-982C-B596-4B53ABF93FCC}"/>
              </a:ext>
            </a:extLst>
          </p:cNvPr>
          <p:cNvSpPr>
            <a:spLocks noGrp="1"/>
          </p:cNvSpPr>
          <p:nvPr>
            <p:ph idx="1"/>
          </p:nvPr>
        </p:nvSpPr>
        <p:spPr>
          <a:xfrm>
            <a:off x="762001" y="1570038"/>
            <a:ext cx="10793076" cy="4184083"/>
          </a:xfrm>
        </p:spPr>
        <p:txBody>
          <a:bodyPr>
            <a:noAutofit/>
          </a:bodyPr>
          <a:lstStyle/>
          <a:p>
            <a:pPr marL="342900" indent="-342900"/>
            <a:r>
              <a:rPr lang="en-US" b="0" i="0" dirty="0">
                <a:solidFill>
                  <a:srgbClr val="000000"/>
                </a:solidFill>
                <a:effectLst/>
                <a:latin typeface="Arial" panose="020B0604020202020204" pitchFamily="34" charset="0"/>
              </a:rPr>
              <a:t>IV&amp;V reviewed the Agency Status </a:t>
            </a:r>
            <a:r>
              <a:rPr lang="en-US" dirty="0">
                <a:solidFill>
                  <a:srgbClr val="000000"/>
                </a:solidFill>
              </a:rPr>
              <a:t>Reports to improve them as a tool of Agency communication with the Florida Legislature and ESC</a:t>
            </a:r>
            <a:r>
              <a:rPr lang="en-US" b="0" i="0" dirty="0">
                <a:solidFill>
                  <a:srgbClr val="000000"/>
                </a:solidFill>
                <a:effectLst/>
                <a:latin typeface="Arial" panose="020B0604020202020204" pitchFamily="34" charset="0"/>
              </a:rPr>
              <a:t> and discussed the context of their implementation and usage with the Florida PALM Project Team.</a:t>
            </a:r>
          </a:p>
          <a:p>
            <a:pPr marL="342900" indent="-342900"/>
            <a:r>
              <a:rPr lang="en-US" dirty="0">
                <a:solidFill>
                  <a:srgbClr val="000000"/>
                </a:solidFill>
              </a:rPr>
              <a:t>IV&amp;V reviewed industry best practices and leveraged our experience in what has worked in similar projects in other states.</a:t>
            </a:r>
          </a:p>
          <a:p>
            <a:pPr marL="342900" indent="-342900"/>
            <a:r>
              <a:rPr lang="en-US" b="0" i="0" dirty="0">
                <a:solidFill>
                  <a:srgbClr val="000000"/>
                </a:solidFill>
                <a:effectLst/>
                <a:latin typeface="Arial" panose="020B0604020202020204" pitchFamily="34" charset="0"/>
              </a:rPr>
              <a:t>IV&amp;V shared final results and recommendations with the Florida PALM </a:t>
            </a:r>
            <a:r>
              <a:rPr lang="en-US" dirty="0">
                <a:solidFill>
                  <a:srgbClr val="000000"/>
                </a:solidFill>
              </a:rPr>
              <a:t>Project Team in the 3/17/23 IV&amp;V Weekly Status Report.</a:t>
            </a:r>
          </a:p>
        </p:txBody>
      </p:sp>
      <p:sp>
        <p:nvSpPr>
          <p:cNvPr id="3" name="Slide Number Placeholder 2">
            <a:extLst>
              <a:ext uri="{FF2B5EF4-FFF2-40B4-BE49-F238E27FC236}">
                <a16:creationId xmlns:a16="http://schemas.microsoft.com/office/drawing/2014/main" id="{9437D75D-5094-1FD4-E088-2662BF011E3B}"/>
              </a:ext>
            </a:extLst>
          </p:cNvPr>
          <p:cNvSpPr>
            <a:spLocks noGrp="1"/>
          </p:cNvSpPr>
          <p:nvPr>
            <p:ph type="sldNum" sz="quarter" idx="12"/>
          </p:nvPr>
        </p:nvSpPr>
        <p:spPr/>
        <p:txBody>
          <a:bodyPr/>
          <a:lstStyle/>
          <a:p>
            <a:fld id="{ACBF18E8-B7DE-433D-B9F8-59A3D714F318}" type="slidenum">
              <a:rPr lang="en-US" smtClean="0"/>
              <a:pPr/>
              <a:t>9</a:t>
            </a:fld>
            <a:endParaRPr lang="en-US"/>
          </a:p>
        </p:txBody>
      </p:sp>
      <p:sp>
        <p:nvSpPr>
          <p:cNvPr id="6" name="Footer Placeholder 5">
            <a:extLst>
              <a:ext uri="{FF2B5EF4-FFF2-40B4-BE49-F238E27FC236}">
                <a16:creationId xmlns:a16="http://schemas.microsoft.com/office/drawing/2014/main" id="{E2112B47-3605-3374-DD9F-B1E68B163EDB}"/>
              </a:ext>
            </a:extLst>
          </p:cNvPr>
          <p:cNvSpPr>
            <a:spLocks noGrp="1"/>
          </p:cNvSpPr>
          <p:nvPr>
            <p:ph type="ftr" sz="quarter" idx="3"/>
          </p:nvPr>
        </p:nvSpPr>
        <p:spPr/>
        <p:txBody>
          <a:bodyPr/>
          <a:lstStyle/>
          <a:p>
            <a:r>
              <a:rPr lang="en-US"/>
              <a:t>Executive Steering Committee Meeting</a:t>
            </a:r>
          </a:p>
        </p:txBody>
      </p:sp>
      <p:sp>
        <p:nvSpPr>
          <p:cNvPr id="7" name="Title 3">
            <a:extLst>
              <a:ext uri="{FF2B5EF4-FFF2-40B4-BE49-F238E27FC236}">
                <a16:creationId xmlns:a16="http://schemas.microsoft.com/office/drawing/2014/main" id="{BEDBC216-200F-C842-6588-ABE3591E1A60}"/>
              </a:ext>
            </a:extLst>
          </p:cNvPr>
          <p:cNvSpPr txBox="1">
            <a:spLocks/>
          </p:cNvSpPr>
          <p:nvPr/>
        </p:nvSpPr>
        <p:spPr>
          <a:xfrm>
            <a:off x="762000" y="427038"/>
            <a:ext cx="10134600" cy="1143000"/>
          </a:xfrm>
          <a:prstGeom prst="rect">
            <a:avLst/>
          </a:prstGeom>
        </p:spPr>
        <p:txBody>
          <a:bodyPr vert="horz" rtlCol="0" anchor="ctr">
            <a:normAutofit/>
            <a:scene3d>
              <a:camera prst="orthographicFront"/>
              <a:lightRig rig="soft" dir="t"/>
            </a:scene3d>
            <a:sp3d prstMaterial="softEdge"/>
          </a:bodyPr>
          <a:lstStyle>
            <a:lvl1pPr algn="l" rtl="0" eaLnBrk="1" latinLnBrk="0" hangingPunct="1">
              <a:spcBef>
                <a:spcPct val="0"/>
              </a:spcBef>
              <a:buNone/>
              <a:defRPr kumimoji="0" sz="3600" b="1" kern="1200" baseline="0">
                <a:solidFill>
                  <a:srgbClr val="03304B"/>
                </a:solidFill>
                <a:effectLst/>
                <a:latin typeface="Arial" panose="020B0604020202020204" pitchFamily="34" charset="0"/>
                <a:ea typeface="+mj-ea"/>
                <a:cs typeface="Arial" panose="020B0604020202020204" pitchFamily="34" charset="0"/>
              </a:defRPr>
            </a:lvl1pPr>
            <a:extLst/>
          </a:lstStyle>
          <a:p>
            <a:r>
              <a:rPr lang="en-US" dirty="0"/>
              <a:t>IV&amp;V Update</a:t>
            </a:r>
            <a:br>
              <a:rPr lang="en-US" dirty="0"/>
            </a:br>
            <a:r>
              <a:rPr lang="en-US" sz="3200" dirty="0">
                <a:solidFill>
                  <a:schemeClr val="bg1">
                    <a:lumMod val="50000"/>
                  </a:schemeClr>
                </a:solidFill>
                <a:latin typeface="+mj-lt"/>
              </a:rPr>
              <a:t>Florida PALM Project Agency Status Reports</a:t>
            </a:r>
            <a:endParaRPr lang="en-US" sz="2400" dirty="0">
              <a:solidFill>
                <a:schemeClr val="bg1">
                  <a:lumMod val="50000"/>
                </a:schemeClr>
              </a:solidFill>
              <a:latin typeface="+mj-lt"/>
            </a:endParaRPr>
          </a:p>
        </p:txBody>
      </p:sp>
      <p:sp>
        <p:nvSpPr>
          <p:cNvPr id="5" name="Date Placeholder 5">
            <a:extLst>
              <a:ext uri="{FF2B5EF4-FFF2-40B4-BE49-F238E27FC236}">
                <a16:creationId xmlns:a16="http://schemas.microsoft.com/office/drawing/2014/main" id="{40E8545F-7632-FBA4-D342-5494480358BE}"/>
              </a:ext>
            </a:extLst>
          </p:cNvPr>
          <p:cNvSpPr>
            <a:spLocks noGrp="1"/>
          </p:cNvSpPr>
          <p:nvPr>
            <p:ph type="dt" sz="half" idx="2"/>
          </p:nvPr>
        </p:nvSpPr>
        <p:spPr>
          <a:xfrm>
            <a:off x="10515600" y="6413716"/>
            <a:ext cx="1074528" cy="365760"/>
          </a:xfrm>
        </p:spPr>
        <p:txBody>
          <a:bodyPr/>
          <a:lstStyle/>
          <a:p>
            <a:r>
              <a:rPr lang="en-US"/>
              <a:t>03/27/2023</a:t>
            </a:r>
            <a:endParaRPr lang="en-US" dirty="0"/>
          </a:p>
        </p:txBody>
      </p:sp>
    </p:spTree>
    <p:extLst>
      <p:ext uri="{BB962C8B-B14F-4D97-AF65-F5344CB8AC3E}">
        <p14:creationId xmlns:p14="http://schemas.microsoft.com/office/powerpoint/2010/main" val="6971090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rida PALM Project 16X9">
  <a:themeElements>
    <a:clrScheme name="Custom 2">
      <a:dk1>
        <a:sysClr val="windowText" lastClr="000000"/>
      </a:dk1>
      <a:lt1>
        <a:sysClr val="window" lastClr="FFFFFF"/>
      </a:lt1>
      <a:dk2>
        <a:srgbClr val="464646"/>
      </a:dk2>
      <a:lt2>
        <a:srgbClr val="DEF5FA"/>
      </a:lt2>
      <a:accent1>
        <a:srgbClr val="03304B"/>
      </a:accent1>
      <a:accent2>
        <a:srgbClr val="22658A"/>
      </a:accent2>
      <a:accent3>
        <a:srgbClr val="AE2026"/>
      </a:accent3>
      <a:accent4>
        <a:srgbClr val="39639D"/>
      </a:accent4>
      <a:accent5>
        <a:srgbClr val="474B78"/>
      </a:accent5>
      <a:accent6>
        <a:srgbClr val="7D3C4A"/>
      </a:accent6>
      <a:hlink>
        <a:srgbClr val="AE2026"/>
      </a:hlink>
      <a:folHlink>
        <a:srgbClr val="AE20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Florida PALM Template 16x9" id="{C38747B7-F79C-4425-9648-F6178F6D18DD}" vid="{E5F5DA22-260B-4530-B56D-2FDBBB58664B}"/>
    </a:ext>
  </a:extLst>
</a:theme>
</file>

<file path=ppt/theme/theme2.xml><?xml version="1.0" encoding="utf-8"?>
<a:theme xmlns:a="http://schemas.openxmlformats.org/drawingml/2006/main" name="3_Florida PALM Project 16X9">
  <a:themeElements>
    <a:clrScheme name="Custom 2">
      <a:dk1>
        <a:sysClr val="windowText" lastClr="000000"/>
      </a:dk1>
      <a:lt1>
        <a:sysClr val="window" lastClr="FFFFFF"/>
      </a:lt1>
      <a:dk2>
        <a:srgbClr val="464646"/>
      </a:dk2>
      <a:lt2>
        <a:srgbClr val="DEF5FA"/>
      </a:lt2>
      <a:accent1>
        <a:srgbClr val="03304B"/>
      </a:accent1>
      <a:accent2>
        <a:srgbClr val="22658A"/>
      </a:accent2>
      <a:accent3>
        <a:srgbClr val="AE2026"/>
      </a:accent3>
      <a:accent4>
        <a:srgbClr val="39639D"/>
      </a:accent4>
      <a:accent5>
        <a:srgbClr val="474B78"/>
      </a:accent5>
      <a:accent6>
        <a:srgbClr val="7D3C4A"/>
      </a:accent6>
      <a:hlink>
        <a:srgbClr val="AE2026"/>
      </a:hlink>
      <a:folHlink>
        <a:srgbClr val="AE20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Florida PALM Template 16x9" id="{C38747B7-F79C-4425-9648-F6178F6D18DD}" vid="{E5F5DA22-260B-4530-B56D-2FDBBB58664B}"/>
    </a:ext>
  </a:extLst>
</a:theme>
</file>

<file path=ppt/theme/theme3.xml><?xml version="1.0" encoding="utf-8"?>
<a:theme xmlns:a="http://schemas.openxmlformats.org/drawingml/2006/main" name="1_Florida PALM Project 16X9">
  <a:themeElements>
    <a:clrScheme name="Custom 2">
      <a:dk1>
        <a:sysClr val="windowText" lastClr="000000"/>
      </a:dk1>
      <a:lt1>
        <a:sysClr val="window" lastClr="FFFFFF"/>
      </a:lt1>
      <a:dk2>
        <a:srgbClr val="464646"/>
      </a:dk2>
      <a:lt2>
        <a:srgbClr val="DEF5FA"/>
      </a:lt2>
      <a:accent1>
        <a:srgbClr val="03304B"/>
      </a:accent1>
      <a:accent2>
        <a:srgbClr val="22658A"/>
      </a:accent2>
      <a:accent3>
        <a:srgbClr val="AE2026"/>
      </a:accent3>
      <a:accent4>
        <a:srgbClr val="39639D"/>
      </a:accent4>
      <a:accent5>
        <a:srgbClr val="474B78"/>
      </a:accent5>
      <a:accent6>
        <a:srgbClr val="7D3C4A"/>
      </a:accent6>
      <a:hlink>
        <a:srgbClr val="AE2026"/>
      </a:hlink>
      <a:folHlink>
        <a:srgbClr val="AE20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Florida PALM Template 16x9" id="{C38747B7-F79C-4425-9648-F6178F6D18DD}" vid="{E5F5DA22-260B-4530-B56D-2FDBBB58664B}"/>
    </a:ext>
  </a:extLst>
</a:theme>
</file>

<file path=ppt/theme/theme4.xml><?xml version="1.0" encoding="utf-8"?>
<a:theme xmlns:a="http://schemas.openxmlformats.org/drawingml/2006/main" name="2_Florida PALM Project 16X9">
  <a:themeElements>
    <a:clrScheme name="Custom 2">
      <a:dk1>
        <a:sysClr val="windowText" lastClr="000000"/>
      </a:dk1>
      <a:lt1>
        <a:sysClr val="window" lastClr="FFFFFF"/>
      </a:lt1>
      <a:dk2>
        <a:srgbClr val="464646"/>
      </a:dk2>
      <a:lt2>
        <a:srgbClr val="DEF5FA"/>
      </a:lt2>
      <a:accent1>
        <a:srgbClr val="03304B"/>
      </a:accent1>
      <a:accent2>
        <a:srgbClr val="22658A"/>
      </a:accent2>
      <a:accent3>
        <a:srgbClr val="AE2026"/>
      </a:accent3>
      <a:accent4>
        <a:srgbClr val="39639D"/>
      </a:accent4>
      <a:accent5>
        <a:srgbClr val="474B78"/>
      </a:accent5>
      <a:accent6>
        <a:srgbClr val="7D3C4A"/>
      </a:accent6>
      <a:hlink>
        <a:srgbClr val="AE2026"/>
      </a:hlink>
      <a:folHlink>
        <a:srgbClr val="AE202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Florida PALM Template 16x9" id="{C38747B7-F79C-4425-9648-F6178F6D18DD}" vid="{E5F5DA22-260B-4530-B56D-2FDBBB58664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c18fadb0-354c-4f74-afa1-8ca5acdaa1a6">MXMF2QZJ3CU2-1334459139-27911</_dlc_DocId>
    <_dlc_DocIdUrl xmlns="c18fadb0-354c-4f74-afa1-8ca5acdaa1a6">
      <Url>http://dfsintranet.fldoi.gov/capitol/FLPALM/_layouts/DocIdRedir.aspx?ID=MXMF2QZJ3CU2-1334459139-27911</Url>
      <Description>MXMF2QZJ3CU2-1334459139-27911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CA57503A7BC364D947C5E95DC033779" ma:contentTypeVersion="0" ma:contentTypeDescription="Create a new document." ma:contentTypeScope="" ma:versionID="a9549d6a5862ac7b154bd4e81407c4d4">
  <xsd:schema xmlns:xsd="http://www.w3.org/2001/XMLSchema" xmlns:xs="http://www.w3.org/2001/XMLSchema" xmlns:p="http://schemas.microsoft.com/office/2006/metadata/properties" xmlns:ns2="c18fadb0-354c-4f74-afa1-8ca5acdaa1a6" targetNamespace="http://schemas.microsoft.com/office/2006/metadata/properties" ma:root="true" ma:fieldsID="e59d885f8c5da744e29dc316cde70ccf" ns2:_="">
    <xsd:import namespace="c18fadb0-354c-4f74-afa1-8ca5acdaa1a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fadb0-354c-4f74-afa1-8ca5acdaa1a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36CB3-D222-49CE-92E8-31E0B1BED58C}">
  <ds:schemaRefs>
    <ds:schemaRef ds:uri="http://schemas.microsoft.com/sharepoint/events"/>
  </ds:schemaRefs>
</ds:datastoreItem>
</file>

<file path=customXml/itemProps2.xml><?xml version="1.0" encoding="utf-8"?>
<ds:datastoreItem xmlns:ds="http://schemas.openxmlformats.org/officeDocument/2006/customXml" ds:itemID="{132DAB36-4E2A-4981-86EE-BAF02A880560}">
  <ds:schemaRefs>
    <ds:schemaRef ds:uri="http://schemas.microsoft.com/sharepoint/v3/contenttype/forms"/>
  </ds:schemaRefs>
</ds:datastoreItem>
</file>

<file path=customXml/itemProps3.xml><?xml version="1.0" encoding="utf-8"?>
<ds:datastoreItem xmlns:ds="http://schemas.openxmlformats.org/officeDocument/2006/customXml" ds:itemID="{4620D4D2-A15A-475E-9C5B-DFA084F40454}">
  <ds:schemaRefs>
    <ds:schemaRef ds:uri="http://purl.org/dc/dcmitype/"/>
    <ds:schemaRef ds:uri="http://schemas.microsoft.com/office/infopath/2007/PartnerControls"/>
    <ds:schemaRef ds:uri="http://purl.org/dc/elements/1.1/"/>
    <ds:schemaRef ds:uri="http://schemas.microsoft.com/office/2006/metadata/properties"/>
    <ds:schemaRef ds:uri="c18fadb0-354c-4f74-afa1-8ca5acdaa1a6"/>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4.xml><?xml version="1.0" encoding="utf-8"?>
<ds:datastoreItem xmlns:ds="http://schemas.openxmlformats.org/officeDocument/2006/customXml" ds:itemID="{29FC673B-2F5B-42F7-B6EB-48956F72D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fadb0-354c-4f74-afa1-8ca5acdaa1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Florida PALM Template 16x9</Template>
  <TotalTime>88494</TotalTime>
  <Words>1403</Words>
  <Application>Microsoft Office PowerPoint</Application>
  <PresentationFormat>Widescreen</PresentationFormat>
  <Paragraphs>326</Paragraphs>
  <Slides>21</Slides>
  <Notes>14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21</vt:i4>
      </vt:variant>
    </vt:vector>
  </HeadingPairs>
  <TitlesOfParts>
    <vt:vector size="32" baseType="lpstr">
      <vt:lpstr>Arial</vt:lpstr>
      <vt:lpstr>Brandon-Reg</vt:lpstr>
      <vt:lpstr>Calibri</vt:lpstr>
      <vt:lpstr>Calibri Light</vt:lpstr>
      <vt:lpstr>Verdana</vt:lpstr>
      <vt:lpstr>Wingdings 2</vt:lpstr>
      <vt:lpstr>Wingdings 3</vt:lpstr>
      <vt:lpstr>Florida PALM Project 16X9</vt:lpstr>
      <vt:lpstr>3_Florida PALM Project 16X9</vt:lpstr>
      <vt:lpstr>1_Florida PALM Project 16X9</vt:lpstr>
      <vt:lpstr>2_Florida PALM Project 16X9</vt:lpstr>
      <vt:lpstr>PowerPoint Presentation</vt:lpstr>
      <vt:lpstr>Executive Steering Committee</vt:lpstr>
      <vt:lpstr>Project Risks/Issues and Budget</vt:lpstr>
      <vt:lpstr>Florida PALM Project Update Budget – Fiscal Year 22-23</vt:lpstr>
      <vt:lpstr>Florida PALM Project Update Risks and Issues 22-23</vt:lpstr>
      <vt:lpstr>Independent Validation and Verification (IV&amp;V) </vt:lpstr>
      <vt:lpstr>PowerPoint Presentation</vt:lpstr>
      <vt:lpstr>PowerPoint Presentation</vt:lpstr>
      <vt:lpstr>PowerPoint Presentation</vt:lpstr>
      <vt:lpstr>IV&amp;V Update Open Findings </vt:lpstr>
      <vt:lpstr>PowerPoint Presentation</vt:lpstr>
      <vt:lpstr>Project Update</vt:lpstr>
      <vt:lpstr>Florida PALM Project Update  Readiness Activities</vt:lpstr>
      <vt:lpstr>Florida PALM Project Update Project and Agency Activities</vt:lpstr>
      <vt:lpstr>Florida PALM Project Update  Project Change Requests</vt:lpstr>
      <vt:lpstr>Florida PALM Project Update </vt:lpstr>
      <vt:lpstr>SSI Contract Approval  Approach and Ground Rules</vt:lpstr>
      <vt:lpstr>SSI Contract Approval  Cadence for the Week</vt:lpstr>
      <vt:lpstr>Upcoming</vt:lpstr>
      <vt:lpstr>Florida PALM Project Update  Upcoming Meetings</vt:lpstr>
      <vt:lpstr>Contact Information</vt:lpstr>
    </vt:vector>
  </TitlesOfParts>
  <Company>Florida Department of Financial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Kincl, Dusti</dc:creator>
  <cp:lastModifiedBy>Gabert, Elizabeth</cp:lastModifiedBy>
  <cp:revision>2071</cp:revision>
  <cp:lastPrinted>2022-01-13T16:26:37Z</cp:lastPrinted>
  <dcterms:created xsi:type="dcterms:W3CDTF">2018-01-18T14:12:56Z</dcterms:created>
  <dcterms:modified xsi:type="dcterms:W3CDTF">2023-03-27T17:45:45Z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0x0101008CA57503A7BC364D947C5E95DC033779</vt:lpwstr>
  </property>
  <property fmtid="{D5CDD505-2E9C-101B-9397-08002B2CF9AE}" pid="3" name="_dlc_DocIdItemGuid">
    <vt:lpwstr>0a4acb10-5e35-4b99-ad2a-cc44bd05f1b8</vt:lpwstr>
  </property>
</Properties>
</file>