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Lst>
  <p:sldSz cx="7772400" cy="10058400"/>
  <p:notesSz cx="6858000" cy="9144000"/>
  <p:embeddedFontLst>
    <p:embeddedFont>
      <p:font typeface="Arimo" charset="1" panose="020B0604020202020204"/>
      <p:regular r:id="rId10"/>
    </p:embeddedFont>
    <p:embeddedFont>
      <p:font typeface="Roca One Light Italics" charset="1" panose="00000400000000000000"/>
      <p:regular r:id="rId11"/>
    </p:embeddedFont>
    <p:embeddedFont>
      <p:font typeface="Libre Franklin" charset="1" panose="00000500000000000000"/>
      <p:regular r:id="rId12"/>
    </p:embeddedFont>
    <p:embeddedFont>
      <p:font typeface="Calibri (MS)" charset="1" panose="020F0502020204030204"/>
      <p:regular r:id="rId13"/>
    </p:embeddedFont>
    <p:embeddedFont>
      <p:font typeface="Arimo Bold" charset="1" panose="020B0704020202020204"/>
      <p:regular r:id="rId14"/>
    </p:embeddedFont>
    <p:embeddedFont>
      <p:font typeface="Calibri (MS) Bold" charset="1" panose="020F0702030404030204"/>
      <p:regular r:id="rId15"/>
    </p:embeddedFont>
    <p:embeddedFont>
      <p:font typeface="Libre Franklin Bold" charset="1" panose="00000800000000000000"/>
      <p:regular r:id="rId16"/>
    </p:embeddedFont>
    <p:embeddedFont>
      <p:font typeface="Open Sans Condensed Medium" charset="1" panose="00000000000000000000"/>
      <p:regular r:id="rId17"/>
    </p:embeddedFont>
    <p:embeddedFont>
      <p:font typeface="Open Sans Condensed Semi-Bold" charset="1" panose="00000000000000000000"/>
      <p:regular r:id="rId18"/>
    </p:embeddedFont>
    <p:embeddedFont>
      <p:font typeface="IBM Plex Sans Bold" charset="1" panose="020B0803050203000203"/>
      <p:regular r:id="rId19"/>
    </p:embeddedFont>
    <p:embeddedFont>
      <p:font typeface="IBM Plex Sans" charset="1" panose="020B05030502030002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18" Type="http://schemas.openxmlformats.org/officeDocument/2006/relationships/font" Target="fonts/font18.fntdata"/><Relationship Id="rId8" Type="http://schemas.openxmlformats.org/officeDocument/2006/relationships/slide" Target="slides/slide3.xml"/><Relationship Id="rId3" Type="http://schemas.openxmlformats.org/officeDocument/2006/relationships/viewProps" Target="viewProps.xml"/><Relationship Id="rId21" Type="http://schemas.openxmlformats.org/officeDocument/2006/relationships/customXml" Target="../customXml/item1.xml"/><Relationship Id="rId12" Type="http://schemas.openxmlformats.org/officeDocument/2006/relationships/font" Target="fonts/font12.fntdata"/><Relationship Id="rId17" Type="http://schemas.openxmlformats.org/officeDocument/2006/relationships/font" Target="fonts/font17.fntdata"/><Relationship Id="rId7" Type="http://schemas.openxmlformats.org/officeDocument/2006/relationships/slide" Target="slides/slide2.xml"/><Relationship Id="rId16" Type="http://schemas.openxmlformats.org/officeDocument/2006/relationships/font" Target="fonts/font16.fntdata"/><Relationship Id="rId2" Type="http://schemas.openxmlformats.org/officeDocument/2006/relationships/presProps" Target="presProps.xml"/><Relationship Id="rId20" Type="http://schemas.openxmlformats.org/officeDocument/2006/relationships/font" Target="fonts/font20.fntdata"/><Relationship Id="rId1" Type="http://schemas.openxmlformats.org/officeDocument/2006/relationships/slideMaster" Target="slideMasters/slideMaster1.xml"/><Relationship Id="rId11" Type="http://schemas.openxmlformats.org/officeDocument/2006/relationships/font" Target="fonts/font11.fntdata"/><Relationship Id="rId6" Type="http://schemas.openxmlformats.org/officeDocument/2006/relationships/slide" Target="slides/slide1.xml"/><Relationship Id="rId24" Type="http://schemas.openxmlformats.org/officeDocument/2006/relationships/customXml" Target="../customXml/item4.xml"/><Relationship Id="rId15" Type="http://schemas.openxmlformats.org/officeDocument/2006/relationships/font" Target="fonts/font15.fntdata"/><Relationship Id="rId5" Type="http://schemas.openxmlformats.org/officeDocument/2006/relationships/tableStyles" Target="tableStyles.xml"/><Relationship Id="rId23" Type="http://schemas.openxmlformats.org/officeDocument/2006/relationships/customXml" Target="../customXml/item3.xml"/><Relationship Id="rId10" Type="http://schemas.openxmlformats.org/officeDocument/2006/relationships/font" Target="fonts/font10.fntdata"/><Relationship Id="rId19" Type="http://schemas.openxmlformats.org/officeDocument/2006/relationships/font" Target="fonts/font19.fntdata"/><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slide" Target="slides/slide4.xml"/><Relationship Id="rId22" Type="http://schemas.openxmlformats.org/officeDocument/2006/relationships/customXml" Target="../customXml/item2.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https://myfloridacfo.sharepoint.com/sites/LnD/CCN/Lists/DFS%20Points%20of%20Contact%20POCs/AllItems.aspx" TargetMode="External" Type="http://schemas.openxmlformats.org/officeDocument/2006/relationships/hyperlink"/><Relationship Id="rId13" Target="https://myfloridacfo.sharepoint.com/sites/LnD/CCN/Lists/Your%20CCN%20Contacts/AllItems.aspx" TargetMode="External" Type="http://schemas.openxmlformats.org/officeDocument/2006/relationships/hyperlink"/><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https://myfloridacfo.sharepoint.com/sites/LnD/CCN/SitePages/DFS-Florida-PALM-Stakeholders-Site.aspx" TargetMode="External" Type="http://schemas.openxmlformats.org/officeDocument/2006/relationships/hyperlink"/><Relationship Id="rId9" Target="https://www.myfloridacfo.com/floridapalm/"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14" Target="../media/image21.png" Type="http://schemas.openxmlformats.org/officeDocument/2006/relationships/image"/><Relationship Id="rId15" Target="../media/image22.svg" Type="http://schemas.openxmlformats.org/officeDocument/2006/relationships/image"/><Relationship Id="rId16" Target="../media/image23.png" Type="http://schemas.openxmlformats.org/officeDocument/2006/relationships/image"/><Relationship Id="rId17" Target="../media/image24.svg" Type="http://schemas.openxmlformats.org/officeDocument/2006/relationships/image"/><Relationship Id="rId18" Target="../media/image25.png" Type="http://schemas.openxmlformats.org/officeDocument/2006/relationships/image"/><Relationship Id="rId19" Target="../media/image26.svg" Type="http://schemas.openxmlformats.org/officeDocument/2006/relationships/image"/><Relationship Id="rId2" Target="../media/image9.png" Type="http://schemas.openxmlformats.org/officeDocument/2006/relationships/image"/><Relationship Id="rId20" Target="../media/image27.png" Type="http://schemas.openxmlformats.org/officeDocument/2006/relationships/image"/><Relationship Id="rId21" Target="../media/image28.svg" Type="http://schemas.openxmlformats.org/officeDocument/2006/relationships/image"/><Relationship Id="rId22" Target="../media/image29.jpeg" Type="http://schemas.openxmlformats.org/officeDocument/2006/relationships/image"/><Relationship Id="rId23" Target="https://myfloridacfofloridapalm.us.document360.io" TargetMode="External" Type="http://schemas.openxmlformats.org/officeDocument/2006/relationships/hyperlink"/><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svg" Type="http://schemas.openxmlformats.org/officeDocument/2006/relationships/image"/><Relationship Id="rId12" Target="../media/image37.png" Type="http://schemas.openxmlformats.org/officeDocument/2006/relationships/image"/><Relationship Id="rId13" Target="../media/image38.png" Type="http://schemas.openxmlformats.org/officeDocument/2006/relationships/image"/><Relationship Id="rId14" Target="../media/image39.png" Type="http://schemas.openxmlformats.org/officeDocument/2006/relationships/image"/><Relationship Id="rId15" Target="../media/image40.png" Type="http://schemas.openxmlformats.org/officeDocument/2006/relationships/image"/><Relationship Id="rId16" Target="https://app.smartsheet.com/b/publish?EQBCT=71a9466c202e4011a394183d0f6df052" TargetMode="External" Type="http://schemas.openxmlformats.org/officeDocument/2006/relationships/hyperlink"/><Relationship Id="rId17" Target="../media/image41.png" Type="http://schemas.openxmlformats.org/officeDocument/2006/relationships/image"/><Relationship Id="rId18" Target="https://myfloridacfo.sharepoint.com/sites/LnD/CCN/SitePages/DFS-Florida-PALM-Stakeholders-Site.aspx" TargetMode="External" Type="http://schemas.openxmlformats.org/officeDocument/2006/relationships/hyperlink"/><Relationship Id="rId19" Target="https://myfloridacfo.com/floridapalm/business-processes" TargetMode="External" Type="http://schemas.openxmlformats.org/officeDocument/2006/relationships/hyperlink"/><Relationship Id="rId2" Target="https://myfloridacfo.com/floridapalm/user-support/end-user-training" TargetMode="External" Type="http://schemas.openxmlformats.org/officeDocument/2006/relationships/hyperlink"/><Relationship Id="rId20" Target="https://myfloridacfofloridapalm.us.document360.io/" TargetMode="External" Type="http://schemas.openxmlformats.org/officeDocument/2006/relationships/hyperlink"/><Relationship Id="rId21" Target="https://myfloridacfo.sharepoint.com/sites/LnD/CCN/SitePages/DFS-Florida-PALM-Stakeholders-Site.aspx" TargetMode="External" Type="http://schemas.openxmlformats.org/officeDocument/2006/relationships/hyperlink"/><Relationship Id="rId22" Target="https://myfloridacfo.com/floridapalm/meetings-workshops" TargetMode="External" Type="http://schemas.openxmlformats.org/officeDocument/2006/relationships/hyperlink"/><Relationship Id="rId23" Target="https://myfloridacfo.com/floridapalm/communications" TargetMode="External" Type="http://schemas.openxmlformats.org/officeDocument/2006/relationships/hyperlink"/><Relationship Id="rId24" Target="https://myfloridacfo.com/floridapalm/palmcast" TargetMode="External" Type="http://schemas.openxmlformats.org/officeDocument/2006/relationships/hyperlink"/><Relationship Id="rId3" Target="../media/image30.pn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https://myfloridacfo.com/floridapalm/business-processes" TargetMode="External" Type="http://schemas.openxmlformats.org/officeDocument/2006/relationships/hyperlink"/><Relationship Id="rId7" Target="../media/image33.png" Type="http://schemas.openxmlformats.org/officeDocument/2006/relationships/image"/><Relationship Id="rId8" Target="https://myfloridacfo.com/floridapalm/knowledge-center" TargetMode="External" Type="http://schemas.openxmlformats.org/officeDocument/2006/relationships/hyperlink"/><Relationship Id="rId9" Target="../media/image3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https://myfloridacfo.com/floridapalm/chart-of-accounts" TargetMode="External" Type="http://schemas.openxmlformats.org/officeDocument/2006/relationships/hyperlink"/><Relationship Id="rId11" Target="https://myfloridacfo.com/floridapalm/chart-of-accounts" TargetMode="External" Type="http://schemas.openxmlformats.org/officeDocument/2006/relationships/hyperlink"/><Relationship Id="rId12" Target="https://myfloridacfo.com/floridapalm/chart-of-accounts" TargetMode="External" Type="http://schemas.openxmlformats.org/officeDocument/2006/relationships/hyperlink"/><Relationship Id="rId13" Target="https://myfloridacfofloridapalm.us.document360.io/docs/speedkey-overview-1" TargetMode="External" Type="http://schemas.openxmlformats.org/officeDocument/2006/relationships/hyperlink"/><Relationship Id="rId14" Target="https://www.myfloridacfo.com/floridapalm/meetings-workshops/2024/09/11/meetings-events/segment-iv-design-workshop--cash-checking--financial-statement---budget-close" TargetMode="External" Type="http://schemas.openxmlformats.org/officeDocument/2006/relationships/hyperlink"/><Relationship Id="rId2" Target="../media/image42.png" Type="http://schemas.openxmlformats.org/officeDocument/2006/relationships/image"/><Relationship Id="rId3" Target="../media/image43.svg" Type="http://schemas.openxmlformats.org/officeDocument/2006/relationships/image"/><Relationship Id="rId4" Target="../media/image44.png" Type="http://schemas.openxmlformats.org/officeDocument/2006/relationships/image"/><Relationship Id="rId5" Target="https://myfloridacfo.com/floridapalm/chart-of-accounts" TargetMode="External" Type="http://schemas.openxmlformats.org/officeDocument/2006/relationships/hyperlink"/><Relationship Id="rId6" Target="https://myfloridacfo.com/floridapalm/chart-of-accounts" TargetMode="External" Type="http://schemas.openxmlformats.org/officeDocument/2006/relationships/hyperlink"/><Relationship Id="rId7" Target="https://myfloridacfo.com/floridapalm/chart-of-accounts" TargetMode="External" Type="http://schemas.openxmlformats.org/officeDocument/2006/relationships/hyperlink"/><Relationship Id="rId8" Target="https://myfloridacfo.com/floridapalm/chart-of-accounts" TargetMode="External" Type="http://schemas.openxmlformats.org/officeDocument/2006/relationships/hyperlink"/><Relationship Id="rId9" Target="https://myfloridacfo.com/floridapalm/chart-of-accounts"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800100"/>
            <a:ext cx="7772400" cy="11658600"/>
            <a:chOff x="0" y="0"/>
            <a:chExt cx="10363200" cy="15544800"/>
          </a:xfrm>
        </p:grpSpPr>
        <p:pic>
          <p:nvPicPr>
            <p:cNvPr name="Picture 3" id="3"/>
            <p:cNvPicPr>
              <a:picLocks noChangeAspect="true"/>
            </p:cNvPicPr>
            <p:nvPr/>
          </p:nvPicPr>
          <p:blipFill>
            <a:blip r:embed="rId2"/>
            <a:srcRect l="25429" t="0" r="25429" b="0"/>
            <a:stretch>
              <a:fillRect/>
            </a:stretch>
          </p:blipFill>
          <p:spPr>
            <a:xfrm flipH="false" flipV="false">
              <a:off x="0" y="0"/>
              <a:ext cx="3363002" cy="10271802"/>
            </a:xfrm>
            <a:prstGeom prst="rect">
              <a:avLst/>
            </a:prstGeom>
          </p:spPr>
        </p:pic>
        <p:pic>
          <p:nvPicPr>
            <p:cNvPr name="Picture 4" id="4"/>
            <p:cNvPicPr>
              <a:picLocks noChangeAspect="true"/>
            </p:cNvPicPr>
            <p:nvPr/>
          </p:nvPicPr>
          <p:blipFill>
            <a:blip r:embed="rId3"/>
            <a:srcRect l="0" t="142" r="0" b="142"/>
            <a:stretch>
              <a:fillRect/>
            </a:stretch>
          </p:blipFill>
          <p:spPr>
            <a:xfrm flipH="false" flipV="false">
              <a:off x="3500099" y="0"/>
              <a:ext cx="6863101" cy="10271802"/>
            </a:xfrm>
            <a:prstGeom prst="rect">
              <a:avLst/>
            </a:prstGeom>
          </p:spPr>
        </p:pic>
        <p:pic>
          <p:nvPicPr>
            <p:cNvPr name="Picture 5" id="5"/>
            <p:cNvPicPr>
              <a:picLocks noChangeAspect="true"/>
            </p:cNvPicPr>
            <p:nvPr/>
          </p:nvPicPr>
          <p:blipFill>
            <a:blip r:embed="rId4"/>
            <a:srcRect l="0" t="440" r="0" b="440"/>
            <a:stretch>
              <a:fillRect/>
            </a:stretch>
          </p:blipFill>
          <p:spPr>
            <a:xfrm flipH="false" flipV="false">
              <a:off x="0" y="10408899"/>
              <a:ext cx="5181600" cy="5135901"/>
            </a:xfrm>
            <a:prstGeom prst="rect">
              <a:avLst/>
            </a:prstGeom>
          </p:spPr>
        </p:pic>
        <p:pic>
          <p:nvPicPr>
            <p:cNvPr name="Picture 6" id="6"/>
            <p:cNvPicPr>
              <a:picLocks noChangeAspect="true"/>
            </p:cNvPicPr>
            <p:nvPr/>
          </p:nvPicPr>
          <p:blipFill>
            <a:blip r:embed="rId5"/>
            <a:srcRect l="17280" t="0" r="17280" b="0"/>
            <a:stretch>
              <a:fillRect/>
            </a:stretch>
          </p:blipFill>
          <p:spPr>
            <a:xfrm flipH="false" flipV="false">
              <a:off x="5318696" y="10408899"/>
              <a:ext cx="5044504" cy="5135901"/>
            </a:xfrm>
            <a:prstGeom prst="rect">
              <a:avLst/>
            </a:prstGeom>
          </p:spPr>
        </p:pic>
      </p:grpSp>
      <p:grpSp>
        <p:nvGrpSpPr>
          <p:cNvPr name="Group 7" id="7"/>
          <p:cNvGrpSpPr/>
          <p:nvPr/>
        </p:nvGrpSpPr>
        <p:grpSpPr>
          <a:xfrm rot="0">
            <a:off x="184174" y="4112524"/>
            <a:ext cx="2276817" cy="2628400"/>
            <a:chOff x="0" y="0"/>
            <a:chExt cx="852178" cy="983770"/>
          </a:xfrm>
        </p:grpSpPr>
        <p:sp>
          <p:nvSpPr>
            <p:cNvPr name="Freeform 8" id="8"/>
            <p:cNvSpPr/>
            <p:nvPr/>
          </p:nvSpPr>
          <p:spPr>
            <a:xfrm flipH="false" flipV="false" rot="0">
              <a:off x="0" y="0"/>
              <a:ext cx="852178" cy="983770"/>
            </a:xfrm>
            <a:custGeom>
              <a:avLst/>
              <a:gdLst/>
              <a:ahLst/>
              <a:cxnLst/>
              <a:rect r="r" b="b" t="t" l="l"/>
              <a:pathLst>
                <a:path h="983770" w="852178">
                  <a:moveTo>
                    <a:pt x="0" y="0"/>
                  </a:moveTo>
                  <a:lnTo>
                    <a:pt x="852178" y="0"/>
                  </a:lnTo>
                  <a:lnTo>
                    <a:pt x="852178" y="983770"/>
                  </a:lnTo>
                  <a:lnTo>
                    <a:pt x="0" y="983770"/>
                  </a:lnTo>
                  <a:close/>
                </a:path>
              </a:pathLst>
            </a:custGeom>
            <a:solidFill>
              <a:srgbClr val="FFFFFF">
                <a:alpha val="94902"/>
              </a:srgbClr>
            </a:solidFill>
          </p:spPr>
        </p:sp>
        <p:sp>
          <p:nvSpPr>
            <p:cNvPr name="TextBox 9" id="9"/>
            <p:cNvSpPr txBox="true"/>
            <p:nvPr/>
          </p:nvSpPr>
          <p:spPr>
            <a:xfrm>
              <a:off x="0" y="-28575"/>
              <a:ext cx="852178" cy="1012345"/>
            </a:xfrm>
            <a:prstGeom prst="rect">
              <a:avLst/>
            </a:prstGeom>
          </p:spPr>
          <p:txBody>
            <a:bodyPr anchor="ctr" rtlCol="false" tIns="47312" lIns="47312" bIns="47312" rIns="47312"/>
            <a:lstStyle/>
            <a:p>
              <a:pPr algn="ctr">
                <a:lnSpc>
                  <a:spcPts val="1564"/>
                </a:lnSpc>
              </a:pPr>
            </a:p>
          </p:txBody>
        </p:sp>
      </p:grpSp>
      <p:grpSp>
        <p:nvGrpSpPr>
          <p:cNvPr name="Group 10" id="10"/>
          <p:cNvGrpSpPr/>
          <p:nvPr/>
        </p:nvGrpSpPr>
        <p:grpSpPr>
          <a:xfrm rot="0">
            <a:off x="4097968" y="7102990"/>
            <a:ext cx="3498505" cy="2187394"/>
            <a:chOff x="0" y="0"/>
            <a:chExt cx="1309437" cy="818708"/>
          </a:xfrm>
        </p:grpSpPr>
        <p:sp>
          <p:nvSpPr>
            <p:cNvPr name="Freeform 11" id="11"/>
            <p:cNvSpPr/>
            <p:nvPr/>
          </p:nvSpPr>
          <p:spPr>
            <a:xfrm flipH="false" flipV="false" rot="0">
              <a:off x="0" y="0"/>
              <a:ext cx="1309437" cy="818708"/>
            </a:xfrm>
            <a:custGeom>
              <a:avLst/>
              <a:gdLst/>
              <a:ahLst/>
              <a:cxnLst/>
              <a:rect r="r" b="b" t="t" l="l"/>
              <a:pathLst>
                <a:path h="818708" w="1309437">
                  <a:moveTo>
                    <a:pt x="0" y="0"/>
                  </a:moveTo>
                  <a:lnTo>
                    <a:pt x="1309437" y="0"/>
                  </a:lnTo>
                  <a:lnTo>
                    <a:pt x="1309437" y="818708"/>
                  </a:lnTo>
                  <a:lnTo>
                    <a:pt x="0" y="818708"/>
                  </a:lnTo>
                  <a:close/>
                </a:path>
              </a:pathLst>
            </a:custGeom>
            <a:solidFill>
              <a:srgbClr val="FFFFFF">
                <a:alpha val="94902"/>
              </a:srgbClr>
            </a:solidFill>
          </p:spPr>
        </p:sp>
        <p:sp>
          <p:nvSpPr>
            <p:cNvPr name="TextBox 12" id="12"/>
            <p:cNvSpPr txBox="true"/>
            <p:nvPr/>
          </p:nvSpPr>
          <p:spPr>
            <a:xfrm>
              <a:off x="0" y="-28575"/>
              <a:ext cx="1309437" cy="847283"/>
            </a:xfrm>
            <a:prstGeom prst="rect">
              <a:avLst/>
            </a:prstGeom>
          </p:spPr>
          <p:txBody>
            <a:bodyPr anchor="ctr" rtlCol="false" tIns="47312" lIns="47312" bIns="47312" rIns="47312"/>
            <a:lstStyle/>
            <a:p>
              <a:pPr algn="ctr">
                <a:lnSpc>
                  <a:spcPts val="1564"/>
                </a:lnSpc>
              </a:pPr>
            </a:p>
          </p:txBody>
        </p:sp>
      </p:grpSp>
      <p:grpSp>
        <p:nvGrpSpPr>
          <p:cNvPr name="Group 13" id="13"/>
          <p:cNvGrpSpPr/>
          <p:nvPr/>
        </p:nvGrpSpPr>
        <p:grpSpPr>
          <a:xfrm rot="0">
            <a:off x="184174" y="7102990"/>
            <a:ext cx="3616545" cy="2178170"/>
            <a:chOff x="0" y="0"/>
            <a:chExt cx="1353618" cy="815256"/>
          </a:xfrm>
        </p:grpSpPr>
        <p:sp>
          <p:nvSpPr>
            <p:cNvPr name="Freeform 14" id="14"/>
            <p:cNvSpPr/>
            <p:nvPr/>
          </p:nvSpPr>
          <p:spPr>
            <a:xfrm flipH="false" flipV="false" rot="0">
              <a:off x="0" y="0"/>
              <a:ext cx="1353618" cy="815256"/>
            </a:xfrm>
            <a:custGeom>
              <a:avLst/>
              <a:gdLst/>
              <a:ahLst/>
              <a:cxnLst/>
              <a:rect r="r" b="b" t="t" l="l"/>
              <a:pathLst>
                <a:path h="815256" w="1353618">
                  <a:moveTo>
                    <a:pt x="0" y="0"/>
                  </a:moveTo>
                  <a:lnTo>
                    <a:pt x="1353618" y="0"/>
                  </a:lnTo>
                  <a:lnTo>
                    <a:pt x="1353618" y="815256"/>
                  </a:lnTo>
                  <a:lnTo>
                    <a:pt x="0" y="815256"/>
                  </a:lnTo>
                  <a:close/>
                </a:path>
              </a:pathLst>
            </a:custGeom>
            <a:solidFill>
              <a:srgbClr val="FFFFFF">
                <a:alpha val="94902"/>
              </a:srgbClr>
            </a:solidFill>
          </p:spPr>
        </p:sp>
        <p:sp>
          <p:nvSpPr>
            <p:cNvPr name="TextBox 15" id="15"/>
            <p:cNvSpPr txBox="true"/>
            <p:nvPr/>
          </p:nvSpPr>
          <p:spPr>
            <a:xfrm>
              <a:off x="0" y="-28575"/>
              <a:ext cx="1353618" cy="843831"/>
            </a:xfrm>
            <a:prstGeom prst="rect">
              <a:avLst/>
            </a:prstGeom>
          </p:spPr>
          <p:txBody>
            <a:bodyPr anchor="ctr" rtlCol="false" tIns="47312" lIns="47312" bIns="47312" rIns="47312"/>
            <a:lstStyle/>
            <a:p>
              <a:pPr algn="ctr">
                <a:lnSpc>
                  <a:spcPts val="1564"/>
                </a:lnSpc>
              </a:pPr>
            </a:p>
          </p:txBody>
        </p:sp>
      </p:grpSp>
      <p:grpSp>
        <p:nvGrpSpPr>
          <p:cNvPr name="Group 16" id="16"/>
          <p:cNvGrpSpPr/>
          <p:nvPr/>
        </p:nvGrpSpPr>
        <p:grpSpPr>
          <a:xfrm rot="0">
            <a:off x="2777521" y="1787761"/>
            <a:ext cx="4818951" cy="5021075"/>
            <a:chOff x="0" y="0"/>
            <a:chExt cx="1803660" cy="1879312"/>
          </a:xfrm>
        </p:grpSpPr>
        <p:sp>
          <p:nvSpPr>
            <p:cNvPr name="Freeform 17" id="17"/>
            <p:cNvSpPr/>
            <p:nvPr/>
          </p:nvSpPr>
          <p:spPr>
            <a:xfrm flipH="false" flipV="false" rot="0">
              <a:off x="0" y="0"/>
              <a:ext cx="1803660" cy="1879312"/>
            </a:xfrm>
            <a:custGeom>
              <a:avLst/>
              <a:gdLst/>
              <a:ahLst/>
              <a:cxnLst/>
              <a:rect r="r" b="b" t="t" l="l"/>
              <a:pathLst>
                <a:path h="1879312" w="1803660">
                  <a:moveTo>
                    <a:pt x="0" y="0"/>
                  </a:moveTo>
                  <a:lnTo>
                    <a:pt x="1803660" y="0"/>
                  </a:lnTo>
                  <a:lnTo>
                    <a:pt x="1803660" y="1879312"/>
                  </a:lnTo>
                  <a:lnTo>
                    <a:pt x="0" y="1879312"/>
                  </a:lnTo>
                  <a:close/>
                </a:path>
              </a:pathLst>
            </a:custGeom>
            <a:solidFill>
              <a:srgbClr val="FFFFFF">
                <a:alpha val="94902"/>
              </a:srgbClr>
            </a:solidFill>
          </p:spPr>
        </p:sp>
        <p:sp>
          <p:nvSpPr>
            <p:cNvPr name="TextBox 18" id="18"/>
            <p:cNvSpPr txBox="true"/>
            <p:nvPr/>
          </p:nvSpPr>
          <p:spPr>
            <a:xfrm>
              <a:off x="0" y="-28575"/>
              <a:ext cx="1803660" cy="1907887"/>
            </a:xfrm>
            <a:prstGeom prst="rect">
              <a:avLst/>
            </a:prstGeom>
          </p:spPr>
          <p:txBody>
            <a:bodyPr anchor="ctr" rtlCol="false" tIns="47312" lIns="47312" bIns="47312" rIns="47312"/>
            <a:lstStyle/>
            <a:p>
              <a:pPr algn="ctr">
                <a:lnSpc>
                  <a:spcPts val="1564"/>
                </a:lnSpc>
              </a:pPr>
            </a:p>
          </p:txBody>
        </p:sp>
      </p:grpSp>
      <p:grpSp>
        <p:nvGrpSpPr>
          <p:cNvPr name="Group 19" id="19"/>
          <p:cNvGrpSpPr/>
          <p:nvPr/>
        </p:nvGrpSpPr>
        <p:grpSpPr>
          <a:xfrm rot="0">
            <a:off x="0" y="0"/>
            <a:ext cx="7772400" cy="1679884"/>
            <a:chOff x="0" y="0"/>
            <a:chExt cx="2909091" cy="628755"/>
          </a:xfrm>
        </p:grpSpPr>
        <p:sp>
          <p:nvSpPr>
            <p:cNvPr name="Freeform 20" id="20"/>
            <p:cNvSpPr/>
            <p:nvPr/>
          </p:nvSpPr>
          <p:spPr>
            <a:xfrm flipH="false" flipV="false" rot="0">
              <a:off x="0" y="0"/>
              <a:ext cx="2909091" cy="628755"/>
            </a:xfrm>
            <a:custGeom>
              <a:avLst/>
              <a:gdLst/>
              <a:ahLst/>
              <a:cxnLst/>
              <a:rect r="r" b="b" t="t" l="l"/>
              <a:pathLst>
                <a:path h="628755" w="2909091">
                  <a:moveTo>
                    <a:pt x="0" y="0"/>
                  </a:moveTo>
                  <a:lnTo>
                    <a:pt x="2909091" y="0"/>
                  </a:lnTo>
                  <a:lnTo>
                    <a:pt x="2909091" y="628755"/>
                  </a:lnTo>
                  <a:lnTo>
                    <a:pt x="0" y="628755"/>
                  </a:lnTo>
                  <a:close/>
                </a:path>
              </a:pathLst>
            </a:custGeom>
            <a:solidFill>
              <a:srgbClr val="FFFFFF">
                <a:alpha val="83922"/>
              </a:srgbClr>
            </a:solidFill>
          </p:spPr>
        </p:sp>
        <p:sp>
          <p:nvSpPr>
            <p:cNvPr name="TextBox 21" id="21"/>
            <p:cNvSpPr txBox="true"/>
            <p:nvPr/>
          </p:nvSpPr>
          <p:spPr>
            <a:xfrm>
              <a:off x="0" y="-28575"/>
              <a:ext cx="2909091" cy="657330"/>
            </a:xfrm>
            <a:prstGeom prst="rect">
              <a:avLst/>
            </a:prstGeom>
          </p:spPr>
          <p:txBody>
            <a:bodyPr anchor="ctr" rtlCol="false" tIns="47312" lIns="47312" bIns="47312" rIns="47312"/>
            <a:lstStyle/>
            <a:p>
              <a:pPr algn="ctr">
                <a:lnSpc>
                  <a:spcPts val="1564"/>
                </a:lnSpc>
              </a:pPr>
            </a:p>
          </p:txBody>
        </p:sp>
      </p:grpSp>
      <p:grpSp>
        <p:nvGrpSpPr>
          <p:cNvPr name="Group 22" id="22"/>
          <p:cNvGrpSpPr/>
          <p:nvPr/>
        </p:nvGrpSpPr>
        <p:grpSpPr>
          <a:xfrm rot="0">
            <a:off x="0" y="9350095"/>
            <a:ext cx="7772400" cy="708305"/>
            <a:chOff x="0" y="0"/>
            <a:chExt cx="2909091" cy="265108"/>
          </a:xfrm>
        </p:grpSpPr>
        <p:sp>
          <p:nvSpPr>
            <p:cNvPr name="Freeform 23" id="23"/>
            <p:cNvSpPr/>
            <p:nvPr/>
          </p:nvSpPr>
          <p:spPr>
            <a:xfrm flipH="false" flipV="false" rot="0">
              <a:off x="0" y="0"/>
              <a:ext cx="2909091" cy="265108"/>
            </a:xfrm>
            <a:custGeom>
              <a:avLst/>
              <a:gdLst/>
              <a:ahLst/>
              <a:cxnLst/>
              <a:rect r="r" b="b" t="t" l="l"/>
              <a:pathLst>
                <a:path h="265108" w="2909091">
                  <a:moveTo>
                    <a:pt x="0" y="0"/>
                  </a:moveTo>
                  <a:lnTo>
                    <a:pt x="2909091" y="0"/>
                  </a:lnTo>
                  <a:lnTo>
                    <a:pt x="2909091" y="265108"/>
                  </a:lnTo>
                  <a:lnTo>
                    <a:pt x="0" y="265108"/>
                  </a:lnTo>
                  <a:close/>
                </a:path>
              </a:pathLst>
            </a:custGeom>
            <a:solidFill>
              <a:srgbClr val="FFFFFF"/>
            </a:solidFill>
          </p:spPr>
        </p:sp>
        <p:sp>
          <p:nvSpPr>
            <p:cNvPr name="TextBox 24" id="24"/>
            <p:cNvSpPr txBox="true"/>
            <p:nvPr/>
          </p:nvSpPr>
          <p:spPr>
            <a:xfrm>
              <a:off x="0" y="-28575"/>
              <a:ext cx="2909091" cy="293683"/>
            </a:xfrm>
            <a:prstGeom prst="rect">
              <a:avLst/>
            </a:prstGeom>
          </p:spPr>
          <p:txBody>
            <a:bodyPr anchor="ctr" rtlCol="false" tIns="47312" lIns="47312" bIns="47312" rIns="47312"/>
            <a:lstStyle/>
            <a:p>
              <a:pPr algn="ctr">
                <a:lnSpc>
                  <a:spcPts val="1564"/>
                </a:lnSpc>
              </a:pPr>
            </a:p>
          </p:txBody>
        </p:sp>
      </p:grpSp>
      <p:sp>
        <p:nvSpPr>
          <p:cNvPr name="Freeform 25" id="25"/>
          <p:cNvSpPr/>
          <p:nvPr/>
        </p:nvSpPr>
        <p:spPr>
          <a:xfrm flipH="false" flipV="false" rot="0">
            <a:off x="990722" y="445870"/>
            <a:ext cx="5790956" cy="1195914"/>
          </a:xfrm>
          <a:custGeom>
            <a:avLst/>
            <a:gdLst/>
            <a:ahLst/>
            <a:cxnLst/>
            <a:rect r="r" b="b" t="t" l="l"/>
            <a:pathLst>
              <a:path h="1195914" w="5790956">
                <a:moveTo>
                  <a:pt x="0" y="0"/>
                </a:moveTo>
                <a:lnTo>
                  <a:pt x="5790956" y="0"/>
                </a:lnTo>
                <a:lnTo>
                  <a:pt x="5790956" y="1195914"/>
                </a:lnTo>
                <a:lnTo>
                  <a:pt x="0" y="1195914"/>
                </a:lnTo>
                <a:lnTo>
                  <a:pt x="0" y="0"/>
                </a:lnTo>
                <a:close/>
              </a:path>
            </a:pathLst>
          </a:custGeom>
          <a:blipFill>
            <a:blip r:embed="rId6"/>
            <a:stretch>
              <a:fillRect l="-1240" t="-7121" r="-2046" b="-7912"/>
            </a:stretch>
          </a:blipFill>
        </p:spPr>
      </p:sp>
      <p:sp>
        <p:nvSpPr>
          <p:cNvPr name="Freeform 26" id="26">
            <a:hlinkClick r:id="rId8" tooltip="https://myfloridacfo.sharepoint.com/sites/LnD/CCN/SitePages/DFS-Florida-PALM-Stakeholders-Site.aspx"/>
          </p:cNvPr>
          <p:cNvSpPr/>
          <p:nvPr/>
        </p:nvSpPr>
        <p:spPr>
          <a:xfrm flipH="false" flipV="false" rot="0">
            <a:off x="1619083" y="9433483"/>
            <a:ext cx="4534233" cy="551278"/>
          </a:xfrm>
          <a:custGeom>
            <a:avLst/>
            <a:gdLst/>
            <a:ahLst/>
            <a:cxnLst/>
            <a:rect r="r" b="b" t="t" l="l"/>
            <a:pathLst>
              <a:path h="551278" w="4534233">
                <a:moveTo>
                  <a:pt x="0" y="0"/>
                </a:moveTo>
                <a:lnTo>
                  <a:pt x="4534234" y="0"/>
                </a:lnTo>
                <a:lnTo>
                  <a:pt x="4534234" y="551278"/>
                </a:lnTo>
                <a:lnTo>
                  <a:pt x="0" y="551278"/>
                </a:lnTo>
                <a:lnTo>
                  <a:pt x="0" y="0"/>
                </a:lnTo>
                <a:close/>
              </a:path>
            </a:pathLst>
          </a:custGeom>
          <a:blipFill>
            <a:blip r:embed="rId7"/>
            <a:stretch>
              <a:fillRect l="0" t="-4833" r="0" b="-4833"/>
            </a:stretch>
          </a:blipFill>
        </p:spPr>
      </p:sp>
      <p:grpSp>
        <p:nvGrpSpPr>
          <p:cNvPr name="Group 27" id="27"/>
          <p:cNvGrpSpPr/>
          <p:nvPr/>
        </p:nvGrpSpPr>
        <p:grpSpPr>
          <a:xfrm rot="0">
            <a:off x="2874635" y="1867503"/>
            <a:ext cx="4593871" cy="369920"/>
            <a:chOff x="0" y="0"/>
            <a:chExt cx="1879076" cy="151312"/>
          </a:xfrm>
        </p:grpSpPr>
        <p:sp>
          <p:nvSpPr>
            <p:cNvPr name="Freeform 28" id="28"/>
            <p:cNvSpPr/>
            <p:nvPr/>
          </p:nvSpPr>
          <p:spPr>
            <a:xfrm flipH="false" flipV="false" rot="0">
              <a:off x="0" y="0"/>
              <a:ext cx="1879076" cy="151312"/>
            </a:xfrm>
            <a:custGeom>
              <a:avLst/>
              <a:gdLst/>
              <a:ahLst/>
              <a:cxnLst/>
              <a:rect r="r" b="b" t="t" l="l"/>
              <a:pathLst>
                <a:path h="151312" w="1879076">
                  <a:moveTo>
                    <a:pt x="0" y="0"/>
                  </a:moveTo>
                  <a:lnTo>
                    <a:pt x="1879076" y="0"/>
                  </a:lnTo>
                  <a:lnTo>
                    <a:pt x="1879076" y="151312"/>
                  </a:lnTo>
                  <a:lnTo>
                    <a:pt x="0" y="151312"/>
                  </a:lnTo>
                  <a:close/>
                </a:path>
              </a:pathLst>
            </a:custGeom>
            <a:solidFill>
              <a:srgbClr val="CADDE1">
                <a:alpha val="65882"/>
              </a:srgbClr>
            </a:solidFill>
            <a:ln w="38100" cap="sq">
              <a:solidFill>
                <a:srgbClr val="CADDE1">
                  <a:alpha val="65882"/>
                </a:srgbClr>
              </a:solidFill>
              <a:prstDash val="solid"/>
              <a:miter/>
            </a:ln>
          </p:spPr>
        </p:sp>
        <p:sp>
          <p:nvSpPr>
            <p:cNvPr name="TextBox 29" id="29"/>
            <p:cNvSpPr txBox="true"/>
            <p:nvPr/>
          </p:nvSpPr>
          <p:spPr>
            <a:xfrm>
              <a:off x="0" y="-38100"/>
              <a:ext cx="1879076" cy="189412"/>
            </a:xfrm>
            <a:prstGeom prst="rect">
              <a:avLst/>
            </a:prstGeom>
          </p:spPr>
          <p:txBody>
            <a:bodyPr anchor="t" rtlCol="false" tIns="23656" lIns="23656" bIns="23656" rIns="23656"/>
            <a:lstStyle/>
            <a:p>
              <a:pPr algn="ctr">
                <a:lnSpc>
                  <a:spcPts val="2130"/>
                </a:lnSpc>
              </a:pPr>
            </a:p>
          </p:txBody>
        </p:sp>
      </p:grpSp>
      <p:grpSp>
        <p:nvGrpSpPr>
          <p:cNvPr name="Group 30" id="30"/>
          <p:cNvGrpSpPr/>
          <p:nvPr/>
        </p:nvGrpSpPr>
        <p:grpSpPr>
          <a:xfrm rot="0">
            <a:off x="4893295" y="5201158"/>
            <a:ext cx="2575212" cy="331800"/>
            <a:chOff x="0" y="0"/>
            <a:chExt cx="1053364" cy="135720"/>
          </a:xfrm>
        </p:grpSpPr>
        <p:sp>
          <p:nvSpPr>
            <p:cNvPr name="Freeform 31" id="31"/>
            <p:cNvSpPr/>
            <p:nvPr/>
          </p:nvSpPr>
          <p:spPr>
            <a:xfrm flipH="false" flipV="false" rot="0">
              <a:off x="0" y="0"/>
              <a:ext cx="1053364" cy="135720"/>
            </a:xfrm>
            <a:custGeom>
              <a:avLst/>
              <a:gdLst/>
              <a:ahLst/>
              <a:cxnLst/>
              <a:rect r="r" b="b" t="t" l="l"/>
              <a:pathLst>
                <a:path h="135720" w="1053364">
                  <a:moveTo>
                    <a:pt x="0" y="0"/>
                  </a:moveTo>
                  <a:lnTo>
                    <a:pt x="1053364" y="0"/>
                  </a:lnTo>
                  <a:lnTo>
                    <a:pt x="1053364" y="135720"/>
                  </a:lnTo>
                  <a:lnTo>
                    <a:pt x="0" y="135720"/>
                  </a:lnTo>
                  <a:close/>
                </a:path>
              </a:pathLst>
            </a:custGeom>
            <a:solidFill>
              <a:srgbClr val="CADDE1"/>
            </a:solidFill>
            <a:ln w="38100" cap="sq">
              <a:solidFill>
                <a:srgbClr val="CADDE1"/>
              </a:solidFill>
              <a:prstDash val="solid"/>
              <a:miter/>
            </a:ln>
          </p:spPr>
        </p:sp>
        <p:sp>
          <p:nvSpPr>
            <p:cNvPr name="TextBox 32" id="32"/>
            <p:cNvSpPr txBox="true"/>
            <p:nvPr/>
          </p:nvSpPr>
          <p:spPr>
            <a:xfrm>
              <a:off x="0" y="-38100"/>
              <a:ext cx="1053364" cy="173820"/>
            </a:xfrm>
            <a:prstGeom prst="rect">
              <a:avLst/>
            </a:prstGeom>
          </p:spPr>
          <p:txBody>
            <a:bodyPr anchor="t" rtlCol="false" tIns="23656" lIns="23656" bIns="23656" rIns="23656"/>
            <a:lstStyle/>
            <a:p>
              <a:pPr algn="ctr">
                <a:lnSpc>
                  <a:spcPts val="2130"/>
                </a:lnSpc>
              </a:pPr>
            </a:p>
          </p:txBody>
        </p:sp>
      </p:grpSp>
      <p:grpSp>
        <p:nvGrpSpPr>
          <p:cNvPr name="Group 33" id="33"/>
          <p:cNvGrpSpPr/>
          <p:nvPr/>
        </p:nvGrpSpPr>
        <p:grpSpPr>
          <a:xfrm rot="0">
            <a:off x="2874635" y="5341866"/>
            <a:ext cx="2065963" cy="57663"/>
            <a:chOff x="0" y="0"/>
            <a:chExt cx="845061" cy="23586"/>
          </a:xfrm>
        </p:grpSpPr>
        <p:sp>
          <p:nvSpPr>
            <p:cNvPr name="Freeform 34" id="34"/>
            <p:cNvSpPr/>
            <p:nvPr/>
          </p:nvSpPr>
          <p:spPr>
            <a:xfrm flipH="false" flipV="false" rot="0">
              <a:off x="0" y="0"/>
              <a:ext cx="845061" cy="23586"/>
            </a:xfrm>
            <a:custGeom>
              <a:avLst/>
              <a:gdLst/>
              <a:ahLst/>
              <a:cxnLst/>
              <a:rect r="r" b="b" t="t" l="l"/>
              <a:pathLst>
                <a:path h="23586" w="845061">
                  <a:moveTo>
                    <a:pt x="0" y="0"/>
                  </a:moveTo>
                  <a:lnTo>
                    <a:pt x="845061" y="0"/>
                  </a:lnTo>
                  <a:lnTo>
                    <a:pt x="845061" y="23586"/>
                  </a:lnTo>
                  <a:lnTo>
                    <a:pt x="0" y="23586"/>
                  </a:lnTo>
                  <a:close/>
                </a:path>
              </a:pathLst>
            </a:custGeom>
            <a:solidFill>
              <a:srgbClr val="CADDE1"/>
            </a:solidFill>
            <a:ln w="38100" cap="sq">
              <a:solidFill>
                <a:srgbClr val="CADDE1"/>
              </a:solidFill>
              <a:prstDash val="solid"/>
              <a:miter/>
            </a:ln>
          </p:spPr>
        </p:sp>
        <p:sp>
          <p:nvSpPr>
            <p:cNvPr name="TextBox 35" id="35"/>
            <p:cNvSpPr txBox="true"/>
            <p:nvPr/>
          </p:nvSpPr>
          <p:spPr>
            <a:xfrm>
              <a:off x="0" y="-38100"/>
              <a:ext cx="845061" cy="61686"/>
            </a:xfrm>
            <a:prstGeom prst="rect">
              <a:avLst/>
            </a:prstGeom>
          </p:spPr>
          <p:txBody>
            <a:bodyPr anchor="t" rtlCol="false" tIns="23656" lIns="23656" bIns="23656" rIns="23656"/>
            <a:lstStyle/>
            <a:p>
              <a:pPr algn="ctr">
                <a:lnSpc>
                  <a:spcPts val="2130"/>
                </a:lnSpc>
              </a:pPr>
            </a:p>
          </p:txBody>
        </p:sp>
      </p:grpSp>
      <p:grpSp>
        <p:nvGrpSpPr>
          <p:cNvPr name="Group 36" id="36"/>
          <p:cNvGrpSpPr/>
          <p:nvPr/>
        </p:nvGrpSpPr>
        <p:grpSpPr>
          <a:xfrm rot="0">
            <a:off x="4205902" y="7179074"/>
            <a:ext cx="3294945" cy="395901"/>
            <a:chOff x="0" y="0"/>
            <a:chExt cx="1347763" cy="161939"/>
          </a:xfrm>
        </p:grpSpPr>
        <p:sp>
          <p:nvSpPr>
            <p:cNvPr name="Freeform 37" id="37"/>
            <p:cNvSpPr/>
            <p:nvPr/>
          </p:nvSpPr>
          <p:spPr>
            <a:xfrm flipH="false" flipV="false" rot="0">
              <a:off x="0" y="0"/>
              <a:ext cx="1347763" cy="161939"/>
            </a:xfrm>
            <a:custGeom>
              <a:avLst/>
              <a:gdLst/>
              <a:ahLst/>
              <a:cxnLst/>
              <a:rect r="r" b="b" t="t" l="l"/>
              <a:pathLst>
                <a:path h="161939" w="1347763">
                  <a:moveTo>
                    <a:pt x="0" y="0"/>
                  </a:moveTo>
                  <a:lnTo>
                    <a:pt x="1347763" y="0"/>
                  </a:lnTo>
                  <a:lnTo>
                    <a:pt x="1347763" y="161939"/>
                  </a:lnTo>
                  <a:lnTo>
                    <a:pt x="0" y="161939"/>
                  </a:lnTo>
                  <a:close/>
                </a:path>
              </a:pathLst>
            </a:custGeom>
            <a:solidFill>
              <a:srgbClr val="CADDE1">
                <a:alpha val="65882"/>
              </a:srgbClr>
            </a:solidFill>
            <a:ln w="38100" cap="sq">
              <a:solidFill>
                <a:srgbClr val="CADDE1">
                  <a:alpha val="65882"/>
                </a:srgbClr>
              </a:solidFill>
              <a:prstDash val="solid"/>
              <a:miter/>
            </a:ln>
          </p:spPr>
        </p:sp>
        <p:sp>
          <p:nvSpPr>
            <p:cNvPr name="TextBox 38" id="38"/>
            <p:cNvSpPr txBox="true"/>
            <p:nvPr/>
          </p:nvSpPr>
          <p:spPr>
            <a:xfrm>
              <a:off x="0" y="-38100"/>
              <a:ext cx="1347763" cy="200039"/>
            </a:xfrm>
            <a:prstGeom prst="rect">
              <a:avLst/>
            </a:prstGeom>
          </p:spPr>
          <p:txBody>
            <a:bodyPr anchor="t" rtlCol="false" tIns="23656" lIns="23656" bIns="23656" rIns="23656"/>
            <a:lstStyle/>
            <a:p>
              <a:pPr algn="ctr">
                <a:lnSpc>
                  <a:spcPts val="2130"/>
                </a:lnSpc>
              </a:pPr>
            </a:p>
          </p:txBody>
        </p:sp>
      </p:grpSp>
      <p:grpSp>
        <p:nvGrpSpPr>
          <p:cNvPr name="Group 39" id="39"/>
          <p:cNvGrpSpPr/>
          <p:nvPr/>
        </p:nvGrpSpPr>
        <p:grpSpPr>
          <a:xfrm rot="0">
            <a:off x="306476" y="7179074"/>
            <a:ext cx="3388842" cy="395901"/>
            <a:chOff x="0" y="0"/>
            <a:chExt cx="1386171" cy="161939"/>
          </a:xfrm>
        </p:grpSpPr>
        <p:sp>
          <p:nvSpPr>
            <p:cNvPr name="Freeform 40" id="40"/>
            <p:cNvSpPr/>
            <p:nvPr/>
          </p:nvSpPr>
          <p:spPr>
            <a:xfrm flipH="false" flipV="false" rot="0">
              <a:off x="0" y="0"/>
              <a:ext cx="1386171" cy="161939"/>
            </a:xfrm>
            <a:custGeom>
              <a:avLst/>
              <a:gdLst/>
              <a:ahLst/>
              <a:cxnLst/>
              <a:rect r="r" b="b" t="t" l="l"/>
              <a:pathLst>
                <a:path h="161939" w="1386171">
                  <a:moveTo>
                    <a:pt x="0" y="0"/>
                  </a:moveTo>
                  <a:lnTo>
                    <a:pt x="1386171" y="0"/>
                  </a:lnTo>
                  <a:lnTo>
                    <a:pt x="1386171" y="161939"/>
                  </a:lnTo>
                  <a:lnTo>
                    <a:pt x="0" y="161939"/>
                  </a:lnTo>
                  <a:close/>
                </a:path>
              </a:pathLst>
            </a:custGeom>
            <a:solidFill>
              <a:srgbClr val="CADDE1">
                <a:alpha val="65882"/>
              </a:srgbClr>
            </a:solidFill>
            <a:ln w="38100" cap="sq">
              <a:solidFill>
                <a:srgbClr val="CADDE1">
                  <a:alpha val="65882"/>
                </a:srgbClr>
              </a:solidFill>
              <a:prstDash val="solid"/>
              <a:miter/>
            </a:ln>
          </p:spPr>
        </p:sp>
        <p:sp>
          <p:nvSpPr>
            <p:cNvPr name="TextBox 41" id="41"/>
            <p:cNvSpPr txBox="true"/>
            <p:nvPr/>
          </p:nvSpPr>
          <p:spPr>
            <a:xfrm>
              <a:off x="0" y="-38100"/>
              <a:ext cx="1386171" cy="200039"/>
            </a:xfrm>
            <a:prstGeom prst="rect">
              <a:avLst/>
            </a:prstGeom>
          </p:spPr>
          <p:txBody>
            <a:bodyPr anchor="t" rtlCol="false" tIns="23656" lIns="23656" bIns="23656" rIns="23656"/>
            <a:lstStyle/>
            <a:p>
              <a:pPr algn="ctr">
                <a:lnSpc>
                  <a:spcPts val="2130"/>
                </a:lnSpc>
              </a:pPr>
            </a:p>
          </p:txBody>
        </p:sp>
      </p:grpSp>
      <p:grpSp>
        <p:nvGrpSpPr>
          <p:cNvPr name="Group 42" id="42"/>
          <p:cNvGrpSpPr/>
          <p:nvPr/>
        </p:nvGrpSpPr>
        <p:grpSpPr>
          <a:xfrm rot="0">
            <a:off x="306476" y="4236040"/>
            <a:ext cx="2035576" cy="486169"/>
            <a:chOff x="0" y="0"/>
            <a:chExt cx="832632" cy="198862"/>
          </a:xfrm>
        </p:grpSpPr>
        <p:sp>
          <p:nvSpPr>
            <p:cNvPr name="Freeform 43" id="43"/>
            <p:cNvSpPr/>
            <p:nvPr/>
          </p:nvSpPr>
          <p:spPr>
            <a:xfrm flipH="false" flipV="false" rot="0">
              <a:off x="0" y="0"/>
              <a:ext cx="832632" cy="198862"/>
            </a:xfrm>
            <a:custGeom>
              <a:avLst/>
              <a:gdLst/>
              <a:ahLst/>
              <a:cxnLst/>
              <a:rect r="r" b="b" t="t" l="l"/>
              <a:pathLst>
                <a:path h="198862" w="832632">
                  <a:moveTo>
                    <a:pt x="0" y="0"/>
                  </a:moveTo>
                  <a:lnTo>
                    <a:pt x="832632" y="0"/>
                  </a:lnTo>
                  <a:lnTo>
                    <a:pt x="832632" y="198862"/>
                  </a:lnTo>
                  <a:lnTo>
                    <a:pt x="0" y="198862"/>
                  </a:lnTo>
                  <a:close/>
                </a:path>
              </a:pathLst>
            </a:custGeom>
            <a:solidFill>
              <a:srgbClr val="CADDE1">
                <a:alpha val="65882"/>
              </a:srgbClr>
            </a:solidFill>
            <a:ln w="38100" cap="sq">
              <a:solidFill>
                <a:srgbClr val="CADDE1">
                  <a:alpha val="65882"/>
                </a:srgbClr>
              </a:solidFill>
              <a:prstDash val="solid"/>
              <a:miter/>
            </a:ln>
          </p:spPr>
        </p:sp>
        <p:sp>
          <p:nvSpPr>
            <p:cNvPr name="TextBox 44" id="44"/>
            <p:cNvSpPr txBox="true"/>
            <p:nvPr/>
          </p:nvSpPr>
          <p:spPr>
            <a:xfrm>
              <a:off x="0" y="-38100"/>
              <a:ext cx="832632" cy="236962"/>
            </a:xfrm>
            <a:prstGeom prst="rect">
              <a:avLst/>
            </a:prstGeom>
          </p:spPr>
          <p:txBody>
            <a:bodyPr anchor="t" rtlCol="false" tIns="23656" lIns="23656" bIns="23656" rIns="23656"/>
            <a:lstStyle/>
            <a:p>
              <a:pPr algn="ctr">
                <a:lnSpc>
                  <a:spcPts val="2130"/>
                </a:lnSpc>
              </a:pPr>
            </a:p>
          </p:txBody>
        </p:sp>
      </p:grpSp>
      <p:sp>
        <p:nvSpPr>
          <p:cNvPr name="TextBox 45" id="45"/>
          <p:cNvSpPr txBox="true"/>
          <p:nvPr/>
        </p:nvSpPr>
        <p:spPr>
          <a:xfrm rot="0">
            <a:off x="2874635" y="2256079"/>
            <a:ext cx="4593871" cy="2994299"/>
          </a:xfrm>
          <a:prstGeom prst="rect">
            <a:avLst/>
          </a:prstGeom>
        </p:spPr>
        <p:txBody>
          <a:bodyPr anchor="t" rtlCol="false" tIns="0" lIns="0" bIns="0" rIns="0">
            <a:spAutoFit/>
          </a:bodyPr>
          <a:lstStyle/>
          <a:p>
            <a:pPr algn="just">
              <a:lnSpc>
                <a:spcPts val="1404"/>
              </a:lnSpc>
            </a:pPr>
            <a:r>
              <a:rPr lang="en-US" sz="1080" u="sng">
                <a:solidFill>
                  <a:srgbClr val="000000"/>
                </a:solidFill>
                <a:latin typeface="Arimo"/>
                <a:ea typeface="Arimo"/>
                <a:cs typeface="Arimo"/>
                <a:sym typeface="Arimo"/>
                <a:hlinkClick r:id="rId9" tooltip="https://www.myfloridacfo.com/floridapalm/"/>
              </a:rPr>
              <a:t>Florida PALM</a:t>
            </a:r>
            <a:r>
              <a:rPr lang="en-US" sz="1080">
                <a:solidFill>
                  <a:srgbClr val="000000"/>
                </a:solidFill>
                <a:latin typeface="Arimo"/>
                <a:ea typeface="Arimo"/>
                <a:cs typeface="Arimo"/>
                <a:sym typeface="Arimo"/>
              </a:rPr>
              <a:t> is a statewide project to replace FLAIR with a cloud-based accounting system built in Oracle® PeopleSoft. Florida PALM replaces all components of FLAIR for all agencies simultaneously, including: </a:t>
            </a:r>
          </a:p>
          <a:p>
            <a:pPr algn="just" marL="233172" indent="-116586" lvl="1">
              <a:lnSpc>
                <a:spcPts val="1404"/>
              </a:lnSpc>
              <a:buFont typeface="Arial"/>
              <a:buChar char="•"/>
            </a:pPr>
            <a:r>
              <a:rPr lang="en-US" sz="1080">
                <a:solidFill>
                  <a:srgbClr val="000000"/>
                </a:solidFill>
                <a:latin typeface="Arimo"/>
                <a:ea typeface="Arimo"/>
                <a:cs typeface="Arimo"/>
                <a:sym typeface="Arimo"/>
              </a:rPr>
              <a:t>Central and Departmental Accounting, </a:t>
            </a:r>
          </a:p>
          <a:p>
            <a:pPr algn="just" marL="233172" indent="-116586" lvl="1">
              <a:lnSpc>
                <a:spcPts val="1404"/>
              </a:lnSpc>
              <a:buFont typeface="Arial"/>
              <a:buChar char="•"/>
            </a:pPr>
            <a:r>
              <a:rPr lang="en-US" sz="1080">
                <a:solidFill>
                  <a:srgbClr val="000000"/>
                </a:solidFill>
                <a:latin typeface="Arimo"/>
                <a:ea typeface="Arimo"/>
                <a:cs typeface="Arimo"/>
                <a:sym typeface="Arimo"/>
              </a:rPr>
              <a:t>Payroll (PYRL), </a:t>
            </a:r>
          </a:p>
          <a:p>
            <a:pPr algn="just" marL="233172" indent="-116586" lvl="1">
              <a:lnSpc>
                <a:spcPts val="1404"/>
              </a:lnSpc>
              <a:buFont typeface="Arial"/>
              <a:buChar char="•"/>
            </a:pPr>
            <a:r>
              <a:rPr lang="en-US" sz="1080">
                <a:solidFill>
                  <a:srgbClr val="000000"/>
                </a:solidFill>
                <a:latin typeface="Arimo"/>
                <a:ea typeface="Arimo"/>
                <a:cs typeface="Arimo"/>
                <a:sym typeface="Arimo"/>
              </a:rPr>
              <a:t>the Information Warehouse,</a:t>
            </a:r>
          </a:p>
          <a:p>
            <a:pPr algn="just" marL="233172" indent="-116586" lvl="1">
              <a:lnSpc>
                <a:spcPts val="1404"/>
              </a:lnSpc>
              <a:buFont typeface="Arial"/>
              <a:buChar char="•"/>
            </a:pPr>
            <a:r>
              <a:rPr lang="en-US" sz="1080">
                <a:solidFill>
                  <a:srgbClr val="000000"/>
                </a:solidFill>
                <a:latin typeface="Arimo"/>
                <a:ea typeface="Arimo"/>
                <a:cs typeface="Arimo"/>
                <a:sym typeface="Arimo"/>
              </a:rPr>
              <a:t>the Employee Information Center (EIC), and </a:t>
            </a:r>
          </a:p>
          <a:p>
            <a:pPr algn="just" marL="233172" indent="-116586" lvl="1">
              <a:lnSpc>
                <a:spcPts val="1404"/>
              </a:lnSpc>
              <a:buFont typeface="Arial"/>
              <a:buChar char="•"/>
            </a:pPr>
            <a:r>
              <a:rPr lang="en-US" sz="1080">
                <a:solidFill>
                  <a:srgbClr val="000000"/>
                </a:solidFill>
                <a:latin typeface="Arimo"/>
                <a:ea typeface="Arimo"/>
                <a:cs typeface="Arimo"/>
                <a:sym typeface="Arimo"/>
              </a:rPr>
              <a:t>the Property Master File. </a:t>
            </a:r>
          </a:p>
          <a:p>
            <a:pPr algn="just">
              <a:lnSpc>
                <a:spcPts val="884"/>
              </a:lnSpc>
            </a:pPr>
          </a:p>
          <a:p>
            <a:pPr algn="just">
              <a:lnSpc>
                <a:spcPts val="1404"/>
              </a:lnSpc>
            </a:pPr>
            <a:r>
              <a:rPr lang="en-US" sz="1080">
                <a:solidFill>
                  <a:srgbClr val="000000"/>
                </a:solidFill>
                <a:latin typeface="Arimo"/>
                <a:ea typeface="Arimo"/>
                <a:cs typeface="Arimo"/>
                <a:sym typeface="Arimo"/>
              </a:rPr>
              <a:t>Florida PALM is designed to meet the State’s current and future financial and payroll needs.  The Cash Management System (CMS) went live in Florida PALM in 2021 and will be expanded during the financials wave to include the ability to fully process agency deposits and investments. </a:t>
            </a:r>
          </a:p>
          <a:p>
            <a:pPr algn="just">
              <a:lnSpc>
                <a:spcPts val="884"/>
              </a:lnSpc>
            </a:pPr>
          </a:p>
          <a:p>
            <a:pPr algn="just" marL="0" indent="0" lvl="0">
              <a:lnSpc>
                <a:spcPts val="1404"/>
              </a:lnSpc>
            </a:pPr>
            <a:r>
              <a:rPr lang="en-US" sz="1080">
                <a:solidFill>
                  <a:srgbClr val="000000"/>
                </a:solidFill>
                <a:latin typeface="Arimo"/>
                <a:ea typeface="Arimo"/>
                <a:cs typeface="Arimo"/>
                <a:sym typeface="Arimo"/>
              </a:rPr>
              <a:t>Florida PALM will print reports in a variety of formats and provide access to near real-time data. The system will allow for attachments and data can be entered online manually, through a spreadsheet upload, or imported from an agency business system.  </a:t>
            </a:r>
          </a:p>
        </p:txBody>
      </p:sp>
      <p:grpSp>
        <p:nvGrpSpPr>
          <p:cNvPr name="Group 46" id="46"/>
          <p:cNvGrpSpPr/>
          <p:nvPr/>
        </p:nvGrpSpPr>
        <p:grpSpPr>
          <a:xfrm rot="0">
            <a:off x="6083336" y="2926394"/>
            <a:ext cx="1055781" cy="704734"/>
            <a:chOff x="0" y="0"/>
            <a:chExt cx="1407708" cy="939645"/>
          </a:xfrm>
        </p:grpSpPr>
        <p:sp>
          <p:nvSpPr>
            <p:cNvPr name="Freeform 47" id="47"/>
            <p:cNvSpPr/>
            <p:nvPr/>
          </p:nvSpPr>
          <p:spPr>
            <a:xfrm flipH="false" flipV="false" rot="0">
              <a:off x="0" y="0"/>
              <a:ext cx="1407708" cy="939645"/>
            </a:xfrm>
            <a:custGeom>
              <a:avLst/>
              <a:gdLst/>
              <a:ahLst/>
              <a:cxnLst/>
              <a:rect r="r" b="b" t="t" l="l"/>
              <a:pathLst>
                <a:path h="939645" w="1407708">
                  <a:moveTo>
                    <a:pt x="0" y="0"/>
                  </a:moveTo>
                  <a:lnTo>
                    <a:pt x="1407708" y="0"/>
                  </a:lnTo>
                  <a:lnTo>
                    <a:pt x="1407708" y="939645"/>
                  </a:lnTo>
                  <a:lnTo>
                    <a:pt x="0" y="9396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8" id="48"/>
            <p:cNvSpPr/>
            <p:nvPr/>
          </p:nvSpPr>
          <p:spPr>
            <a:xfrm flipH="false" flipV="false" rot="0">
              <a:off x="439477" y="46490"/>
              <a:ext cx="555319" cy="547602"/>
            </a:xfrm>
            <a:custGeom>
              <a:avLst/>
              <a:gdLst/>
              <a:ahLst/>
              <a:cxnLst/>
              <a:rect r="r" b="b" t="t" l="l"/>
              <a:pathLst>
                <a:path h="547602" w="555319">
                  <a:moveTo>
                    <a:pt x="0" y="0"/>
                  </a:moveTo>
                  <a:lnTo>
                    <a:pt x="555319" y="0"/>
                  </a:lnTo>
                  <a:lnTo>
                    <a:pt x="555319" y="547602"/>
                  </a:lnTo>
                  <a:lnTo>
                    <a:pt x="0" y="547602"/>
                  </a:lnTo>
                  <a:lnTo>
                    <a:pt x="0" y="0"/>
                  </a:lnTo>
                  <a:close/>
                </a:path>
              </a:pathLst>
            </a:custGeom>
            <a:blipFill>
              <a:blip r:embed="rId6"/>
              <a:stretch>
                <a:fillRect l="-91105" t="-23427" r="-546773" b="-48676"/>
              </a:stretch>
            </a:blipFill>
          </p:spPr>
        </p:sp>
      </p:grpSp>
      <p:sp>
        <p:nvSpPr>
          <p:cNvPr name="TextBox 49" id="49"/>
          <p:cNvSpPr txBox="true"/>
          <p:nvPr/>
        </p:nvSpPr>
        <p:spPr>
          <a:xfrm rot="0">
            <a:off x="338089" y="4749636"/>
            <a:ext cx="1972349" cy="1865376"/>
          </a:xfrm>
          <a:prstGeom prst="rect">
            <a:avLst/>
          </a:prstGeom>
        </p:spPr>
        <p:txBody>
          <a:bodyPr anchor="t" rtlCol="false" tIns="0" lIns="0" bIns="0" rIns="0">
            <a:spAutoFit/>
          </a:bodyPr>
          <a:lstStyle/>
          <a:p>
            <a:pPr algn="just">
              <a:lnSpc>
                <a:spcPts val="1512"/>
              </a:lnSpc>
            </a:pPr>
            <a:r>
              <a:rPr lang="en-US" sz="1080">
                <a:solidFill>
                  <a:srgbClr val="000000"/>
                </a:solidFill>
                <a:latin typeface="Arimo"/>
                <a:ea typeface="Arimo"/>
                <a:cs typeface="Arimo"/>
                <a:sym typeface="Arimo"/>
              </a:rPr>
              <a:t>All systems tied to FLAIR are changing, including:    </a:t>
            </a:r>
          </a:p>
          <a:p>
            <a:pPr algn="just" marL="233172" indent="-116586" lvl="1">
              <a:lnSpc>
                <a:spcPts val="1512"/>
              </a:lnSpc>
              <a:buFont typeface="Arial"/>
              <a:buChar char="•"/>
            </a:pPr>
            <a:r>
              <a:rPr lang="en-US" sz="1080">
                <a:solidFill>
                  <a:srgbClr val="000000"/>
                </a:solidFill>
                <a:latin typeface="Arimo"/>
                <a:ea typeface="Arimo"/>
                <a:cs typeface="Arimo"/>
                <a:sym typeface="Arimo"/>
              </a:rPr>
              <a:t>MFMP, </a:t>
            </a:r>
          </a:p>
          <a:p>
            <a:pPr algn="just" marL="233172" indent="-116586" lvl="1">
              <a:lnSpc>
                <a:spcPts val="1512"/>
              </a:lnSpc>
              <a:buFont typeface="Arial"/>
              <a:buChar char="•"/>
            </a:pPr>
            <a:r>
              <a:rPr lang="en-US" sz="1080">
                <a:solidFill>
                  <a:srgbClr val="000000"/>
                </a:solidFill>
                <a:latin typeface="Arimo"/>
                <a:ea typeface="Arimo"/>
                <a:cs typeface="Arimo"/>
                <a:sym typeface="Arimo"/>
              </a:rPr>
              <a:t>STMS, </a:t>
            </a:r>
          </a:p>
          <a:p>
            <a:pPr algn="just" marL="233172" indent="-116586" lvl="1">
              <a:lnSpc>
                <a:spcPts val="1512"/>
              </a:lnSpc>
              <a:buFont typeface="Arial"/>
              <a:buChar char="•"/>
            </a:pPr>
            <a:r>
              <a:rPr lang="en-US" sz="1080">
                <a:solidFill>
                  <a:srgbClr val="000000"/>
                </a:solidFill>
                <a:latin typeface="Arimo"/>
                <a:ea typeface="Arimo"/>
                <a:cs typeface="Arimo"/>
                <a:sym typeface="Arimo"/>
              </a:rPr>
              <a:t>PCard Works,</a:t>
            </a:r>
          </a:p>
          <a:p>
            <a:pPr algn="just" marL="233172" indent="-116586" lvl="1">
              <a:lnSpc>
                <a:spcPts val="1512"/>
              </a:lnSpc>
              <a:buFont typeface="Arial"/>
              <a:buChar char="•"/>
            </a:pPr>
            <a:r>
              <a:rPr lang="en-US" sz="1080">
                <a:solidFill>
                  <a:srgbClr val="000000"/>
                </a:solidFill>
                <a:latin typeface="Arimo"/>
                <a:ea typeface="Arimo"/>
                <a:cs typeface="Arimo"/>
                <a:sym typeface="Arimo"/>
              </a:rPr>
              <a:t>FACTS, and</a:t>
            </a:r>
          </a:p>
          <a:p>
            <a:pPr algn="just" marL="233172" indent="-116586" lvl="1">
              <a:lnSpc>
                <a:spcPts val="1512"/>
              </a:lnSpc>
              <a:buFont typeface="Arial"/>
              <a:buChar char="•"/>
            </a:pPr>
            <a:r>
              <a:rPr lang="en-US" sz="1080">
                <a:solidFill>
                  <a:srgbClr val="000000"/>
                </a:solidFill>
                <a:latin typeface="Arimo"/>
                <a:ea typeface="Arimo"/>
                <a:cs typeface="Arimo"/>
                <a:sym typeface="Arimo"/>
              </a:rPr>
              <a:t>PeopleFirst.</a:t>
            </a:r>
          </a:p>
          <a:p>
            <a:pPr algn="just" marL="0" indent="0" lvl="0">
              <a:lnSpc>
                <a:spcPts val="1404"/>
              </a:lnSpc>
            </a:pPr>
            <a:r>
              <a:rPr lang="en-US" sz="1080">
                <a:solidFill>
                  <a:srgbClr val="000000"/>
                </a:solidFill>
                <a:latin typeface="Arimo"/>
                <a:ea typeface="Arimo"/>
                <a:cs typeface="Arimo"/>
                <a:sym typeface="Arimo"/>
              </a:rPr>
              <a:t>These systems are being remediated so they share data with Florida PALM. </a:t>
            </a:r>
          </a:p>
        </p:txBody>
      </p:sp>
      <p:sp>
        <p:nvSpPr>
          <p:cNvPr name="TextBox 50" id="50"/>
          <p:cNvSpPr txBox="true"/>
          <p:nvPr/>
        </p:nvSpPr>
        <p:spPr>
          <a:xfrm rot="0">
            <a:off x="324886" y="227138"/>
            <a:ext cx="3561314" cy="345575"/>
          </a:xfrm>
          <a:prstGeom prst="rect">
            <a:avLst/>
          </a:prstGeom>
        </p:spPr>
        <p:txBody>
          <a:bodyPr anchor="t" rtlCol="false" tIns="0" lIns="0" bIns="0" rIns="0">
            <a:spAutoFit/>
          </a:bodyPr>
          <a:lstStyle/>
          <a:p>
            <a:pPr algn="l">
              <a:lnSpc>
                <a:spcPts val="2513"/>
              </a:lnSpc>
            </a:pPr>
            <a:r>
              <a:rPr lang="en-US" sz="2538" i="true" spc="104">
                <a:solidFill>
                  <a:srgbClr val="32737B"/>
                </a:solidFill>
                <a:latin typeface="Roca One Light Italics"/>
                <a:ea typeface="Roca One Light Italics"/>
                <a:cs typeface="Roca One Light Italics"/>
                <a:sym typeface="Roca One Light Italics"/>
              </a:rPr>
              <a:t>Welcome to  </a:t>
            </a:r>
          </a:p>
        </p:txBody>
      </p:sp>
      <p:sp>
        <p:nvSpPr>
          <p:cNvPr name="TextBox 51" id="51"/>
          <p:cNvSpPr txBox="true"/>
          <p:nvPr/>
        </p:nvSpPr>
        <p:spPr>
          <a:xfrm rot="0">
            <a:off x="3170197" y="1898808"/>
            <a:ext cx="3968920" cy="278736"/>
          </a:xfrm>
          <a:prstGeom prst="rect">
            <a:avLst/>
          </a:prstGeom>
        </p:spPr>
        <p:txBody>
          <a:bodyPr anchor="t" rtlCol="false" tIns="0" lIns="0" bIns="0" rIns="0">
            <a:spAutoFit/>
          </a:bodyPr>
          <a:lstStyle/>
          <a:p>
            <a:pPr algn="ctr">
              <a:lnSpc>
                <a:spcPts val="2346"/>
              </a:lnSpc>
            </a:pPr>
            <a:r>
              <a:rPr lang="en-US" sz="1676">
                <a:solidFill>
                  <a:srgbClr val="03314B"/>
                </a:solidFill>
                <a:latin typeface="Libre Franklin"/>
                <a:ea typeface="Libre Franklin"/>
                <a:cs typeface="Libre Franklin"/>
                <a:sym typeface="Libre Franklin"/>
              </a:rPr>
              <a:t>What is Florida PALM?</a:t>
            </a:r>
          </a:p>
        </p:txBody>
      </p:sp>
      <p:sp>
        <p:nvSpPr>
          <p:cNvPr name="TextBox 52" id="52"/>
          <p:cNvSpPr txBox="true"/>
          <p:nvPr/>
        </p:nvSpPr>
        <p:spPr>
          <a:xfrm rot="0">
            <a:off x="5479339" y="5213403"/>
            <a:ext cx="1403123" cy="278736"/>
          </a:xfrm>
          <a:prstGeom prst="rect">
            <a:avLst/>
          </a:prstGeom>
        </p:spPr>
        <p:txBody>
          <a:bodyPr anchor="t" rtlCol="false" tIns="0" lIns="0" bIns="0" rIns="0">
            <a:spAutoFit/>
          </a:bodyPr>
          <a:lstStyle/>
          <a:p>
            <a:pPr algn="ctr">
              <a:lnSpc>
                <a:spcPts val="2346"/>
              </a:lnSpc>
            </a:pPr>
            <a:r>
              <a:rPr lang="en-US" sz="1676">
                <a:solidFill>
                  <a:srgbClr val="03314B"/>
                </a:solidFill>
                <a:latin typeface="Libre Franklin"/>
                <a:ea typeface="Libre Franklin"/>
                <a:cs typeface="Libre Franklin"/>
                <a:sym typeface="Libre Franklin"/>
              </a:rPr>
              <a:t>Why now?</a:t>
            </a:r>
          </a:p>
        </p:txBody>
      </p:sp>
      <p:sp>
        <p:nvSpPr>
          <p:cNvPr name="TextBox 53" id="53"/>
          <p:cNvSpPr txBox="true"/>
          <p:nvPr/>
        </p:nvSpPr>
        <p:spPr>
          <a:xfrm rot="0">
            <a:off x="4435377" y="7223369"/>
            <a:ext cx="2765604" cy="278736"/>
          </a:xfrm>
          <a:prstGeom prst="rect">
            <a:avLst/>
          </a:prstGeom>
        </p:spPr>
        <p:txBody>
          <a:bodyPr anchor="t" rtlCol="false" tIns="0" lIns="0" bIns="0" rIns="0">
            <a:spAutoFit/>
          </a:bodyPr>
          <a:lstStyle/>
          <a:p>
            <a:pPr algn="ctr">
              <a:lnSpc>
                <a:spcPts val="2346"/>
              </a:lnSpc>
            </a:pPr>
            <a:r>
              <a:rPr lang="en-US" sz="1676">
                <a:solidFill>
                  <a:srgbClr val="03314B"/>
                </a:solidFill>
                <a:latin typeface="Libre Franklin"/>
                <a:ea typeface="Libre Franklin"/>
                <a:cs typeface="Libre Franklin"/>
                <a:sym typeface="Libre Franklin"/>
              </a:rPr>
              <a:t>Who is your POC?</a:t>
            </a:r>
          </a:p>
        </p:txBody>
      </p:sp>
      <p:sp>
        <p:nvSpPr>
          <p:cNvPr name="TextBox 54" id="54"/>
          <p:cNvSpPr txBox="true"/>
          <p:nvPr/>
        </p:nvSpPr>
        <p:spPr>
          <a:xfrm rot="0">
            <a:off x="6306707" y="9776159"/>
            <a:ext cx="1376906" cy="148590"/>
          </a:xfrm>
          <a:prstGeom prst="rect">
            <a:avLst/>
          </a:prstGeom>
        </p:spPr>
        <p:txBody>
          <a:bodyPr anchor="t" rtlCol="false" tIns="0" lIns="0" bIns="0" rIns="0">
            <a:spAutoFit/>
          </a:bodyPr>
          <a:lstStyle/>
          <a:p>
            <a:pPr algn="ctr">
              <a:lnSpc>
                <a:spcPts val="1260"/>
              </a:lnSpc>
            </a:pPr>
            <a:r>
              <a:rPr lang="en-US" sz="900">
                <a:solidFill>
                  <a:srgbClr val="03314B"/>
                </a:solidFill>
                <a:latin typeface="Libre Franklin"/>
                <a:ea typeface="Libre Franklin"/>
                <a:cs typeface="Libre Franklin"/>
                <a:sym typeface="Libre Franklin"/>
              </a:rPr>
              <a:t> Last Modified Mar. 2025</a:t>
            </a:r>
          </a:p>
        </p:txBody>
      </p:sp>
      <p:sp>
        <p:nvSpPr>
          <p:cNvPr name="TextBox 55" id="55"/>
          <p:cNvSpPr txBox="true"/>
          <p:nvPr/>
        </p:nvSpPr>
        <p:spPr>
          <a:xfrm rot="0">
            <a:off x="609644" y="7223369"/>
            <a:ext cx="2765604" cy="278736"/>
          </a:xfrm>
          <a:prstGeom prst="rect">
            <a:avLst/>
          </a:prstGeom>
        </p:spPr>
        <p:txBody>
          <a:bodyPr anchor="t" rtlCol="false" tIns="0" lIns="0" bIns="0" rIns="0">
            <a:spAutoFit/>
          </a:bodyPr>
          <a:lstStyle/>
          <a:p>
            <a:pPr algn="ctr">
              <a:lnSpc>
                <a:spcPts val="2346"/>
              </a:lnSpc>
            </a:pPr>
            <a:r>
              <a:rPr lang="en-US" sz="1676">
                <a:solidFill>
                  <a:srgbClr val="03314B"/>
                </a:solidFill>
                <a:latin typeface="Libre Franklin"/>
                <a:ea typeface="Libre Franklin"/>
                <a:cs typeface="Libre Franklin"/>
                <a:sym typeface="Libre Franklin"/>
              </a:rPr>
              <a:t>What is the CCN?</a:t>
            </a:r>
          </a:p>
        </p:txBody>
      </p:sp>
      <p:sp>
        <p:nvSpPr>
          <p:cNvPr name="TextBox 56" id="56"/>
          <p:cNvSpPr txBox="true"/>
          <p:nvPr/>
        </p:nvSpPr>
        <p:spPr>
          <a:xfrm rot="0">
            <a:off x="324886" y="4310122"/>
            <a:ext cx="1972349" cy="278736"/>
          </a:xfrm>
          <a:prstGeom prst="rect">
            <a:avLst/>
          </a:prstGeom>
        </p:spPr>
        <p:txBody>
          <a:bodyPr anchor="t" rtlCol="false" tIns="0" lIns="0" bIns="0" rIns="0">
            <a:spAutoFit/>
          </a:bodyPr>
          <a:lstStyle/>
          <a:p>
            <a:pPr algn="ctr">
              <a:lnSpc>
                <a:spcPts val="2346"/>
              </a:lnSpc>
            </a:pPr>
            <a:r>
              <a:rPr lang="en-US" sz="1676">
                <a:solidFill>
                  <a:srgbClr val="03314B"/>
                </a:solidFill>
                <a:latin typeface="Libre Franklin"/>
                <a:ea typeface="Libre Franklin"/>
                <a:cs typeface="Libre Franklin"/>
                <a:sym typeface="Libre Franklin"/>
              </a:rPr>
              <a:t>What is changing?</a:t>
            </a:r>
          </a:p>
        </p:txBody>
      </p:sp>
      <p:sp>
        <p:nvSpPr>
          <p:cNvPr name="TextBox 57" id="57"/>
          <p:cNvSpPr txBox="true"/>
          <p:nvPr/>
        </p:nvSpPr>
        <p:spPr>
          <a:xfrm rot="0">
            <a:off x="2874635" y="5463564"/>
            <a:ext cx="4593871" cy="1215009"/>
          </a:xfrm>
          <a:prstGeom prst="rect">
            <a:avLst/>
          </a:prstGeom>
        </p:spPr>
        <p:txBody>
          <a:bodyPr anchor="t" rtlCol="false" tIns="0" lIns="0" bIns="0" rIns="0">
            <a:spAutoFit/>
          </a:bodyPr>
          <a:lstStyle/>
          <a:p>
            <a:pPr algn="just">
              <a:lnSpc>
                <a:spcPts val="1404"/>
              </a:lnSpc>
            </a:pPr>
            <a:r>
              <a:rPr lang="en-US" sz="1080" spc="-1">
                <a:solidFill>
                  <a:srgbClr val="000000"/>
                </a:solidFill>
                <a:latin typeface="Arimo"/>
                <a:ea typeface="Arimo"/>
                <a:cs typeface="Arimo"/>
                <a:sym typeface="Arimo"/>
              </a:rPr>
              <a:t>FLAIR is over 40 years old and</a:t>
            </a:r>
          </a:p>
          <a:p>
            <a:pPr algn="just" marL="0" indent="0" lvl="0">
              <a:lnSpc>
                <a:spcPts val="1404"/>
              </a:lnSpc>
            </a:pPr>
            <a:r>
              <a:rPr lang="en-US" sz="1080" spc="-1">
                <a:solidFill>
                  <a:srgbClr val="000000"/>
                </a:solidFill>
                <a:latin typeface="Arimo"/>
                <a:ea typeface="Arimo"/>
                <a:cs typeface="Arimo"/>
                <a:sym typeface="Arimo"/>
              </a:rPr>
              <a:t>was built using programming languages (Natural and COBOL) that are no longer in widespread use.  As a result, finding people with the expertise to maintain and repair FLAIR has become increasingly difficult and cost prohibitive.  Additionally, FLAIR is a mainframe system, which is very costly to operate.  Due to its programming limitations, pulling accurate and timely data from FLAIR requires multiple steps and is very difficult. </a:t>
            </a:r>
          </a:p>
        </p:txBody>
      </p:sp>
      <p:sp>
        <p:nvSpPr>
          <p:cNvPr name="TextBox 58" id="58"/>
          <p:cNvSpPr txBox="true"/>
          <p:nvPr/>
        </p:nvSpPr>
        <p:spPr>
          <a:xfrm rot="0">
            <a:off x="4225934" y="7603550"/>
            <a:ext cx="3242573" cy="1575358"/>
          </a:xfrm>
          <a:prstGeom prst="rect">
            <a:avLst/>
          </a:prstGeom>
        </p:spPr>
        <p:txBody>
          <a:bodyPr anchor="t" rtlCol="false" tIns="0" lIns="0" bIns="0" rIns="0">
            <a:spAutoFit/>
          </a:bodyPr>
          <a:lstStyle/>
          <a:p>
            <a:pPr algn="just">
              <a:lnSpc>
                <a:spcPts val="1511"/>
              </a:lnSpc>
            </a:pPr>
            <a:r>
              <a:rPr lang="en-US" sz="1079">
                <a:solidFill>
                  <a:srgbClr val="000000"/>
                </a:solidFill>
                <a:latin typeface="Arimo"/>
                <a:ea typeface="Arimo"/>
                <a:cs typeface="Arimo"/>
                <a:sym typeface="Arimo"/>
              </a:rPr>
              <a:t>Every division/office has a Point of Contact (POC) tasked with supporting Florida PALM by: </a:t>
            </a:r>
          </a:p>
          <a:p>
            <a:pPr algn="just" marL="233171" indent="-116586" lvl="1">
              <a:lnSpc>
                <a:spcPts val="1511"/>
              </a:lnSpc>
              <a:buFont typeface="Arial"/>
              <a:buChar char="•"/>
            </a:pPr>
            <a:r>
              <a:rPr lang="en-US" sz="1079">
                <a:solidFill>
                  <a:srgbClr val="000000"/>
                </a:solidFill>
                <a:latin typeface="Arimo"/>
                <a:ea typeface="Arimo"/>
                <a:cs typeface="Arimo"/>
                <a:sym typeface="Arimo"/>
              </a:rPr>
              <a:t>communicating and sharing knowledge, </a:t>
            </a:r>
          </a:p>
          <a:p>
            <a:pPr algn="just" marL="233171" indent="-116586" lvl="1">
              <a:lnSpc>
                <a:spcPts val="1511"/>
              </a:lnSpc>
              <a:buFont typeface="Arial"/>
              <a:buChar char="•"/>
            </a:pPr>
            <a:r>
              <a:rPr lang="en-US" sz="1079">
                <a:solidFill>
                  <a:srgbClr val="000000"/>
                </a:solidFill>
                <a:latin typeface="Arimo"/>
                <a:ea typeface="Arimo"/>
                <a:cs typeface="Arimo"/>
                <a:sym typeface="Arimo"/>
              </a:rPr>
              <a:t>identifying change impacts and risks, </a:t>
            </a:r>
          </a:p>
          <a:p>
            <a:pPr algn="just" marL="233171" indent="-116586" lvl="1">
              <a:lnSpc>
                <a:spcPts val="1511"/>
              </a:lnSpc>
              <a:buFont typeface="Arial"/>
              <a:buChar char="•"/>
            </a:pPr>
            <a:r>
              <a:rPr lang="en-US" sz="1079">
                <a:solidFill>
                  <a:srgbClr val="000000"/>
                </a:solidFill>
                <a:latin typeface="Arimo"/>
                <a:ea typeface="Arimo"/>
                <a:cs typeface="Arimo"/>
                <a:sym typeface="Arimo"/>
              </a:rPr>
              <a:t>creating materials to help you transition, and </a:t>
            </a:r>
          </a:p>
          <a:p>
            <a:pPr algn="just" marL="233171" indent="-116586" lvl="1">
              <a:lnSpc>
                <a:spcPts val="1511"/>
              </a:lnSpc>
              <a:buFont typeface="Arial"/>
              <a:buChar char="•"/>
            </a:pPr>
            <a:r>
              <a:rPr lang="en-US" sz="1079">
                <a:solidFill>
                  <a:srgbClr val="000000"/>
                </a:solidFill>
                <a:latin typeface="Arimo"/>
                <a:ea typeface="Arimo"/>
                <a:cs typeface="Arimo"/>
                <a:sym typeface="Arimo"/>
              </a:rPr>
              <a:t>serving as a Super User at go-live.</a:t>
            </a:r>
          </a:p>
          <a:p>
            <a:pPr algn="just">
              <a:lnSpc>
                <a:spcPts val="392"/>
              </a:lnSpc>
            </a:pPr>
          </a:p>
          <a:p>
            <a:pPr algn="just">
              <a:lnSpc>
                <a:spcPts val="1511"/>
              </a:lnSpc>
            </a:pPr>
            <a:r>
              <a:rPr lang="en-US" sz="1079">
                <a:solidFill>
                  <a:srgbClr val="000000"/>
                </a:solidFill>
                <a:latin typeface="Arimo"/>
                <a:ea typeface="Arimo"/>
                <a:cs typeface="Arimo"/>
                <a:sym typeface="Arimo"/>
              </a:rPr>
              <a:t>Find your POC on the </a:t>
            </a:r>
            <a:r>
              <a:rPr lang="en-US" sz="1079" u="sng">
                <a:solidFill>
                  <a:srgbClr val="000000"/>
                </a:solidFill>
                <a:latin typeface="Arimo"/>
                <a:ea typeface="Arimo"/>
                <a:cs typeface="Arimo"/>
                <a:sym typeface="Arimo"/>
                <a:hlinkClick r:id="rId12" tooltip="https://myfloridacfo.sharepoint.com/sites/LnD/CCN/Lists/DFS%20Points%20of%20Contact%20POCs/AllItems.aspx"/>
              </a:rPr>
              <a:t>DFS Florida PALM Stakeholder Site! </a:t>
            </a:r>
          </a:p>
        </p:txBody>
      </p:sp>
      <p:sp>
        <p:nvSpPr>
          <p:cNvPr name="TextBox 59" id="59"/>
          <p:cNvSpPr txBox="true"/>
          <p:nvPr/>
        </p:nvSpPr>
        <p:spPr>
          <a:xfrm rot="0">
            <a:off x="306476" y="7603550"/>
            <a:ext cx="3388842" cy="1534668"/>
          </a:xfrm>
          <a:prstGeom prst="rect">
            <a:avLst/>
          </a:prstGeom>
        </p:spPr>
        <p:txBody>
          <a:bodyPr anchor="t" rtlCol="false" tIns="0" lIns="0" bIns="0" rIns="0">
            <a:spAutoFit/>
          </a:bodyPr>
          <a:lstStyle/>
          <a:p>
            <a:pPr algn="just">
              <a:lnSpc>
                <a:spcPts val="1512"/>
              </a:lnSpc>
            </a:pPr>
            <a:r>
              <a:rPr lang="en-US" sz="1080" spc="-16">
                <a:solidFill>
                  <a:srgbClr val="000000"/>
                </a:solidFill>
                <a:latin typeface="Arimo"/>
                <a:ea typeface="Arimo"/>
                <a:cs typeface="Arimo"/>
                <a:sym typeface="Arimo"/>
              </a:rPr>
              <a:t>The Change Champion Network (CCN) is a team dedicated to preparing DFS for Florida PALM.  The CCN in</a:t>
            </a:r>
            <a:r>
              <a:rPr lang="en-US" sz="1080" spc="-16">
                <a:solidFill>
                  <a:srgbClr val="000000"/>
                </a:solidFill>
                <a:latin typeface="Arimo"/>
                <a:ea typeface="Arimo"/>
                <a:cs typeface="Arimo"/>
                <a:sym typeface="Arimo"/>
              </a:rPr>
              <a:t>cludes leadership, SMEs, business process experts, IT, training, and project and change management experts.    </a:t>
            </a:r>
          </a:p>
          <a:p>
            <a:pPr algn="just">
              <a:lnSpc>
                <a:spcPts val="1512"/>
              </a:lnSpc>
            </a:pPr>
          </a:p>
          <a:p>
            <a:pPr algn="just" marL="0" indent="0" lvl="0">
              <a:lnSpc>
                <a:spcPts val="1512"/>
              </a:lnSpc>
              <a:spcBef>
                <a:spcPct val="0"/>
              </a:spcBef>
            </a:pPr>
            <a:r>
              <a:rPr lang="en-US" sz="1080" spc="-16">
                <a:solidFill>
                  <a:srgbClr val="000000"/>
                </a:solidFill>
                <a:latin typeface="Arimo"/>
                <a:ea typeface="Arimo"/>
                <a:cs typeface="Arimo"/>
                <a:sym typeface="Arimo"/>
              </a:rPr>
              <a:t>The CCN provides dedicated support to help you become ready for Florida PALM. Meet your CCN on the </a:t>
            </a:r>
            <a:r>
              <a:rPr lang="en-US" sz="1080" spc="-16" u="sng">
                <a:solidFill>
                  <a:srgbClr val="000000"/>
                </a:solidFill>
                <a:latin typeface="Arimo"/>
                <a:ea typeface="Arimo"/>
                <a:cs typeface="Arimo"/>
                <a:sym typeface="Arimo"/>
                <a:hlinkClick r:id="rId13" tooltip="https://myfloridacfo.sharepoint.com/sites/LnD/CCN/Lists/Your%20CCN%20Contacts/AllItems.aspx"/>
              </a:rPr>
              <a:t>DFS Florida PALM Stakeholder Site</a:t>
            </a:r>
            <a:r>
              <a:rPr lang="en-US" sz="1080" spc="-16">
                <a:solidFill>
                  <a:srgbClr val="000000"/>
                </a:solidFill>
                <a:latin typeface="Arimo"/>
                <a:ea typeface="Arimo"/>
                <a:cs typeface="Arimo"/>
                <a:sym typeface="Arimo"/>
              </a:rPr>
              <a:t>!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6DFE5"/>
        </a:solidFill>
      </p:bgPr>
    </p:bg>
    <p:spTree>
      <p:nvGrpSpPr>
        <p:cNvPr id="1" name=""/>
        <p:cNvGrpSpPr/>
        <p:nvPr/>
      </p:nvGrpSpPr>
      <p:grpSpPr>
        <a:xfrm>
          <a:off x="0" y="0"/>
          <a:ext cx="0" cy="0"/>
          <a:chOff x="0" y="0"/>
          <a:chExt cx="0" cy="0"/>
        </a:xfrm>
      </p:grpSpPr>
      <p:grpSp>
        <p:nvGrpSpPr>
          <p:cNvPr name="Group 2" id="2"/>
          <p:cNvGrpSpPr/>
          <p:nvPr/>
        </p:nvGrpSpPr>
        <p:grpSpPr>
          <a:xfrm rot="0">
            <a:off x="3065010" y="223758"/>
            <a:ext cx="4416181" cy="6691606"/>
            <a:chOff x="0" y="0"/>
            <a:chExt cx="1574724" cy="2386097"/>
          </a:xfrm>
        </p:grpSpPr>
        <p:sp>
          <p:nvSpPr>
            <p:cNvPr name="Freeform 3" id="3"/>
            <p:cNvSpPr/>
            <p:nvPr/>
          </p:nvSpPr>
          <p:spPr>
            <a:xfrm flipH="false" flipV="false" rot="0">
              <a:off x="0" y="0"/>
              <a:ext cx="1574724" cy="2386097"/>
            </a:xfrm>
            <a:custGeom>
              <a:avLst/>
              <a:gdLst/>
              <a:ahLst/>
              <a:cxnLst/>
              <a:rect r="r" b="b" t="t" l="l"/>
              <a:pathLst>
                <a:path h="2386097" w="1574724">
                  <a:moveTo>
                    <a:pt x="0" y="0"/>
                  </a:moveTo>
                  <a:lnTo>
                    <a:pt x="1574724" y="0"/>
                  </a:lnTo>
                  <a:lnTo>
                    <a:pt x="1574724" y="2386097"/>
                  </a:lnTo>
                  <a:lnTo>
                    <a:pt x="0" y="2386097"/>
                  </a:lnTo>
                  <a:close/>
                </a:path>
              </a:pathLst>
            </a:custGeom>
            <a:solidFill>
              <a:srgbClr val="FFFFFF">
                <a:alpha val="94902"/>
              </a:srgbClr>
            </a:solidFill>
          </p:spPr>
        </p:sp>
        <p:sp>
          <p:nvSpPr>
            <p:cNvPr name="TextBox 4" id="4"/>
            <p:cNvSpPr txBox="true"/>
            <p:nvPr/>
          </p:nvSpPr>
          <p:spPr>
            <a:xfrm>
              <a:off x="0" y="-28575"/>
              <a:ext cx="1574724" cy="2414672"/>
            </a:xfrm>
            <a:prstGeom prst="rect">
              <a:avLst/>
            </a:prstGeom>
          </p:spPr>
          <p:txBody>
            <a:bodyPr anchor="ctr" rtlCol="false" tIns="47399" lIns="47399" bIns="47399" rIns="47399"/>
            <a:lstStyle/>
            <a:p>
              <a:pPr algn="ctr">
                <a:lnSpc>
                  <a:spcPts val="1567"/>
                </a:lnSpc>
              </a:pPr>
            </a:p>
          </p:txBody>
        </p:sp>
      </p:grpSp>
      <p:grpSp>
        <p:nvGrpSpPr>
          <p:cNvPr name="Group 5" id="5"/>
          <p:cNvGrpSpPr/>
          <p:nvPr/>
        </p:nvGrpSpPr>
        <p:grpSpPr>
          <a:xfrm rot="0">
            <a:off x="291208" y="7802107"/>
            <a:ext cx="7180931" cy="2032535"/>
            <a:chOff x="0" y="0"/>
            <a:chExt cx="2682780" cy="759351"/>
          </a:xfrm>
        </p:grpSpPr>
        <p:sp>
          <p:nvSpPr>
            <p:cNvPr name="Freeform 6" id="6"/>
            <p:cNvSpPr/>
            <p:nvPr/>
          </p:nvSpPr>
          <p:spPr>
            <a:xfrm flipH="false" flipV="false" rot="0">
              <a:off x="0" y="0"/>
              <a:ext cx="2682780" cy="759351"/>
            </a:xfrm>
            <a:custGeom>
              <a:avLst/>
              <a:gdLst/>
              <a:ahLst/>
              <a:cxnLst/>
              <a:rect r="r" b="b" t="t" l="l"/>
              <a:pathLst>
                <a:path h="759351" w="2682780">
                  <a:moveTo>
                    <a:pt x="0" y="0"/>
                  </a:moveTo>
                  <a:lnTo>
                    <a:pt x="2682780" y="0"/>
                  </a:lnTo>
                  <a:lnTo>
                    <a:pt x="2682780" y="759351"/>
                  </a:lnTo>
                  <a:lnTo>
                    <a:pt x="0" y="759351"/>
                  </a:lnTo>
                  <a:close/>
                </a:path>
              </a:pathLst>
            </a:custGeom>
            <a:solidFill>
              <a:srgbClr val="FFFFFF">
                <a:alpha val="94902"/>
              </a:srgbClr>
            </a:solidFill>
          </p:spPr>
        </p:sp>
        <p:sp>
          <p:nvSpPr>
            <p:cNvPr name="TextBox 7" id="7"/>
            <p:cNvSpPr txBox="true"/>
            <p:nvPr/>
          </p:nvSpPr>
          <p:spPr>
            <a:xfrm>
              <a:off x="0" y="-28575"/>
              <a:ext cx="2682780" cy="787926"/>
            </a:xfrm>
            <a:prstGeom prst="rect">
              <a:avLst/>
            </a:prstGeom>
          </p:spPr>
          <p:txBody>
            <a:bodyPr anchor="ctr" rtlCol="false" tIns="47399" lIns="47399" bIns="47399" rIns="47399"/>
            <a:lstStyle/>
            <a:p>
              <a:pPr algn="ctr">
                <a:lnSpc>
                  <a:spcPts val="1567"/>
                </a:lnSpc>
              </a:pPr>
            </a:p>
          </p:txBody>
        </p:sp>
      </p:grpSp>
      <p:grpSp>
        <p:nvGrpSpPr>
          <p:cNvPr name="Group 8" id="8"/>
          <p:cNvGrpSpPr/>
          <p:nvPr/>
        </p:nvGrpSpPr>
        <p:grpSpPr>
          <a:xfrm rot="0">
            <a:off x="300261" y="223758"/>
            <a:ext cx="2634536" cy="7473574"/>
            <a:chOff x="0" y="0"/>
            <a:chExt cx="984257" cy="2792111"/>
          </a:xfrm>
        </p:grpSpPr>
        <p:sp>
          <p:nvSpPr>
            <p:cNvPr name="Freeform 9" id="9"/>
            <p:cNvSpPr/>
            <p:nvPr/>
          </p:nvSpPr>
          <p:spPr>
            <a:xfrm flipH="false" flipV="false" rot="0">
              <a:off x="0" y="0"/>
              <a:ext cx="984257" cy="2792111"/>
            </a:xfrm>
            <a:custGeom>
              <a:avLst/>
              <a:gdLst/>
              <a:ahLst/>
              <a:cxnLst/>
              <a:rect r="r" b="b" t="t" l="l"/>
              <a:pathLst>
                <a:path h="2792111" w="984257">
                  <a:moveTo>
                    <a:pt x="0" y="0"/>
                  </a:moveTo>
                  <a:lnTo>
                    <a:pt x="984257" y="0"/>
                  </a:lnTo>
                  <a:lnTo>
                    <a:pt x="984257" y="2792111"/>
                  </a:lnTo>
                  <a:lnTo>
                    <a:pt x="0" y="2792111"/>
                  </a:lnTo>
                  <a:close/>
                </a:path>
              </a:pathLst>
            </a:custGeom>
            <a:solidFill>
              <a:srgbClr val="FFFFFF">
                <a:alpha val="94902"/>
              </a:srgbClr>
            </a:solidFill>
          </p:spPr>
        </p:sp>
        <p:sp>
          <p:nvSpPr>
            <p:cNvPr name="TextBox 10" id="10"/>
            <p:cNvSpPr txBox="true"/>
            <p:nvPr/>
          </p:nvSpPr>
          <p:spPr>
            <a:xfrm>
              <a:off x="0" y="-28575"/>
              <a:ext cx="984257" cy="2820686"/>
            </a:xfrm>
            <a:prstGeom prst="rect">
              <a:avLst/>
            </a:prstGeom>
          </p:spPr>
          <p:txBody>
            <a:bodyPr anchor="ctr" rtlCol="false" tIns="47399" lIns="47399" bIns="47399" rIns="47399"/>
            <a:lstStyle/>
            <a:p>
              <a:pPr algn="ctr">
                <a:lnSpc>
                  <a:spcPts val="1567"/>
                </a:lnSpc>
              </a:pPr>
            </a:p>
          </p:txBody>
        </p:sp>
      </p:grpSp>
      <p:grpSp>
        <p:nvGrpSpPr>
          <p:cNvPr name="Group 11" id="11"/>
          <p:cNvGrpSpPr/>
          <p:nvPr/>
        </p:nvGrpSpPr>
        <p:grpSpPr>
          <a:xfrm rot="0">
            <a:off x="462637" y="363649"/>
            <a:ext cx="2309784" cy="696537"/>
            <a:chOff x="0" y="0"/>
            <a:chExt cx="943059" cy="284389"/>
          </a:xfrm>
        </p:grpSpPr>
        <p:sp>
          <p:nvSpPr>
            <p:cNvPr name="Freeform 12" id="12"/>
            <p:cNvSpPr/>
            <p:nvPr/>
          </p:nvSpPr>
          <p:spPr>
            <a:xfrm flipH="false" flipV="false" rot="0">
              <a:off x="0" y="0"/>
              <a:ext cx="943059" cy="284389"/>
            </a:xfrm>
            <a:custGeom>
              <a:avLst/>
              <a:gdLst/>
              <a:ahLst/>
              <a:cxnLst/>
              <a:rect r="r" b="b" t="t" l="l"/>
              <a:pathLst>
                <a:path h="284389" w="943059">
                  <a:moveTo>
                    <a:pt x="0" y="0"/>
                  </a:moveTo>
                  <a:lnTo>
                    <a:pt x="943059" y="0"/>
                  </a:lnTo>
                  <a:lnTo>
                    <a:pt x="943059" y="284389"/>
                  </a:lnTo>
                  <a:lnTo>
                    <a:pt x="0" y="284389"/>
                  </a:lnTo>
                  <a:close/>
                </a:path>
              </a:pathLst>
            </a:custGeom>
            <a:solidFill>
              <a:srgbClr val="CADDE1">
                <a:alpha val="65882"/>
              </a:srgbClr>
            </a:solidFill>
            <a:ln w="38100" cap="sq">
              <a:solidFill>
                <a:srgbClr val="CADDE1">
                  <a:alpha val="65882"/>
                </a:srgbClr>
              </a:solidFill>
              <a:prstDash val="solid"/>
              <a:miter/>
            </a:ln>
          </p:spPr>
        </p:sp>
        <p:sp>
          <p:nvSpPr>
            <p:cNvPr name="TextBox 13" id="13"/>
            <p:cNvSpPr txBox="true"/>
            <p:nvPr/>
          </p:nvSpPr>
          <p:spPr>
            <a:xfrm>
              <a:off x="0" y="-38100"/>
              <a:ext cx="943059" cy="322489"/>
            </a:xfrm>
            <a:prstGeom prst="rect">
              <a:avLst/>
            </a:prstGeom>
          </p:spPr>
          <p:txBody>
            <a:bodyPr anchor="t" rtlCol="false" tIns="23699" lIns="23699" bIns="23699" rIns="23699"/>
            <a:lstStyle/>
            <a:p>
              <a:pPr algn="ctr">
                <a:lnSpc>
                  <a:spcPts val="2134"/>
                </a:lnSpc>
              </a:pPr>
            </a:p>
          </p:txBody>
        </p:sp>
      </p:grpSp>
      <p:grpSp>
        <p:nvGrpSpPr>
          <p:cNvPr name="Group 14" id="14"/>
          <p:cNvGrpSpPr/>
          <p:nvPr/>
        </p:nvGrpSpPr>
        <p:grpSpPr>
          <a:xfrm rot="0">
            <a:off x="490115" y="7891331"/>
            <a:ext cx="6798458" cy="316440"/>
            <a:chOff x="0" y="0"/>
            <a:chExt cx="2775736" cy="129199"/>
          </a:xfrm>
        </p:grpSpPr>
        <p:sp>
          <p:nvSpPr>
            <p:cNvPr name="Freeform 15" id="15"/>
            <p:cNvSpPr/>
            <p:nvPr/>
          </p:nvSpPr>
          <p:spPr>
            <a:xfrm flipH="false" flipV="false" rot="0">
              <a:off x="0" y="0"/>
              <a:ext cx="2775736" cy="129199"/>
            </a:xfrm>
            <a:custGeom>
              <a:avLst/>
              <a:gdLst/>
              <a:ahLst/>
              <a:cxnLst/>
              <a:rect r="r" b="b" t="t" l="l"/>
              <a:pathLst>
                <a:path h="129199" w="2775736">
                  <a:moveTo>
                    <a:pt x="0" y="0"/>
                  </a:moveTo>
                  <a:lnTo>
                    <a:pt x="2775736" y="0"/>
                  </a:lnTo>
                  <a:lnTo>
                    <a:pt x="2775736" y="129199"/>
                  </a:lnTo>
                  <a:lnTo>
                    <a:pt x="0" y="129199"/>
                  </a:lnTo>
                  <a:close/>
                </a:path>
              </a:pathLst>
            </a:custGeom>
            <a:solidFill>
              <a:srgbClr val="CADDE1">
                <a:alpha val="65882"/>
              </a:srgbClr>
            </a:solidFill>
            <a:ln w="38100" cap="sq">
              <a:solidFill>
                <a:srgbClr val="CADDE1">
                  <a:alpha val="65882"/>
                </a:srgbClr>
              </a:solidFill>
              <a:prstDash val="solid"/>
              <a:miter/>
            </a:ln>
          </p:spPr>
        </p:sp>
        <p:sp>
          <p:nvSpPr>
            <p:cNvPr name="TextBox 16" id="16"/>
            <p:cNvSpPr txBox="true"/>
            <p:nvPr/>
          </p:nvSpPr>
          <p:spPr>
            <a:xfrm>
              <a:off x="0" y="-38100"/>
              <a:ext cx="2775736" cy="167299"/>
            </a:xfrm>
            <a:prstGeom prst="rect">
              <a:avLst/>
            </a:prstGeom>
          </p:spPr>
          <p:txBody>
            <a:bodyPr anchor="t" rtlCol="false" tIns="23699" lIns="23699" bIns="23699" rIns="23699"/>
            <a:lstStyle/>
            <a:p>
              <a:pPr algn="ctr">
                <a:lnSpc>
                  <a:spcPts val="2134"/>
                </a:lnSpc>
              </a:pPr>
            </a:p>
          </p:txBody>
        </p:sp>
      </p:grpSp>
      <p:grpSp>
        <p:nvGrpSpPr>
          <p:cNvPr name="Group 17" id="17"/>
          <p:cNvGrpSpPr/>
          <p:nvPr/>
        </p:nvGrpSpPr>
        <p:grpSpPr>
          <a:xfrm rot="0">
            <a:off x="3169349" y="363649"/>
            <a:ext cx="4222170" cy="448228"/>
            <a:chOff x="0" y="0"/>
            <a:chExt cx="1645344" cy="174671"/>
          </a:xfrm>
        </p:grpSpPr>
        <p:sp>
          <p:nvSpPr>
            <p:cNvPr name="Freeform 18" id="18"/>
            <p:cNvSpPr/>
            <p:nvPr/>
          </p:nvSpPr>
          <p:spPr>
            <a:xfrm flipH="false" flipV="false" rot="0">
              <a:off x="0" y="0"/>
              <a:ext cx="1645344" cy="174671"/>
            </a:xfrm>
            <a:custGeom>
              <a:avLst/>
              <a:gdLst/>
              <a:ahLst/>
              <a:cxnLst/>
              <a:rect r="r" b="b" t="t" l="l"/>
              <a:pathLst>
                <a:path h="174671" w="1645344">
                  <a:moveTo>
                    <a:pt x="0" y="0"/>
                  </a:moveTo>
                  <a:lnTo>
                    <a:pt x="1645344" y="0"/>
                  </a:lnTo>
                  <a:lnTo>
                    <a:pt x="1645344" y="174671"/>
                  </a:lnTo>
                  <a:lnTo>
                    <a:pt x="0" y="174671"/>
                  </a:lnTo>
                  <a:close/>
                </a:path>
              </a:pathLst>
            </a:custGeom>
            <a:solidFill>
              <a:srgbClr val="CADDE1">
                <a:alpha val="65882"/>
              </a:srgbClr>
            </a:solidFill>
            <a:ln w="38100" cap="sq">
              <a:solidFill>
                <a:srgbClr val="CADDE1">
                  <a:alpha val="65882"/>
                </a:srgbClr>
              </a:solidFill>
              <a:prstDash val="solid"/>
              <a:miter/>
            </a:ln>
          </p:spPr>
        </p:sp>
        <p:sp>
          <p:nvSpPr>
            <p:cNvPr name="TextBox 19" id="19"/>
            <p:cNvSpPr txBox="true"/>
            <p:nvPr/>
          </p:nvSpPr>
          <p:spPr>
            <a:xfrm>
              <a:off x="0" y="-38100"/>
              <a:ext cx="1645344" cy="212771"/>
            </a:xfrm>
            <a:prstGeom prst="rect">
              <a:avLst/>
            </a:prstGeom>
          </p:spPr>
          <p:txBody>
            <a:bodyPr anchor="t" rtlCol="false" tIns="23699" lIns="23699" bIns="23699" rIns="23699"/>
            <a:lstStyle/>
            <a:p>
              <a:pPr algn="ctr">
                <a:lnSpc>
                  <a:spcPts val="2134"/>
                </a:lnSpc>
              </a:pPr>
            </a:p>
          </p:txBody>
        </p:sp>
      </p:grpSp>
      <p:grpSp>
        <p:nvGrpSpPr>
          <p:cNvPr name="Group 20" id="20"/>
          <p:cNvGrpSpPr/>
          <p:nvPr/>
        </p:nvGrpSpPr>
        <p:grpSpPr>
          <a:xfrm rot="0">
            <a:off x="3169349" y="876311"/>
            <a:ext cx="1975034" cy="522554"/>
            <a:chOff x="0" y="0"/>
            <a:chExt cx="704259" cy="186333"/>
          </a:xfrm>
        </p:grpSpPr>
        <p:sp>
          <p:nvSpPr>
            <p:cNvPr name="Freeform 21" id="21"/>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22" id="22"/>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23" id="23"/>
          <p:cNvGrpSpPr/>
          <p:nvPr/>
        </p:nvGrpSpPr>
        <p:grpSpPr>
          <a:xfrm rot="0">
            <a:off x="3176681" y="3246617"/>
            <a:ext cx="1975034" cy="522554"/>
            <a:chOff x="0" y="0"/>
            <a:chExt cx="704259" cy="186333"/>
          </a:xfrm>
        </p:grpSpPr>
        <p:sp>
          <p:nvSpPr>
            <p:cNvPr name="Freeform 24" id="24"/>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25" id="25"/>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26" id="26"/>
          <p:cNvGrpSpPr/>
          <p:nvPr/>
        </p:nvGrpSpPr>
        <p:grpSpPr>
          <a:xfrm rot="0">
            <a:off x="3169349" y="2067051"/>
            <a:ext cx="1975034" cy="522554"/>
            <a:chOff x="0" y="0"/>
            <a:chExt cx="704259" cy="186333"/>
          </a:xfrm>
        </p:grpSpPr>
        <p:sp>
          <p:nvSpPr>
            <p:cNvPr name="Freeform 27" id="27"/>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28" id="28"/>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29" id="29"/>
          <p:cNvGrpSpPr/>
          <p:nvPr/>
        </p:nvGrpSpPr>
        <p:grpSpPr>
          <a:xfrm rot="0">
            <a:off x="3176681" y="4499005"/>
            <a:ext cx="1975034" cy="522554"/>
            <a:chOff x="0" y="0"/>
            <a:chExt cx="704259" cy="186333"/>
          </a:xfrm>
        </p:grpSpPr>
        <p:sp>
          <p:nvSpPr>
            <p:cNvPr name="Freeform 30" id="30"/>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31" id="31"/>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32" id="32"/>
          <p:cNvGrpSpPr/>
          <p:nvPr/>
        </p:nvGrpSpPr>
        <p:grpSpPr>
          <a:xfrm rot="0">
            <a:off x="3162016" y="1469632"/>
            <a:ext cx="1975034" cy="522554"/>
            <a:chOff x="0" y="0"/>
            <a:chExt cx="704259" cy="186333"/>
          </a:xfrm>
        </p:grpSpPr>
        <p:sp>
          <p:nvSpPr>
            <p:cNvPr name="Freeform 33" id="33"/>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34" id="34"/>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35" id="35"/>
          <p:cNvGrpSpPr/>
          <p:nvPr/>
        </p:nvGrpSpPr>
        <p:grpSpPr>
          <a:xfrm rot="0">
            <a:off x="3169349" y="3872532"/>
            <a:ext cx="1975034" cy="522554"/>
            <a:chOff x="0" y="0"/>
            <a:chExt cx="704259" cy="186333"/>
          </a:xfrm>
        </p:grpSpPr>
        <p:sp>
          <p:nvSpPr>
            <p:cNvPr name="Freeform 36" id="36"/>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37" id="37"/>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38" id="38"/>
          <p:cNvGrpSpPr/>
          <p:nvPr/>
        </p:nvGrpSpPr>
        <p:grpSpPr>
          <a:xfrm rot="0">
            <a:off x="3162016" y="2658883"/>
            <a:ext cx="1975034" cy="522554"/>
            <a:chOff x="0" y="0"/>
            <a:chExt cx="704259" cy="186333"/>
          </a:xfrm>
        </p:grpSpPr>
        <p:sp>
          <p:nvSpPr>
            <p:cNvPr name="Freeform 39" id="39"/>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40" id="40"/>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41" id="41"/>
          <p:cNvGrpSpPr/>
          <p:nvPr/>
        </p:nvGrpSpPr>
        <p:grpSpPr>
          <a:xfrm rot="0">
            <a:off x="3169349" y="5124920"/>
            <a:ext cx="1975034" cy="522554"/>
            <a:chOff x="0" y="0"/>
            <a:chExt cx="704259" cy="186333"/>
          </a:xfrm>
        </p:grpSpPr>
        <p:sp>
          <p:nvSpPr>
            <p:cNvPr name="Freeform 42" id="42"/>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43" id="43"/>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44" id="44"/>
          <p:cNvGrpSpPr/>
          <p:nvPr/>
        </p:nvGrpSpPr>
        <p:grpSpPr>
          <a:xfrm rot="0">
            <a:off x="3162016" y="5743309"/>
            <a:ext cx="1975034" cy="522554"/>
            <a:chOff x="0" y="0"/>
            <a:chExt cx="704259" cy="186333"/>
          </a:xfrm>
        </p:grpSpPr>
        <p:sp>
          <p:nvSpPr>
            <p:cNvPr name="Freeform 45" id="45"/>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46" id="46"/>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47" id="47"/>
          <p:cNvGrpSpPr/>
          <p:nvPr/>
        </p:nvGrpSpPr>
        <p:grpSpPr>
          <a:xfrm rot="0">
            <a:off x="3162016" y="6348480"/>
            <a:ext cx="1975034" cy="522554"/>
            <a:chOff x="0" y="0"/>
            <a:chExt cx="704259" cy="186333"/>
          </a:xfrm>
        </p:grpSpPr>
        <p:sp>
          <p:nvSpPr>
            <p:cNvPr name="Freeform 48" id="48"/>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49" id="49"/>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50" id="50"/>
          <p:cNvGrpSpPr/>
          <p:nvPr/>
        </p:nvGrpSpPr>
        <p:grpSpPr>
          <a:xfrm rot="0">
            <a:off x="5416485" y="876311"/>
            <a:ext cx="1975034" cy="522554"/>
            <a:chOff x="0" y="0"/>
            <a:chExt cx="704259" cy="186333"/>
          </a:xfrm>
        </p:grpSpPr>
        <p:sp>
          <p:nvSpPr>
            <p:cNvPr name="Freeform 51" id="51"/>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52" id="52"/>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53" id="53"/>
          <p:cNvGrpSpPr/>
          <p:nvPr/>
        </p:nvGrpSpPr>
        <p:grpSpPr>
          <a:xfrm rot="0">
            <a:off x="5423818" y="3246617"/>
            <a:ext cx="1975034" cy="522554"/>
            <a:chOff x="0" y="0"/>
            <a:chExt cx="704259" cy="186333"/>
          </a:xfrm>
        </p:grpSpPr>
        <p:sp>
          <p:nvSpPr>
            <p:cNvPr name="Freeform 54" id="54"/>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55" id="55"/>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56" id="56"/>
          <p:cNvGrpSpPr/>
          <p:nvPr/>
        </p:nvGrpSpPr>
        <p:grpSpPr>
          <a:xfrm rot="0">
            <a:off x="5416485" y="2067051"/>
            <a:ext cx="1975034" cy="522554"/>
            <a:chOff x="0" y="0"/>
            <a:chExt cx="704259" cy="186333"/>
          </a:xfrm>
        </p:grpSpPr>
        <p:sp>
          <p:nvSpPr>
            <p:cNvPr name="Freeform 57" id="57"/>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58" id="58"/>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59" id="59"/>
          <p:cNvGrpSpPr/>
          <p:nvPr/>
        </p:nvGrpSpPr>
        <p:grpSpPr>
          <a:xfrm rot="0">
            <a:off x="5423818" y="4499005"/>
            <a:ext cx="1975034" cy="522554"/>
            <a:chOff x="0" y="0"/>
            <a:chExt cx="704259" cy="186333"/>
          </a:xfrm>
        </p:grpSpPr>
        <p:sp>
          <p:nvSpPr>
            <p:cNvPr name="Freeform 60" id="60"/>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61" id="61"/>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62" id="62"/>
          <p:cNvGrpSpPr/>
          <p:nvPr/>
        </p:nvGrpSpPr>
        <p:grpSpPr>
          <a:xfrm rot="0">
            <a:off x="5409152" y="1469632"/>
            <a:ext cx="1975034" cy="522554"/>
            <a:chOff x="0" y="0"/>
            <a:chExt cx="704259" cy="186333"/>
          </a:xfrm>
        </p:grpSpPr>
        <p:sp>
          <p:nvSpPr>
            <p:cNvPr name="Freeform 63" id="63"/>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64" id="64"/>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65" id="65"/>
          <p:cNvGrpSpPr/>
          <p:nvPr/>
        </p:nvGrpSpPr>
        <p:grpSpPr>
          <a:xfrm rot="0">
            <a:off x="5416485" y="3872532"/>
            <a:ext cx="1975034" cy="522554"/>
            <a:chOff x="0" y="0"/>
            <a:chExt cx="704259" cy="186333"/>
          </a:xfrm>
        </p:grpSpPr>
        <p:sp>
          <p:nvSpPr>
            <p:cNvPr name="Freeform 66" id="66"/>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67" id="67"/>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68" id="68"/>
          <p:cNvGrpSpPr/>
          <p:nvPr/>
        </p:nvGrpSpPr>
        <p:grpSpPr>
          <a:xfrm rot="0">
            <a:off x="5409152" y="2658883"/>
            <a:ext cx="1975034" cy="522554"/>
            <a:chOff x="0" y="0"/>
            <a:chExt cx="704259" cy="186333"/>
          </a:xfrm>
        </p:grpSpPr>
        <p:sp>
          <p:nvSpPr>
            <p:cNvPr name="Freeform 69" id="69"/>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70" id="70"/>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71" id="71"/>
          <p:cNvGrpSpPr/>
          <p:nvPr/>
        </p:nvGrpSpPr>
        <p:grpSpPr>
          <a:xfrm rot="0">
            <a:off x="5416485" y="5124920"/>
            <a:ext cx="1975034" cy="522554"/>
            <a:chOff x="0" y="0"/>
            <a:chExt cx="704259" cy="186333"/>
          </a:xfrm>
        </p:grpSpPr>
        <p:sp>
          <p:nvSpPr>
            <p:cNvPr name="Freeform 72" id="72"/>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73" id="73"/>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74" id="74"/>
          <p:cNvGrpSpPr/>
          <p:nvPr/>
        </p:nvGrpSpPr>
        <p:grpSpPr>
          <a:xfrm rot="0">
            <a:off x="5409152" y="5743309"/>
            <a:ext cx="1975034" cy="522554"/>
            <a:chOff x="0" y="0"/>
            <a:chExt cx="704259" cy="186333"/>
          </a:xfrm>
        </p:grpSpPr>
        <p:sp>
          <p:nvSpPr>
            <p:cNvPr name="Freeform 75" id="75"/>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76" id="76"/>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grpSp>
        <p:nvGrpSpPr>
          <p:cNvPr name="Group 77" id="77"/>
          <p:cNvGrpSpPr/>
          <p:nvPr/>
        </p:nvGrpSpPr>
        <p:grpSpPr>
          <a:xfrm rot="0">
            <a:off x="5409152" y="6348480"/>
            <a:ext cx="1975034" cy="522554"/>
            <a:chOff x="0" y="0"/>
            <a:chExt cx="704259" cy="186333"/>
          </a:xfrm>
        </p:grpSpPr>
        <p:sp>
          <p:nvSpPr>
            <p:cNvPr name="Freeform 78" id="78"/>
            <p:cNvSpPr/>
            <p:nvPr/>
          </p:nvSpPr>
          <p:spPr>
            <a:xfrm flipH="false" flipV="false" rot="0">
              <a:off x="0" y="0"/>
              <a:ext cx="704259" cy="186333"/>
            </a:xfrm>
            <a:custGeom>
              <a:avLst/>
              <a:gdLst/>
              <a:ahLst/>
              <a:cxnLst/>
              <a:rect r="r" b="b" t="t" l="l"/>
              <a:pathLst>
                <a:path h="186333" w="704259">
                  <a:moveTo>
                    <a:pt x="18287" y="0"/>
                  </a:moveTo>
                  <a:lnTo>
                    <a:pt x="685972" y="0"/>
                  </a:lnTo>
                  <a:cubicBezTo>
                    <a:pt x="690822" y="0"/>
                    <a:pt x="695473" y="1927"/>
                    <a:pt x="698902" y="5356"/>
                  </a:cubicBezTo>
                  <a:cubicBezTo>
                    <a:pt x="702332" y="8786"/>
                    <a:pt x="704259" y="13437"/>
                    <a:pt x="704259" y="18287"/>
                  </a:cubicBezTo>
                  <a:lnTo>
                    <a:pt x="704259" y="168045"/>
                  </a:lnTo>
                  <a:cubicBezTo>
                    <a:pt x="704259" y="172895"/>
                    <a:pt x="702332" y="177547"/>
                    <a:pt x="698902" y="180976"/>
                  </a:cubicBezTo>
                  <a:cubicBezTo>
                    <a:pt x="695473" y="184406"/>
                    <a:pt x="690822" y="186333"/>
                    <a:pt x="685972" y="186333"/>
                  </a:cubicBezTo>
                  <a:lnTo>
                    <a:pt x="18287" y="186333"/>
                  </a:lnTo>
                  <a:cubicBezTo>
                    <a:pt x="13437" y="186333"/>
                    <a:pt x="8786" y="184406"/>
                    <a:pt x="5356" y="180976"/>
                  </a:cubicBezTo>
                  <a:cubicBezTo>
                    <a:pt x="1927" y="177547"/>
                    <a:pt x="0" y="172895"/>
                    <a:pt x="0" y="168045"/>
                  </a:cubicBezTo>
                  <a:lnTo>
                    <a:pt x="0" y="18287"/>
                  </a:lnTo>
                  <a:cubicBezTo>
                    <a:pt x="0" y="13437"/>
                    <a:pt x="1927" y="8786"/>
                    <a:pt x="5356" y="5356"/>
                  </a:cubicBezTo>
                  <a:cubicBezTo>
                    <a:pt x="8786" y="1927"/>
                    <a:pt x="13437" y="0"/>
                    <a:pt x="18287" y="0"/>
                  </a:cubicBezTo>
                  <a:close/>
                </a:path>
              </a:pathLst>
            </a:custGeom>
            <a:solidFill>
              <a:srgbClr val="000000">
                <a:alpha val="0"/>
              </a:srgbClr>
            </a:solidFill>
            <a:ln w="9525" cap="sq">
              <a:solidFill>
                <a:srgbClr val="063D71"/>
              </a:solidFill>
              <a:prstDash val="solid"/>
              <a:miter/>
            </a:ln>
          </p:spPr>
        </p:sp>
        <p:sp>
          <p:nvSpPr>
            <p:cNvPr name="TextBox 79" id="79"/>
            <p:cNvSpPr txBox="true"/>
            <p:nvPr/>
          </p:nvSpPr>
          <p:spPr>
            <a:xfrm>
              <a:off x="0" y="-47625"/>
              <a:ext cx="704259" cy="233958"/>
            </a:xfrm>
            <a:prstGeom prst="rect">
              <a:avLst/>
            </a:prstGeom>
          </p:spPr>
          <p:txBody>
            <a:bodyPr anchor="ctr" rtlCol="false" tIns="47399" lIns="47399" bIns="47399" rIns="47399"/>
            <a:lstStyle/>
            <a:p>
              <a:pPr algn="ctr">
                <a:lnSpc>
                  <a:spcPts val="1567"/>
                </a:lnSpc>
              </a:pPr>
            </a:p>
          </p:txBody>
        </p:sp>
      </p:grpSp>
      <p:sp>
        <p:nvSpPr>
          <p:cNvPr name="TextBox 80" id="80"/>
          <p:cNvSpPr txBox="true"/>
          <p:nvPr/>
        </p:nvSpPr>
        <p:spPr>
          <a:xfrm rot="0">
            <a:off x="5426392" y="4508357"/>
            <a:ext cx="1900524" cy="493931"/>
          </a:xfrm>
          <a:prstGeom prst="rect">
            <a:avLst/>
          </a:prstGeom>
        </p:spPr>
        <p:txBody>
          <a:bodyPr anchor="t" rtlCol="false" tIns="0" lIns="0" bIns="0" rIns="0">
            <a:spAutoFit/>
          </a:bodyPr>
          <a:lstStyle/>
          <a:p>
            <a:pPr algn="r">
              <a:lnSpc>
                <a:spcPts val="1290"/>
              </a:lnSpc>
            </a:pPr>
            <a:r>
              <a:rPr lang="en-US" sz="1075" spc="2">
                <a:solidFill>
                  <a:srgbClr val="000000"/>
                </a:solidFill>
                <a:latin typeface="Calibri (MS)"/>
                <a:ea typeface="Calibri (MS)"/>
                <a:cs typeface="Calibri (MS)"/>
                <a:sym typeface="Calibri (MS)"/>
              </a:rPr>
              <a:t>The EO is being retired and users will be required to input the full Chart of Account element. </a:t>
            </a:r>
          </a:p>
        </p:txBody>
      </p:sp>
      <p:sp>
        <p:nvSpPr>
          <p:cNvPr name="TextBox 81" id="81"/>
          <p:cNvSpPr txBox="true"/>
          <p:nvPr/>
        </p:nvSpPr>
        <p:spPr>
          <a:xfrm rot="0">
            <a:off x="5423818" y="5134920"/>
            <a:ext cx="1930446" cy="493931"/>
          </a:xfrm>
          <a:prstGeom prst="rect">
            <a:avLst/>
          </a:prstGeom>
        </p:spPr>
        <p:txBody>
          <a:bodyPr anchor="t" rtlCol="false" tIns="0" lIns="0" bIns="0" rIns="0">
            <a:spAutoFit/>
          </a:bodyPr>
          <a:lstStyle/>
          <a:p>
            <a:pPr algn="r">
              <a:lnSpc>
                <a:spcPts val="1290"/>
              </a:lnSpc>
            </a:pPr>
            <a:r>
              <a:rPr lang="en-US" sz="1075" spc="-37">
                <a:solidFill>
                  <a:srgbClr val="000000"/>
                </a:solidFill>
                <a:latin typeface="Calibri (MS)"/>
                <a:ea typeface="Calibri (MS)"/>
                <a:cs typeface="Calibri (MS)"/>
                <a:sym typeface="Calibri (MS)"/>
              </a:rPr>
              <a:t>Payment and receipt info will be monitored in or interfaced to agency systems &amp; CODA from Florida PALM. </a:t>
            </a:r>
          </a:p>
        </p:txBody>
      </p:sp>
      <p:sp>
        <p:nvSpPr>
          <p:cNvPr name="TextBox 82" id="82"/>
          <p:cNvSpPr txBox="true"/>
          <p:nvPr/>
        </p:nvSpPr>
        <p:spPr>
          <a:xfrm rot="0">
            <a:off x="3226012" y="3880480"/>
            <a:ext cx="1922228" cy="504825"/>
          </a:xfrm>
          <a:prstGeom prst="rect">
            <a:avLst/>
          </a:prstGeom>
        </p:spPr>
        <p:txBody>
          <a:bodyPr anchor="t" rtlCol="false" tIns="0" lIns="0" bIns="0" rIns="0">
            <a:spAutoFit/>
          </a:bodyPr>
          <a:lstStyle/>
          <a:p>
            <a:pPr algn="l" marL="0" indent="0" lvl="0">
              <a:lnSpc>
                <a:spcPts val="1284"/>
              </a:lnSpc>
            </a:pPr>
            <a:r>
              <a:rPr lang="en-US" sz="1070" spc="2" strike="noStrike" u="none">
                <a:solidFill>
                  <a:srgbClr val="000000"/>
                </a:solidFill>
                <a:latin typeface="Calibri (MS)"/>
                <a:ea typeface="Calibri (MS)"/>
                <a:cs typeface="Calibri (MS)"/>
                <a:sym typeface="Calibri (MS)"/>
              </a:rPr>
              <a:t>Do you use FACTS to input, monitor, or view contracts, </a:t>
            </a:r>
          </a:p>
          <a:p>
            <a:pPr algn="l" marL="0" indent="0" lvl="0">
              <a:lnSpc>
                <a:spcPts val="1284"/>
              </a:lnSpc>
            </a:pPr>
            <a:r>
              <a:rPr lang="en-US" sz="1070" spc="2" strike="noStrike" u="none">
                <a:solidFill>
                  <a:srgbClr val="000000"/>
                </a:solidFill>
                <a:latin typeface="Calibri (MS)"/>
                <a:ea typeface="Calibri (MS)"/>
                <a:cs typeface="Calibri (MS)"/>
                <a:sym typeface="Calibri (MS)"/>
              </a:rPr>
              <a:t>grants, POs, or other agreements? </a:t>
            </a:r>
          </a:p>
        </p:txBody>
      </p:sp>
      <p:sp>
        <p:nvSpPr>
          <p:cNvPr name="Freeform 83" id="83"/>
          <p:cNvSpPr/>
          <p:nvPr/>
        </p:nvSpPr>
        <p:spPr>
          <a:xfrm flipH="false" flipV="false" rot="0">
            <a:off x="5135313" y="1051585"/>
            <a:ext cx="328735" cy="267097"/>
          </a:xfrm>
          <a:custGeom>
            <a:avLst/>
            <a:gdLst/>
            <a:ahLst/>
            <a:cxnLst/>
            <a:rect r="r" b="b" t="t" l="l"/>
            <a:pathLst>
              <a:path h="267097" w="328735">
                <a:moveTo>
                  <a:pt x="0" y="0"/>
                </a:moveTo>
                <a:lnTo>
                  <a:pt x="328735" y="0"/>
                </a:lnTo>
                <a:lnTo>
                  <a:pt x="328735" y="267097"/>
                </a:lnTo>
                <a:lnTo>
                  <a:pt x="0" y="2670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4" id="84"/>
          <p:cNvSpPr/>
          <p:nvPr/>
        </p:nvSpPr>
        <p:spPr>
          <a:xfrm flipH="false" flipV="false" rot="0">
            <a:off x="5135313" y="1651141"/>
            <a:ext cx="328735" cy="267097"/>
          </a:xfrm>
          <a:custGeom>
            <a:avLst/>
            <a:gdLst/>
            <a:ahLst/>
            <a:cxnLst/>
            <a:rect r="r" b="b" t="t" l="l"/>
            <a:pathLst>
              <a:path h="267097" w="328735">
                <a:moveTo>
                  <a:pt x="0" y="0"/>
                </a:moveTo>
                <a:lnTo>
                  <a:pt x="328735" y="0"/>
                </a:lnTo>
                <a:lnTo>
                  <a:pt x="328735" y="267097"/>
                </a:lnTo>
                <a:lnTo>
                  <a:pt x="0" y="2670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5" id="85"/>
          <p:cNvSpPr/>
          <p:nvPr/>
        </p:nvSpPr>
        <p:spPr>
          <a:xfrm flipH="false" flipV="false" rot="0">
            <a:off x="5135180" y="2277888"/>
            <a:ext cx="328735" cy="267097"/>
          </a:xfrm>
          <a:custGeom>
            <a:avLst/>
            <a:gdLst/>
            <a:ahLst/>
            <a:cxnLst/>
            <a:rect r="r" b="b" t="t" l="l"/>
            <a:pathLst>
              <a:path h="267097" w="328735">
                <a:moveTo>
                  <a:pt x="0" y="0"/>
                </a:moveTo>
                <a:lnTo>
                  <a:pt x="328735" y="0"/>
                </a:lnTo>
                <a:lnTo>
                  <a:pt x="328735" y="267097"/>
                </a:lnTo>
                <a:lnTo>
                  <a:pt x="0" y="2670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6" id="86"/>
          <p:cNvSpPr/>
          <p:nvPr/>
        </p:nvSpPr>
        <p:spPr>
          <a:xfrm flipH="false" flipV="false" rot="0">
            <a:off x="5135313" y="2896260"/>
            <a:ext cx="328735" cy="267097"/>
          </a:xfrm>
          <a:custGeom>
            <a:avLst/>
            <a:gdLst/>
            <a:ahLst/>
            <a:cxnLst/>
            <a:rect r="r" b="b" t="t" l="l"/>
            <a:pathLst>
              <a:path h="267097" w="328735">
                <a:moveTo>
                  <a:pt x="0" y="0"/>
                </a:moveTo>
                <a:lnTo>
                  <a:pt x="328735" y="0"/>
                </a:lnTo>
                <a:lnTo>
                  <a:pt x="328735" y="267097"/>
                </a:lnTo>
                <a:lnTo>
                  <a:pt x="0" y="2670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7" id="87"/>
          <p:cNvSpPr/>
          <p:nvPr/>
        </p:nvSpPr>
        <p:spPr>
          <a:xfrm flipH="false" flipV="false" rot="0">
            <a:off x="5135180" y="3453182"/>
            <a:ext cx="328735" cy="267097"/>
          </a:xfrm>
          <a:custGeom>
            <a:avLst/>
            <a:gdLst/>
            <a:ahLst/>
            <a:cxnLst/>
            <a:rect r="r" b="b" t="t" l="l"/>
            <a:pathLst>
              <a:path h="267097" w="328735">
                <a:moveTo>
                  <a:pt x="0" y="0"/>
                </a:moveTo>
                <a:lnTo>
                  <a:pt x="328735" y="0"/>
                </a:lnTo>
                <a:lnTo>
                  <a:pt x="328735" y="267097"/>
                </a:lnTo>
                <a:lnTo>
                  <a:pt x="0" y="26709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8" id="88"/>
          <p:cNvSpPr/>
          <p:nvPr/>
        </p:nvSpPr>
        <p:spPr>
          <a:xfrm flipH="false" flipV="false" rot="0">
            <a:off x="5135180" y="4103760"/>
            <a:ext cx="328735" cy="267097"/>
          </a:xfrm>
          <a:custGeom>
            <a:avLst/>
            <a:gdLst/>
            <a:ahLst/>
            <a:cxnLst/>
            <a:rect r="r" b="b" t="t" l="l"/>
            <a:pathLst>
              <a:path h="267097" w="328735">
                <a:moveTo>
                  <a:pt x="0" y="0"/>
                </a:moveTo>
                <a:lnTo>
                  <a:pt x="328735" y="0"/>
                </a:lnTo>
                <a:lnTo>
                  <a:pt x="328735" y="267097"/>
                </a:lnTo>
                <a:lnTo>
                  <a:pt x="0" y="26709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9" id="89"/>
          <p:cNvSpPr/>
          <p:nvPr/>
        </p:nvSpPr>
        <p:spPr>
          <a:xfrm flipH="false" flipV="false" rot="0">
            <a:off x="5135313" y="4701740"/>
            <a:ext cx="328735" cy="267097"/>
          </a:xfrm>
          <a:custGeom>
            <a:avLst/>
            <a:gdLst/>
            <a:ahLst/>
            <a:cxnLst/>
            <a:rect r="r" b="b" t="t" l="l"/>
            <a:pathLst>
              <a:path h="267097" w="328735">
                <a:moveTo>
                  <a:pt x="0" y="0"/>
                </a:moveTo>
                <a:lnTo>
                  <a:pt x="328735" y="0"/>
                </a:lnTo>
                <a:lnTo>
                  <a:pt x="328735" y="267098"/>
                </a:lnTo>
                <a:lnTo>
                  <a:pt x="0" y="26709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0" id="90"/>
          <p:cNvSpPr/>
          <p:nvPr/>
        </p:nvSpPr>
        <p:spPr>
          <a:xfrm flipH="false" flipV="false" rot="0">
            <a:off x="5135313" y="5343131"/>
            <a:ext cx="328735" cy="267097"/>
          </a:xfrm>
          <a:custGeom>
            <a:avLst/>
            <a:gdLst/>
            <a:ahLst/>
            <a:cxnLst/>
            <a:rect r="r" b="b" t="t" l="l"/>
            <a:pathLst>
              <a:path h="267097" w="328735">
                <a:moveTo>
                  <a:pt x="0" y="0"/>
                </a:moveTo>
                <a:lnTo>
                  <a:pt x="328735" y="0"/>
                </a:lnTo>
                <a:lnTo>
                  <a:pt x="328735" y="267097"/>
                </a:lnTo>
                <a:lnTo>
                  <a:pt x="0" y="26709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91" id="91"/>
          <p:cNvSpPr/>
          <p:nvPr/>
        </p:nvSpPr>
        <p:spPr>
          <a:xfrm flipH="false" flipV="false" rot="0">
            <a:off x="5135180" y="5965692"/>
            <a:ext cx="328735" cy="267097"/>
          </a:xfrm>
          <a:custGeom>
            <a:avLst/>
            <a:gdLst/>
            <a:ahLst/>
            <a:cxnLst/>
            <a:rect r="r" b="b" t="t" l="l"/>
            <a:pathLst>
              <a:path h="267097" w="328735">
                <a:moveTo>
                  <a:pt x="0" y="0"/>
                </a:moveTo>
                <a:lnTo>
                  <a:pt x="328735" y="0"/>
                </a:lnTo>
                <a:lnTo>
                  <a:pt x="328735" y="267097"/>
                </a:lnTo>
                <a:lnTo>
                  <a:pt x="0" y="26709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92" id="92"/>
          <p:cNvSpPr/>
          <p:nvPr/>
        </p:nvSpPr>
        <p:spPr>
          <a:xfrm flipH="false" flipV="false" rot="0">
            <a:off x="5135180" y="6541182"/>
            <a:ext cx="328735" cy="267097"/>
          </a:xfrm>
          <a:custGeom>
            <a:avLst/>
            <a:gdLst/>
            <a:ahLst/>
            <a:cxnLst/>
            <a:rect r="r" b="b" t="t" l="l"/>
            <a:pathLst>
              <a:path h="267097" w="328735">
                <a:moveTo>
                  <a:pt x="0" y="0"/>
                </a:moveTo>
                <a:lnTo>
                  <a:pt x="328735" y="0"/>
                </a:lnTo>
                <a:lnTo>
                  <a:pt x="328735" y="267097"/>
                </a:lnTo>
                <a:lnTo>
                  <a:pt x="0" y="26709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93" id="93"/>
          <p:cNvSpPr/>
          <p:nvPr/>
        </p:nvSpPr>
        <p:spPr>
          <a:xfrm flipH="false" flipV="false" rot="0">
            <a:off x="3065010" y="7001089"/>
            <a:ext cx="4403410" cy="705768"/>
          </a:xfrm>
          <a:custGeom>
            <a:avLst/>
            <a:gdLst/>
            <a:ahLst/>
            <a:cxnLst/>
            <a:rect r="r" b="b" t="t" l="l"/>
            <a:pathLst>
              <a:path h="705768" w="4403410">
                <a:moveTo>
                  <a:pt x="0" y="0"/>
                </a:moveTo>
                <a:lnTo>
                  <a:pt x="4403411" y="0"/>
                </a:lnTo>
                <a:lnTo>
                  <a:pt x="4403411" y="705768"/>
                </a:lnTo>
                <a:lnTo>
                  <a:pt x="0" y="705768"/>
                </a:lnTo>
                <a:lnTo>
                  <a:pt x="0" y="0"/>
                </a:lnTo>
                <a:close/>
              </a:path>
            </a:pathLst>
          </a:custGeom>
          <a:blipFill>
            <a:blip r:embed="rId22"/>
            <a:stretch>
              <a:fillRect l="0" t="-165475" r="0" b="-192323"/>
            </a:stretch>
          </a:blipFill>
        </p:spPr>
      </p:sp>
      <p:sp>
        <p:nvSpPr>
          <p:cNvPr name="TextBox 94" id="94"/>
          <p:cNvSpPr txBox="true"/>
          <p:nvPr/>
        </p:nvSpPr>
        <p:spPr>
          <a:xfrm rot="0">
            <a:off x="5468308" y="886056"/>
            <a:ext cx="1879907" cy="493931"/>
          </a:xfrm>
          <a:prstGeom prst="rect">
            <a:avLst/>
          </a:prstGeom>
        </p:spPr>
        <p:txBody>
          <a:bodyPr anchor="t" rtlCol="false" tIns="0" lIns="0" bIns="0" rIns="0">
            <a:spAutoFit/>
          </a:bodyPr>
          <a:lstStyle/>
          <a:p>
            <a:pPr algn="r">
              <a:lnSpc>
                <a:spcPts val="1290"/>
              </a:lnSpc>
            </a:pPr>
            <a:r>
              <a:rPr lang="en-US" sz="1075" spc="2">
                <a:solidFill>
                  <a:srgbClr val="000000"/>
                </a:solidFill>
                <a:latin typeface="Calibri (MS)"/>
                <a:ea typeface="Calibri (MS)"/>
                <a:cs typeface="Calibri (MS)"/>
                <a:sym typeface="Calibri (MS)"/>
              </a:rPr>
              <a:t>Activities currently done in FLAIR will be completed in Florida PALM after go-live. </a:t>
            </a:r>
          </a:p>
        </p:txBody>
      </p:sp>
      <p:sp>
        <p:nvSpPr>
          <p:cNvPr name="TextBox 95" id="95"/>
          <p:cNvSpPr txBox="true"/>
          <p:nvPr/>
        </p:nvSpPr>
        <p:spPr>
          <a:xfrm rot="0">
            <a:off x="482744" y="1096733"/>
            <a:ext cx="2296400" cy="6453865"/>
          </a:xfrm>
          <a:prstGeom prst="rect">
            <a:avLst/>
          </a:prstGeom>
        </p:spPr>
        <p:txBody>
          <a:bodyPr anchor="t" rtlCol="false" tIns="0" lIns="0" bIns="0" rIns="0">
            <a:spAutoFit/>
          </a:bodyPr>
          <a:lstStyle/>
          <a:p>
            <a:pPr algn="just">
              <a:lnSpc>
                <a:spcPts val="1404"/>
              </a:lnSpc>
            </a:pPr>
            <a:r>
              <a:rPr lang="en-US" sz="1080">
                <a:solidFill>
                  <a:srgbClr val="000000"/>
                </a:solidFill>
                <a:latin typeface="Arimo"/>
                <a:ea typeface="Arimo"/>
                <a:cs typeface="Arimo"/>
                <a:sym typeface="Arimo"/>
              </a:rPr>
              <a:t>UAT is an important stage within software development that allows users early access to Florida PALM to test actual day-to-day business processes before going live.</a:t>
            </a:r>
          </a:p>
          <a:p>
            <a:pPr algn="just">
              <a:lnSpc>
                <a:spcPts val="1144"/>
              </a:lnSpc>
            </a:pPr>
          </a:p>
          <a:p>
            <a:pPr algn="just">
              <a:lnSpc>
                <a:spcPts val="1404"/>
              </a:lnSpc>
            </a:pPr>
            <a:r>
              <a:rPr lang="en-US" sz="1080" b="true">
                <a:solidFill>
                  <a:srgbClr val="000000"/>
                </a:solidFill>
                <a:latin typeface="Arimo Bold"/>
                <a:ea typeface="Arimo Bold"/>
                <a:cs typeface="Arimo Bold"/>
                <a:sym typeface="Arimo Bold"/>
              </a:rPr>
              <a:t>Why is it important?</a:t>
            </a:r>
            <a:r>
              <a:rPr lang="en-US" sz="1080">
                <a:solidFill>
                  <a:srgbClr val="000000"/>
                </a:solidFill>
                <a:latin typeface="Arimo"/>
                <a:ea typeface="Arimo"/>
                <a:cs typeface="Arimo"/>
                <a:sym typeface="Arimo"/>
              </a:rPr>
              <a:t> UAT will give us the opportunity to test all business operations ahead of Florida PALM go-live to ensure that the system meets our business requirements, maintains internal controls, ensures agency business systems exchange information, and that we can perform all necessary tasks to continue operations in Florida PALM.</a:t>
            </a:r>
          </a:p>
          <a:p>
            <a:pPr algn="just">
              <a:lnSpc>
                <a:spcPts val="1144"/>
              </a:lnSpc>
            </a:pPr>
          </a:p>
          <a:p>
            <a:pPr algn="just">
              <a:lnSpc>
                <a:spcPts val="1404"/>
              </a:lnSpc>
            </a:pPr>
            <a:r>
              <a:rPr lang="en-US" sz="1080" b="true">
                <a:solidFill>
                  <a:srgbClr val="000000"/>
                </a:solidFill>
                <a:latin typeface="Arimo Bold"/>
                <a:ea typeface="Arimo Bold"/>
                <a:cs typeface="Arimo Bold"/>
                <a:sym typeface="Arimo Bold"/>
              </a:rPr>
              <a:t>What is your role? </a:t>
            </a:r>
            <a:r>
              <a:rPr lang="en-US" sz="1080">
                <a:solidFill>
                  <a:srgbClr val="000000"/>
                </a:solidFill>
                <a:latin typeface="Arimo"/>
                <a:ea typeface="Arimo"/>
                <a:cs typeface="Arimo"/>
                <a:sym typeface="Arimo"/>
              </a:rPr>
              <a:t>All SMEs and Florida PALM end users are expected to participate in UAT in some capacity.  You will be asked to create and execute scripts that align with your current job duties to test Florida PALM functionality. </a:t>
            </a:r>
          </a:p>
          <a:p>
            <a:pPr algn="just">
              <a:lnSpc>
                <a:spcPts val="1143"/>
              </a:lnSpc>
            </a:pPr>
          </a:p>
          <a:p>
            <a:pPr algn="just">
              <a:lnSpc>
                <a:spcPts val="1404"/>
              </a:lnSpc>
            </a:pPr>
            <a:r>
              <a:rPr lang="en-US" sz="1080" b="true">
                <a:solidFill>
                  <a:srgbClr val="000000"/>
                </a:solidFill>
                <a:latin typeface="Arimo Bold"/>
                <a:ea typeface="Arimo Bold"/>
                <a:cs typeface="Arimo Bold"/>
                <a:sym typeface="Arimo Bold"/>
              </a:rPr>
              <a:t>What can you do now? </a:t>
            </a:r>
            <a:r>
              <a:rPr lang="en-US" sz="1080">
                <a:solidFill>
                  <a:srgbClr val="000000"/>
                </a:solidFill>
                <a:latin typeface="Arimo"/>
                <a:ea typeface="Arimo"/>
                <a:cs typeface="Arimo"/>
                <a:sym typeface="Arimo"/>
              </a:rPr>
              <a:t>Start documenting tasks you are responsible for as well as any scenarios that fall outside of the norm that would need to be tested.  Learn more about Florida PALM and the business process models that align with your current operations.  More info is available in the </a:t>
            </a:r>
            <a:r>
              <a:rPr lang="en-US" sz="1080" u="sng">
                <a:solidFill>
                  <a:srgbClr val="000000"/>
                </a:solidFill>
                <a:latin typeface="Arimo"/>
                <a:ea typeface="Arimo"/>
                <a:cs typeface="Arimo"/>
                <a:sym typeface="Arimo"/>
                <a:hlinkClick r:id="rId23" tooltip="https://myfloridacfofloridapalm.us.document360.io"/>
              </a:rPr>
              <a:t>Florida PALM Knowledge Center</a:t>
            </a:r>
            <a:r>
              <a:rPr lang="en-US" sz="1080">
                <a:solidFill>
                  <a:srgbClr val="000000"/>
                </a:solidFill>
                <a:latin typeface="Arimo"/>
                <a:ea typeface="Arimo"/>
                <a:cs typeface="Arimo"/>
                <a:sym typeface="Arimo"/>
              </a:rPr>
              <a:t>. </a:t>
            </a:r>
          </a:p>
          <a:p>
            <a:pPr algn="just">
              <a:lnSpc>
                <a:spcPts val="1014"/>
              </a:lnSpc>
            </a:pPr>
          </a:p>
          <a:p>
            <a:pPr algn="just">
              <a:lnSpc>
                <a:spcPts val="1404"/>
              </a:lnSpc>
            </a:pPr>
            <a:r>
              <a:rPr lang="en-US" b="true" sz="1080">
                <a:solidFill>
                  <a:srgbClr val="000000"/>
                </a:solidFill>
                <a:latin typeface="Arimo Bold"/>
                <a:ea typeface="Arimo Bold"/>
                <a:cs typeface="Arimo Bold"/>
                <a:sym typeface="Arimo Bold"/>
              </a:rPr>
              <a:t>Ask questions! </a:t>
            </a:r>
            <a:r>
              <a:rPr lang="en-US" sz="1080">
                <a:solidFill>
                  <a:srgbClr val="000000"/>
                </a:solidFill>
                <a:latin typeface="Arimo"/>
                <a:ea typeface="Arimo"/>
                <a:cs typeface="Arimo"/>
                <a:sym typeface="Arimo"/>
              </a:rPr>
              <a:t>Division POCs and the CCN are here to help! </a:t>
            </a:r>
          </a:p>
        </p:txBody>
      </p:sp>
      <p:sp>
        <p:nvSpPr>
          <p:cNvPr name="TextBox 96" id="96"/>
          <p:cNvSpPr txBox="true"/>
          <p:nvPr/>
        </p:nvSpPr>
        <p:spPr>
          <a:xfrm rot="0">
            <a:off x="772714" y="418528"/>
            <a:ext cx="1719271" cy="572476"/>
          </a:xfrm>
          <a:prstGeom prst="rect">
            <a:avLst/>
          </a:prstGeom>
        </p:spPr>
        <p:txBody>
          <a:bodyPr anchor="t" rtlCol="false" tIns="0" lIns="0" bIns="0" rIns="0">
            <a:spAutoFit/>
          </a:bodyPr>
          <a:lstStyle/>
          <a:p>
            <a:pPr algn="ctr">
              <a:lnSpc>
                <a:spcPts val="2351"/>
              </a:lnSpc>
            </a:pPr>
            <a:r>
              <a:rPr lang="en-US" sz="1679">
                <a:solidFill>
                  <a:srgbClr val="03314B"/>
                </a:solidFill>
                <a:latin typeface="Libre Franklin"/>
                <a:ea typeface="Libre Franklin"/>
                <a:cs typeface="Libre Franklin"/>
                <a:sym typeface="Libre Franklin"/>
              </a:rPr>
              <a:t>User Acceptance Testing (UAT)</a:t>
            </a:r>
          </a:p>
        </p:txBody>
      </p:sp>
      <p:sp>
        <p:nvSpPr>
          <p:cNvPr name="TextBox 97" id="97"/>
          <p:cNvSpPr txBox="true"/>
          <p:nvPr/>
        </p:nvSpPr>
        <p:spPr>
          <a:xfrm rot="0">
            <a:off x="497933" y="8243085"/>
            <a:ext cx="6798458" cy="1451686"/>
          </a:xfrm>
          <a:prstGeom prst="rect">
            <a:avLst/>
          </a:prstGeom>
        </p:spPr>
        <p:txBody>
          <a:bodyPr anchor="t" rtlCol="false" tIns="0" lIns="0" bIns="0" rIns="0">
            <a:spAutoFit/>
          </a:bodyPr>
          <a:lstStyle/>
          <a:p>
            <a:pPr algn="just" marL="233172" indent="-116586" lvl="1">
              <a:lnSpc>
                <a:spcPts val="1490"/>
              </a:lnSpc>
              <a:buFont typeface="Arial"/>
              <a:buChar char="•"/>
            </a:pPr>
            <a:r>
              <a:rPr lang="en-US" sz="1080">
                <a:solidFill>
                  <a:srgbClr val="000000"/>
                </a:solidFill>
                <a:latin typeface="Arimo"/>
                <a:ea typeface="Arimo"/>
                <a:cs typeface="Arimo"/>
                <a:sym typeface="Arimo"/>
              </a:rPr>
              <a:t>You will now have the ability to use your mouse.  Say goodbye ‘F’ keys! </a:t>
            </a:r>
          </a:p>
          <a:p>
            <a:pPr algn="just" marL="233172" indent="-116586" lvl="1">
              <a:lnSpc>
                <a:spcPts val="1490"/>
              </a:lnSpc>
              <a:buFont typeface="Arial"/>
              <a:buChar char="•"/>
            </a:pPr>
            <a:r>
              <a:rPr lang="en-US" sz="1080">
                <a:solidFill>
                  <a:srgbClr val="000000"/>
                </a:solidFill>
                <a:latin typeface="Arimo"/>
                <a:ea typeface="Arimo"/>
                <a:cs typeface="Arimo"/>
                <a:sym typeface="Arimo"/>
              </a:rPr>
              <a:t>Florida PALM operates on Oracle® PeopleSoft technology giving you the skills that match other companies, both locally and worldwide.  We’re increasing your marketability and skills!</a:t>
            </a:r>
          </a:p>
          <a:p>
            <a:pPr algn="just" marL="233172" indent="-116586" lvl="1">
              <a:lnSpc>
                <a:spcPts val="1490"/>
              </a:lnSpc>
              <a:buFont typeface="Arial"/>
              <a:buChar char="•"/>
            </a:pPr>
            <a:r>
              <a:rPr lang="en-US" sz="1080">
                <a:solidFill>
                  <a:srgbClr val="000000"/>
                </a:solidFill>
                <a:latin typeface="Arimo"/>
                <a:ea typeface="Arimo"/>
                <a:cs typeface="Arimo"/>
                <a:sym typeface="Arimo"/>
              </a:rPr>
              <a:t>You will have the opportunity to achieve higher levels of knowledge on financial processes, which is an enhanced skillset in demand with private companies and governmental entities. </a:t>
            </a:r>
          </a:p>
          <a:p>
            <a:pPr algn="just" marL="233172" indent="-116586" lvl="1">
              <a:lnSpc>
                <a:spcPts val="1490"/>
              </a:lnSpc>
              <a:buFont typeface="Arial"/>
              <a:buChar char="•"/>
            </a:pPr>
            <a:r>
              <a:rPr lang="en-US" sz="1080">
                <a:solidFill>
                  <a:srgbClr val="000000"/>
                </a:solidFill>
                <a:latin typeface="Arimo"/>
                <a:ea typeface="Arimo"/>
                <a:cs typeface="Arimo"/>
                <a:sym typeface="Arimo"/>
              </a:rPr>
              <a:t>Florida PALM’s single sign-on technology allows you to jump right into your daily responsibilities without needing a separate login and password! </a:t>
            </a:r>
          </a:p>
          <a:p>
            <a:pPr algn="just" marL="233172" indent="-116586" lvl="1">
              <a:lnSpc>
                <a:spcPts val="1490"/>
              </a:lnSpc>
              <a:buFont typeface="Arial"/>
              <a:buChar char="•"/>
            </a:pPr>
            <a:r>
              <a:rPr lang="en-US" sz="1080">
                <a:solidFill>
                  <a:srgbClr val="000000"/>
                </a:solidFill>
                <a:latin typeface="Arimo"/>
                <a:ea typeface="Arimo"/>
                <a:cs typeface="Arimo"/>
                <a:sym typeface="Arimo"/>
              </a:rPr>
              <a:t>Near real-time data will be available within Florida PALM! </a:t>
            </a:r>
          </a:p>
        </p:txBody>
      </p:sp>
      <p:sp>
        <p:nvSpPr>
          <p:cNvPr name="TextBox 98" id="98"/>
          <p:cNvSpPr txBox="true"/>
          <p:nvPr/>
        </p:nvSpPr>
        <p:spPr>
          <a:xfrm rot="0">
            <a:off x="2597705" y="7895665"/>
            <a:ext cx="2567938" cy="279196"/>
          </a:xfrm>
          <a:prstGeom prst="rect">
            <a:avLst/>
          </a:prstGeom>
        </p:spPr>
        <p:txBody>
          <a:bodyPr anchor="t" rtlCol="false" tIns="0" lIns="0" bIns="0" rIns="0">
            <a:spAutoFit/>
          </a:bodyPr>
          <a:lstStyle/>
          <a:p>
            <a:pPr algn="ctr">
              <a:lnSpc>
                <a:spcPts val="2351"/>
              </a:lnSpc>
            </a:pPr>
            <a:r>
              <a:rPr lang="en-US" sz="1679">
                <a:solidFill>
                  <a:srgbClr val="03314B"/>
                </a:solidFill>
                <a:latin typeface="Libre Franklin"/>
                <a:ea typeface="Libre Franklin"/>
                <a:cs typeface="Libre Franklin"/>
                <a:sym typeface="Libre Franklin"/>
              </a:rPr>
              <a:t>What’s in it for me?</a:t>
            </a:r>
          </a:p>
        </p:txBody>
      </p:sp>
      <p:sp>
        <p:nvSpPr>
          <p:cNvPr name="TextBox 99" id="99"/>
          <p:cNvSpPr txBox="true"/>
          <p:nvPr/>
        </p:nvSpPr>
        <p:spPr>
          <a:xfrm rot="0">
            <a:off x="5541534" y="3248241"/>
            <a:ext cx="1812730" cy="493931"/>
          </a:xfrm>
          <a:prstGeom prst="rect">
            <a:avLst/>
          </a:prstGeom>
        </p:spPr>
        <p:txBody>
          <a:bodyPr anchor="t" rtlCol="false" tIns="0" lIns="0" bIns="0" rIns="0">
            <a:spAutoFit/>
          </a:bodyPr>
          <a:lstStyle/>
          <a:p>
            <a:pPr algn="r">
              <a:lnSpc>
                <a:spcPts val="1290"/>
              </a:lnSpc>
            </a:pPr>
            <a:r>
              <a:rPr lang="en-US" sz="1075" spc="2">
                <a:solidFill>
                  <a:srgbClr val="000000"/>
                </a:solidFill>
                <a:latin typeface="Calibri (MS)"/>
                <a:ea typeface="Calibri (MS)"/>
                <a:cs typeface="Calibri (MS)"/>
                <a:sym typeface="Calibri (MS)"/>
              </a:rPr>
              <a:t>Florida PALM will allow users to monitor funds associated with these at a granular level. </a:t>
            </a:r>
          </a:p>
        </p:txBody>
      </p:sp>
      <p:sp>
        <p:nvSpPr>
          <p:cNvPr name="TextBox 100" id="100"/>
          <p:cNvSpPr txBox="true"/>
          <p:nvPr/>
        </p:nvSpPr>
        <p:spPr>
          <a:xfrm rot="0">
            <a:off x="5531226" y="1528312"/>
            <a:ext cx="1812730" cy="335637"/>
          </a:xfrm>
          <a:prstGeom prst="rect">
            <a:avLst/>
          </a:prstGeom>
        </p:spPr>
        <p:txBody>
          <a:bodyPr anchor="t" rtlCol="false" tIns="0" lIns="0" bIns="0" rIns="0">
            <a:spAutoFit/>
          </a:bodyPr>
          <a:lstStyle/>
          <a:p>
            <a:pPr algn="r">
              <a:lnSpc>
                <a:spcPts val="1290"/>
              </a:lnSpc>
            </a:pPr>
            <a:r>
              <a:rPr lang="en-US" sz="1075" spc="2">
                <a:solidFill>
                  <a:srgbClr val="000000"/>
                </a:solidFill>
                <a:latin typeface="Calibri (MS)"/>
                <a:ea typeface="Calibri (MS)"/>
                <a:cs typeface="Calibri (MS)"/>
                <a:sym typeface="Calibri (MS)"/>
              </a:rPr>
              <a:t>The data will now be sent to or pulled from Florida PALM. </a:t>
            </a:r>
          </a:p>
        </p:txBody>
      </p:sp>
      <p:sp>
        <p:nvSpPr>
          <p:cNvPr name="TextBox 101" id="101"/>
          <p:cNvSpPr txBox="true"/>
          <p:nvPr/>
        </p:nvSpPr>
        <p:spPr>
          <a:xfrm rot="0">
            <a:off x="5483662" y="3870183"/>
            <a:ext cx="1812730" cy="504825"/>
          </a:xfrm>
          <a:prstGeom prst="rect">
            <a:avLst/>
          </a:prstGeom>
        </p:spPr>
        <p:txBody>
          <a:bodyPr anchor="t" rtlCol="false" tIns="0" lIns="0" bIns="0" rIns="0">
            <a:spAutoFit/>
          </a:bodyPr>
          <a:lstStyle/>
          <a:p>
            <a:pPr algn="r">
              <a:lnSpc>
                <a:spcPts val="1290"/>
              </a:lnSpc>
            </a:pPr>
            <a:r>
              <a:rPr lang="en-US" sz="1075" spc="-10">
                <a:solidFill>
                  <a:srgbClr val="000000"/>
                </a:solidFill>
                <a:latin typeface="Calibri (MS)"/>
                <a:ea typeface="Calibri (MS)"/>
                <a:cs typeface="Calibri (MS)"/>
                <a:sym typeface="Calibri (MS)"/>
              </a:rPr>
              <a:t> </a:t>
            </a:r>
            <a:r>
              <a:rPr lang="en-US" sz="1075" spc="-10">
                <a:solidFill>
                  <a:srgbClr val="000000"/>
                </a:solidFill>
                <a:latin typeface="Calibri (MS)"/>
                <a:ea typeface="Calibri (MS)"/>
                <a:cs typeface="Calibri (MS)"/>
                <a:sym typeface="Calibri (MS)"/>
              </a:rPr>
              <a:t>Chart of Accounts and supplier data for grants, contracts, and all transactions will be changing. </a:t>
            </a:r>
          </a:p>
        </p:txBody>
      </p:sp>
      <p:sp>
        <p:nvSpPr>
          <p:cNvPr name="TextBox 102" id="102"/>
          <p:cNvSpPr txBox="true"/>
          <p:nvPr/>
        </p:nvSpPr>
        <p:spPr>
          <a:xfrm rot="0">
            <a:off x="5534840" y="6343741"/>
            <a:ext cx="1809115" cy="485775"/>
          </a:xfrm>
          <a:prstGeom prst="rect">
            <a:avLst/>
          </a:prstGeom>
        </p:spPr>
        <p:txBody>
          <a:bodyPr anchor="t" rtlCol="false" tIns="0" lIns="0" bIns="0" rIns="0">
            <a:spAutoFit/>
          </a:bodyPr>
          <a:lstStyle/>
          <a:p>
            <a:pPr algn="r">
              <a:lnSpc>
                <a:spcPts val="1271"/>
              </a:lnSpc>
            </a:pPr>
            <a:r>
              <a:rPr lang="en-US" sz="1059" spc="2">
                <a:solidFill>
                  <a:srgbClr val="000000"/>
                </a:solidFill>
                <a:latin typeface="Calibri (MS)"/>
                <a:ea typeface="Calibri (MS)"/>
                <a:cs typeface="Calibri (MS)"/>
                <a:sym typeface="Calibri (MS)"/>
              </a:rPr>
              <a:t>Florida PALM will process payroll and W-2s and replace EIC for W-4 and EFT information.</a:t>
            </a:r>
          </a:p>
        </p:txBody>
      </p:sp>
      <p:sp>
        <p:nvSpPr>
          <p:cNvPr name="TextBox 103" id="103"/>
          <p:cNvSpPr txBox="true"/>
          <p:nvPr/>
        </p:nvSpPr>
        <p:spPr>
          <a:xfrm rot="0">
            <a:off x="5531226" y="2663670"/>
            <a:ext cx="1812730" cy="493931"/>
          </a:xfrm>
          <a:prstGeom prst="rect">
            <a:avLst/>
          </a:prstGeom>
        </p:spPr>
        <p:txBody>
          <a:bodyPr anchor="t" rtlCol="false" tIns="0" lIns="0" bIns="0" rIns="0">
            <a:spAutoFit/>
          </a:bodyPr>
          <a:lstStyle/>
          <a:p>
            <a:pPr algn="r">
              <a:lnSpc>
                <a:spcPts val="1290"/>
              </a:lnSpc>
            </a:pPr>
            <a:r>
              <a:rPr lang="en-US" sz="1075" spc="2">
                <a:solidFill>
                  <a:srgbClr val="000000"/>
                </a:solidFill>
                <a:latin typeface="Calibri (MS)"/>
                <a:ea typeface="Calibri (MS)"/>
                <a:cs typeface="Calibri (MS)"/>
                <a:sym typeface="Calibri (MS)"/>
              </a:rPr>
              <a:t>Florida PALM will interface with these systems and these values and systems will change. </a:t>
            </a:r>
          </a:p>
        </p:txBody>
      </p:sp>
      <p:sp>
        <p:nvSpPr>
          <p:cNvPr name="TextBox 104" id="104"/>
          <p:cNvSpPr txBox="true"/>
          <p:nvPr/>
        </p:nvSpPr>
        <p:spPr>
          <a:xfrm rot="0">
            <a:off x="5473354" y="5747097"/>
            <a:ext cx="1870602" cy="493931"/>
          </a:xfrm>
          <a:prstGeom prst="rect">
            <a:avLst/>
          </a:prstGeom>
        </p:spPr>
        <p:txBody>
          <a:bodyPr anchor="t" rtlCol="false" tIns="0" lIns="0" bIns="0" rIns="0">
            <a:spAutoFit/>
          </a:bodyPr>
          <a:lstStyle/>
          <a:p>
            <a:pPr algn="r">
              <a:lnSpc>
                <a:spcPts val="1290"/>
              </a:lnSpc>
            </a:pPr>
            <a:r>
              <a:rPr lang="en-US" sz="1075" spc="2">
                <a:solidFill>
                  <a:srgbClr val="000000"/>
                </a:solidFill>
                <a:latin typeface="Calibri (MS)"/>
                <a:ea typeface="Calibri (MS)"/>
                <a:cs typeface="Calibri (MS)"/>
                <a:sym typeface="Calibri (MS)"/>
              </a:rPr>
              <a:t>Florida PALM will be used to track and monitor attractive and capital assets. </a:t>
            </a:r>
          </a:p>
        </p:txBody>
      </p:sp>
      <p:sp>
        <p:nvSpPr>
          <p:cNvPr name="TextBox 105" id="105"/>
          <p:cNvSpPr txBox="true"/>
          <p:nvPr/>
        </p:nvSpPr>
        <p:spPr>
          <a:xfrm rot="0">
            <a:off x="5526966" y="2068093"/>
            <a:ext cx="1812730" cy="493931"/>
          </a:xfrm>
          <a:prstGeom prst="rect">
            <a:avLst/>
          </a:prstGeom>
        </p:spPr>
        <p:txBody>
          <a:bodyPr anchor="t" rtlCol="false" tIns="0" lIns="0" bIns="0" rIns="0">
            <a:spAutoFit/>
          </a:bodyPr>
          <a:lstStyle/>
          <a:p>
            <a:pPr algn="r">
              <a:lnSpc>
                <a:spcPts val="1290"/>
              </a:lnSpc>
            </a:pPr>
            <a:r>
              <a:rPr lang="en-US" sz="1075" spc="2">
                <a:solidFill>
                  <a:srgbClr val="000000"/>
                </a:solidFill>
                <a:latin typeface="Calibri (MS)"/>
                <a:ea typeface="Calibri (MS)"/>
                <a:cs typeface="Calibri (MS)"/>
                <a:sym typeface="Calibri (MS)"/>
              </a:rPr>
              <a:t>Appropriations, allotments, and cash will be managed and monitored in Florida PALM. </a:t>
            </a:r>
          </a:p>
        </p:txBody>
      </p:sp>
      <p:sp>
        <p:nvSpPr>
          <p:cNvPr name="TextBox 106" id="106"/>
          <p:cNvSpPr txBox="true"/>
          <p:nvPr/>
        </p:nvSpPr>
        <p:spPr>
          <a:xfrm rot="0">
            <a:off x="3226492" y="3246190"/>
            <a:ext cx="1837408" cy="493931"/>
          </a:xfrm>
          <a:prstGeom prst="rect">
            <a:avLst/>
          </a:prstGeom>
        </p:spPr>
        <p:txBody>
          <a:bodyPr anchor="t" rtlCol="false" tIns="0" lIns="0" bIns="0" rIns="0">
            <a:spAutoFit/>
          </a:bodyPr>
          <a:lstStyle/>
          <a:p>
            <a:pPr algn="l" marL="0" indent="0" lvl="0">
              <a:lnSpc>
                <a:spcPts val="1290"/>
              </a:lnSpc>
            </a:pPr>
            <a:r>
              <a:rPr lang="en-US" sz="1075" spc="2" strike="noStrike" u="none">
                <a:solidFill>
                  <a:srgbClr val="000000"/>
                </a:solidFill>
                <a:latin typeface="Calibri (MS)"/>
                <a:ea typeface="Calibri (MS)"/>
                <a:cs typeface="Calibri (MS)"/>
                <a:sym typeface="Calibri (MS)"/>
              </a:rPr>
              <a:t>Do you manage or monitor trust funds, contracts, grants, or projects? </a:t>
            </a:r>
          </a:p>
        </p:txBody>
      </p:sp>
      <p:sp>
        <p:nvSpPr>
          <p:cNvPr name="TextBox 107" id="107"/>
          <p:cNvSpPr txBox="true"/>
          <p:nvPr/>
        </p:nvSpPr>
        <p:spPr>
          <a:xfrm rot="0">
            <a:off x="3226492" y="4506395"/>
            <a:ext cx="1837408" cy="493931"/>
          </a:xfrm>
          <a:prstGeom prst="rect">
            <a:avLst/>
          </a:prstGeom>
        </p:spPr>
        <p:txBody>
          <a:bodyPr anchor="t" rtlCol="false" tIns="0" lIns="0" bIns="0" rIns="0">
            <a:spAutoFit/>
          </a:bodyPr>
          <a:lstStyle/>
          <a:p>
            <a:pPr algn="l" marL="0" indent="0" lvl="0">
              <a:lnSpc>
                <a:spcPts val="1290"/>
              </a:lnSpc>
            </a:pPr>
            <a:r>
              <a:rPr lang="en-US" sz="1075" spc="2" strike="noStrike" u="none">
                <a:solidFill>
                  <a:srgbClr val="000000"/>
                </a:solidFill>
                <a:latin typeface="Calibri (MS)"/>
                <a:ea typeface="Calibri (MS)"/>
                <a:cs typeface="Calibri (MS)"/>
                <a:sym typeface="Calibri (MS)"/>
              </a:rPr>
              <a:t>Do you use the Expansion Option (EO) in your work or Agency Business System? </a:t>
            </a:r>
          </a:p>
        </p:txBody>
      </p:sp>
      <p:sp>
        <p:nvSpPr>
          <p:cNvPr name="TextBox 108" id="108"/>
          <p:cNvSpPr txBox="true"/>
          <p:nvPr/>
        </p:nvSpPr>
        <p:spPr>
          <a:xfrm rot="0">
            <a:off x="3226012" y="5130974"/>
            <a:ext cx="1837408" cy="493931"/>
          </a:xfrm>
          <a:prstGeom prst="rect">
            <a:avLst/>
          </a:prstGeom>
        </p:spPr>
        <p:txBody>
          <a:bodyPr anchor="t" rtlCol="false" tIns="0" lIns="0" bIns="0" rIns="0">
            <a:spAutoFit/>
          </a:bodyPr>
          <a:lstStyle/>
          <a:p>
            <a:pPr algn="l" marL="0" indent="0" lvl="0">
              <a:lnSpc>
                <a:spcPts val="1290"/>
              </a:lnSpc>
            </a:pPr>
            <a:r>
              <a:rPr lang="en-US" sz="1075" spc="2" strike="noStrike" u="none">
                <a:solidFill>
                  <a:srgbClr val="000000"/>
                </a:solidFill>
                <a:latin typeface="Calibri (MS)"/>
                <a:ea typeface="Calibri (MS)"/>
                <a:cs typeface="Calibri (MS)"/>
                <a:sym typeface="Calibri (MS)"/>
              </a:rPr>
              <a:t>Are you responsible for tracking monies received by DFS or monitoring expenditures? </a:t>
            </a:r>
          </a:p>
        </p:txBody>
      </p:sp>
      <p:sp>
        <p:nvSpPr>
          <p:cNvPr name="TextBox 109" id="109"/>
          <p:cNvSpPr txBox="true"/>
          <p:nvPr/>
        </p:nvSpPr>
        <p:spPr>
          <a:xfrm rot="0">
            <a:off x="3226012" y="5758783"/>
            <a:ext cx="1837408" cy="493931"/>
          </a:xfrm>
          <a:prstGeom prst="rect">
            <a:avLst/>
          </a:prstGeom>
        </p:spPr>
        <p:txBody>
          <a:bodyPr anchor="t" rtlCol="false" tIns="0" lIns="0" bIns="0" rIns="0">
            <a:spAutoFit/>
          </a:bodyPr>
          <a:lstStyle/>
          <a:p>
            <a:pPr algn="l" marL="0" indent="0" lvl="0">
              <a:lnSpc>
                <a:spcPts val="1290"/>
              </a:lnSpc>
            </a:pPr>
            <a:r>
              <a:rPr lang="en-US" sz="1075" spc="2" strike="noStrike" u="none">
                <a:solidFill>
                  <a:srgbClr val="000000"/>
                </a:solidFill>
                <a:latin typeface="Calibri (MS)"/>
                <a:ea typeface="Calibri (MS)"/>
                <a:cs typeface="Calibri (MS)"/>
                <a:sym typeface="Calibri (MS)"/>
              </a:rPr>
              <a:t>Do you use a State issued device such as a computer, laptop, vehicle, firearm, etc.? </a:t>
            </a:r>
          </a:p>
        </p:txBody>
      </p:sp>
      <p:sp>
        <p:nvSpPr>
          <p:cNvPr name="TextBox 110" id="110"/>
          <p:cNvSpPr txBox="true"/>
          <p:nvPr/>
        </p:nvSpPr>
        <p:spPr>
          <a:xfrm rot="0">
            <a:off x="3226012" y="2654358"/>
            <a:ext cx="1849078" cy="493931"/>
          </a:xfrm>
          <a:prstGeom prst="rect">
            <a:avLst/>
          </a:prstGeom>
        </p:spPr>
        <p:txBody>
          <a:bodyPr anchor="t" rtlCol="false" tIns="0" lIns="0" bIns="0" rIns="0">
            <a:spAutoFit/>
          </a:bodyPr>
          <a:lstStyle/>
          <a:p>
            <a:pPr algn="l" marL="0" indent="0" lvl="0">
              <a:lnSpc>
                <a:spcPts val="1290"/>
              </a:lnSpc>
              <a:spcBef>
                <a:spcPct val="0"/>
              </a:spcBef>
            </a:pPr>
            <a:r>
              <a:rPr lang="en-US" sz="1075" spc="2" strike="noStrike" u="none">
                <a:solidFill>
                  <a:srgbClr val="000000"/>
                </a:solidFill>
                <a:latin typeface="Calibri (MS)"/>
                <a:ea typeface="Calibri (MS)"/>
                <a:cs typeface="Calibri (MS)"/>
                <a:sym typeface="Calibri (MS)"/>
              </a:rPr>
              <a:t>Do you use ORG, EO, and Object Code in AOD (MFMP), STMS, or PCard Works? </a:t>
            </a:r>
          </a:p>
        </p:txBody>
      </p:sp>
      <p:sp>
        <p:nvSpPr>
          <p:cNvPr name="TextBox 111" id="111"/>
          <p:cNvSpPr txBox="true"/>
          <p:nvPr/>
        </p:nvSpPr>
        <p:spPr>
          <a:xfrm rot="0">
            <a:off x="3226492" y="2155641"/>
            <a:ext cx="1889638" cy="335637"/>
          </a:xfrm>
          <a:prstGeom prst="rect">
            <a:avLst/>
          </a:prstGeom>
        </p:spPr>
        <p:txBody>
          <a:bodyPr anchor="t" rtlCol="false" tIns="0" lIns="0" bIns="0" rIns="0">
            <a:spAutoFit/>
          </a:bodyPr>
          <a:lstStyle/>
          <a:p>
            <a:pPr algn="l" marL="0" indent="0" lvl="0">
              <a:lnSpc>
                <a:spcPts val="1290"/>
              </a:lnSpc>
              <a:spcBef>
                <a:spcPct val="0"/>
              </a:spcBef>
            </a:pPr>
            <a:r>
              <a:rPr lang="en-US" sz="1075" spc="2" strike="noStrike" u="none">
                <a:solidFill>
                  <a:srgbClr val="000000"/>
                </a:solidFill>
                <a:latin typeface="Calibri (MS)"/>
                <a:ea typeface="Calibri (MS)"/>
                <a:cs typeface="Calibri (MS)"/>
                <a:sym typeface="Calibri (MS)"/>
              </a:rPr>
              <a:t>Do you monitor or manage the budget for your Division/Office? </a:t>
            </a:r>
          </a:p>
        </p:txBody>
      </p:sp>
      <p:sp>
        <p:nvSpPr>
          <p:cNvPr name="TextBox 112" id="112"/>
          <p:cNvSpPr txBox="true"/>
          <p:nvPr/>
        </p:nvSpPr>
        <p:spPr>
          <a:xfrm rot="0">
            <a:off x="3226012" y="1474419"/>
            <a:ext cx="1837408" cy="493931"/>
          </a:xfrm>
          <a:prstGeom prst="rect">
            <a:avLst/>
          </a:prstGeom>
        </p:spPr>
        <p:txBody>
          <a:bodyPr anchor="t" rtlCol="false" tIns="0" lIns="0" bIns="0" rIns="0">
            <a:spAutoFit/>
          </a:bodyPr>
          <a:lstStyle/>
          <a:p>
            <a:pPr algn="l" marL="0" indent="0" lvl="0">
              <a:lnSpc>
                <a:spcPts val="1290"/>
              </a:lnSpc>
              <a:spcBef>
                <a:spcPct val="0"/>
              </a:spcBef>
            </a:pPr>
            <a:r>
              <a:rPr lang="en-US" sz="1075" spc="2" strike="noStrike" u="none">
                <a:solidFill>
                  <a:srgbClr val="000000"/>
                </a:solidFill>
                <a:latin typeface="Calibri (MS)"/>
                <a:ea typeface="Calibri (MS)"/>
                <a:cs typeface="Calibri (MS)"/>
                <a:sym typeface="Calibri (MS)"/>
              </a:rPr>
              <a:t>Do you pull or analyze data from FLAIR, FLAIR@DFS, or a system that interfaces to or from FLAIR? </a:t>
            </a:r>
          </a:p>
        </p:txBody>
      </p:sp>
      <p:sp>
        <p:nvSpPr>
          <p:cNvPr name="TextBox 113" id="113"/>
          <p:cNvSpPr txBox="true"/>
          <p:nvPr/>
        </p:nvSpPr>
        <p:spPr>
          <a:xfrm rot="0">
            <a:off x="3226012" y="6364459"/>
            <a:ext cx="1748012" cy="493931"/>
          </a:xfrm>
          <a:prstGeom prst="rect">
            <a:avLst/>
          </a:prstGeom>
        </p:spPr>
        <p:txBody>
          <a:bodyPr anchor="t" rtlCol="false" tIns="0" lIns="0" bIns="0" rIns="0">
            <a:spAutoFit/>
          </a:bodyPr>
          <a:lstStyle/>
          <a:p>
            <a:pPr algn="just">
              <a:lnSpc>
                <a:spcPts val="1285"/>
              </a:lnSpc>
            </a:pPr>
            <a:r>
              <a:rPr lang="en-US" sz="1071" spc="2">
                <a:solidFill>
                  <a:srgbClr val="000000"/>
                </a:solidFill>
                <a:latin typeface="Calibri (MS)"/>
                <a:ea typeface="Calibri (MS)"/>
                <a:cs typeface="Calibri (MS)"/>
                <a:sym typeface="Calibri (MS)"/>
              </a:rPr>
              <a:t>Are you a salaried or OPS and use the Employee Information Center (EIC)? </a:t>
            </a:r>
          </a:p>
        </p:txBody>
      </p:sp>
      <p:sp>
        <p:nvSpPr>
          <p:cNvPr name="TextBox 114" id="114"/>
          <p:cNvSpPr txBox="true"/>
          <p:nvPr/>
        </p:nvSpPr>
        <p:spPr>
          <a:xfrm rot="0">
            <a:off x="3226012" y="873276"/>
            <a:ext cx="1828734" cy="493931"/>
          </a:xfrm>
          <a:prstGeom prst="rect">
            <a:avLst/>
          </a:prstGeom>
        </p:spPr>
        <p:txBody>
          <a:bodyPr anchor="t" rtlCol="false" tIns="0" lIns="0" bIns="0" rIns="0">
            <a:spAutoFit/>
          </a:bodyPr>
          <a:lstStyle/>
          <a:p>
            <a:pPr algn="l">
              <a:lnSpc>
                <a:spcPts val="1290"/>
              </a:lnSpc>
            </a:pPr>
            <a:r>
              <a:rPr lang="en-US" sz="1075" spc="2">
                <a:solidFill>
                  <a:srgbClr val="000000"/>
                </a:solidFill>
                <a:latin typeface="Calibri (MS)"/>
                <a:ea typeface="Calibri (MS)"/>
                <a:cs typeface="Calibri (MS)"/>
                <a:sym typeface="Calibri (MS)"/>
              </a:rPr>
              <a:t>Do you currently work in FLAIR </a:t>
            </a:r>
          </a:p>
          <a:p>
            <a:pPr algn="l">
              <a:lnSpc>
                <a:spcPts val="1290"/>
              </a:lnSpc>
            </a:pPr>
            <a:r>
              <a:rPr lang="en-US" sz="1075" spc="2">
                <a:solidFill>
                  <a:srgbClr val="000000"/>
                </a:solidFill>
                <a:latin typeface="Calibri (MS)"/>
                <a:ea typeface="Calibri (MS)"/>
                <a:cs typeface="Calibri (MS)"/>
                <a:sym typeface="Calibri (MS)"/>
              </a:rPr>
              <a:t>(Florida’s Accounting and Information Resource System)? </a:t>
            </a:r>
          </a:p>
        </p:txBody>
      </p:sp>
      <p:sp>
        <p:nvSpPr>
          <p:cNvPr name="TextBox 115" id="115"/>
          <p:cNvSpPr txBox="true"/>
          <p:nvPr/>
        </p:nvSpPr>
        <p:spPr>
          <a:xfrm rot="0">
            <a:off x="3343564" y="418372"/>
            <a:ext cx="3945009" cy="300681"/>
          </a:xfrm>
          <a:prstGeom prst="rect">
            <a:avLst/>
          </a:prstGeom>
        </p:spPr>
        <p:txBody>
          <a:bodyPr anchor="t" rtlCol="false" tIns="0" lIns="0" bIns="0" rIns="0">
            <a:spAutoFit/>
          </a:bodyPr>
          <a:lstStyle/>
          <a:p>
            <a:pPr algn="ctr">
              <a:lnSpc>
                <a:spcPts val="2463"/>
              </a:lnSpc>
            </a:pPr>
            <a:r>
              <a:rPr lang="en-US" sz="1759">
                <a:solidFill>
                  <a:srgbClr val="03314B"/>
                </a:solidFill>
                <a:latin typeface="Libre Franklin"/>
                <a:ea typeface="Libre Franklin"/>
                <a:cs typeface="Libre Franklin"/>
                <a:sym typeface="Libre Franklin"/>
              </a:rPr>
              <a:t>Will Florida PALM affect you?</a:t>
            </a:r>
          </a:p>
        </p:txBody>
      </p:sp>
      <p:sp>
        <p:nvSpPr>
          <p:cNvPr name="TextBox 116" id="116"/>
          <p:cNvSpPr txBox="true"/>
          <p:nvPr/>
        </p:nvSpPr>
        <p:spPr>
          <a:xfrm rot="0">
            <a:off x="5149904" y="739926"/>
            <a:ext cx="259248" cy="310073"/>
          </a:xfrm>
          <a:prstGeom prst="rect">
            <a:avLst/>
          </a:prstGeom>
        </p:spPr>
        <p:txBody>
          <a:bodyPr anchor="t" rtlCol="false" tIns="0" lIns="0" bIns="0" rIns="0">
            <a:spAutoFit/>
          </a:bodyPr>
          <a:lstStyle/>
          <a:p>
            <a:pPr algn="ctr">
              <a:lnSpc>
                <a:spcPts val="2688"/>
              </a:lnSpc>
            </a:pPr>
            <a:r>
              <a:rPr lang="en-US" b="true" sz="1075">
                <a:solidFill>
                  <a:srgbClr val="063D71"/>
                </a:solidFill>
                <a:latin typeface="Calibri (MS) Bold"/>
                <a:ea typeface="Calibri (MS) Bold"/>
                <a:cs typeface="Calibri (MS) Bold"/>
                <a:sym typeface="Calibri (MS) Bold"/>
              </a:rPr>
              <a:t>YES </a:t>
            </a:r>
          </a:p>
        </p:txBody>
      </p:sp>
      <p:sp>
        <p:nvSpPr>
          <p:cNvPr name="TextBox 117" id="117"/>
          <p:cNvSpPr txBox="true"/>
          <p:nvPr/>
        </p:nvSpPr>
        <p:spPr>
          <a:xfrm rot="0">
            <a:off x="5137050" y="1341069"/>
            <a:ext cx="259248" cy="310073"/>
          </a:xfrm>
          <a:prstGeom prst="rect">
            <a:avLst/>
          </a:prstGeom>
        </p:spPr>
        <p:txBody>
          <a:bodyPr anchor="t" rtlCol="false" tIns="0" lIns="0" bIns="0" rIns="0">
            <a:spAutoFit/>
          </a:bodyPr>
          <a:lstStyle/>
          <a:p>
            <a:pPr algn="ctr">
              <a:lnSpc>
                <a:spcPts val="2688"/>
              </a:lnSpc>
            </a:pPr>
            <a:r>
              <a:rPr lang="en-US" b="true" sz="1075">
                <a:solidFill>
                  <a:srgbClr val="063D71"/>
                </a:solidFill>
                <a:latin typeface="Calibri (MS) Bold"/>
                <a:ea typeface="Calibri (MS) Bold"/>
                <a:cs typeface="Calibri (MS) Bold"/>
                <a:sym typeface="Calibri (MS) Bold"/>
              </a:rPr>
              <a:t>YES </a:t>
            </a:r>
          </a:p>
        </p:txBody>
      </p:sp>
      <p:sp>
        <p:nvSpPr>
          <p:cNvPr name="TextBox 118" id="118"/>
          <p:cNvSpPr txBox="true"/>
          <p:nvPr/>
        </p:nvSpPr>
        <p:spPr>
          <a:xfrm rot="0">
            <a:off x="5137050" y="1967815"/>
            <a:ext cx="259248" cy="310073"/>
          </a:xfrm>
          <a:prstGeom prst="rect">
            <a:avLst/>
          </a:prstGeom>
        </p:spPr>
        <p:txBody>
          <a:bodyPr anchor="t" rtlCol="false" tIns="0" lIns="0" bIns="0" rIns="0">
            <a:spAutoFit/>
          </a:bodyPr>
          <a:lstStyle/>
          <a:p>
            <a:pPr algn="ctr">
              <a:lnSpc>
                <a:spcPts val="2688"/>
              </a:lnSpc>
            </a:pPr>
            <a:r>
              <a:rPr lang="en-US" b="true" sz="1075">
                <a:solidFill>
                  <a:srgbClr val="063D71"/>
                </a:solidFill>
                <a:latin typeface="Calibri (MS) Bold"/>
                <a:ea typeface="Calibri (MS) Bold"/>
                <a:cs typeface="Calibri (MS) Bold"/>
                <a:sym typeface="Calibri (MS) Bold"/>
              </a:rPr>
              <a:t>YES </a:t>
            </a:r>
          </a:p>
        </p:txBody>
      </p:sp>
      <p:sp>
        <p:nvSpPr>
          <p:cNvPr name="TextBox 119" id="119"/>
          <p:cNvSpPr txBox="true"/>
          <p:nvPr/>
        </p:nvSpPr>
        <p:spPr>
          <a:xfrm rot="0">
            <a:off x="5137050" y="2586187"/>
            <a:ext cx="259248" cy="310073"/>
          </a:xfrm>
          <a:prstGeom prst="rect">
            <a:avLst/>
          </a:prstGeom>
        </p:spPr>
        <p:txBody>
          <a:bodyPr anchor="t" rtlCol="false" tIns="0" lIns="0" bIns="0" rIns="0">
            <a:spAutoFit/>
          </a:bodyPr>
          <a:lstStyle/>
          <a:p>
            <a:pPr algn="ctr">
              <a:lnSpc>
                <a:spcPts val="2688"/>
              </a:lnSpc>
            </a:pPr>
            <a:r>
              <a:rPr lang="en-US" b="true" sz="1075">
                <a:solidFill>
                  <a:srgbClr val="063D71"/>
                </a:solidFill>
                <a:latin typeface="Calibri (MS) Bold"/>
                <a:ea typeface="Calibri (MS) Bold"/>
                <a:cs typeface="Calibri (MS) Bold"/>
                <a:sym typeface="Calibri (MS) Bold"/>
              </a:rPr>
              <a:t>YES </a:t>
            </a:r>
          </a:p>
        </p:txBody>
      </p:sp>
      <p:sp>
        <p:nvSpPr>
          <p:cNvPr name="TextBox 120" id="120"/>
          <p:cNvSpPr txBox="true"/>
          <p:nvPr/>
        </p:nvSpPr>
        <p:spPr>
          <a:xfrm rot="0">
            <a:off x="5144383" y="3143109"/>
            <a:ext cx="259248" cy="310073"/>
          </a:xfrm>
          <a:prstGeom prst="rect">
            <a:avLst/>
          </a:prstGeom>
        </p:spPr>
        <p:txBody>
          <a:bodyPr anchor="t" rtlCol="false" tIns="0" lIns="0" bIns="0" rIns="0">
            <a:spAutoFit/>
          </a:bodyPr>
          <a:lstStyle/>
          <a:p>
            <a:pPr algn="ctr">
              <a:lnSpc>
                <a:spcPts val="2688"/>
              </a:lnSpc>
            </a:pPr>
            <a:r>
              <a:rPr lang="en-US" b="true" sz="1075">
                <a:solidFill>
                  <a:srgbClr val="063D71"/>
                </a:solidFill>
                <a:latin typeface="Calibri (MS) Bold"/>
                <a:ea typeface="Calibri (MS) Bold"/>
                <a:cs typeface="Calibri (MS) Bold"/>
                <a:sym typeface="Calibri (MS) Bold"/>
              </a:rPr>
              <a:t>YES </a:t>
            </a:r>
          </a:p>
        </p:txBody>
      </p:sp>
      <p:sp>
        <p:nvSpPr>
          <p:cNvPr name="TextBox 121" id="121"/>
          <p:cNvSpPr txBox="true"/>
          <p:nvPr/>
        </p:nvSpPr>
        <p:spPr>
          <a:xfrm rot="0">
            <a:off x="5144383" y="3793687"/>
            <a:ext cx="259248" cy="310073"/>
          </a:xfrm>
          <a:prstGeom prst="rect">
            <a:avLst/>
          </a:prstGeom>
        </p:spPr>
        <p:txBody>
          <a:bodyPr anchor="t" rtlCol="false" tIns="0" lIns="0" bIns="0" rIns="0">
            <a:spAutoFit/>
          </a:bodyPr>
          <a:lstStyle/>
          <a:p>
            <a:pPr algn="ctr">
              <a:lnSpc>
                <a:spcPts val="2688"/>
              </a:lnSpc>
            </a:pPr>
            <a:r>
              <a:rPr lang="en-US" b="true" sz="1075">
                <a:solidFill>
                  <a:srgbClr val="063D71"/>
                </a:solidFill>
                <a:latin typeface="Calibri (MS) Bold"/>
                <a:ea typeface="Calibri (MS) Bold"/>
                <a:cs typeface="Calibri (MS) Bold"/>
                <a:sym typeface="Calibri (MS) Bold"/>
              </a:rPr>
              <a:t>YES </a:t>
            </a:r>
          </a:p>
        </p:txBody>
      </p:sp>
      <p:sp>
        <p:nvSpPr>
          <p:cNvPr name="TextBox 122" id="122"/>
          <p:cNvSpPr txBox="true"/>
          <p:nvPr/>
        </p:nvSpPr>
        <p:spPr>
          <a:xfrm rot="0">
            <a:off x="5137050" y="4391668"/>
            <a:ext cx="259248" cy="310073"/>
          </a:xfrm>
          <a:prstGeom prst="rect">
            <a:avLst/>
          </a:prstGeom>
        </p:spPr>
        <p:txBody>
          <a:bodyPr anchor="t" rtlCol="false" tIns="0" lIns="0" bIns="0" rIns="0">
            <a:spAutoFit/>
          </a:bodyPr>
          <a:lstStyle/>
          <a:p>
            <a:pPr algn="ctr">
              <a:lnSpc>
                <a:spcPts val="2688"/>
              </a:lnSpc>
            </a:pPr>
            <a:r>
              <a:rPr lang="en-US" b="true" sz="1075">
                <a:solidFill>
                  <a:srgbClr val="063D71"/>
                </a:solidFill>
                <a:latin typeface="Calibri (MS) Bold"/>
                <a:ea typeface="Calibri (MS) Bold"/>
                <a:cs typeface="Calibri (MS) Bold"/>
                <a:sym typeface="Calibri (MS) Bold"/>
              </a:rPr>
              <a:t>YES </a:t>
            </a:r>
          </a:p>
        </p:txBody>
      </p:sp>
      <p:sp>
        <p:nvSpPr>
          <p:cNvPr name="TextBox 123" id="123"/>
          <p:cNvSpPr txBox="true"/>
          <p:nvPr/>
        </p:nvSpPr>
        <p:spPr>
          <a:xfrm rot="0">
            <a:off x="5137050" y="5033058"/>
            <a:ext cx="259248" cy="310073"/>
          </a:xfrm>
          <a:prstGeom prst="rect">
            <a:avLst/>
          </a:prstGeom>
        </p:spPr>
        <p:txBody>
          <a:bodyPr anchor="t" rtlCol="false" tIns="0" lIns="0" bIns="0" rIns="0">
            <a:spAutoFit/>
          </a:bodyPr>
          <a:lstStyle/>
          <a:p>
            <a:pPr algn="ctr">
              <a:lnSpc>
                <a:spcPts val="2688"/>
              </a:lnSpc>
            </a:pPr>
            <a:r>
              <a:rPr lang="en-US" b="true" sz="1075">
                <a:solidFill>
                  <a:srgbClr val="063D71"/>
                </a:solidFill>
                <a:latin typeface="Calibri (MS) Bold"/>
                <a:ea typeface="Calibri (MS) Bold"/>
                <a:cs typeface="Calibri (MS) Bold"/>
                <a:sym typeface="Calibri (MS) Bold"/>
              </a:rPr>
              <a:t>YES </a:t>
            </a:r>
          </a:p>
        </p:txBody>
      </p:sp>
      <p:sp>
        <p:nvSpPr>
          <p:cNvPr name="TextBox 124" id="124"/>
          <p:cNvSpPr txBox="true"/>
          <p:nvPr/>
        </p:nvSpPr>
        <p:spPr>
          <a:xfrm rot="0">
            <a:off x="5131529" y="5655620"/>
            <a:ext cx="259248" cy="310073"/>
          </a:xfrm>
          <a:prstGeom prst="rect">
            <a:avLst/>
          </a:prstGeom>
        </p:spPr>
        <p:txBody>
          <a:bodyPr anchor="t" rtlCol="false" tIns="0" lIns="0" bIns="0" rIns="0">
            <a:spAutoFit/>
          </a:bodyPr>
          <a:lstStyle/>
          <a:p>
            <a:pPr algn="ctr">
              <a:lnSpc>
                <a:spcPts val="2688"/>
              </a:lnSpc>
            </a:pPr>
            <a:r>
              <a:rPr lang="en-US" b="true" sz="1075">
                <a:solidFill>
                  <a:srgbClr val="063D71"/>
                </a:solidFill>
                <a:latin typeface="Calibri (MS) Bold"/>
                <a:ea typeface="Calibri (MS) Bold"/>
                <a:cs typeface="Calibri (MS) Bold"/>
                <a:sym typeface="Calibri (MS) Bold"/>
              </a:rPr>
              <a:t>YES </a:t>
            </a:r>
          </a:p>
        </p:txBody>
      </p:sp>
      <p:sp>
        <p:nvSpPr>
          <p:cNvPr name="TextBox 125" id="125"/>
          <p:cNvSpPr txBox="true"/>
          <p:nvPr/>
        </p:nvSpPr>
        <p:spPr>
          <a:xfrm rot="0">
            <a:off x="5131529" y="6231109"/>
            <a:ext cx="259248" cy="310073"/>
          </a:xfrm>
          <a:prstGeom prst="rect">
            <a:avLst/>
          </a:prstGeom>
        </p:spPr>
        <p:txBody>
          <a:bodyPr anchor="t" rtlCol="false" tIns="0" lIns="0" bIns="0" rIns="0">
            <a:spAutoFit/>
          </a:bodyPr>
          <a:lstStyle/>
          <a:p>
            <a:pPr algn="ctr">
              <a:lnSpc>
                <a:spcPts val="2688"/>
              </a:lnSpc>
            </a:pPr>
            <a:r>
              <a:rPr lang="en-US" b="true" sz="1075">
                <a:solidFill>
                  <a:srgbClr val="063D71"/>
                </a:solidFill>
                <a:latin typeface="Calibri (MS) Bold"/>
                <a:ea typeface="Calibri (MS) Bold"/>
                <a:cs typeface="Calibri (MS) Bold"/>
                <a:sym typeface="Calibri (MS) Bold"/>
              </a:rPr>
              <a:t>YES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6DFE5"/>
        </a:solidFill>
      </p:bgPr>
    </p:bg>
    <p:spTree>
      <p:nvGrpSpPr>
        <p:cNvPr id="1" name=""/>
        <p:cNvGrpSpPr/>
        <p:nvPr/>
      </p:nvGrpSpPr>
      <p:grpSpPr>
        <a:xfrm>
          <a:off x="0" y="0"/>
          <a:ext cx="0" cy="0"/>
          <a:chOff x="0" y="0"/>
          <a:chExt cx="0" cy="0"/>
        </a:xfrm>
      </p:grpSpPr>
      <p:grpSp>
        <p:nvGrpSpPr>
          <p:cNvPr name="Group 2" id="2"/>
          <p:cNvGrpSpPr/>
          <p:nvPr/>
        </p:nvGrpSpPr>
        <p:grpSpPr>
          <a:xfrm rot="0">
            <a:off x="348137" y="1049643"/>
            <a:ext cx="3498018" cy="3190297"/>
            <a:chOff x="0" y="0"/>
            <a:chExt cx="1309255" cy="1194080"/>
          </a:xfrm>
        </p:grpSpPr>
        <p:sp>
          <p:nvSpPr>
            <p:cNvPr name="Freeform 3" id="3"/>
            <p:cNvSpPr/>
            <p:nvPr/>
          </p:nvSpPr>
          <p:spPr>
            <a:xfrm flipH="false" flipV="false" rot="0">
              <a:off x="0" y="0"/>
              <a:ext cx="1309255" cy="1194080"/>
            </a:xfrm>
            <a:custGeom>
              <a:avLst/>
              <a:gdLst/>
              <a:ahLst/>
              <a:cxnLst/>
              <a:rect r="r" b="b" t="t" l="l"/>
              <a:pathLst>
                <a:path h="1194080" w="1309255">
                  <a:moveTo>
                    <a:pt x="0" y="0"/>
                  </a:moveTo>
                  <a:lnTo>
                    <a:pt x="1309255" y="0"/>
                  </a:lnTo>
                  <a:lnTo>
                    <a:pt x="1309255" y="1194080"/>
                  </a:lnTo>
                  <a:lnTo>
                    <a:pt x="0" y="1194080"/>
                  </a:lnTo>
                  <a:close/>
                </a:path>
              </a:pathLst>
            </a:custGeom>
            <a:solidFill>
              <a:srgbClr val="FFFFFF">
                <a:alpha val="94902"/>
              </a:srgbClr>
            </a:solidFill>
          </p:spPr>
        </p:sp>
        <p:sp>
          <p:nvSpPr>
            <p:cNvPr name="TextBox 4" id="4"/>
            <p:cNvSpPr txBox="true"/>
            <p:nvPr/>
          </p:nvSpPr>
          <p:spPr>
            <a:xfrm>
              <a:off x="0" y="-28575"/>
              <a:ext cx="1309255" cy="1222655"/>
            </a:xfrm>
            <a:prstGeom prst="rect">
              <a:avLst/>
            </a:prstGeom>
          </p:spPr>
          <p:txBody>
            <a:bodyPr anchor="ctr" rtlCol="false" tIns="47312" lIns="47312" bIns="47312" rIns="47312"/>
            <a:lstStyle/>
            <a:p>
              <a:pPr algn="ctr">
                <a:lnSpc>
                  <a:spcPts val="1564"/>
                </a:lnSpc>
              </a:pPr>
            </a:p>
          </p:txBody>
        </p:sp>
      </p:grpSp>
      <p:grpSp>
        <p:nvGrpSpPr>
          <p:cNvPr name="Group 5" id="5"/>
          <p:cNvGrpSpPr/>
          <p:nvPr/>
        </p:nvGrpSpPr>
        <p:grpSpPr>
          <a:xfrm rot="0">
            <a:off x="3938414" y="1046186"/>
            <a:ext cx="3485849" cy="3560505"/>
            <a:chOff x="0" y="0"/>
            <a:chExt cx="1304700" cy="1332643"/>
          </a:xfrm>
        </p:grpSpPr>
        <p:sp>
          <p:nvSpPr>
            <p:cNvPr name="Freeform 6" id="6"/>
            <p:cNvSpPr/>
            <p:nvPr/>
          </p:nvSpPr>
          <p:spPr>
            <a:xfrm flipH="false" flipV="false" rot="0">
              <a:off x="0" y="0"/>
              <a:ext cx="1304700" cy="1332643"/>
            </a:xfrm>
            <a:custGeom>
              <a:avLst/>
              <a:gdLst/>
              <a:ahLst/>
              <a:cxnLst/>
              <a:rect r="r" b="b" t="t" l="l"/>
              <a:pathLst>
                <a:path h="1332643" w="1304700">
                  <a:moveTo>
                    <a:pt x="0" y="0"/>
                  </a:moveTo>
                  <a:lnTo>
                    <a:pt x="1304700" y="0"/>
                  </a:lnTo>
                  <a:lnTo>
                    <a:pt x="1304700" y="1332643"/>
                  </a:lnTo>
                  <a:lnTo>
                    <a:pt x="0" y="1332643"/>
                  </a:lnTo>
                  <a:close/>
                </a:path>
              </a:pathLst>
            </a:custGeom>
            <a:solidFill>
              <a:srgbClr val="FFFFFF">
                <a:alpha val="94902"/>
              </a:srgbClr>
            </a:solidFill>
          </p:spPr>
        </p:sp>
        <p:sp>
          <p:nvSpPr>
            <p:cNvPr name="TextBox 7" id="7"/>
            <p:cNvSpPr txBox="true"/>
            <p:nvPr/>
          </p:nvSpPr>
          <p:spPr>
            <a:xfrm>
              <a:off x="0" y="-28575"/>
              <a:ext cx="1304700" cy="1361218"/>
            </a:xfrm>
            <a:prstGeom prst="rect">
              <a:avLst/>
            </a:prstGeom>
          </p:spPr>
          <p:txBody>
            <a:bodyPr anchor="ctr" rtlCol="false" tIns="47312" lIns="47312" bIns="47312" rIns="47312"/>
            <a:lstStyle/>
            <a:p>
              <a:pPr algn="ctr">
                <a:lnSpc>
                  <a:spcPts val="1564"/>
                </a:lnSpc>
              </a:pPr>
            </a:p>
          </p:txBody>
        </p:sp>
      </p:grpSp>
      <p:grpSp>
        <p:nvGrpSpPr>
          <p:cNvPr name="Group 8" id="8"/>
          <p:cNvGrpSpPr/>
          <p:nvPr/>
        </p:nvGrpSpPr>
        <p:grpSpPr>
          <a:xfrm rot="0">
            <a:off x="348137" y="250679"/>
            <a:ext cx="7076126" cy="662157"/>
            <a:chOff x="0" y="0"/>
            <a:chExt cx="2648486" cy="247835"/>
          </a:xfrm>
        </p:grpSpPr>
        <p:sp>
          <p:nvSpPr>
            <p:cNvPr name="Freeform 9" id="9"/>
            <p:cNvSpPr/>
            <p:nvPr/>
          </p:nvSpPr>
          <p:spPr>
            <a:xfrm flipH="false" flipV="false" rot="0">
              <a:off x="0" y="0"/>
              <a:ext cx="2648486" cy="247835"/>
            </a:xfrm>
            <a:custGeom>
              <a:avLst/>
              <a:gdLst/>
              <a:ahLst/>
              <a:cxnLst/>
              <a:rect r="r" b="b" t="t" l="l"/>
              <a:pathLst>
                <a:path h="247835" w="2648486">
                  <a:moveTo>
                    <a:pt x="0" y="0"/>
                  </a:moveTo>
                  <a:lnTo>
                    <a:pt x="2648486" y="0"/>
                  </a:lnTo>
                  <a:lnTo>
                    <a:pt x="2648486" y="247835"/>
                  </a:lnTo>
                  <a:lnTo>
                    <a:pt x="0" y="247835"/>
                  </a:lnTo>
                  <a:close/>
                </a:path>
              </a:pathLst>
            </a:custGeom>
            <a:solidFill>
              <a:srgbClr val="FFFFFF">
                <a:alpha val="94902"/>
              </a:srgbClr>
            </a:solidFill>
          </p:spPr>
        </p:sp>
        <p:sp>
          <p:nvSpPr>
            <p:cNvPr name="TextBox 10" id="10"/>
            <p:cNvSpPr txBox="true"/>
            <p:nvPr/>
          </p:nvSpPr>
          <p:spPr>
            <a:xfrm>
              <a:off x="0" y="-28575"/>
              <a:ext cx="2648486" cy="276410"/>
            </a:xfrm>
            <a:prstGeom prst="rect">
              <a:avLst/>
            </a:prstGeom>
          </p:spPr>
          <p:txBody>
            <a:bodyPr anchor="ctr" rtlCol="false" tIns="47312" lIns="47312" bIns="47312" rIns="47312"/>
            <a:lstStyle/>
            <a:p>
              <a:pPr algn="ctr">
                <a:lnSpc>
                  <a:spcPts val="1564"/>
                </a:lnSpc>
              </a:pPr>
            </a:p>
          </p:txBody>
        </p:sp>
      </p:grpSp>
      <p:grpSp>
        <p:nvGrpSpPr>
          <p:cNvPr name="Group 11" id="11"/>
          <p:cNvGrpSpPr/>
          <p:nvPr/>
        </p:nvGrpSpPr>
        <p:grpSpPr>
          <a:xfrm rot="0">
            <a:off x="3938414" y="4701941"/>
            <a:ext cx="3485849" cy="2663877"/>
            <a:chOff x="0" y="0"/>
            <a:chExt cx="1304700" cy="997048"/>
          </a:xfrm>
        </p:grpSpPr>
        <p:sp>
          <p:nvSpPr>
            <p:cNvPr name="Freeform 12" id="12"/>
            <p:cNvSpPr/>
            <p:nvPr/>
          </p:nvSpPr>
          <p:spPr>
            <a:xfrm flipH="false" flipV="false" rot="0">
              <a:off x="0" y="0"/>
              <a:ext cx="1304700" cy="997048"/>
            </a:xfrm>
            <a:custGeom>
              <a:avLst/>
              <a:gdLst/>
              <a:ahLst/>
              <a:cxnLst/>
              <a:rect r="r" b="b" t="t" l="l"/>
              <a:pathLst>
                <a:path h="997048" w="1304700">
                  <a:moveTo>
                    <a:pt x="0" y="0"/>
                  </a:moveTo>
                  <a:lnTo>
                    <a:pt x="1304700" y="0"/>
                  </a:lnTo>
                  <a:lnTo>
                    <a:pt x="1304700" y="997048"/>
                  </a:lnTo>
                  <a:lnTo>
                    <a:pt x="0" y="997048"/>
                  </a:lnTo>
                  <a:close/>
                </a:path>
              </a:pathLst>
            </a:custGeom>
            <a:solidFill>
              <a:srgbClr val="FFFFFF">
                <a:alpha val="94902"/>
              </a:srgbClr>
            </a:solidFill>
          </p:spPr>
        </p:sp>
        <p:sp>
          <p:nvSpPr>
            <p:cNvPr name="TextBox 13" id="13"/>
            <p:cNvSpPr txBox="true"/>
            <p:nvPr/>
          </p:nvSpPr>
          <p:spPr>
            <a:xfrm>
              <a:off x="0" y="-28575"/>
              <a:ext cx="1304700" cy="1025623"/>
            </a:xfrm>
            <a:prstGeom prst="rect">
              <a:avLst/>
            </a:prstGeom>
          </p:spPr>
          <p:txBody>
            <a:bodyPr anchor="ctr" rtlCol="false" tIns="47312" lIns="47312" bIns="47312" rIns="47312"/>
            <a:lstStyle/>
            <a:p>
              <a:pPr algn="ctr">
                <a:lnSpc>
                  <a:spcPts val="1564"/>
                </a:lnSpc>
              </a:pPr>
            </a:p>
          </p:txBody>
        </p:sp>
      </p:grpSp>
      <p:grpSp>
        <p:nvGrpSpPr>
          <p:cNvPr name="Group 14" id="14"/>
          <p:cNvGrpSpPr/>
          <p:nvPr/>
        </p:nvGrpSpPr>
        <p:grpSpPr>
          <a:xfrm rot="0">
            <a:off x="3937485" y="7992175"/>
            <a:ext cx="3486777" cy="1815546"/>
            <a:chOff x="0" y="0"/>
            <a:chExt cx="1305048" cy="679531"/>
          </a:xfrm>
        </p:grpSpPr>
        <p:sp>
          <p:nvSpPr>
            <p:cNvPr name="Freeform 15" id="15"/>
            <p:cNvSpPr/>
            <p:nvPr/>
          </p:nvSpPr>
          <p:spPr>
            <a:xfrm flipH="false" flipV="false" rot="0">
              <a:off x="0" y="0"/>
              <a:ext cx="1305048" cy="679531"/>
            </a:xfrm>
            <a:custGeom>
              <a:avLst/>
              <a:gdLst/>
              <a:ahLst/>
              <a:cxnLst/>
              <a:rect r="r" b="b" t="t" l="l"/>
              <a:pathLst>
                <a:path h="679531" w="1305048">
                  <a:moveTo>
                    <a:pt x="0" y="0"/>
                  </a:moveTo>
                  <a:lnTo>
                    <a:pt x="1305048" y="0"/>
                  </a:lnTo>
                  <a:lnTo>
                    <a:pt x="1305048" y="679531"/>
                  </a:lnTo>
                  <a:lnTo>
                    <a:pt x="0" y="679531"/>
                  </a:lnTo>
                  <a:close/>
                </a:path>
              </a:pathLst>
            </a:custGeom>
            <a:solidFill>
              <a:srgbClr val="FFFFFF">
                <a:alpha val="94902"/>
              </a:srgbClr>
            </a:solidFill>
          </p:spPr>
        </p:sp>
        <p:sp>
          <p:nvSpPr>
            <p:cNvPr name="TextBox 16" id="16"/>
            <p:cNvSpPr txBox="true"/>
            <p:nvPr/>
          </p:nvSpPr>
          <p:spPr>
            <a:xfrm>
              <a:off x="0" y="-28575"/>
              <a:ext cx="1305048" cy="708106"/>
            </a:xfrm>
            <a:prstGeom prst="rect">
              <a:avLst/>
            </a:prstGeom>
          </p:spPr>
          <p:txBody>
            <a:bodyPr anchor="ctr" rtlCol="false" tIns="47312" lIns="47312" bIns="47312" rIns="47312"/>
            <a:lstStyle/>
            <a:p>
              <a:pPr algn="ctr">
                <a:lnSpc>
                  <a:spcPts val="1564"/>
                </a:lnSpc>
              </a:pPr>
            </a:p>
          </p:txBody>
        </p:sp>
      </p:grpSp>
      <p:grpSp>
        <p:nvGrpSpPr>
          <p:cNvPr name="Group 17" id="17"/>
          <p:cNvGrpSpPr/>
          <p:nvPr/>
        </p:nvGrpSpPr>
        <p:grpSpPr>
          <a:xfrm rot="0">
            <a:off x="348137" y="6805764"/>
            <a:ext cx="3511995" cy="3001957"/>
            <a:chOff x="0" y="0"/>
            <a:chExt cx="1314486" cy="1123587"/>
          </a:xfrm>
        </p:grpSpPr>
        <p:sp>
          <p:nvSpPr>
            <p:cNvPr name="Freeform 18" id="18"/>
            <p:cNvSpPr/>
            <p:nvPr/>
          </p:nvSpPr>
          <p:spPr>
            <a:xfrm flipH="false" flipV="false" rot="0">
              <a:off x="0" y="0"/>
              <a:ext cx="1314486" cy="1123587"/>
            </a:xfrm>
            <a:custGeom>
              <a:avLst/>
              <a:gdLst/>
              <a:ahLst/>
              <a:cxnLst/>
              <a:rect r="r" b="b" t="t" l="l"/>
              <a:pathLst>
                <a:path h="1123587" w="1314486">
                  <a:moveTo>
                    <a:pt x="0" y="0"/>
                  </a:moveTo>
                  <a:lnTo>
                    <a:pt x="1314486" y="0"/>
                  </a:lnTo>
                  <a:lnTo>
                    <a:pt x="1314486" y="1123587"/>
                  </a:lnTo>
                  <a:lnTo>
                    <a:pt x="0" y="1123587"/>
                  </a:lnTo>
                  <a:close/>
                </a:path>
              </a:pathLst>
            </a:custGeom>
            <a:solidFill>
              <a:srgbClr val="FFFFFF">
                <a:alpha val="94902"/>
              </a:srgbClr>
            </a:solidFill>
          </p:spPr>
        </p:sp>
        <p:sp>
          <p:nvSpPr>
            <p:cNvPr name="TextBox 19" id="19"/>
            <p:cNvSpPr txBox="true"/>
            <p:nvPr/>
          </p:nvSpPr>
          <p:spPr>
            <a:xfrm>
              <a:off x="0" y="-28575"/>
              <a:ext cx="1314486" cy="1152162"/>
            </a:xfrm>
            <a:prstGeom prst="rect">
              <a:avLst/>
            </a:prstGeom>
          </p:spPr>
          <p:txBody>
            <a:bodyPr anchor="ctr" rtlCol="false" tIns="47312" lIns="47312" bIns="47312" rIns="47312"/>
            <a:lstStyle/>
            <a:p>
              <a:pPr algn="ctr">
                <a:lnSpc>
                  <a:spcPts val="1564"/>
                </a:lnSpc>
              </a:pPr>
            </a:p>
          </p:txBody>
        </p:sp>
      </p:grpSp>
      <p:grpSp>
        <p:nvGrpSpPr>
          <p:cNvPr name="Group 20" id="20"/>
          <p:cNvGrpSpPr/>
          <p:nvPr/>
        </p:nvGrpSpPr>
        <p:grpSpPr>
          <a:xfrm rot="0">
            <a:off x="348137" y="4357531"/>
            <a:ext cx="3511995" cy="1008811"/>
            <a:chOff x="0" y="0"/>
            <a:chExt cx="1314486" cy="377583"/>
          </a:xfrm>
        </p:grpSpPr>
        <p:sp>
          <p:nvSpPr>
            <p:cNvPr name="Freeform 21" id="21"/>
            <p:cNvSpPr/>
            <p:nvPr/>
          </p:nvSpPr>
          <p:spPr>
            <a:xfrm flipH="false" flipV="false" rot="0">
              <a:off x="0" y="0"/>
              <a:ext cx="1314486" cy="377583"/>
            </a:xfrm>
            <a:custGeom>
              <a:avLst/>
              <a:gdLst/>
              <a:ahLst/>
              <a:cxnLst/>
              <a:rect r="r" b="b" t="t" l="l"/>
              <a:pathLst>
                <a:path h="377583" w="1314486">
                  <a:moveTo>
                    <a:pt x="0" y="0"/>
                  </a:moveTo>
                  <a:lnTo>
                    <a:pt x="1314486" y="0"/>
                  </a:lnTo>
                  <a:lnTo>
                    <a:pt x="1314486" y="377583"/>
                  </a:lnTo>
                  <a:lnTo>
                    <a:pt x="0" y="377583"/>
                  </a:lnTo>
                  <a:close/>
                </a:path>
              </a:pathLst>
            </a:custGeom>
            <a:solidFill>
              <a:srgbClr val="FFFFFF">
                <a:alpha val="94902"/>
              </a:srgbClr>
            </a:solidFill>
          </p:spPr>
        </p:sp>
        <p:sp>
          <p:nvSpPr>
            <p:cNvPr name="TextBox 22" id="22"/>
            <p:cNvSpPr txBox="true"/>
            <p:nvPr/>
          </p:nvSpPr>
          <p:spPr>
            <a:xfrm>
              <a:off x="0" y="-28575"/>
              <a:ext cx="1314486" cy="406158"/>
            </a:xfrm>
            <a:prstGeom prst="rect">
              <a:avLst/>
            </a:prstGeom>
          </p:spPr>
          <p:txBody>
            <a:bodyPr anchor="ctr" rtlCol="false" tIns="47312" lIns="47312" bIns="47312" rIns="47312"/>
            <a:lstStyle/>
            <a:p>
              <a:pPr algn="ctr">
                <a:lnSpc>
                  <a:spcPts val="1564"/>
                </a:lnSpc>
              </a:pPr>
            </a:p>
          </p:txBody>
        </p:sp>
      </p:grpSp>
      <p:grpSp>
        <p:nvGrpSpPr>
          <p:cNvPr name="Group 23" id="23"/>
          <p:cNvGrpSpPr/>
          <p:nvPr/>
        </p:nvGrpSpPr>
        <p:grpSpPr>
          <a:xfrm rot="0">
            <a:off x="348137" y="5480642"/>
            <a:ext cx="3511995" cy="1210822"/>
            <a:chOff x="0" y="0"/>
            <a:chExt cx="1314486" cy="453192"/>
          </a:xfrm>
        </p:grpSpPr>
        <p:sp>
          <p:nvSpPr>
            <p:cNvPr name="Freeform 24" id="24"/>
            <p:cNvSpPr/>
            <p:nvPr/>
          </p:nvSpPr>
          <p:spPr>
            <a:xfrm flipH="false" flipV="false" rot="0">
              <a:off x="0" y="0"/>
              <a:ext cx="1314486" cy="453192"/>
            </a:xfrm>
            <a:custGeom>
              <a:avLst/>
              <a:gdLst/>
              <a:ahLst/>
              <a:cxnLst/>
              <a:rect r="r" b="b" t="t" l="l"/>
              <a:pathLst>
                <a:path h="453192" w="1314486">
                  <a:moveTo>
                    <a:pt x="0" y="0"/>
                  </a:moveTo>
                  <a:lnTo>
                    <a:pt x="1314486" y="0"/>
                  </a:lnTo>
                  <a:lnTo>
                    <a:pt x="1314486" y="453192"/>
                  </a:lnTo>
                  <a:lnTo>
                    <a:pt x="0" y="453192"/>
                  </a:lnTo>
                  <a:close/>
                </a:path>
              </a:pathLst>
            </a:custGeom>
            <a:solidFill>
              <a:srgbClr val="FFFFFF">
                <a:alpha val="94902"/>
              </a:srgbClr>
            </a:solidFill>
          </p:spPr>
        </p:sp>
        <p:sp>
          <p:nvSpPr>
            <p:cNvPr name="TextBox 25" id="25"/>
            <p:cNvSpPr txBox="true"/>
            <p:nvPr/>
          </p:nvSpPr>
          <p:spPr>
            <a:xfrm>
              <a:off x="0" y="-28575"/>
              <a:ext cx="1314486" cy="481767"/>
            </a:xfrm>
            <a:prstGeom prst="rect">
              <a:avLst/>
            </a:prstGeom>
          </p:spPr>
          <p:txBody>
            <a:bodyPr anchor="ctr" rtlCol="false" tIns="47312" lIns="47312" bIns="47312" rIns="47312"/>
            <a:lstStyle/>
            <a:p>
              <a:pPr algn="ctr">
                <a:lnSpc>
                  <a:spcPts val="1564"/>
                </a:lnSpc>
              </a:pPr>
            </a:p>
          </p:txBody>
        </p:sp>
      </p:grpSp>
      <p:grpSp>
        <p:nvGrpSpPr>
          <p:cNvPr name="Group 26" id="26"/>
          <p:cNvGrpSpPr/>
          <p:nvPr/>
        </p:nvGrpSpPr>
        <p:grpSpPr>
          <a:xfrm rot="0">
            <a:off x="3938414" y="7461068"/>
            <a:ext cx="3485849" cy="440314"/>
            <a:chOff x="0" y="0"/>
            <a:chExt cx="1304700" cy="164803"/>
          </a:xfrm>
        </p:grpSpPr>
        <p:sp>
          <p:nvSpPr>
            <p:cNvPr name="Freeform 27" id="27"/>
            <p:cNvSpPr/>
            <p:nvPr/>
          </p:nvSpPr>
          <p:spPr>
            <a:xfrm flipH="false" flipV="false" rot="0">
              <a:off x="0" y="0"/>
              <a:ext cx="1304700" cy="164803"/>
            </a:xfrm>
            <a:custGeom>
              <a:avLst/>
              <a:gdLst/>
              <a:ahLst/>
              <a:cxnLst/>
              <a:rect r="r" b="b" t="t" l="l"/>
              <a:pathLst>
                <a:path h="164803" w="1304700">
                  <a:moveTo>
                    <a:pt x="0" y="0"/>
                  </a:moveTo>
                  <a:lnTo>
                    <a:pt x="1304700" y="0"/>
                  </a:lnTo>
                  <a:lnTo>
                    <a:pt x="1304700" y="164803"/>
                  </a:lnTo>
                  <a:lnTo>
                    <a:pt x="0" y="164803"/>
                  </a:lnTo>
                  <a:close/>
                </a:path>
              </a:pathLst>
            </a:custGeom>
            <a:solidFill>
              <a:srgbClr val="FFFFFF">
                <a:alpha val="94902"/>
              </a:srgbClr>
            </a:solidFill>
          </p:spPr>
        </p:sp>
        <p:sp>
          <p:nvSpPr>
            <p:cNvPr name="TextBox 28" id="28"/>
            <p:cNvSpPr txBox="true"/>
            <p:nvPr/>
          </p:nvSpPr>
          <p:spPr>
            <a:xfrm>
              <a:off x="0" y="-28575"/>
              <a:ext cx="1304700" cy="193378"/>
            </a:xfrm>
            <a:prstGeom prst="rect">
              <a:avLst/>
            </a:prstGeom>
          </p:spPr>
          <p:txBody>
            <a:bodyPr anchor="ctr" rtlCol="false" tIns="47312" lIns="47312" bIns="47312" rIns="47312"/>
            <a:lstStyle/>
            <a:p>
              <a:pPr algn="ctr">
                <a:lnSpc>
                  <a:spcPts val="1564"/>
                </a:lnSpc>
              </a:pPr>
            </a:p>
          </p:txBody>
        </p:sp>
      </p:grpSp>
      <p:sp>
        <p:nvSpPr>
          <p:cNvPr name="TextBox 29" id="29"/>
          <p:cNvSpPr txBox="true"/>
          <p:nvPr/>
        </p:nvSpPr>
        <p:spPr>
          <a:xfrm rot="0">
            <a:off x="4101227" y="1701559"/>
            <a:ext cx="3164824" cy="2761832"/>
          </a:xfrm>
          <a:prstGeom prst="rect">
            <a:avLst/>
          </a:prstGeom>
        </p:spPr>
        <p:txBody>
          <a:bodyPr anchor="t" rtlCol="false" tIns="0" lIns="0" bIns="0" rIns="0">
            <a:spAutoFit/>
          </a:bodyPr>
          <a:lstStyle/>
          <a:p>
            <a:pPr algn="just">
              <a:lnSpc>
                <a:spcPts val="1539"/>
              </a:lnSpc>
            </a:pPr>
            <a:r>
              <a:rPr lang="en-US" sz="1099">
                <a:solidFill>
                  <a:srgbClr val="262626"/>
                </a:solidFill>
                <a:latin typeface="Arimo"/>
                <a:ea typeface="Arimo"/>
                <a:cs typeface="Arimo"/>
                <a:sym typeface="Arimo"/>
              </a:rPr>
              <a:t>“Read It, Watch It, Do It” approach that is a shared responsibility of the Project and agencies.  You will have opportunities to learn through User Acceptance Testing, project-delivered trainings, and department-delivered trainings.  An End User Manual will provide comprehensive guidance on how to complete your job tasks in Florida PALM.  </a:t>
            </a:r>
          </a:p>
          <a:p>
            <a:pPr algn="just">
              <a:lnSpc>
                <a:spcPts val="1539"/>
              </a:lnSpc>
            </a:pPr>
          </a:p>
          <a:p>
            <a:pPr algn="just">
              <a:lnSpc>
                <a:spcPts val="1539"/>
              </a:lnSpc>
            </a:pPr>
          </a:p>
          <a:p>
            <a:pPr algn="just">
              <a:lnSpc>
                <a:spcPts val="1539"/>
              </a:lnSpc>
            </a:pPr>
          </a:p>
          <a:p>
            <a:pPr algn="just">
              <a:lnSpc>
                <a:spcPts val="1539"/>
              </a:lnSpc>
            </a:pPr>
          </a:p>
          <a:p>
            <a:pPr algn="just">
              <a:lnSpc>
                <a:spcPts val="700"/>
              </a:lnSpc>
            </a:pPr>
          </a:p>
          <a:p>
            <a:pPr algn="just">
              <a:lnSpc>
                <a:spcPts val="1539"/>
              </a:lnSpc>
            </a:pPr>
            <a:r>
              <a:rPr lang="en-US" sz="1099">
                <a:solidFill>
                  <a:srgbClr val="262626"/>
                </a:solidFill>
                <a:latin typeface="Arimo"/>
                <a:ea typeface="Arimo"/>
                <a:cs typeface="Arimo"/>
                <a:sym typeface="Arimo"/>
              </a:rPr>
              <a:t>End users can engage learning tools to begin their understanding of Florida PALM on the </a:t>
            </a:r>
            <a:r>
              <a:rPr lang="en-US" sz="1099" u="sng">
                <a:solidFill>
                  <a:srgbClr val="262626"/>
                </a:solidFill>
                <a:latin typeface="Arimo"/>
                <a:ea typeface="Arimo"/>
                <a:cs typeface="Arimo"/>
                <a:sym typeface="Arimo"/>
                <a:hlinkClick r:id="rId2" tooltip="https://myfloridacfo.com/floridapalm/user-support/end-user-training"/>
              </a:rPr>
              <a:t>Financials and Payroll Training website</a:t>
            </a:r>
            <a:r>
              <a:rPr lang="en-US" sz="1099">
                <a:solidFill>
                  <a:srgbClr val="262626"/>
                </a:solidFill>
                <a:latin typeface="Arimo"/>
                <a:ea typeface="Arimo"/>
                <a:cs typeface="Arimo"/>
                <a:sym typeface="Arimo"/>
              </a:rPr>
              <a:t>. </a:t>
            </a:r>
          </a:p>
        </p:txBody>
      </p:sp>
      <p:sp>
        <p:nvSpPr>
          <p:cNvPr name="Freeform 30" id="30"/>
          <p:cNvSpPr/>
          <p:nvPr/>
        </p:nvSpPr>
        <p:spPr>
          <a:xfrm flipH="false" flipV="false" rot="0">
            <a:off x="4440916" y="3126246"/>
            <a:ext cx="2381023" cy="670820"/>
          </a:xfrm>
          <a:custGeom>
            <a:avLst/>
            <a:gdLst/>
            <a:ahLst/>
            <a:cxnLst/>
            <a:rect r="r" b="b" t="t" l="l"/>
            <a:pathLst>
              <a:path h="670820" w="2381023">
                <a:moveTo>
                  <a:pt x="0" y="0"/>
                </a:moveTo>
                <a:lnTo>
                  <a:pt x="2381023" y="0"/>
                </a:lnTo>
                <a:lnTo>
                  <a:pt x="2381023" y="670820"/>
                </a:lnTo>
                <a:lnTo>
                  <a:pt x="0" y="670820"/>
                </a:lnTo>
                <a:lnTo>
                  <a:pt x="0" y="0"/>
                </a:lnTo>
                <a:close/>
              </a:path>
            </a:pathLst>
          </a:custGeom>
          <a:blipFill>
            <a:blip r:embed="rId3"/>
            <a:stretch>
              <a:fillRect l="0" t="0" r="0" b="-54272"/>
            </a:stretch>
          </a:blipFill>
        </p:spPr>
      </p:sp>
      <p:sp>
        <p:nvSpPr>
          <p:cNvPr name="Freeform 31" id="31"/>
          <p:cNvSpPr/>
          <p:nvPr/>
        </p:nvSpPr>
        <p:spPr>
          <a:xfrm flipH="false" flipV="false" rot="0">
            <a:off x="648672" y="1127157"/>
            <a:ext cx="2977036" cy="792636"/>
          </a:xfrm>
          <a:custGeom>
            <a:avLst/>
            <a:gdLst/>
            <a:ahLst/>
            <a:cxnLst/>
            <a:rect r="r" b="b" t="t" l="l"/>
            <a:pathLst>
              <a:path h="792636" w="2977036">
                <a:moveTo>
                  <a:pt x="0" y="0"/>
                </a:moveTo>
                <a:lnTo>
                  <a:pt x="2977036" y="0"/>
                </a:lnTo>
                <a:lnTo>
                  <a:pt x="2977036" y="792635"/>
                </a:lnTo>
                <a:lnTo>
                  <a:pt x="0" y="792635"/>
                </a:lnTo>
                <a:lnTo>
                  <a:pt x="0" y="0"/>
                </a:lnTo>
                <a:close/>
              </a:path>
            </a:pathLst>
          </a:custGeom>
          <a:blipFill>
            <a:blip r:embed="rId4"/>
            <a:stretch>
              <a:fillRect l="0" t="0" r="0" b="0"/>
            </a:stretch>
          </a:blipFill>
        </p:spPr>
      </p:sp>
      <p:sp>
        <p:nvSpPr>
          <p:cNvPr name="Freeform 32" id="32">
            <a:hlinkClick r:id="rId6" tooltip="https://myfloridacfo.com/floridapalm/business-processes"/>
          </p:cNvPr>
          <p:cNvSpPr/>
          <p:nvPr/>
        </p:nvSpPr>
        <p:spPr>
          <a:xfrm flipH="false" flipV="false" rot="0">
            <a:off x="4118857" y="5976577"/>
            <a:ext cx="2737296" cy="1260266"/>
          </a:xfrm>
          <a:custGeom>
            <a:avLst/>
            <a:gdLst/>
            <a:ahLst/>
            <a:cxnLst/>
            <a:rect r="r" b="b" t="t" l="l"/>
            <a:pathLst>
              <a:path h="1260266" w="2737296">
                <a:moveTo>
                  <a:pt x="0" y="0"/>
                </a:moveTo>
                <a:lnTo>
                  <a:pt x="2737296" y="0"/>
                </a:lnTo>
                <a:lnTo>
                  <a:pt x="2737296" y="1260265"/>
                </a:lnTo>
                <a:lnTo>
                  <a:pt x="0" y="1260265"/>
                </a:lnTo>
                <a:lnTo>
                  <a:pt x="0" y="0"/>
                </a:lnTo>
                <a:close/>
              </a:path>
            </a:pathLst>
          </a:custGeom>
          <a:blipFill>
            <a:blip r:embed="rId5"/>
            <a:stretch>
              <a:fillRect l="0" t="-183" r="0" b="0"/>
            </a:stretch>
          </a:blipFill>
        </p:spPr>
      </p:sp>
      <p:sp>
        <p:nvSpPr>
          <p:cNvPr name="Freeform 33" id="33">
            <a:hlinkClick r:id="rId8" tooltip="https://myfloridacfo.com/floridapalm/knowledge-center"/>
          </p:cNvPr>
          <p:cNvSpPr/>
          <p:nvPr/>
        </p:nvSpPr>
        <p:spPr>
          <a:xfrm flipH="false" flipV="false" rot="0">
            <a:off x="4033964" y="8072930"/>
            <a:ext cx="1920153" cy="514901"/>
          </a:xfrm>
          <a:custGeom>
            <a:avLst/>
            <a:gdLst/>
            <a:ahLst/>
            <a:cxnLst/>
            <a:rect r="r" b="b" t="t" l="l"/>
            <a:pathLst>
              <a:path h="514901" w="1920153">
                <a:moveTo>
                  <a:pt x="0" y="0"/>
                </a:moveTo>
                <a:lnTo>
                  <a:pt x="1920153" y="0"/>
                </a:lnTo>
                <a:lnTo>
                  <a:pt x="1920153" y="514902"/>
                </a:lnTo>
                <a:lnTo>
                  <a:pt x="0" y="514902"/>
                </a:lnTo>
                <a:lnTo>
                  <a:pt x="0" y="0"/>
                </a:lnTo>
                <a:close/>
              </a:path>
            </a:pathLst>
          </a:custGeom>
          <a:blipFill>
            <a:blip r:embed="rId7"/>
            <a:stretch>
              <a:fillRect l="0" t="0" r="0" b="0"/>
            </a:stretch>
          </a:blipFill>
        </p:spPr>
      </p:sp>
      <p:sp>
        <p:nvSpPr>
          <p:cNvPr name="AutoShape 34" id="34"/>
          <p:cNvSpPr/>
          <p:nvPr/>
        </p:nvSpPr>
        <p:spPr>
          <a:xfrm flipH="true">
            <a:off x="7006211" y="7120354"/>
            <a:ext cx="161591" cy="0"/>
          </a:xfrm>
          <a:prstGeom prst="line">
            <a:avLst/>
          </a:prstGeom>
          <a:ln cap="flat" w="38100">
            <a:solidFill>
              <a:srgbClr val="000000"/>
            </a:solidFill>
            <a:prstDash val="solid"/>
            <a:headEnd type="none" len="sm" w="sm"/>
            <a:tailEnd type="arrow" len="sm" w="med"/>
          </a:ln>
        </p:spPr>
      </p:sp>
      <p:sp>
        <p:nvSpPr>
          <p:cNvPr name="Freeform 35" id="35"/>
          <p:cNvSpPr/>
          <p:nvPr/>
        </p:nvSpPr>
        <p:spPr>
          <a:xfrm flipH="false" flipV="false" rot="0">
            <a:off x="963402" y="8072930"/>
            <a:ext cx="2220181" cy="1654035"/>
          </a:xfrm>
          <a:custGeom>
            <a:avLst/>
            <a:gdLst/>
            <a:ahLst/>
            <a:cxnLst/>
            <a:rect r="r" b="b" t="t" l="l"/>
            <a:pathLst>
              <a:path h="1654035" w="2220181">
                <a:moveTo>
                  <a:pt x="0" y="0"/>
                </a:moveTo>
                <a:lnTo>
                  <a:pt x="2220181" y="0"/>
                </a:lnTo>
                <a:lnTo>
                  <a:pt x="2220181" y="1654035"/>
                </a:lnTo>
                <a:lnTo>
                  <a:pt x="0" y="1654035"/>
                </a:lnTo>
                <a:lnTo>
                  <a:pt x="0" y="0"/>
                </a:lnTo>
                <a:close/>
              </a:path>
            </a:pathLst>
          </a:custGeom>
          <a:blipFill>
            <a:blip r:embed="rId9"/>
            <a:stretch>
              <a:fillRect l="0" t="0" r="0" b="0"/>
            </a:stretch>
          </a:blipFill>
        </p:spPr>
      </p:sp>
      <p:sp>
        <p:nvSpPr>
          <p:cNvPr name="Freeform 36" id="36"/>
          <p:cNvSpPr/>
          <p:nvPr/>
        </p:nvSpPr>
        <p:spPr>
          <a:xfrm flipH="false" flipV="false" rot="0">
            <a:off x="4105332" y="7510877"/>
            <a:ext cx="335584" cy="340695"/>
          </a:xfrm>
          <a:custGeom>
            <a:avLst/>
            <a:gdLst/>
            <a:ahLst/>
            <a:cxnLst/>
            <a:rect r="r" b="b" t="t" l="l"/>
            <a:pathLst>
              <a:path h="340695" w="335584">
                <a:moveTo>
                  <a:pt x="0" y="0"/>
                </a:moveTo>
                <a:lnTo>
                  <a:pt x="335584" y="0"/>
                </a:lnTo>
                <a:lnTo>
                  <a:pt x="335584" y="340695"/>
                </a:lnTo>
                <a:lnTo>
                  <a:pt x="0" y="34069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7" id="37"/>
          <p:cNvGrpSpPr/>
          <p:nvPr/>
        </p:nvGrpSpPr>
        <p:grpSpPr>
          <a:xfrm rot="0">
            <a:off x="507112" y="368244"/>
            <a:ext cx="6761321" cy="427026"/>
            <a:chOff x="0" y="0"/>
            <a:chExt cx="2765649" cy="174671"/>
          </a:xfrm>
        </p:grpSpPr>
        <p:sp>
          <p:nvSpPr>
            <p:cNvPr name="Freeform 38" id="38"/>
            <p:cNvSpPr/>
            <p:nvPr/>
          </p:nvSpPr>
          <p:spPr>
            <a:xfrm flipH="false" flipV="false" rot="0">
              <a:off x="0" y="0"/>
              <a:ext cx="2765649" cy="174671"/>
            </a:xfrm>
            <a:custGeom>
              <a:avLst/>
              <a:gdLst/>
              <a:ahLst/>
              <a:cxnLst/>
              <a:rect r="r" b="b" t="t" l="l"/>
              <a:pathLst>
                <a:path h="174671" w="2765649">
                  <a:moveTo>
                    <a:pt x="0" y="0"/>
                  </a:moveTo>
                  <a:lnTo>
                    <a:pt x="2765649" y="0"/>
                  </a:lnTo>
                  <a:lnTo>
                    <a:pt x="2765649" y="174671"/>
                  </a:lnTo>
                  <a:lnTo>
                    <a:pt x="0" y="174671"/>
                  </a:lnTo>
                  <a:close/>
                </a:path>
              </a:pathLst>
            </a:custGeom>
            <a:solidFill>
              <a:srgbClr val="D6DFE5">
                <a:alpha val="84706"/>
              </a:srgbClr>
            </a:solidFill>
            <a:ln w="38100" cap="sq">
              <a:solidFill>
                <a:srgbClr val="D6DFE5">
                  <a:alpha val="84706"/>
                </a:srgbClr>
              </a:solidFill>
              <a:prstDash val="solid"/>
              <a:miter/>
            </a:ln>
          </p:spPr>
        </p:sp>
        <p:sp>
          <p:nvSpPr>
            <p:cNvPr name="TextBox 39" id="39"/>
            <p:cNvSpPr txBox="true"/>
            <p:nvPr/>
          </p:nvSpPr>
          <p:spPr>
            <a:xfrm>
              <a:off x="0" y="-38100"/>
              <a:ext cx="2765649" cy="212771"/>
            </a:xfrm>
            <a:prstGeom prst="rect">
              <a:avLst/>
            </a:prstGeom>
          </p:spPr>
          <p:txBody>
            <a:bodyPr anchor="t" rtlCol="false" tIns="23656" lIns="23656" bIns="23656" rIns="23656"/>
            <a:lstStyle/>
            <a:p>
              <a:pPr algn="ctr">
                <a:lnSpc>
                  <a:spcPts val="2130"/>
                </a:lnSpc>
              </a:pPr>
            </a:p>
          </p:txBody>
        </p:sp>
      </p:grpSp>
      <p:sp>
        <p:nvSpPr>
          <p:cNvPr name="Freeform 40" id="40"/>
          <p:cNvSpPr/>
          <p:nvPr/>
        </p:nvSpPr>
        <p:spPr>
          <a:xfrm flipH="false" flipV="false" rot="0">
            <a:off x="4101227" y="1164465"/>
            <a:ext cx="1974344" cy="534901"/>
          </a:xfrm>
          <a:custGeom>
            <a:avLst/>
            <a:gdLst/>
            <a:ahLst/>
            <a:cxnLst/>
            <a:rect r="r" b="b" t="t" l="l"/>
            <a:pathLst>
              <a:path h="534901" w="1974344">
                <a:moveTo>
                  <a:pt x="0" y="0"/>
                </a:moveTo>
                <a:lnTo>
                  <a:pt x="1974344" y="0"/>
                </a:lnTo>
                <a:lnTo>
                  <a:pt x="1974344" y="534902"/>
                </a:lnTo>
                <a:lnTo>
                  <a:pt x="0" y="534902"/>
                </a:lnTo>
                <a:lnTo>
                  <a:pt x="0" y="0"/>
                </a:lnTo>
                <a:close/>
              </a:path>
            </a:pathLst>
          </a:custGeom>
          <a:blipFill>
            <a:blip r:embed="rId12"/>
            <a:stretch>
              <a:fillRect l="0" t="-3837" r="0" b="-9969"/>
            </a:stretch>
          </a:blipFill>
        </p:spPr>
      </p:sp>
      <p:sp>
        <p:nvSpPr>
          <p:cNvPr name="Freeform 41" id="41"/>
          <p:cNvSpPr/>
          <p:nvPr/>
        </p:nvSpPr>
        <p:spPr>
          <a:xfrm flipH="false" flipV="false" rot="0">
            <a:off x="4101227" y="4825766"/>
            <a:ext cx="1974344" cy="553085"/>
          </a:xfrm>
          <a:custGeom>
            <a:avLst/>
            <a:gdLst/>
            <a:ahLst/>
            <a:cxnLst/>
            <a:rect r="r" b="b" t="t" l="l"/>
            <a:pathLst>
              <a:path h="553085" w="1974344">
                <a:moveTo>
                  <a:pt x="0" y="0"/>
                </a:moveTo>
                <a:lnTo>
                  <a:pt x="1974344" y="0"/>
                </a:lnTo>
                <a:lnTo>
                  <a:pt x="1974344" y="553085"/>
                </a:lnTo>
                <a:lnTo>
                  <a:pt x="0" y="553085"/>
                </a:lnTo>
                <a:lnTo>
                  <a:pt x="0" y="0"/>
                </a:lnTo>
                <a:close/>
              </a:path>
            </a:pathLst>
          </a:custGeom>
          <a:blipFill>
            <a:blip r:embed="rId13"/>
            <a:stretch>
              <a:fillRect l="-1198" t="-3078" r="0" b="-8306"/>
            </a:stretch>
          </a:blipFill>
        </p:spPr>
      </p:sp>
      <p:sp>
        <p:nvSpPr>
          <p:cNvPr name="Freeform 42" id="42"/>
          <p:cNvSpPr/>
          <p:nvPr/>
        </p:nvSpPr>
        <p:spPr>
          <a:xfrm flipH="false" flipV="false" rot="0">
            <a:off x="507112" y="4463390"/>
            <a:ext cx="1495152" cy="487859"/>
          </a:xfrm>
          <a:custGeom>
            <a:avLst/>
            <a:gdLst/>
            <a:ahLst/>
            <a:cxnLst/>
            <a:rect r="r" b="b" t="t" l="l"/>
            <a:pathLst>
              <a:path h="487859" w="1495152">
                <a:moveTo>
                  <a:pt x="0" y="0"/>
                </a:moveTo>
                <a:lnTo>
                  <a:pt x="1495153" y="0"/>
                </a:lnTo>
                <a:lnTo>
                  <a:pt x="1495153" y="487859"/>
                </a:lnTo>
                <a:lnTo>
                  <a:pt x="0" y="487859"/>
                </a:lnTo>
                <a:lnTo>
                  <a:pt x="0" y="0"/>
                </a:lnTo>
                <a:close/>
              </a:path>
            </a:pathLst>
          </a:custGeom>
          <a:blipFill>
            <a:blip r:embed="rId14"/>
            <a:stretch>
              <a:fillRect l="-4761" t="0" r="-1063" b="0"/>
            </a:stretch>
          </a:blipFill>
        </p:spPr>
      </p:sp>
      <p:sp>
        <p:nvSpPr>
          <p:cNvPr name="Freeform 43" id="43"/>
          <p:cNvSpPr/>
          <p:nvPr/>
        </p:nvSpPr>
        <p:spPr>
          <a:xfrm flipH="false" flipV="false" rot="0">
            <a:off x="494090" y="5545135"/>
            <a:ext cx="1508175" cy="519869"/>
          </a:xfrm>
          <a:custGeom>
            <a:avLst/>
            <a:gdLst/>
            <a:ahLst/>
            <a:cxnLst/>
            <a:rect r="r" b="b" t="t" l="l"/>
            <a:pathLst>
              <a:path h="519869" w="1508175">
                <a:moveTo>
                  <a:pt x="0" y="0"/>
                </a:moveTo>
                <a:lnTo>
                  <a:pt x="1508175" y="0"/>
                </a:lnTo>
                <a:lnTo>
                  <a:pt x="1508175" y="519870"/>
                </a:lnTo>
                <a:lnTo>
                  <a:pt x="0" y="519870"/>
                </a:lnTo>
                <a:lnTo>
                  <a:pt x="0" y="0"/>
                </a:lnTo>
                <a:close/>
              </a:path>
            </a:pathLst>
          </a:custGeom>
          <a:blipFill>
            <a:blip r:embed="rId15"/>
            <a:stretch>
              <a:fillRect l="0" t="0" r="-11794" b="0"/>
            </a:stretch>
          </a:blipFill>
        </p:spPr>
      </p:sp>
      <p:sp>
        <p:nvSpPr>
          <p:cNvPr name="TextBox 44" id="44"/>
          <p:cNvSpPr txBox="true"/>
          <p:nvPr/>
        </p:nvSpPr>
        <p:spPr>
          <a:xfrm rot="0">
            <a:off x="501078" y="6862914"/>
            <a:ext cx="3244270" cy="1158189"/>
          </a:xfrm>
          <a:prstGeom prst="rect">
            <a:avLst/>
          </a:prstGeom>
        </p:spPr>
        <p:txBody>
          <a:bodyPr anchor="t" rtlCol="false" tIns="0" lIns="0" bIns="0" rIns="0">
            <a:spAutoFit/>
          </a:bodyPr>
          <a:lstStyle/>
          <a:p>
            <a:pPr algn="just">
              <a:lnSpc>
                <a:spcPts val="1500"/>
              </a:lnSpc>
            </a:pPr>
            <a:r>
              <a:rPr lang="en-US" sz="1099">
                <a:solidFill>
                  <a:srgbClr val="262626"/>
                </a:solidFill>
                <a:latin typeface="Arimo"/>
                <a:ea typeface="Arimo"/>
                <a:cs typeface="Arimo"/>
                <a:sym typeface="Arimo"/>
              </a:rPr>
              <a:t>                                         The </a:t>
            </a:r>
            <a:r>
              <a:rPr lang="en-US" sz="1099" u="sng">
                <a:solidFill>
                  <a:srgbClr val="262626"/>
                </a:solidFill>
                <a:latin typeface="Arimo"/>
                <a:ea typeface="Arimo"/>
                <a:cs typeface="Arimo"/>
                <a:sym typeface="Arimo"/>
                <a:hlinkClick r:id="rId16" tooltip="https://app.smartsheet.com/b/publish?EQBCT=71a9466c202e4011a394183d0f6df052"/>
              </a:rPr>
              <a:t>Readiness Workplan</a:t>
            </a:r>
            <a:r>
              <a:rPr lang="en-US" sz="1099">
                <a:solidFill>
                  <a:srgbClr val="262626"/>
                </a:solidFill>
                <a:latin typeface="Arimo"/>
                <a:ea typeface="Arimo"/>
                <a:cs typeface="Arimo"/>
                <a:sym typeface="Arimo"/>
              </a:rPr>
              <a:t> </a:t>
            </a:r>
          </a:p>
          <a:p>
            <a:pPr algn="just">
              <a:lnSpc>
                <a:spcPts val="1500"/>
              </a:lnSpc>
            </a:pPr>
            <a:r>
              <a:rPr lang="en-US" sz="1099">
                <a:solidFill>
                  <a:srgbClr val="262626"/>
                </a:solidFill>
                <a:latin typeface="Arimo"/>
                <a:ea typeface="Arimo"/>
                <a:cs typeface="Arimo"/>
                <a:sym typeface="Arimo"/>
              </a:rPr>
              <a:t>                                         </a:t>
            </a:r>
            <a:r>
              <a:rPr lang="en-US" sz="1099">
                <a:solidFill>
                  <a:srgbClr val="262626"/>
                </a:solidFill>
                <a:latin typeface="Arimo"/>
                <a:ea typeface="Arimo"/>
                <a:cs typeface="Arimo"/>
                <a:sym typeface="Arimo"/>
              </a:rPr>
              <a:t>(RW) is a list of tasks all </a:t>
            </a:r>
          </a:p>
          <a:p>
            <a:pPr algn="just">
              <a:lnSpc>
                <a:spcPts val="1500"/>
              </a:lnSpc>
            </a:pPr>
            <a:r>
              <a:rPr lang="en-US" sz="1099">
                <a:solidFill>
                  <a:srgbClr val="262626"/>
                </a:solidFill>
                <a:latin typeface="Arimo"/>
                <a:ea typeface="Arimo"/>
                <a:cs typeface="Arimo"/>
                <a:sym typeface="Arimo"/>
              </a:rPr>
              <a:t>                                        </a:t>
            </a:r>
            <a:r>
              <a:rPr lang="en-US" sz="1099">
                <a:solidFill>
                  <a:srgbClr val="262626"/>
                </a:solidFill>
                <a:latin typeface="Arimo"/>
                <a:ea typeface="Arimo"/>
                <a:cs typeface="Arimo"/>
                <a:sym typeface="Arimo"/>
              </a:rPr>
              <a:t>agencies must complete to be ready for Florida PALM implementation.  This page has information on current readiness tasks and is managed by the CCN. </a:t>
            </a:r>
          </a:p>
        </p:txBody>
      </p:sp>
      <p:sp>
        <p:nvSpPr>
          <p:cNvPr name="Freeform 45" id="45"/>
          <p:cNvSpPr/>
          <p:nvPr/>
        </p:nvSpPr>
        <p:spPr>
          <a:xfrm flipH="false" flipV="false" rot="0">
            <a:off x="494090" y="6929589"/>
            <a:ext cx="1508175" cy="531479"/>
          </a:xfrm>
          <a:custGeom>
            <a:avLst/>
            <a:gdLst/>
            <a:ahLst/>
            <a:cxnLst/>
            <a:rect r="r" b="b" t="t" l="l"/>
            <a:pathLst>
              <a:path h="531479" w="1508175">
                <a:moveTo>
                  <a:pt x="0" y="0"/>
                </a:moveTo>
                <a:lnTo>
                  <a:pt x="1508175" y="0"/>
                </a:lnTo>
                <a:lnTo>
                  <a:pt x="1508175" y="531479"/>
                </a:lnTo>
                <a:lnTo>
                  <a:pt x="0" y="531479"/>
                </a:lnTo>
                <a:lnTo>
                  <a:pt x="0" y="0"/>
                </a:lnTo>
                <a:close/>
              </a:path>
            </a:pathLst>
          </a:custGeom>
          <a:blipFill>
            <a:blip r:embed="rId17"/>
            <a:stretch>
              <a:fillRect l="-4827" t="0" r="-9464" b="0"/>
            </a:stretch>
          </a:blipFill>
        </p:spPr>
      </p:sp>
      <p:sp>
        <p:nvSpPr>
          <p:cNvPr name="TextBox 46" id="46"/>
          <p:cNvSpPr txBox="true"/>
          <p:nvPr/>
        </p:nvSpPr>
        <p:spPr>
          <a:xfrm rot="0">
            <a:off x="6204463" y="1119521"/>
            <a:ext cx="967835" cy="586689"/>
          </a:xfrm>
          <a:prstGeom prst="rect">
            <a:avLst/>
          </a:prstGeom>
        </p:spPr>
        <p:txBody>
          <a:bodyPr anchor="t" rtlCol="false" tIns="0" lIns="0" bIns="0" rIns="0">
            <a:spAutoFit/>
          </a:bodyPr>
          <a:lstStyle/>
          <a:p>
            <a:pPr algn="just">
              <a:lnSpc>
                <a:spcPts val="1500"/>
              </a:lnSpc>
            </a:pPr>
            <a:r>
              <a:rPr lang="en-US" sz="1099">
                <a:solidFill>
                  <a:srgbClr val="262626"/>
                </a:solidFill>
                <a:latin typeface="Arimo"/>
                <a:ea typeface="Arimo"/>
                <a:cs typeface="Arimo"/>
                <a:sym typeface="Arimo"/>
              </a:rPr>
              <a:t>The Florida PALM Training Plan includes a</a:t>
            </a:r>
          </a:p>
        </p:txBody>
      </p:sp>
      <p:sp>
        <p:nvSpPr>
          <p:cNvPr name="TextBox 47" id="47"/>
          <p:cNvSpPr txBox="true"/>
          <p:nvPr/>
        </p:nvSpPr>
        <p:spPr>
          <a:xfrm rot="0">
            <a:off x="494090" y="2974374"/>
            <a:ext cx="3272224" cy="1158189"/>
          </a:xfrm>
          <a:prstGeom prst="rect">
            <a:avLst/>
          </a:prstGeom>
        </p:spPr>
        <p:txBody>
          <a:bodyPr anchor="t" rtlCol="false" tIns="0" lIns="0" bIns="0" rIns="0">
            <a:spAutoFit/>
          </a:bodyPr>
          <a:lstStyle/>
          <a:p>
            <a:pPr algn="just">
              <a:lnSpc>
                <a:spcPts val="1500"/>
              </a:lnSpc>
            </a:pPr>
            <a:r>
              <a:rPr lang="en-US" sz="1099" spc="-10">
                <a:solidFill>
                  <a:srgbClr val="262626"/>
                </a:solidFill>
                <a:latin typeface="Arimo"/>
                <a:ea typeface="Arimo"/>
                <a:cs typeface="Arimo"/>
                <a:sym typeface="Arimo"/>
              </a:rPr>
              <a:t>Visit the </a:t>
            </a:r>
            <a:r>
              <a:rPr lang="en-US" sz="1099" spc="-10" u="sng">
                <a:solidFill>
                  <a:srgbClr val="262626"/>
                </a:solidFill>
                <a:latin typeface="Arimo"/>
                <a:ea typeface="Arimo"/>
                <a:cs typeface="Arimo"/>
                <a:sym typeface="Arimo"/>
                <a:hlinkClick r:id="rId18" tooltip="https://myfloridacfo.sharepoint.com/sites/LnD/CCN/SitePages/DFS-Florida-PALM-Stakeholders-Site.aspx"/>
              </a:rPr>
              <a:t>DFS Florida PALM Stakeholder Site</a:t>
            </a:r>
            <a:r>
              <a:rPr lang="en-US" sz="1099" spc="-10">
                <a:solidFill>
                  <a:srgbClr val="262626"/>
                </a:solidFill>
                <a:latin typeface="Arimo"/>
                <a:ea typeface="Arimo"/>
                <a:cs typeface="Arimo"/>
                <a:sym typeface="Arimo"/>
              </a:rPr>
              <a:t> to play games that will help you learn the new Florida PALM Chart of Accounts and essential vocabulary to prepare you for UAT and go-live.  According to research, it takes 10–20 repetitions to learn a skill through play, versus 400 repetitions without play! </a:t>
            </a:r>
          </a:p>
        </p:txBody>
      </p:sp>
      <p:sp>
        <p:nvSpPr>
          <p:cNvPr name="TextBox 48" id="48"/>
          <p:cNvSpPr txBox="true"/>
          <p:nvPr/>
        </p:nvSpPr>
        <p:spPr>
          <a:xfrm rot="0">
            <a:off x="4118857" y="5366342"/>
            <a:ext cx="3149576" cy="581660"/>
          </a:xfrm>
          <a:prstGeom prst="rect">
            <a:avLst/>
          </a:prstGeom>
        </p:spPr>
        <p:txBody>
          <a:bodyPr anchor="t" rtlCol="false" tIns="0" lIns="0" bIns="0" rIns="0">
            <a:spAutoFit/>
          </a:bodyPr>
          <a:lstStyle/>
          <a:p>
            <a:pPr algn="just">
              <a:lnSpc>
                <a:spcPts val="1540"/>
              </a:lnSpc>
              <a:spcBef>
                <a:spcPct val="0"/>
              </a:spcBef>
            </a:pPr>
            <a:r>
              <a:rPr lang="en-US" sz="1100" spc="-11">
                <a:solidFill>
                  <a:srgbClr val="000000"/>
                </a:solidFill>
                <a:latin typeface="Arimo"/>
                <a:ea typeface="Arimo"/>
                <a:cs typeface="Arimo"/>
                <a:sym typeface="Arimo"/>
              </a:rPr>
              <a:t>website for information related </a:t>
            </a:r>
            <a:r>
              <a:rPr lang="en-US" sz="1100" spc="-11">
                <a:solidFill>
                  <a:srgbClr val="000000"/>
                </a:solidFill>
                <a:latin typeface="Arimo"/>
                <a:ea typeface="Arimo"/>
                <a:cs typeface="Arimo"/>
                <a:sym typeface="Arimo"/>
              </a:rPr>
              <a:t>to the 13 business process groupings, the design phases, business process models, and business requirements.</a:t>
            </a:r>
          </a:p>
        </p:txBody>
      </p:sp>
      <p:sp>
        <p:nvSpPr>
          <p:cNvPr name="TextBox 49" id="49"/>
          <p:cNvSpPr txBox="true"/>
          <p:nvPr/>
        </p:nvSpPr>
        <p:spPr>
          <a:xfrm rot="0">
            <a:off x="6122359" y="4784682"/>
            <a:ext cx="1143692" cy="581660"/>
          </a:xfrm>
          <a:prstGeom prst="rect">
            <a:avLst/>
          </a:prstGeom>
        </p:spPr>
        <p:txBody>
          <a:bodyPr anchor="t" rtlCol="false" tIns="0" lIns="0" bIns="0" rIns="0">
            <a:spAutoFit/>
          </a:bodyPr>
          <a:lstStyle/>
          <a:p>
            <a:pPr algn="just">
              <a:lnSpc>
                <a:spcPts val="1539"/>
              </a:lnSpc>
              <a:spcBef>
                <a:spcPct val="0"/>
              </a:spcBef>
            </a:pPr>
            <a:r>
              <a:rPr lang="en-US" sz="1099">
                <a:solidFill>
                  <a:srgbClr val="000000"/>
                </a:solidFill>
                <a:latin typeface="Arimo"/>
                <a:ea typeface="Arimo"/>
                <a:cs typeface="Arimo"/>
                <a:sym typeface="Arimo"/>
              </a:rPr>
              <a:t>Visit the </a:t>
            </a:r>
            <a:r>
              <a:rPr lang="en-US" sz="1099" u="sng">
                <a:solidFill>
                  <a:srgbClr val="000000"/>
                </a:solidFill>
                <a:latin typeface="Arimo"/>
                <a:ea typeface="Arimo"/>
                <a:cs typeface="Arimo"/>
                <a:sym typeface="Arimo"/>
                <a:hlinkClick r:id="rId19" tooltip="https://myfloridacfo.com/floridapalm/business-processes"/>
              </a:rPr>
              <a:t>Business Processes S</a:t>
            </a:r>
            <a:r>
              <a:rPr lang="en-US" sz="1099" u="sng">
                <a:solidFill>
                  <a:srgbClr val="000000"/>
                </a:solidFill>
                <a:latin typeface="Arimo"/>
                <a:ea typeface="Arimo"/>
                <a:cs typeface="Arimo"/>
                <a:sym typeface="Arimo"/>
              </a:rPr>
              <a:t>ite</a:t>
            </a:r>
            <a:r>
              <a:rPr lang="en-US" sz="1099">
                <a:solidFill>
                  <a:srgbClr val="000000"/>
                </a:solidFill>
                <a:latin typeface="Arimo"/>
                <a:ea typeface="Arimo"/>
                <a:cs typeface="Arimo"/>
                <a:sym typeface="Arimo"/>
              </a:rPr>
              <a:t> on the Florida PALM</a:t>
            </a:r>
          </a:p>
        </p:txBody>
      </p:sp>
      <p:sp>
        <p:nvSpPr>
          <p:cNvPr name="TextBox 50" id="50"/>
          <p:cNvSpPr txBox="true"/>
          <p:nvPr/>
        </p:nvSpPr>
        <p:spPr>
          <a:xfrm rot="5400000">
            <a:off x="6610306" y="6369359"/>
            <a:ext cx="991501" cy="396189"/>
          </a:xfrm>
          <a:prstGeom prst="rect">
            <a:avLst/>
          </a:prstGeom>
        </p:spPr>
        <p:txBody>
          <a:bodyPr anchor="t" rtlCol="false" tIns="0" lIns="0" bIns="0" rIns="0">
            <a:spAutoFit/>
          </a:bodyPr>
          <a:lstStyle/>
          <a:p>
            <a:pPr algn="ctr">
              <a:lnSpc>
                <a:spcPts val="1500"/>
              </a:lnSpc>
            </a:pPr>
            <a:r>
              <a:rPr lang="en-US" b="true" sz="1099">
                <a:solidFill>
                  <a:srgbClr val="262626"/>
                </a:solidFill>
                <a:latin typeface="Arimo Bold"/>
                <a:ea typeface="Arimo Bold"/>
                <a:cs typeface="Arimo Bold"/>
                <a:sym typeface="Arimo Bold"/>
              </a:rPr>
              <a:t>Click to view design demos </a:t>
            </a:r>
          </a:p>
        </p:txBody>
      </p:sp>
      <p:sp>
        <p:nvSpPr>
          <p:cNvPr name="TextBox 51" id="51"/>
          <p:cNvSpPr txBox="true"/>
          <p:nvPr/>
        </p:nvSpPr>
        <p:spPr>
          <a:xfrm rot="0">
            <a:off x="6008914" y="8078549"/>
            <a:ext cx="1259519" cy="581660"/>
          </a:xfrm>
          <a:prstGeom prst="rect">
            <a:avLst/>
          </a:prstGeom>
        </p:spPr>
        <p:txBody>
          <a:bodyPr anchor="t" rtlCol="false" tIns="0" lIns="0" bIns="0" rIns="0">
            <a:spAutoFit/>
          </a:bodyPr>
          <a:lstStyle/>
          <a:p>
            <a:pPr algn="just">
              <a:lnSpc>
                <a:spcPts val="1540"/>
              </a:lnSpc>
            </a:pPr>
            <a:r>
              <a:rPr lang="en-US" sz="1100">
                <a:solidFill>
                  <a:srgbClr val="262626"/>
                </a:solidFill>
                <a:latin typeface="Arimo"/>
                <a:ea typeface="Arimo"/>
                <a:cs typeface="Arimo"/>
                <a:sym typeface="Arimo"/>
              </a:rPr>
              <a:t>The </a:t>
            </a:r>
            <a:r>
              <a:rPr lang="en-US" sz="1100" u="sng">
                <a:solidFill>
                  <a:srgbClr val="000000"/>
                </a:solidFill>
                <a:latin typeface="Arimo"/>
                <a:ea typeface="Arimo"/>
                <a:cs typeface="Arimo"/>
                <a:sym typeface="Arimo"/>
              </a:rPr>
              <a:t>Florida PALM </a:t>
            </a:r>
            <a:r>
              <a:rPr lang="en-US" sz="1100" u="sng">
                <a:solidFill>
                  <a:srgbClr val="000000"/>
                </a:solidFill>
                <a:latin typeface="Arimo"/>
                <a:ea typeface="Arimo"/>
                <a:cs typeface="Arimo"/>
                <a:sym typeface="Arimo"/>
                <a:hlinkClick r:id="rId20" tooltip="https://myfloridacfofloridapalm.us.document360.io/"/>
              </a:rPr>
              <a:t>Knowledge Center</a:t>
            </a:r>
            <a:r>
              <a:rPr lang="en-US" sz="1100">
                <a:solidFill>
                  <a:srgbClr val="262626"/>
                </a:solidFill>
                <a:latin typeface="Arimo"/>
                <a:ea typeface="Arimo"/>
                <a:cs typeface="Arimo"/>
                <a:sym typeface="Arimo"/>
              </a:rPr>
              <a:t> houses Business </a:t>
            </a:r>
          </a:p>
        </p:txBody>
      </p:sp>
      <p:sp>
        <p:nvSpPr>
          <p:cNvPr name="TextBox 52" id="52"/>
          <p:cNvSpPr txBox="true"/>
          <p:nvPr/>
        </p:nvSpPr>
        <p:spPr>
          <a:xfrm rot="0">
            <a:off x="4107010" y="8669734"/>
            <a:ext cx="3161423" cy="1093470"/>
          </a:xfrm>
          <a:prstGeom prst="rect">
            <a:avLst/>
          </a:prstGeom>
        </p:spPr>
        <p:txBody>
          <a:bodyPr anchor="t" rtlCol="false" tIns="0" lIns="0" bIns="0" rIns="0">
            <a:spAutoFit/>
          </a:bodyPr>
          <a:lstStyle/>
          <a:p>
            <a:pPr algn="just">
              <a:lnSpc>
                <a:spcPts val="1485"/>
              </a:lnSpc>
            </a:pPr>
            <a:r>
              <a:rPr lang="en-US" sz="1100" spc="-22">
                <a:solidFill>
                  <a:srgbClr val="262626"/>
                </a:solidFill>
                <a:latin typeface="Arimo"/>
                <a:ea typeface="Arimo"/>
                <a:cs typeface="Arimo"/>
                <a:sym typeface="Arimo"/>
              </a:rPr>
              <a:t>P</a:t>
            </a:r>
            <a:r>
              <a:rPr lang="en-US" sz="1100" spc="-22">
                <a:solidFill>
                  <a:srgbClr val="262626"/>
                </a:solidFill>
                <a:latin typeface="Arimo"/>
                <a:ea typeface="Arimo"/>
                <a:cs typeface="Arimo"/>
                <a:sym typeface="Arimo"/>
              </a:rPr>
              <a:t>rocess Models, process life cycles, reports, vocabulary conversion data, and more. It is continually updated as we progress through the project phases.  The goal of this site is to ensure that all stakeholders have easy access to up-to-date information and resources. </a:t>
            </a:r>
          </a:p>
        </p:txBody>
      </p:sp>
      <p:sp>
        <p:nvSpPr>
          <p:cNvPr name="TextBox 53" id="53"/>
          <p:cNvSpPr txBox="true"/>
          <p:nvPr/>
        </p:nvSpPr>
        <p:spPr>
          <a:xfrm rot="0">
            <a:off x="507112" y="1957892"/>
            <a:ext cx="3259201" cy="967689"/>
          </a:xfrm>
          <a:prstGeom prst="rect">
            <a:avLst/>
          </a:prstGeom>
        </p:spPr>
        <p:txBody>
          <a:bodyPr anchor="t" rtlCol="false" tIns="0" lIns="0" bIns="0" rIns="0">
            <a:spAutoFit/>
          </a:bodyPr>
          <a:lstStyle/>
          <a:p>
            <a:pPr algn="just">
              <a:lnSpc>
                <a:spcPts val="1500"/>
              </a:lnSpc>
            </a:pPr>
            <a:r>
              <a:rPr lang="en-US" sz="1099" u="sng">
                <a:solidFill>
                  <a:srgbClr val="262626"/>
                </a:solidFill>
                <a:latin typeface="Arimo"/>
                <a:ea typeface="Arimo"/>
                <a:cs typeface="Arimo"/>
                <a:sym typeface="Arimo"/>
                <a:hlinkClick r:id="rId21" tooltip="https://myfloridacfo.sharepoint.com/sites/LnD/CCN/SitePages/DFS-Florida-PALM-Stakeholders-Site.aspx"/>
              </a:rPr>
              <a:t>DFS Florida PALM Stakeholder Sit</a:t>
            </a:r>
            <a:r>
              <a:rPr lang="en-US" sz="1099" u="sng">
                <a:solidFill>
                  <a:srgbClr val="262626"/>
                </a:solidFill>
                <a:latin typeface="Arimo"/>
                <a:ea typeface="Arimo"/>
                <a:cs typeface="Arimo"/>
                <a:sym typeface="Arimo"/>
              </a:rPr>
              <a:t>e</a:t>
            </a:r>
            <a:r>
              <a:rPr lang="en-US" sz="1099">
                <a:solidFill>
                  <a:srgbClr val="262626"/>
                </a:solidFill>
                <a:latin typeface="Arimo"/>
                <a:ea typeface="Arimo"/>
                <a:cs typeface="Arimo"/>
                <a:sym typeface="Arimo"/>
              </a:rPr>
              <a:t> is the place to go for news and information about Florida PALM.  Here you can find contact information for your POC and CCN, along with posters, infographics, newsletters, and more. </a:t>
            </a:r>
          </a:p>
        </p:txBody>
      </p:sp>
      <p:sp>
        <p:nvSpPr>
          <p:cNvPr name="TextBox 54" id="54"/>
          <p:cNvSpPr txBox="true"/>
          <p:nvPr/>
        </p:nvSpPr>
        <p:spPr>
          <a:xfrm rot="0">
            <a:off x="2137190" y="5492676"/>
            <a:ext cx="1622135" cy="586689"/>
          </a:xfrm>
          <a:prstGeom prst="rect">
            <a:avLst/>
          </a:prstGeom>
        </p:spPr>
        <p:txBody>
          <a:bodyPr anchor="t" rtlCol="false" tIns="0" lIns="0" bIns="0" rIns="0">
            <a:spAutoFit/>
          </a:bodyPr>
          <a:lstStyle/>
          <a:p>
            <a:pPr algn="just">
              <a:lnSpc>
                <a:spcPts val="1500"/>
              </a:lnSpc>
            </a:pPr>
            <a:r>
              <a:rPr lang="en-US" sz="1100">
                <a:solidFill>
                  <a:srgbClr val="262626"/>
                </a:solidFill>
                <a:latin typeface="Arimo"/>
                <a:ea typeface="Arimo"/>
                <a:cs typeface="Arimo"/>
                <a:sym typeface="Arimo"/>
              </a:rPr>
              <a:t>Visit the </a:t>
            </a:r>
            <a:r>
              <a:rPr lang="en-US" sz="1100" u="sng">
                <a:solidFill>
                  <a:srgbClr val="262626"/>
                </a:solidFill>
                <a:latin typeface="Arimo"/>
                <a:ea typeface="Arimo"/>
                <a:cs typeface="Arimo"/>
                <a:sym typeface="Arimo"/>
                <a:hlinkClick r:id="rId22" tooltip="https://myfloridacfo.com/floridapalm/meetings-workshops"/>
              </a:rPr>
              <a:t>Meetings and Workshops site</a:t>
            </a:r>
            <a:r>
              <a:rPr lang="en-US" sz="1100">
                <a:solidFill>
                  <a:srgbClr val="262626"/>
                </a:solidFill>
                <a:latin typeface="Arimo"/>
                <a:ea typeface="Arimo"/>
                <a:cs typeface="Arimo"/>
                <a:sym typeface="Arimo"/>
              </a:rPr>
              <a:t> to register for upcoming events and </a:t>
            </a:r>
          </a:p>
        </p:txBody>
      </p:sp>
      <p:sp>
        <p:nvSpPr>
          <p:cNvPr name="TextBox 55" id="55"/>
          <p:cNvSpPr txBox="true"/>
          <p:nvPr/>
        </p:nvSpPr>
        <p:spPr>
          <a:xfrm rot="0">
            <a:off x="501078" y="6041384"/>
            <a:ext cx="3258247" cy="586689"/>
          </a:xfrm>
          <a:prstGeom prst="rect">
            <a:avLst/>
          </a:prstGeom>
        </p:spPr>
        <p:txBody>
          <a:bodyPr anchor="t" rtlCol="false" tIns="0" lIns="0" bIns="0" rIns="0">
            <a:spAutoFit/>
          </a:bodyPr>
          <a:lstStyle/>
          <a:p>
            <a:pPr algn="just">
              <a:lnSpc>
                <a:spcPts val="1500"/>
              </a:lnSpc>
            </a:pPr>
            <a:r>
              <a:rPr lang="en-US" sz="1099">
                <a:solidFill>
                  <a:srgbClr val="262626"/>
                </a:solidFill>
                <a:latin typeface="Arimo"/>
                <a:ea typeface="Arimo"/>
                <a:cs typeface="Arimo"/>
                <a:sym typeface="Arimo"/>
              </a:rPr>
              <a:t>view recordings of past events, such as the Thursday Task Talk and webinars that cover the latest in project guidance and information.</a:t>
            </a:r>
          </a:p>
        </p:txBody>
      </p:sp>
      <p:sp>
        <p:nvSpPr>
          <p:cNvPr name="TextBox 56" id="56"/>
          <p:cNvSpPr txBox="true"/>
          <p:nvPr/>
        </p:nvSpPr>
        <p:spPr>
          <a:xfrm rot="0">
            <a:off x="4530402" y="7513221"/>
            <a:ext cx="2819200" cy="352550"/>
          </a:xfrm>
          <a:prstGeom prst="rect">
            <a:avLst/>
          </a:prstGeom>
        </p:spPr>
        <p:txBody>
          <a:bodyPr anchor="t" rtlCol="false" tIns="0" lIns="0" bIns="0" rIns="0">
            <a:spAutoFit/>
          </a:bodyPr>
          <a:lstStyle/>
          <a:p>
            <a:pPr algn="just">
              <a:lnSpc>
                <a:spcPts val="1397"/>
              </a:lnSpc>
            </a:pPr>
            <a:r>
              <a:rPr lang="en-US" sz="1024">
                <a:solidFill>
                  <a:srgbClr val="262626"/>
                </a:solidFill>
                <a:latin typeface="Arimo"/>
                <a:ea typeface="Arimo"/>
                <a:cs typeface="Arimo"/>
                <a:sym typeface="Arimo"/>
              </a:rPr>
              <a:t>Visit </a:t>
            </a:r>
            <a:r>
              <a:rPr lang="en-US" sz="1024" u="sng">
                <a:solidFill>
                  <a:srgbClr val="262626"/>
                </a:solidFill>
                <a:latin typeface="Arimo"/>
                <a:ea typeface="Arimo"/>
                <a:cs typeface="Arimo"/>
                <a:sym typeface="Arimo"/>
                <a:hlinkClick r:id="rId23" tooltip="https://myfloridacfo.com/floridapalm/communications"/>
              </a:rPr>
              <a:t>Florida PALM Communications</a:t>
            </a:r>
            <a:r>
              <a:rPr lang="en-US" sz="1024">
                <a:solidFill>
                  <a:srgbClr val="262626"/>
                </a:solidFill>
                <a:latin typeface="Arimo"/>
                <a:ea typeface="Arimo"/>
                <a:cs typeface="Arimo"/>
                <a:sym typeface="Arimo"/>
              </a:rPr>
              <a:t> to subscribe to recieve the latest updates. </a:t>
            </a:r>
          </a:p>
        </p:txBody>
      </p:sp>
      <p:sp>
        <p:nvSpPr>
          <p:cNvPr name="TextBox 57" id="57"/>
          <p:cNvSpPr txBox="true"/>
          <p:nvPr/>
        </p:nvSpPr>
        <p:spPr>
          <a:xfrm rot="0">
            <a:off x="2073492" y="4403691"/>
            <a:ext cx="1713786" cy="557530"/>
          </a:xfrm>
          <a:prstGeom prst="rect">
            <a:avLst/>
          </a:prstGeom>
        </p:spPr>
        <p:txBody>
          <a:bodyPr anchor="t" rtlCol="false" tIns="0" lIns="0" bIns="0" rIns="0">
            <a:spAutoFit/>
          </a:bodyPr>
          <a:lstStyle/>
          <a:p>
            <a:pPr algn="just">
              <a:lnSpc>
                <a:spcPts val="1429"/>
              </a:lnSpc>
            </a:pPr>
            <a:r>
              <a:rPr lang="en-US" sz="1099" spc="-19" u="sng">
                <a:solidFill>
                  <a:srgbClr val="262626"/>
                </a:solidFill>
                <a:latin typeface="Arimo"/>
                <a:ea typeface="Arimo"/>
                <a:cs typeface="Arimo"/>
                <a:sym typeface="Arimo"/>
                <a:hlinkClick r:id="rId24" tooltip="https://myfloridacfo.com/floridapalm/palmcast"/>
              </a:rPr>
              <a:t>PALMcast</a:t>
            </a:r>
            <a:r>
              <a:rPr lang="en-US" sz="1099" spc="-19">
                <a:solidFill>
                  <a:srgbClr val="262626"/>
                </a:solidFill>
                <a:latin typeface="Arimo"/>
                <a:ea typeface="Arimo"/>
                <a:cs typeface="Arimo"/>
                <a:sym typeface="Arimo"/>
              </a:rPr>
              <a:t> is a series of short episodes that cover topics related to the Florida</a:t>
            </a:r>
          </a:p>
        </p:txBody>
      </p:sp>
      <p:sp>
        <p:nvSpPr>
          <p:cNvPr name="TextBox 58" id="58"/>
          <p:cNvSpPr txBox="true"/>
          <p:nvPr/>
        </p:nvSpPr>
        <p:spPr>
          <a:xfrm rot="0">
            <a:off x="494090" y="4935213"/>
            <a:ext cx="3272224" cy="376555"/>
          </a:xfrm>
          <a:prstGeom prst="rect">
            <a:avLst/>
          </a:prstGeom>
        </p:spPr>
        <p:txBody>
          <a:bodyPr anchor="t" rtlCol="false" tIns="0" lIns="0" bIns="0" rIns="0">
            <a:spAutoFit/>
          </a:bodyPr>
          <a:lstStyle/>
          <a:p>
            <a:pPr algn="just">
              <a:lnSpc>
                <a:spcPts val="1429"/>
              </a:lnSpc>
            </a:pPr>
            <a:r>
              <a:rPr lang="en-US" sz="1099">
                <a:solidFill>
                  <a:srgbClr val="262626"/>
                </a:solidFill>
                <a:latin typeface="Arimo"/>
                <a:ea typeface="Arimo"/>
                <a:cs typeface="Arimo"/>
                <a:sym typeface="Arimo"/>
              </a:rPr>
              <a:t>PALM project, including the latest updates on the project and interviews with special guests.</a:t>
            </a:r>
          </a:p>
        </p:txBody>
      </p:sp>
      <p:sp>
        <p:nvSpPr>
          <p:cNvPr name="TextBox 59" id="59"/>
          <p:cNvSpPr txBox="true"/>
          <p:nvPr/>
        </p:nvSpPr>
        <p:spPr>
          <a:xfrm rot="0">
            <a:off x="885527" y="428102"/>
            <a:ext cx="6001347" cy="278736"/>
          </a:xfrm>
          <a:prstGeom prst="rect">
            <a:avLst/>
          </a:prstGeom>
        </p:spPr>
        <p:txBody>
          <a:bodyPr anchor="t" rtlCol="false" tIns="0" lIns="0" bIns="0" rIns="0">
            <a:spAutoFit/>
          </a:bodyPr>
          <a:lstStyle/>
          <a:p>
            <a:pPr algn="ctr">
              <a:lnSpc>
                <a:spcPts val="2346"/>
              </a:lnSpc>
            </a:pPr>
            <a:r>
              <a:rPr lang="en-US" b="true" sz="1676" spc="683">
                <a:solidFill>
                  <a:srgbClr val="03314B"/>
                </a:solidFill>
                <a:latin typeface="Libre Franklin Bold"/>
                <a:ea typeface="Libre Franklin Bold"/>
                <a:cs typeface="Libre Franklin Bold"/>
                <a:sym typeface="Libre Franklin Bold"/>
              </a:rPr>
              <a:t>Online Resources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6DFE5"/>
        </a:solidFill>
      </p:bgPr>
    </p:bg>
    <p:spTree>
      <p:nvGrpSpPr>
        <p:cNvPr id="1" name=""/>
        <p:cNvGrpSpPr/>
        <p:nvPr/>
      </p:nvGrpSpPr>
      <p:grpSpPr>
        <a:xfrm>
          <a:off x="0" y="0"/>
          <a:ext cx="0" cy="0"/>
          <a:chOff x="0" y="0"/>
          <a:chExt cx="0" cy="0"/>
        </a:xfrm>
      </p:grpSpPr>
      <p:sp>
        <p:nvSpPr>
          <p:cNvPr name="Freeform 2" id="2"/>
          <p:cNvSpPr/>
          <p:nvPr/>
        </p:nvSpPr>
        <p:spPr>
          <a:xfrm flipH="false" flipV="false" rot="0">
            <a:off x="4561214" y="8231714"/>
            <a:ext cx="2682240" cy="459334"/>
          </a:xfrm>
          <a:custGeom>
            <a:avLst/>
            <a:gdLst/>
            <a:ahLst/>
            <a:cxnLst/>
            <a:rect r="r" b="b" t="t" l="l"/>
            <a:pathLst>
              <a:path h="459334" w="2682240">
                <a:moveTo>
                  <a:pt x="0" y="0"/>
                </a:moveTo>
                <a:lnTo>
                  <a:pt x="2682240" y="0"/>
                </a:lnTo>
                <a:lnTo>
                  <a:pt x="2682240" y="459333"/>
                </a:lnTo>
                <a:lnTo>
                  <a:pt x="0" y="4593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306038" y="266649"/>
            <a:ext cx="3245257" cy="8107319"/>
            <a:chOff x="0" y="0"/>
            <a:chExt cx="4327009" cy="10809759"/>
          </a:xfrm>
        </p:grpSpPr>
        <p:grpSp>
          <p:nvGrpSpPr>
            <p:cNvPr name="Group 4" id="4"/>
            <p:cNvGrpSpPr/>
            <p:nvPr/>
          </p:nvGrpSpPr>
          <p:grpSpPr>
            <a:xfrm rot="0">
              <a:off x="0" y="0"/>
              <a:ext cx="4327009" cy="10809759"/>
              <a:chOff x="0" y="0"/>
              <a:chExt cx="1214650" cy="3034446"/>
            </a:xfrm>
          </p:grpSpPr>
          <p:sp>
            <p:nvSpPr>
              <p:cNvPr name="Freeform 5" id="5"/>
              <p:cNvSpPr/>
              <p:nvPr/>
            </p:nvSpPr>
            <p:spPr>
              <a:xfrm flipH="false" flipV="false" rot="0">
                <a:off x="0" y="0"/>
                <a:ext cx="1214650" cy="3034446"/>
              </a:xfrm>
              <a:custGeom>
                <a:avLst/>
                <a:gdLst/>
                <a:ahLst/>
                <a:cxnLst/>
                <a:rect r="r" b="b" t="t" l="l"/>
                <a:pathLst>
                  <a:path h="3034446" w="1214650">
                    <a:moveTo>
                      <a:pt x="0" y="0"/>
                    </a:moveTo>
                    <a:lnTo>
                      <a:pt x="1214650" y="0"/>
                    </a:lnTo>
                    <a:lnTo>
                      <a:pt x="1214650" y="3034446"/>
                    </a:lnTo>
                    <a:lnTo>
                      <a:pt x="0" y="3034446"/>
                    </a:lnTo>
                    <a:close/>
                  </a:path>
                </a:pathLst>
              </a:custGeom>
              <a:solidFill>
                <a:srgbClr val="FFFFFF">
                  <a:alpha val="94902"/>
                </a:srgbClr>
              </a:solidFill>
            </p:spPr>
          </p:sp>
          <p:sp>
            <p:nvSpPr>
              <p:cNvPr name="TextBox 6" id="6"/>
              <p:cNvSpPr txBox="true"/>
              <p:nvPr/>
            </p:nvSpPr>
            <p:spPr>
              <a:xfrm>
                <a:off x="0" y="-28575"/>
                <a:ext cx="1214650" cy="3063021"/>
              </a:xfrm>
              <a:prstGeom prst="rect">
                <a:avLst/>
              </a:prstGeom>
            </p:spPr>
            <p:txBody>
              <a:bodyPr anchor="ctr" rtlCol="false" tIns="47312" lIns="47312" bIns="47312" rIns="47312"/>
              <a:lstStyle/>
              <a:p>
                <a:pPr algn="ctr">
                  <a:lnSpc>
                    <a:spcPts val="1564"/>
                  </a:lnSpc>
                </a:pPr>
              </a:p>
            </p:txBody>
          </p:sp>
        </p:grpSp>
        <p:grpSp>
          <p:nvGrpSpPr>
            <p:cNvPr name="Group 7" id="7"/>
            <p:cNvGrpSpPr>
              <a:grpSpLocks noChangeAspect="true"/>
            </p:cNvGrpSpPr>
            <p:nvPr/>
          </p:nvGrpSpPr>
          <p:grpSpPr>
            <a:xfrm rot="0">
              <a:off x="84233" y="1910611"/>
              <a:ext cx="2707177" cy="7055528"/>
              <a:chOff x="0" y="0"/>
              <a:chExt cx="2180082" cy="5681802"/>
            </a:xfrm>
          </p:grpSpPr>
          <p:sp>
            <p:nvSpPr>
              <p:cNvPr name="Freeform 8" id="8"/>
              <p:cNvSpPr/>
              <p:nvPr/>
            </p:nvSpPr>
            <p:spPr>
              <a:xfrm flipH="false" flipV="false" rot="0">
                <a:off x="1246759" y="3082671"/>
                <a:ext cx="869569" cy="1812544"/>
              </a:xfrm>
              <a:custGeom>
                <a:avLst/>
                <a:gdLst/>
                <a:ahLst/>
                <a:cxnLst/>
                <a:rect r="r" b="b" t="t" l="l"/>
                <a:pathLst>
                  <a:path h="1812544" w="869569">
                    <a:moveTo>
                      <a:pt x="0" y="381"/>
                    </a:moveTo>
                    <a:lnTo>
                      <a:pt x="187579" y="0"/>
                    </a:lnTo>
                    <a:lnTo>
                      <a:pt x="592201" y="1797050"/>
                    </a:lnTo>
                    <a:lnTo>
                      <a:pt x="579755" y="1799844"/>
                    </a:lnTo>
                    <a:lnTo>
                      <a:pt x="579755" y="1787144"/>
                    </a:lnTo>
                    <a:lnTo>
                      <a:pt x="869569" y="1787144"/>
                    </a:lnTo>
                    <a:lnTo>
                      <a:pt x="869569" y="1812544"/>
                    </a:lnTo>
                    <a:lnTo>
                      <a:pt x="569595" y="1812544"/>
                    </a:lnTo>
                    <a:lnTo>
                      <a:pt x="164973" y="15494"/>
                    </a:lnTo>
                    <a:lnTo>
                      <a:pt x="177419" y="12700"/>
                    </a:lnTo>
                    <a:lnTo>
                      <a:pt x="177419" y="25400"/>
                    </a:lnTo>
                    <a:lnTo>
                      <a:pt x="0" y="25654"/>
                    </a:lnTo>
                    <a:close/>
                  </a:path>
                </a:pathLst>
              </a:custGeom>
              <a:solidFill>
                <a:srgbClr val="40AD49"/>
              </a:solidFill>
            </p:spPr>
          </p:sp>
          <p:sp>
            <p:nvSpPr>
              <p:cNvPr name="Freeform 9" id="9"/>
              <p:cNvSpPr/>
              <p:nvPr/>
            </p:nvSpPr>
            <p:spPr>
              <a:xfrm flipH="false" flipV="false" rot="0">
                <a:off x="1246759" y="2013966"/>
                <a:ext cx="869696" cy="745744"/>
              </a:xfrm>
              <a:custGeom>
                <a:avLst/>
                <a:gdLst/>
                <a:ahLst/>
                <a:cxnLst/>
                <a:rect r="r" b="b" t="t" l="l"/>
                <a:pathLst>
                  <a:path h="745744" w="869696">
                    <a:moveTo>
                      <a:pt x="0" y="381"/>
                    </a:moveTo>
                    <a:lnTo>
                      <a:pt x="184912" y="0"/>
                    </a:lnTo>
                    <a:lnTo>
                      <a:pt x="590931" y="726821"/>
                    </a:lnTo>
                    <a:lnTo>
                      <a:pt x="579882" y="733044"/>
                    </a:lnTo>
                    <a:lnTo>
                      <a:pt x="579882" y="720344"/>
                    </a:lnTo>
                    <a:lnTo>
                      <a:pt x="869696" y="720344"/>
                    </a:lnTo>
                    <a:lnTo>
                      <a:pt x="869696" y="745744"/>
                    </a:lnTo>
                    <a:lnTo>
                      <a:pt x="572516" y="745744"/>
                    </a:lnTo>
                    <a:lnTo>
                      <a:pt x="166497" y="18923"/>
                    </a:lnTo>
                    <a:lnTo>
                      <a:pt x="177546" y="12700"/>
                    </a:lnTo>
                    <a:lnTo>
                      <a:pt x="177546" y="25400"/>
                    </a:lnTo>
                    <a:lnTo>
                      <a:pt x="127" y="25654"/>
                    </a:lnTo>
                    <a:close/>
                  </a:path>
                </a:pathLst>
              </a:custGeom>
              <a:solidFill>
                <a:srgbClr val="40AD49"/>
              </a:solidFill>
            </p:spPr>
          </p:sp>
          <p:sp>
            <p:nvSpPr>
              <p:cNvPr name="Freeform 10" id="10"/>
              <p:cNvSpPr/>
              <p:nvPr/>
            </p:nvSpPr>
            <p:spPr>
              <a:xfrm flipH="false" flipV="false" rot="0">
                <a:off x="1246759" y="3805809"/>
                <a:ext cx="869569" cy="1812544"/>
              </a:xfrm>
              <a:custGeom>
                <a:avLst/>
                <a:gdLst/>
                <a:ahLst/>
                <a:cxnLst/>
                <a:rect r="r" b="b" t="t" l="l"/>
                <a:pathLst>
                  <a:path h="1812544" w="869569">
                    <a:moveTo>
                      <a:pt x="0" y="508"/>
                    </a:moveTo>
                    <a:lnTo>
                      <a:pt x="187579" y="0"/>
                    </a:lnTo>
                    <a:lnTo>
                      <a:pt x="592201" y="1797050"/>
                    </a:lnTo>
                    <a:lnTo>
                      <a:pt x="579755" y="1799844"/>
                    </a:lnTo>
                    <a:lnTo>
                      <a:pt x="579755" y="1787144"/>
                    </a:lnTo>
                    <a:lnTo>
                      <a:pt x="869569" y="1787144"/>
                    </a:lnTo>
                    <a:lnTo>
                      <a:pt x="869569" y="1812544"/>
                    </a:lnTo>
                    <a:lnTo>
                      <a:pt x="569595" y="1812544"/>
                    </a:lnTo>
                    <a:lnTo>
                      <a:pt x="165100" y="15494"/>
                    </a:lnTo>
                    <a:lnTo>
                      <a:pt x="177546" y="12700"/>
                    </a:lnTo>
                    <a:lnTo>
                      <a:pt x="177546" y="25400"/>
                    </a:lnTo>
                    <a:lnTo>
                      <a:pt x="127" y="25908"/>
                    </a:lnTo>
                    <a:close/>
                  </a:path>
                </a:pathLst>
              </a:custGeom>
              <a:solidFill>
                <a:srgbClr val="40AD49"/>
              </a:solidFill>
            </p:spPr>
          </p:sp>
          <p:sp>
            <p:nvSpPr>
              <p:cNvPr name="Freeform 11" id="11"/>
              <p:cNvSpPr/>
              <p:nvPr/>
            </p:nvSpPr>
            <p:spPr>
              <a:xfrm flipH="false" flipV="false" rot="0">
                <a:off x="1246759" y="3437509"/>
                <a:ext cx="869569" cy="1812544"/>
              </a:xfrm>
              <a:custGeom>
                <a:avLst/>
                <a:gdLst/>
                <a:ahLst/>
                <a:cxnLst/>
                <a:rect r="r" b="b" t="t" l="l"/>
                <a:pathLst>
                  <a:path h="1812544" w="869569">
                    <a:moveTo>
                      <a:pt x="0" y="508"/>
                    </a:moveTo>
                    <a:lnTo>
                      <a:pt x="187579" y="0"/>
                    </a:lnTo>
                    <a:lnTo>
                      <a:pt x="592201" y="1797050"/>
                    </a:lnTo>
                    <a:lnTo>
                      <a:pt x="579755" y="1799844"/>
                    </a:lnTo>
                    <a:lnTo>
                      <a:pt x="579755" y="1787144"/>
                    </a:lnTo>
                    <a:lnTo>
                      <a:pt x="869569" y="1787144"/>
                    </a:lnTo>
                    <a:lnTo>
                      <a:pt x="869569" y="1812544"/>
                    </a:lnTo>
                    <a:lnTo>
                      <a:pt x="569595" y="1812544"/>
                    </a:lnTo>
                    <a:lnTo>
                      <a:pt x="165100" y="15494"/>
                    </a:lnTo>
                    <a:lnTo>
                      <a:pt x="177546" y="12700"/>
                    </a:lnTo>
                    <a:lnTo>
                      <a:pt x="177546" y="25400"/>
                    </a:lnTo>
                    <a:lnTo>
                      <a:pt x="127" y="25908"/>
                    </a:lnTo>
                    <a:close/>
                  </a:path>
                </a:pathLst>
              </a:custGeom>
              <a:solidFill>
                <a:srgbClr val="40AD49"/>
              </a:solidFill>
            </p:spPr>
          </p:sp>
          <p:sp>
            <p:nvSpPr>
              <p:cNvPr name="Freeform 12" id="12"/>
              <p:cNvSpPr/>
              <p:nvPr/>
            </p:nvSpPr>
            <p:spPr>
              <a:xfrm flipH="false" flipV="false" rot="0">
                <a:off x="1246759" y="1655699"/>
                <a:ext cx="869696" cy="745744"/>
              </a:xfrm>
              <a:custGeom>
                <a:avLst/>
                <a:gdLst/>
                <a:ahLst/>
                <a:cxnLst/>
                <a:rect r="r" b="b" t="t" l="l"/>
                <a:pathLst>
                  <a:path h="745744" w="869696">
                    <a:moveTo>
                      <a:pt x="0" y="381"/>
                    </a:moveTo>
                    <a:lnTo>
                      <a:pt x="184912" y="0"/>
                    </a:lnTo>
                    <a:lnTo>
                      <a:pt x="590931" y="726821"/>
                    </a:lnTo>
                    <a:lnTo>
                      <a:pt x="579882" y="733044"/>
                    </a:lnTo>
                    <a:lnTo>
                      <a:pt x="579882" y="720344"/>
                    </a:lnTo>
                    <a:lnTo>
                      <a:pt x="869696" y="720344"/>
                    </a:lnTo>
                    <a:lnTo>
                      <a:pt x="869696" y="745744"/>
                    </a:lnTo>
                    <a:lnTo>
                      <a:pt x="572516" y="745744"/>
                    </a:lnTo>
                    <a:lnTo>
                      <a:pt x="166497" y="18923"/>
                    </a:lnTo>
                    <a:lnTo>
                      <a:pt x="177546" y="12700"/>
                    </a:lnTo>
                    <a:lnTo>
                      <a:pt x="177546" y="25400"/>
                    </a:lnTo>
                    <a:lnTo>
                      <a:pt x="127" y="25781"/>
                    </a:lnTo>
                    <a:close/>
                  </a:path>
                </a:pathLst>
              </a:custGeom>
              <a:solidFill>
                <a:srgbClr val="40AD49"/>
              </a:solidFill>
            </p:spPr>
          </p:sp>
          <p:sp>
            <p:nvSpPr>
              <p:cNvPr name="Freeform 13" id="13"/>
              <p:cNvSpPr/>
              <p:nvPr/>
            </p:nvSpPr>
            <p:spPr>
              <a:xfrm flipH="false" flipV="false" rot="0">
                <a:off x="1032764" y="576453"/>
                <a:ext cx="1083818" cy="25400"/>
              </a:xfrm>
              <a:custGeom>
                <a:avLst/>
                <a:gdLst/>
                <a:ahLst/>
                <a:cxnLst/>
                <a:rect r="r" b="b" t="t" l="l"/>
                <a:pathLst>
                  <a:path h="25400" w="1083818">
                    <a:moveTo>
                      <a:pt x="0" y="0"/>
                    </a:moveTo>
                    <a:lnTo>
                      <a:pt x="1083818" y="0"/>
                    </a:lnTo>
                    <a:lnTo>
                      <a:pt x="1083818" y="25400"/>
                    </a:lnTo>
                    <a:lnTo>
                      <a:pt x="0" y="25400"/>
                    </a:lnTo>
                    <a:close/>
                  </a:path>
                </a:pathLst>
              </a:custGeom>
              <a:solidFill>
                <a:srgbClr val="40AD49"/>
              </a:solidFill>
            </p:spPr>
          </p:sp>
          <p:sp>
            <p:nvSpPr>
              <p:cNvPr name="Freeform 14" id="14"/>
              <p:cNvSpPr/>
              <p:nvPr/>
            </p:nvSpPr>
            <p:spPr>
              <a:xfrm flipH="false" flipV="false" rot="0">
                <a:off x="1246759" y="2363978"/>
                <a:ext cx="869569" cy="1114044"/>
              </a:xfrm>
              <a:custGeom>
                <a:avLst/>
                <a:gdLst/>
                <a:ahLst/>
                <a:cxnLst/>
                <a:rect r="r" b="b" t="t" l="l"/>
                <a:pathLst>
                  <a:path h="1114044" w="869569">
                    <a:moveTo>
                      <a:pt x="0" y="381"/>
                    </a:moveTo>
                    <a:lnTo>
                      <a:pt x="186309" y="0"/>
                    </a:lnTo>
                    <a:lnTo>
                      <a:pt x="591693" y="1096899"/>
                    </a:lnTo>
                    <a:lnTo>
                      <a:pt x="579755" y="1101344"/>
                    </a:lnTo>
                    <a:lnTo>
                      <a:pt x="579755" y="1088644"/>
                    </a:lnTo>
                    <a:lnTo>
                      <a:pt x="869569" y="1088644"/>
                    </a:lnTo>
                    <a:lnTo>
                      <a:pt x="869569" y="1114044"/>
                    </a:lnTo>
                    <a:lnTo>
                      <a:pt x="570865" y="1114044"/>
                    </a:lnTo>
                    <a:lnTo>
                      <a:pt x="165481" y="17145"/>
                    </a:lnTo>
                    <a:lnTo>
                      <a:pt x="177419" y="12700"/>
                    </a:lnTo>
                    <a:lnTo>
                      <a:pt x="177419" y="25400"/>
                    </a:lnTo>
                    <a:lnTo>
                      <a:pt x="0" y="25654"/>
                    </a:lnTo>
                    <a:close/>
                  </a:path>
                </a:pathLst>
              </a:custGeom>
              <a:solidFill>
                <a:srgbClr val="40AD49"/>
              </a:solidFill>
            </p:spPr>
          </p:sp>
          <p:sp>
            <p:nvSpPr>
              <p:cNvPr name="Freeform 15" id="15"/>
              <p:cNvSpPr/>
              <p:nvPr/>
            </p:nvSpPr>
            <p:spPr>
              <a:xfrm flipH="false" flipV="false" rot="0">
                <a:off x="1032764" y="219075"/>
                <a:ext cx="1083818" cy="25400"/>
              </a:xfrm>
              <a:custGeom>
                <a:avLst/>
                <a:gdLst/>
                <a:ahLst/>
                <a:cxnLst/>
                <a:rect r="r" b="b" t="t" l="l"/>
                <a:pathLst>
                  <a:path h="25400" w="1083818">
                    <a:moveTo>
                      <a:pt x="0" y="0"/>
                    </a:moveTo>
                    <a:lnTo>
                      <a:pt x="1083818" y="0"/>
                    </a:lnTo>
                    <a:lnTo>
                      <a:pt x="1083818" y="25400"/>
                    </a:lnTo>
                    <a:lnTo>
                      <a:pt x="0" y="25400"/>
                    </a:lnTo>
                    <a:close/>
                  </a:path>
                </a:pathLst>
              </a:custGeom>
              <a:solidFill>
                <a:srgbClr val="40AD49"/>
              </a:solidFill>
            </p:spPr>
          </p:sp>
          <p:sp>
            <p:nvSpPr>
              <p:cNvPr name="Freeform 16" id="16"/>
              <p:cNvSpPr/>
              <p:nvPr/>
            </p:nvSpPr>
            <p:spPr>
              <a:xfrm flipH="false" flipV="false" rot="0">
                <a:off x="1803146" y="946912"/>
                <a:ext cx="313436" cy="383667"/>
              </a:xfrm>
              <a:custGeom>
                <a:avLst/>
                <a:gdLst/>
                <a:ahLst/>
                <a:cxnLst/>
                <a:rect r="r" b="b" t="t" l="l"/>
                <a:pathLst>
                  <a:path h="383667" w="313436">
                    <a:moveTo>
                      <a:pt x="313436" y="25400"/>
                    </a:moveTo>
                    <a:lnTo>
                      <a:pt x="12700" y="25400"/>
                    </a:lnTo>
                    <a:lnTo>
                      <a:pt x="12700" y="12700"/>
                    </a:lnTo>
                    <a:lnTo>
                      <a:pt x="25400" y="12700"/>
                    </a:lnTo>
                    <a:lnTo>
                      <a:pt x="25400" y="370967"/>
                    </a:lnTo>
                    <a:lnTo>
                      <a:pt x="12700" y="370967"/>
                    </a:lnTo>
                    <a:lnTo>
                      <a:pt x="12700" y="358267"/>
                    </a:lnTo>
                    <a:lnTo>
                      <a:pt x="313436" y="358267"/>
                    </a:lnTo>
                    <a:lnTo>
                      <a:pt x="313436" y="383667"/>
                    </a:lnTo>
                    <a:lnTo>
                      <a:pt x="0" y="383667"/>
                    </a:lnTo>
                    <a:lnTo>
                      <a:pt x="0" y="0"/>
                    </a:lnTo>
                    <a:lnTo>
                      <a:pt x="313436" y="0"/>
                    </a:lnTo>
                    <a:close/>
                  </a:path>
                </a:pathLst>
              </a:custGeom>
              <a:solidFill>
                <a:srgbClr val="40AD49"/>
              </a:solidFill>
            </p:spPr>
          </p:sp>
          <p:sp>
            <p:nvSpPr>
              <p:cNvPr name="Freeform 17" id="17"/>
              <p:cNvSpPr/>
              <p:nvPr/>
            </p:nvSpPr>
            <p:spPr>
              <a:xfrm flipH="false" flipV="false" rot="0">
                <a:off x="1803146" y="1659001"/>
                <a:ext cx="313436" cy="375285"/>
              </a:xfrm>
              <a:custGeom>
                <a:avLst/>
                <a:gdLst/>
                <a:ahLst/>
                <a:cxnLst/>
                <a:rect r="r" b="b" t="t" l="l"/>
                <a:pathLst>
                  <a:path h="375285" w="313436">
                    <a:moveTo>
                      <a:pt x="313436" y="25400"/>
                    </a:moveTo>
                    <a:lnTo>
                      <a:pt x="12700" y="25400"/>
                    </a:lnTo>
                    <a:lnTo>
                      <a:pt x="12700" y="12700"/>
                    </a:lnTo>
                    <a:lnTo>
                      <a:pt x="25400" y="12700"/>
                    </a:lnTo>
                    <a:lnTo>
                      <a:pt x="25400" y="362585"/>
                    </a:lnTo>
                    <a:lnTo>
                      <a:pt x="12700" y="362585"/>
                    </a:lnTo>
                    <a:lnTo>
                      <a:pt x="12700" y="349885"/>
                    </a:lnTo>
                    <a:lnTo>
                      <a:pt x="313436" y="349885"/>
                    </a:lnTo>
                    <a:lnTo>
                      <a:pt x="313436" y="375285"/>
                    </a:lnTo>
                    <a:lnTo>
                      <a:pt x="0" y="375285"/>
                    </a:lnTo>
                    <a:lnTo>
                      <a:pt x="0" y="0"/>
                    </a:lnTo>
                    <a:lnTo>
                      <a:pt x="313436" y="0"/>
                    </a:lnTo>
                    <a:close/>
                  </a:path>
                </a:pathLst>
              </a:custGeom>
              <a:solidFill>
                <a:srgbClr val="40AD49"/>
              </a:solidFill>
            </p:spPr>
          </p:sp>
          <p:sp>
            <p:nvSpPr>
              <p:cNvPr name="Freeform 18" id="18"/>
              <p:cNvSpPr/>
              <p:nvPr/>
            </p:nvSpPr>
            <p:spPr>
              <a:xfrm flipH="false" flipV="false" rot="0">
                <a:off x="1246759" y="935482"/>
                <a:ext cx="575818" cy="206502"/>
              </a:xfrm>
              <a:custGeom>
                <a:avLst/>
                <a:gdLst/>
                <a:ahLst/>
                <a:cxnLst/>
                <a:rect r="r" b="b" t="t" l="l"/>
                <a:pathLst>
                  <a:path h="206502" w="575818">
                    <a:moveTo>
                      <a:pt x="0" y="0"/>
                    </a:moveTo>
                    <a:lnTo>
                      <a:pt x="172847" y="0"/>
                    </a:lnTo>
                    <a:lnTo>
                      <a:pt x="575818" y="183388"/>
                    </a:lnTo>
                    <a:lnTo>
                      <a:pt x="565277" y="206502"/>
                    </a:lnTo>
                    <a:lnTo>
                      <a:pt x="164719" y="24257"/>
                    </a:lnTo>
                    <a:lnTo>
                      <a:pt x="169926" y="12700"/>
                    </a:lnTo>
                    <a:lnTo>
                      <a:pt x="169926" y="25400"/>
                    </a:lnTo>
                    <a:lnTo>
                      <a:pt x="0" y="25400"/>
                    </a:lnTo>
                    <a:close/>
                  </a:path>
                </a:pathLst>
              </a:custGeom>
              <a:solidFill>
                <a:srgbClr val="40AD49"/>
              </a:solidFill>
            </p:spPr>
          </p:sp>
          <p:sp>
            <p:nvSpPr>
              <p:cNvPr name="Freeform 19" id="19"/>
              <p:cNvSpPr/>
              <p:nvPr/>
            </p:nvSpPr>
            <p:spPr>
              <a:xfrm flipH="false" flipV="false" rot="0">
                <a:off x="1246632" y="1291971"/>
                <a:ext cx="579247" cy="569722"/>
              </a:xfrm>
              <a:custGeom>
                <a:avLst/>
                <a:gdLst/>
                <a:ahLst/>
                <a:cxnLst/>
                <a:rect r="r" b="b" t="t" l="l"/>
                <a:pathLst>
                  <a:path h="569722" w="579247">
                    <a:moveTo>
                      <a:pt x="0" y="1016"/>
                    </a:moveTo>
                    <a:lnTo>
                      <a:pt x="180340" y="0"/>
                    </a:lnTo>
                    <a:lnTo>
                      <a:pt x="579247" y="554863"/>
                    </a:lnTo>
                    <a:lnTo>
                      <a:pt x="558673" y="569722"/>
                    </a:lnTo>
                    <a:lnTo>
                      <a:pt x="163703" y="20193"/>
                    </a:lnTo>
                    <a:lnTo>
                      <a:pt x="173990" y="12827"/>
                    </a:lnTo>
                    <a:lnTo>
                      <a:pt x="174117" y="25527"/>
                    </a:lnTo>
                    <a:lnTo>
                      <a:pt x="381" y="26543"/>
                    </a:lnTo>
                    <a:close/>
                  </a:path>
                </a:pathLst>
              </a:custGeom>
              <a:solidFill>
                <a:srgbClr val="40AD49"/>
              </a:solidFill>
            </p:spPr>
          </p:sp>
          <p:sp>
            <p:nvSpPr>
              <p:cNvPr name="Freeform 20" id="20"/>
              <p:cNvSpPr/>
              <p:nvPr/>
            </p:nvSpPr>
            <p:spPr>
              <a:xfrm flipH="false" flipV="false" rot="0">
                <a:off x="63500" y="63500"/>
                <a:ext cx="1228344" cy="336550"/>
              </a:xfrm>
              <a:custGeom>
                <a:avLst/>
                <a:gdLst/>
                <a:ahLst/>
                <a:cxnLst/>
                <a:rect r="r" b="b" t="t" l="l"/>
                <a:pathLst>
                  <a:path h="336550" w="1228344">
                    <a:moveTo>
                      <a:pt x="0" y="336550"/>
                    </a:moveTo>
                    <a:lnTo>
                      <a:pt x="1228344" y="336550"/>
                    </a:lnTo>
                    <a:lnTo>
                      <a:pt x="1228344" y="0"/>
                    </a:lnTo>
                    <a:lnTo>
                      <a:pt x="0" y="0"/>
                    </a:lnTo>
                    <a:close/>
                  </a:path>
                </a:pathLst>
              </a:custGeom>
              <a:solidFill>
                <a:srgbClr val="03304B"/>
              </a:solidFill>
            </p:spPr>
          </p:sp>
          <p:sp>
            <p:nvSpPr>
              <p:cNvPr name="Freeform 21" id="21"/>
              <p:cNvSpPr/>
              <p:nvPr/>
            </p:nvSpPr>
            <p:spPr>
              <a:xfrm flipH="false" flipV="false" rot="0">
                <a:off x="63500" y="421767"/>
                <a:ext cx="1228344" cy="337439"/>
              </a:xfrm>
              <a:custGeom>
                <a:avLst/>
                <a:gdLst/>
                <a:ahLst/>
                <a:cxnLst/>
                <a:rect r="r" b="b" t="t" l="l"/>
                <a:pathLst>
                  <a:path h="337439" w="1228344">
                    <a:moveTo>
                      <a:pt x="0" y="337439"/>
                    </a:moveTo>
                    <a:lnTo>
                      <a:pt x="1228344" y="337439"/>
                    </a:lnTo>
                    <a:lnTo>
                      <a:pt x="1228344" y="0"/>
                    </a:lnTo>
                    <a:lnTo>
                      <a:pt x="0" y="0"/>
                    </a:lnTo>
                    <a:close/>
                  </a:path>
                </a:pathLst>
              </a:custGeom>
              <a:solidFill>
                <a:srgbClr val="22658A"/>
              </a:solidFill>
            </p:spPr>
          </p:sp>
          <p:sp>
            <p:nvSpPr>
              <p:cNvPr name="Freeform 22" id="22"/>
              <p:cNvSpPr/>
              <p:nvPr/>
            </p:nvSpPr>
            <p:spPr>
              <a:xfrm flipH="false" flipV="false" rot="0">
                <a:off x="63500" y="780034"/>
                <a:ext cx="1228344" cy="337312"/>
              </a:xfrm>
              <a:custGeom>
                <a:avLst/>
                <a:gdLst/>
                <a:ahLst/>
                <a:cxnLst/>
                <a:rect r="r" b="b" t="t" l="l"/>
                <a:pathLst>
                  <a:path h="337312" w="1228344">
                    <a:moveTo>
                      <a:pt x="0" y="337312"/>
                    </a:moveTo>
                    <a:lnTo>
                      <a:pt x="1228344" y="337312"/>
                    </a:lnTo>
                    <a:lnTo>
                      <a:pt x="1228344" y="0"/>
                    </a:lnTo>
                    <a:lnTo>
                      <a:pt x="0" y="0"/>
                    </a:lnTo>
                    <a:close/>
                  </a:path>
                </a:pathLst>
              </a:custGeom>
              <a:solidFill>
                <a:srgbClr val="03304B"/>
              </a:solidFill>
            </p:spPr>
          </p:sp>
          <p:sp>
            <p:nvSpPr>
              <p:cNvPr name="Freeform 23" id="23"/>
              <p:cNvSpPr/>
              <p:nvPr/>
            </p:nvSpPr>
            <p:spPr>
              <a:xfrm flipH="false" flipV="false" rot="0">
                <a:off x="63500" y="1138301"/>
                <a:ext cx="1228344" cy="337312"/>
              </a:xfrm>
              <a:custGeom>
                <a:avLst/>
                <a:gdLst/>
                <a:ahLst/>
                <a:cxnLst/>
                <a:rect r="r" b="b" t="t" l="l"/>
                <a:pathLst>
                  <a:path h="337312" w="1228344">
                    <a:moveTo>
                      <a:pt x="0" y="337312"/>
                    </a:moveTo>
                    <a:lnTo>
                      <a:pt x="1228344" y="337312"/>
                    </a:lnTo>
                    <a:lnTo>
                      <a:pt x="1228344" y="0"/>
                    </a:lnTo>
                    <a:lnTo>
                      <a:pt x="0" y="0"/>
                    </a:lnTo>
                    <a:close/>
                  </a:path>
                </a:pathLst>
              </a:custGeom>
              <a:solidFill>
                <a:srgbClr val="03304B"/>
              </a:solidFill>
            </p:spPr>
          </p:sp>
          <p:sp>
            <p:nvSpPr>
              <p:cNvPr name="Freeform 24" id="24"/>
              <p:cNvSpPr/>
              <p:nvPr/>
            </p:nvSpPr>
            <p:spPr>
              <a:xfrm flipH="false" flipV="false" rot="0">
                <a:off x="63500" y="1496441"/>
                <a:ext cx="1228344" cy="337439"/>
              </a:xfrm>
              <a:custGeom>
                <a:avLst/>
                <a:gdLst/>
                <a:ahLst/>
                <a:cxnLst/>
                <a:rect r="r" b="b" t="t" l="l"/>
                <a:pathLst>
                  <a:path h="337439" w="1228344">
                    <a:moveTo>
                      <a:pt x="0" y="337439"/>
                    </a:moveTo>
                    <a:lnTo>
                      <a:pt x="1228344" y="337439"/>
                    </a:lnTo>
                    <a:lnTo>
                      <a:pt x="1228344" y="0"/>
                    </a:lnTo>
                    <a:lnTo>
                      <a:pt x="0" y="0"/>
                    </a:lnTo>
                    <a:close/>
                  </a:path>
                </a:pathLst>
              </a:custGeom>
              <a:solidFill>
                <a:srgbClr val="03304B"/>
              </a:solidFill>
            </p:spPr>
          </p:sp>
        </p:grpSp>
        <p:sp>
          <p:nvSpPr>
            <p:cNvPr name="Freeform 25" id="25"/>
            <p:cNvSpPr/>
            <p:nvPr/>
          </p:nvSpPr>
          <p:spPr>
            <a:xfrm flipH="false" flipV="false" rot="0">
              <a:off x="2744358" y="9146550"/>
              <a:ext cx="1252921" cy="1572902"/>
            </a:xfrm>
            <a:custGeom>
              <a:avLst/>
              <a:gdLst/>
              <a:ahLst/>
              <a:cxnLst/>
              <a:rect r="r" b="b" t="t" l="l"/>
              <a:pathLst>
                <a:path h="1572902" w="1252921">
                  <a:moveTo>
                    <a:pt x="0" y="0"/>
                  </a:moveTo>
                  <a:lnTo>
                    <a:pt x="1252922" y="0"/>
                  </a:lnTo>
                  <a:lnTo>
                    <a:pt x="1252922" y="1572902"/>
                  </a:lnTo>
                  <a:lnTo>
                    <a:pt x="0" y="1572902"/>
                  </a:lnTo>
                  <a:lnTo>
                    <a:pt x="0" y="0"/>
                  </a:lnTo>
                  <a:close/>
                </a:path>
              </a:pathLst>
            </a:custGeom>
            <a:blipFill>
              <a:blip r:embed="rId4"/>
              <a:stretch>
                <a:fillRect l="-1730" t="-1339" r="-1691" b="-6844"/>
              </a:stretch>
            </a:blipFill>
          </p:spPr>
        </p:sp>
        <p:grpSp>
          <p:nvGrpSpPr>
            <p:cNvPr name="Group 26" id="26"/>
            <p:cNvGrpSpPr>
              <a:grpSpLocks noChangeAspect="true"/>
            </p:cNvGrpSpPr>
            <p:nvPr/>
          </p:nvGrpSpPr>
          <p:grpSpPr>
            <a:xfrm rot="0">
              <a:off x="84233" y="8881522"/>
              <a:ext cx="1690602" cy="1837931"/>
              <a:chOff x="0" y="0"/>
              <a:chExt cx="1361440" cy="1480083"/>
            </a:xfrm>
          </p:grpSpPr>
          <p:sp>
            <p:nvSpPr>
              <p:cNvPr name="Freeform 27" id="27"/>
              <p:cNvSpPr/>
              <p:nvPr/>
            </p:nvSpPr>
            <p:spPr>
              <a:xfrm flipH="false" flipV="false" rot="0">
                <a:off x="63500" y="63500"/>
                <a:ext cx="1234440" cy="1353058"/>
              </a:xfrm>
              <a:custGeom>
                <a:avLst/>
                <a:gdLst/>
                <a:ahLst/>
                <a:cxnLst/>
                <a:rect r="r" b="b" t="t" l="l"/>
                <a:pathLst>
                  <a:path h="1353058" w="1234440">
                    <a:moveTo>
                      <a:pt x="0" y="1353058"/>
                    </a:moveTo>
                    <a:lnTo>
                      <a:pt x="1234440" y="1353058"/>
                    </a:lnTo>
                    <a:lnTo>
                      <a:pt x="1234440" y="0"/>
                    </a:lnTo>
                    <a:lnTo>
                      <a:pt x="0" y="0"/>
                    </a:lnTo>
                    <a:close/>
                  </a:path>
                </a:pathLst>
              </a:custGeom>
              <a:solidFill>
                <a:srgbClr val="22658A"/>
              </a:solidFill>
            </p:spPr>
          </p:sp>
          <p:sp>
            <p:nvSpPr>
              <p:cNvPr name="Freeform 28" id="28"/>
              <p:cNvSpPr/>
              <p:nvPr/>
            </p:nvSpPr>
            <p:spPr>
              <a:xfrm flipH="false" flipV="false" rot="0">
                <a:off x="118872" y="147574"/>
                <a:ext cx="1123696" cy="325755"/>
              </a:xfrm>
              <a:custGeom>
                <a:avLst/>
                <a:gdLst/>
                <a:ahLst/>
                <a:cxnLst/>
                <a:rect r="r" b="b" t="t" l="l"/>
                <a:pathLst>
                  <a:path h="325755" w="1123696">
                    <a:moveTo>
                      <a:pt x="0" y="325755"/>
                    </a:moveTo>
                    <a:lnTo>
                      <a:pt x="1123696" y="325755"/>
                    </a:lnTo>
                    <a:lnTo>
                      <a:pt x="1123696" y="0"/>
                    </a:lnTo>
                    <a:lnTo>
                      <a:pt x="0" y="0"/>
                    </a:lnTo>
                    <a:close/>
                  </a:path>
                </a:pathLst>
              </a:custGeom>
              <a:solidFill>
                <a:srgbClr val="E2E2E2"/>
              </a:solidFill>
            </p:spPr>
          </p:sp>
          <p:sp>
            <p:nvSpPr>
              <p:cNvPr name="Freeform 29" id="29"/>
              <p:cNvSpPr/>
              <p:nvPr/>
            </p:nvSpPr>
            <p:spPr>
              <a:xfrm flipH="false" flipV="false" rot="0">
                <a:off x="118872" y="577215"/>
                <a:ext cx="1123696" cy="325755"/>
              </a:xfrm>
              <a:custGeom>
                <a:avLst/>
                <a:gdLst/>
                <a:ahLst/>
                <a:cxnLst/>
                <a:rect r="r" b="b" t="t" l="l"/>
                <a:pathLst>
                  <a:path h="325755" w="1123696">
                    <a:moveTo>
                      <a:pt x="0" y="325755"/>
                    </a:moveTo>
                    <a:lnTo>
                      <a:pt x="1123696" y="325755"/>
                    </a:lnTo>
                    <a:lnTo>
                      <a:pt x="1123696" y="0"/>
                    </a:lnTo>
                    <a:lnTo>
                      <a:pt x="0" y="0"/>
                    </a:lnTo>
                    <a:close/>
                  </a:path>
                </a:pathLst>
              </a:custGeom>
              <a:solidFill>
                <a:srgbClr val="ABAEB1"/>
              </a:solidFill>
            </p:spPr>
          </p:sp>
          <p:sp>
            <p:nvSpPr>
              <p:cNvPr name="Freeform 30" id="30"/>
              <p:cNvSpPr/>
              <p:nvPr/>
            </p:nvSpPr>
            <p:spPr>
              <a:xfrm flipH="false" flipV="false" rot="0">
                <a:off x="131572" y="1019429"/>
                <a:ext cx="1098296" cy="300355"/>
              </a:xfrm>
              <a:custGeom>
                <a:avLst/>
                <a:gdLst/>
                <a:ahLst/>
                <a:cxnLst/>
                <a:rect r="r" b="b" t="t" l="l"/>
                <a:pathLst>
                  <a:path h="300355" w="1098296">
                    <a:moveTo>
                      <a:pt x="0" y="300355"/>
                    </a:moveTo>
                    <a:lnTo>
                      <a:pt x="1098296" y="300355"/>
                    </a:lnTo>
                    <a:lnTo>
                      <a:pt x="1098296" y="0"/>
                    </a:lnTo>
                    <a:lnTo>
                      <a:pt x="0" y="0"/>
                    </a:lnTo>
                    <a:close/>
                  </a:path>
                </a:pathLst>
              </a:custGeom>
              <a:solidFill>
                <a:srgbClr val="FFFFFF"/>
              </a:solidFill>
            </p:spPr>
          </p:sp>
          <p:sp>
            <p:nvSpPr>
              <p:cNvPr name="Freeform 31" id="31"/>
              <p:cNvSpPr/>
              <p:nvPr/>
            </p:nvSpPr>
            <p:spPr>
              <a:xfrm flipH="false" flipV="false" rot="0">
                <a:off x="118872" y="1006729"/>
                <a:ext cx="1123696" cy="325755"/>
              </a:xfrm>
              <a:custGeom>
                <a:avLst/>
                <a:gdLst/>
                <a:ahLst/>
                <a:cxnLst/>
                <a:rect r="r" b="b" t="t" l="l"/>
                <a:pathLst>
                  <a:path h="325755" w="1123696">
                    <a:moveTo>
                      <a:pt x="12700" y="300355"/>
                    </a:moveTo>
                    <a:lnTo>
                      <a:pt x="1110996" y="300355"/>
                    </a:lnTo>
                    <a:lnTo>
                      <a:pt x="1110996" y="313055"/>
                    </a:lnTo>
                    <a:lnTo>
                      <a:pt x="1098296" y="313055"/>
                    </a:lnTo>
                    <a:lnTo>
                      <a:pt x="1098296" y="12700"/>
                    </a:lnTo>
                    <a:lnTo>
                      <a:pt x="1110996" y="12700"/>
                    </a:lnTo>
                    <a:lnTo>
                      <a:pt x="1110996" y="25400"/>
                    </a:lnTo>
                    <a:lnTo>
                      <a:pt x="12700" y="25400"/>
                    </a:lnTo>
                    <a:lnTo>
                      <a:pt x="12700" y="12700"/>
                    </a:lnTo>
                    <a:lnTo>
                      <a:pt x="25400" y="12700"/>
                    </a:lnTo>
                    <a:lnTo>
                      <a:pt x="25400" y="313055"/>
                    </a:lnTo>
                    <a:lnTo>
                      <a:pt x="12700" y="313055"/>
                    </a:lnTo>
                    <a:lnTo>
                      <a:pt x="12700" y="300355"/>
                    </a:lnTo>
                    <a:moveTo>
                      <a:pt x="12700" y="325755"/>
                    </a:moveTo>
                    <a:lnTo>
                      <a:pt x="0" y="325755"/>
                    </a:lnTo>
                    <a:lnTo>
                      <a:pt x="0" y="0"/>
                    </a:lnTo>
                    <a:lnTo>
                      <a:pt x="1123696" y="0"/>
                    </a:lnTo>
                    <a:lnTo>
                      <a:pt x="1123696" y="325755"/>
                    </a:lnTo>
                    <a:lnTo>
                      <a:pt x="12700" y="325755"/>
                    </a:lnTo>
                    <a:close/>
                  </a:path>
                </a:pathLst>
              </a:custGeom>
              <a:solidFill>
                <a:srgbClr val="D2232A"/>
              </a:solidFill>
            </p:spPr>
          </p:sp>
        </p:grpSp>
        <p:grpSp>
          <p:nvGrpSpPr>
            <p:cNvPr name="Group 32" id="32"/>
            <p:cNvGrpSpPr>
              <a:grpSpLocks noChangeAspect="true"/>
            </p:cNvGrpSpPr>
            <p:nvPr/>
          </p:nvGrpSpPr>
          <p:grpSpPr>
            <a:xfrm rot="0">
              <a:off x="142620" y="195280"/>
              <a:ext cx="3979189" cy="1064455"/>
              <a:chOff x="0" y="0"/>
              <a:chExt cx="3204426" cy="857199"/>
            </a:xfrm>
          </p:grpSpPr>
          <p:sp>
            <p:nvSpPr>
              <p:cNvPr name="Freeform 33" id="33"/>
              <p:cNvSpPr/>
              <p:nvPr/>
            </p:nvSpPr>
            <p:spPr>
              <a:xfrm flipH="false" flipV="false" rot="0">
                <a:off x="0" y="0"/>
                <a:ext cx="3204464" cy="857250"/>
              </a:xfrm>
              <a:custGeom>
                <a:avLst/>
                <a:gdLst/>
                <a:ahLst/>
                <a:cxnLst/>
                <a:rect r="r" b="b" t="t" l="l"/>
                <a:pathLst>
                  <a:path h="857250" w="3204464">
                    <a:moveTo>
                      <a:pt x="0" y="857250"/>
                    </a:moveTo>
                    <a:lnTo>
                      <a:pt x="3204464" y="857250"/>
                    </a:lnTo>
                    <a:lnTo>
                      <a:pt x="3204464" y="0"/>
                    </a:lnTo>
                    <a:lnTo>
                      <a:pt x="0" y="0"/>
                    </a:lnTo>
                    <a:close/>
                  </a:path>
                </a:pathLst>
              </a:custGeom>
              <a:solidFill>
                <a:srgbClr val="03304B"/>
              </a:solidFill>
            </p:spPr>
          </p:sp>
        </p:grpSp>
        <p:grpSp>
          <p:nvGrpSpPr>
            <p:cNvPr name="Group 34" id="34"/>
            <p:cNvGrpSpPr>
              <a:grpSpLocks noChangeAspect="true"/>
            </p:cNvGrpSpPr>
            <p:nvPr/>
          </p:nvGrpSpPr>
          <p:grpSpPr>
            <a:xfrm rot="0">
              <a:off x="84233" y="1910599"/>
              <a:ext cx="4131887" cy="7247460"/>
              <a:chOff x="0" y="0"/>
              <a:chExt cx="3327400" cy="5836361"/>
            </a:xfrm>
          </p:grpSpPr>
          <p:sp>
            <p:nvSpPr>
              <p:cNvPr name="Freeform 35" id="35"/>
              <p:cNvSpPr/>
              <p:nvPr/>
            </p:nvSpPr>
            <p:spPr>
              <a:xfrm flipH="false" flipV="false" rot="0">
                <a:off x="63500" y="1854708"/>
                <a:ext cx="1228344" cy="337439"/>
              </a:xfrm>
              <a:custGeom>
                <a:avLst/>
                <a:gdLst/>
                <a:ahLst/>
                <a:cxnLst/>
                <a:rect r="r" b="b" t="t" l="l"/>
                <a:pathLst>
                  <a:path h="337439" w="1228344">
                    <a:moveTo>
                      <a:pt x="0" y="337439"/>
                    </a:moveTo>
                    <a:lnTo>
                      <a:pt x="1228344" y="337439"/>
                    </a:lnTo>
                    <a:lnTo>
                      <a:pt x="1228344" y="0"/>
                    </a:lnTo>
                    <a:lnTo>
                      <a:pt x="0" y="0"/>
                    </a:lnTo>
                    <a:close/>
                  </a:path>
                </a:pathLst>
              </a:custGeom>
              <a:solidFill>
                <a:srgbClr val="03304B"/>
              </a:solidFill>
            </p:spPr>
          </p:sp>
          <p:sp>
            <p:nvSpPr>
              <p:cNvPr name="Freeform 36" id="36"/>
              <p:cNvSpPr/>
              <p:nvPr/>
            </p:nvSpPr>
            <p:spPr>
              <a:xfrm flipH="false" flipV="false" rot="0">
                <a:off x="63500" y="2212975"/>
                <a:ext cx="1228344" cy="337439"/>
              </a:xfrm>
              <a:custGeom>
                <a:avLst/>
                <a:gdLst/>
                <a:ahLst/>
                <a:cxnLst/>
                <a:rect r="r" b="b" t="t" l="l"/>
                <a:pathLst>
                  <a:path h="337439" w="1228344">
                    <a:moveTo>
                      <a:pt x="0" y="337439"/>
                    </a:moveTo>
                    <a:lnTo>
                      <a:pt x="1228344" y="337439"/>
                    </a:lnTo>
                    <a:lnTo>
                      <a:pt x="1228344" y="0"/>
                    </a:lnTo>
                    <a:lnTo>
                      <a:pt x="0" y="0"/>
                    </a:lnTo>
                    <a:close/>
                  </a:path>
                </a:pathLst>
              </a:custGeom>
              <a:solidFill>
                <a:srgbClr val="03304B"/>
              </a:solidFill>
            </p:spPr>
          </p:sp>
          <p:sp>
            <p:nvSpPr>
              <p:cNvPr name="Freeform 37" id="37"/>
              <p:cNvSpPr/>
              <p:nvPr/>
            </p:nvSpPr>
            <p:spPr>
              <a:xfrm flipH="false" flipV="false" rot="0">
                <a:off x="63500" y="2929509"/>
                <a:ext cx="1228344" cy="337439"/>
              </a:xfrm>
              <a:custGeom>
                <a:avLst/>
                <a:gdLst/>
                <a:ahLst/>
                <a:cxnLst/>
                <a:rect r="r" b="b" t="t" l="l"/>
                <a:pathLst>
                  <a:path h="337439" w="1228344">
                    <a:moveTo>
                      <a:pt x="0" y="337439"/>
                    </a:moveTo>
                    <a:lnTo>
                      <a:pt x="1228344" y="337439"/>
                    </a:lnTo>
                    <a:lnTo>
                      <a:pt x="1228344" y="0"/>
                    </a:lnTo>
                    <a:lnTo>
                      <a:pt x="0" y="0"/>
                    </a:lnTo>
                    <a:close/>
                  </a:path>
                </a:pathLst>
              </a:custGeom>
              <a:solidFill>
                <a:srgbClr val="22658A"/>
              </a:solidFill>
            </p:spPr>
          </p:sp>
          <p:sp>
            <p:nvSpPr>
              <p:cNvPr name="Freeform 38" id="38"/>
              <p:cNvSpPr/>
              <p:nvPr/>
            </p:nvSpPr>
            <p:spPr>
              <a:xfrm flipH="false" flipV="false" rot="0">
                <a:off x="63500" y="3287776"/>
                <a:ext cx="1228344" cy="337439"/>
              </a:xfrm>
              <a:custGeom>
                <a:avLst/>
                <a:gdLst/>
                <a:ahLst/>
                <a:cxnLst/>
                <a:rect r="r" b="b" t="t" l="l"/>
                <a:pathLst>
                  <a:path h="337439" w="1228344">
                    <a:moveTo>
                      <a:pt x="0" y="337439"/>
                    </a:moveTo>
                    <a:lnTo>
                      <a:pt x="1228344" y="337439"/>
                    </a:lnTo>
                    <a:lnTo>
                      <a:pt x="1228344" y="0"/>
                    </a:lnTo>
                    <a:lnTo>
                      <a:pt x="0" y="0"/>
                    </a:lnTo>
                    <a:close/>
                  </a:path>
                </a:pathLst>
              </a:custGeom>
              <a:solidFill>
                <a:srgbClr val="22658A"/>
              </a:solidFill>
            </p:spPr>
          </p:sp>
          <p:sp>
            <p:nvSpPr>
              <p:cNvPr name="Freeform 39" id="39"/>
              <p:cNvSpPr/>
              <p:nvPr/>
            </p:nvSpPr>
            <p:spPr>
              <a:xfrm flipH="false" flipV="false" rot="0">
                <a:off x="63500" y="3646043"/>
                <a:ext cx="1228344" cy="337439"/>
              </a:xfrm>
              <a:custGeom>
                <a:avLst/>
                <a:gdLst/>
                <a:ahLst/>
                <a:cxnLst/>
                <a:rect r="r" b="b" t="t" l="l"/>
                <a:pathLst>
                  <a:path h="337439" w="1228344">
                    <a:moveTo>
                      <a:pt x="0" y="337439"/>
                    </a:moveTo>
                    <a:lnTo>
                      <a:pt x="1228344" y="337439"/>
                    </a:lnTo>
                    <a:lnTo>
                      <a:pt x="1228344" y="0"/>
                    </a:lnTo>
                    <a:lnTo>
                      <a:pt x="0" y="0"/>
                    </a:lnTo>
                    <a:close/>
                  </a:path>
                </a:pathLst>
              </a:custGeom>
              <a:solidFill>
                <a:srgbClr val="22658A"/>
              </a:solidFill>
            </p:spPr>
          </p:sp>
          <p:sp>
            <p:nvSpPr>
              <p:cNvPr name="Freeform 40" id="40"/>
              <p:cNvSpPr/>
              <p:nvPr/>
            </p:nvSpPr>
            <p:spPr>
              <a:xfrm flipH="false" flipV="false" rot="0">
                <a:off x="63500" y="4004310"/>
                <a:ext cx="1228344" cy="337312"/>
              </a:xfrm>
              <a:custGeom>
                <a:avLst/>
                <a:gdLst/>
                <a:ahLst/>
                <a:cxnLst/>
                <a:rect r="r" b="b" t="t" l="l"/>
                <a:pathLst>
                  <a:path h="337312" w="1228344">
                    <a:moveTo>
                      <a:pt x="0" y="337312"/>
                    </a:moveTo>
                    <a:lnTo>
                      <a:pt x="1228344" y="337312"/>
                    </a:lnTo>
                    <a:lnTo>
                      <a:pt x="1228344" y="0"/>
                    </a:lnTo>
                    <a:lnTo>
                      <a:pt x="0" y="0"/>
                    </a:lnTo>
                    <a:close/>
                  </a:path>
                </a:pathLst>
              </a:custGeom>
              <a:solidFill>
                <a:srgbClr val="22658A"/>
              </a:solidFill>
            </p:spPr>
          </p:sp>
          <p:sp>
            <p:nvSpPr>
              <p:cNvPr name="Freeform 41" id="41"/>
              <p:cNvSpPr/>
              <p:nvPr/>
            </p:nvSpPr>
            <p:spPr>
              <a:xfrm flipH="false" flipV="false" rot="0">
                <a:off x="1246759" y="2727071"/>
                <a:ext cx="869569" cy="1812544"/>
              </a:xfrm>
              <a:custGeom>
                <a:avLst/>
                <a:gdLst/>
                <a:ahLst/>
                <a:cxnLst/>
                <a:rect r="r" b="b" t="t" l="l"/>
                <a:pathLst>
                  <a:path h="1812544" w="869569">
                    <a:moveTo>
                      <a:pt x="0" y="381"/>
                    </a:moveTo>
                    <a:lnTo>
                      <a:pt x="187579" y="0"/>
                    </a:lnTo>
                    <a:lnTo>
                      <a:pt x="592201" y="1797050"/>
                    </a:lnTo>
                    <a:lnTo>
                      <a:pt x="579755" y="1799844"/>
                    </a:lnTo>
                    <a:lnTo>
                      <a:pt x="579755" y="1787144"/>
                    </a:lnTo>
                    <a:lnTo>
                      <a:pt x="869569" y="1787144"/>
                    </a:lnTo>
                    <a:lnTo>
                      <a:pt x="869569" y="1812544"/>
                    </a:lnTo>
                    <a:lnTo>
                      <a:pt x="569595" y="1812544"/>
                    </a:lnTo>
                    <a:lnTo>
                      <a:pt x="164973" y="15494"/>
                    </a:lnTo>
                    <a:lnTo>
                      <a:pt x="177419" y="12700"/>
                    </a:lnTo>
                    <a:lnTo>
                      <a:pt x="177419" y="25400"/>
                    </a:lnTo>
                    <a:lnTo>
                      <a:pt x="0" y="25654"/>
                    </a:lnTo>
                    <a:close/>
                  </a:path>
                </a:pathLst>
              </a:custGeom>
              <a:solidFill>
                <a:srgbClr val="40AD49"/>
              </a:solidFill>
            </p:spPr>
          </p:sp>
          <p:sp>
            <p:nvSpPr>
              <p:cNvPr name="Freeform 42" id="42"/>
              <p:cNvSpPr/>
              <p:nvPr/>
            </p:nvSpPr>
            <p:spPr>
              <a:xfrm flipH="false" flipV="false" rot="0">
                <a:off x="63500" y="4530852"/>
                <a:ext cx="1228344" cy="884682"/>
              </a:xfrm>
              <a:custGeom>
                <a:avLst/>
                <a:gdLst/>
                <a:ahLst/>
                <a:cxnLst/>
                <a:rect r="r" b="b" t="t" l="l"/>
                <a:pathLst>
                  <a:path h="884682" w="1228344">
                    <a:moveTo>
                      <a:pt x="0" y="0"/>
                    </a:moveTo>
                    <a:lnTo>
                      <a:pt x="1228344" y="0"/>
                    </a:lnTo>
                    <a:lnTo>
                      <a:pt x="1228344" y="884682"/>
                    </a:lnTo>
                    <a:lnTo>
                      <a:pt x="0" y="884682"/>
                    </a:lnTo>
                    <a:close/>
                  </a:path>
                </a:pathLst>
              </a:custGeom>
              <a:solidFill>
                <a:srgbClr val="ABAEB1"/>
              </a:solidFill>
            </p:spPr>
          </p:sp>
          <p:sp>
            <p:nvSpPr>
              <p:cNvPr name="Freeform 43" id="43"/>
              <p:cNvSpPr/>
              <p:nvPr/>
            </p:nvSpPr>
            <p:spPr>
              <a:xfrm flipH="false" flipV="false" rot="0">
                <a:off x="139319" y="4644009"/>
                <a:ext cx="1076833" cy="286512"/>
              </a:xfrm>
              <a:custGeom>
                <a:avLst/>
                <a:gdLst/>
                <a:ahLst/>
                <a:cxnLst/>
                <a:rect r="r" b="b" t="t" l="l"/>
                <a:pathLst>
                  <a:path h="286512" w="1076833">
                    <a:moveTo>
                      <a:pt x="0" y="286512"/>
                    </a:moveTo>
                    <a:lnTo>
                      <a:pt x="1076833" y="286512"/>
                    </a:lnTo>
                    <a:lnTo>
                      <a:pt x="1076833" y="0"/>
                    </a:lnTo>
                    <a:lnTo>
                      <a:pt x="0" y="0"/>
                    </a:lnTo>
                    <a:close/>
                  </a:path>
                </a:pathLst>
              </a:custGeom>
              <a:solidFill>
                <a:srgbClr val="03304B"/>
              </a:solidFill>
            </p:spPr>
          </p:sp>
          <p:sp>
            <p:nvSpPr>
              <p:cNvPr name="Freeform 44" id="44"/>
              <p:cNvSpPr/>
              <p:nvPr/>
            </p:nvSpPr>
            <p:spPr>
              <a:xfrm flipH="false" flipV="false" rot="0">
                <a:off x="139319" y="5018532"/>
                <a:ext cx="1076833" cy="286512"/>
              </a:xfrm>
              <a:custGeom>
                <a:avLst/>
                <a:gdLst/>
                <a:ahLst/>
                <a:cxnLst/>
                <a:rect r="r" b="b" t="t" l="l"/>
                <a:pathLst>
                  <a:path h="286512" w="1076833">
                    <a:moveTo>
                      <a:pt x="0" y="286512"/>
                    </a:moveTo>
                    <a:lnTo>
                      <a:pt x="1076833" y="286512"/>
                    </a:lnTo>
                    <a:lnTo>
                      <a:pt x="1076833" y="0"/>
                    </a:lnTo>
                    <a:lnTo>
                      <a:pt x="0" y="0"/>
                    </a:lnTo>
                    <a:close/>
                  </a:path>
                </a:pathLst>
              </a:custGeom>
              <a:solidFill>
                <a:srgbClr val="22658A"/>
              </a:solidFill>
            </p:spPr>
          </p:sp>
          <p:sp>
            <p:nvSpPr>
              <p:cNvPr name="Freeform 45" id="45"/>
              <p:cNvSpPr/>
              <p:nvPr/>
            </p:nvSpPr>
            <p:spPr>
              <a:xfrm flipH="false" flipV="false" rot="0">
                <a:off x="2029460" y="420878"/>
                <a:ext cx="1234440" cy="336550"/>
              </a:xfrm>
              <a:custGeom>
                <a:avLst/>
                <a:gdLst/>
                <a:ahLst/>
                <a:cxnLst/>
                <a:rect r="r" b="b" t="t" l="l"/>
                <a:pathLst>
                  <a:path h="336550" w="1234440">
                    <a:moveTo>
                      <a:pt x="0" y="336550"/>
                    </a:moveTo>
                    <a:lnTo>
                      <a:pt x="1234440" y="336550"/>
                    </a:lnTo>
                    <a:lnTo>
                      <a:pt x="1234440" y="0"/>
                    </a:lnTo>
                    <a:lnTo>
                      <a:pt x="0" y="0"/>
                    </a:lnTo>
                    <a:close/>
                  </a:path>
                </a:pathLst>
              </a:custGeom>
              <a:solidFill>
                <a:srgbClr val="ABAEB1"/>
              </a:solidFill>
            </p:spPr>
          </p:sp>
          <p:sp>
            <p:nvSpPr>
              <p:cNvPr name="Freeform 46" id="46"/>
              <p:cNvSpPr/>
              <p:nvPr/>
            </p:nvSpPr>
            <p:spPr>
              <a:xfrm flipH="false" flipV="false" rot="0">
                <a:off x="63500" y="2571242"/>
                <a:ext cx="1228344" cy="337439"/>
              </a:xfrm>
              <a:custGeom>
                <a:avLst/>
                <a:gdLst/>
                <a:ahLst/>
                <a:cxnLst/>
                <a:rect r="r" b="b" t="t" l="l"/>
                <a:pathLst>
                  <a:path h="337439" w="1228344">
                    <a:moveTo>
                      <a:pt x="0" y="337439"/>
                    </a:moveTo>
                    <a:lnTo>
                      <a:pt x="1228344" y="337439"/>
                    </a:lnTo>
                    <a:lnTo>
                      <a:pt x="1228344" y="0"/>
                    </a:lnTo>
                    <a:lnTo>
                      <a:pt x="0" y="0"/>
                    </a:lnTo>
                    <a:close/>
                  </a:path>
                </a:pathLst>
              </a:custGeom>
              <a:solidFill>
                <a:srgbClr val="22658A"/>
              </a:solidFill>
            </p:spPr>
          </p:sp>
          <p:sp>
            <p:nvSpPr>
              <p:cNvPr name="Freeform 47" id="47"/>
              <p:cNvSpPr/>
              <p:nvPr/>
            </p:nvSpPr>
            <p:spPr>
              <a:xfrm flipH="false" flipV="false" rot="0">
                <a:off x="2029460" y="1502791"/>
                <a:ext cx="1234440" cy="336550"/>
              </a:xfrm>
              <a:custGeom>
                <a:avLst/>
                <a:gdLst/>
                <a:ahLst/>
                <a:cxnLst/>
                <a:rect r="r" b="b" t="t" l="l"/>
                <a:pathLst>
                  <a:path h="336550" w="1234440">
                    <a:moveTo>
                      <a:pt x="0" y="336550"/>
                    </a:moveTo>
                    <a:lnTo>
                      <a:pt x="1234440" y="336550"/>
                    </a:lnTo>
                    <a:lnTo>
                      <a:pt x="1234440" y="0"/>
                    </a:lnTo>
                    <a:lnTo>
                      <a:pt x="0" y="0"/>
                    </a:lnTo>
                    <a:close/>
                  </a:path>
                </a:pathLst>
              </a:custGeom>
              <a:solidFill>
                <a:srgbClr val="E2E2E2"/>
              </a:solidFill>
            </p:spPr>
          </p:sp>
          <p:sp>
            <p:nvSpPr>
              <p:cNvPr name="Freeform 48" id="48"/>
              <p:cNvSpPr/>
              <p:nvPr/>
            </p:nvSpPr>
            <p:spPr>
              <a:xfrm flipH="false" flipV="false" rot="0">
                <a:off x="2029460" y="1860169"/>
                <a:ext cx="1234440" cy="336550"/>
              </a:xfrm>
              <a:custGeom>
                <a:avLst/>
                <a:gdLst/>
                <a:ahLst/>
                <a:cxnLst/>
                <a:rect r="r" b="b" t="t" l="l"/>
                <a:pathLst>
                  <a:path h="336550" w="1234440">
                    <a:moveTo>
                      <a:pt x="0" y="336550"/>
                    </a:moveTo>
                    <a:lnTo>
                      <a:pt x="1234440" y="336550"/>
                    </a:lnTo>
                    <a:lnTo>
                      <a:pt x="1234440" y="0"/>
                    </a:lnTo>
                    <a:lnTo>
                      <a:pt x="0" y="0"/>
                    </a:lnTo>
                    <a:close/>
                  </a:path>
                </a:pathLst>
              </a:custGeom>
              <a:solidFill>
                <a:srgbClr val="E2E2E2"/>
              </a:solidFill>
            </p:spPr>
          </p:sp>
          <p:sp>
            <p:nvSpPr>
              <p:cNvPr name="Freeform 49" id="49"/>
              <p:cNvSpPr/>
              <p:nvPr/>
            </p:nvSpPr>
            <p:spPr>
              <a:xfrm flipH="false" flipV="false" rot="0">
                <a:off x="2029460" y="2217547"/>
                <a:ext cx="1234440" cy="336550"/>
              </a:xfrm>
              <a:custGeom>
                <a:avLst/>
                <a:gdLst/>
                <a:ahLst/>
                <a:cxnLst/>
                <a:rect r="r" b="b" t="t" l="l"/>
                <a:pathLst>
                  <a:path h="336550" w="1234440">
                    <a:moveTo>
                      <a:pt x="0" y="336550"/>
                    </a:moveTo>
                    <a:lnTo>
                      <a:pt x="1234440" y="336550"/>
                    </a:lnTo>
                    <a:lnTo>
                      <a:pt x="1234440" y="0"/>
                    </a:lnTo>
                    <a:lnTo>
                      <a:pt x="0" y="0"/>
                    </a:lnTo>
                    <a:close/>
                  </a:path>
                </a:pathLst>
              </a:custGeom>
              <a:solidFill>
                <a:srgbClr val="ABAEB1"/>
              </a:solidFill>
            </p:spPr>
          </p:sp>
          <p:sp>
            <p:nvSpPr>
              <p:cNvPr name="Freeform 50" id="50"/>
              <p:cNvSpPr/>
              <p:nvPr/>
            </p:nvSpPr>
            <p:spPr>
              <a:xfrm flipH="false" flipV="false" rot="0">
                <a:off x="2035810" y="69850"/>
                <a:ext cx="1221740" cy="323850"/>
              </a:xfrm>
              <a:custGeom>
                <a:avLst/>
                <a:gdLst/>
                <a:ahLst/>
                <a:cxnLst/>
                <a:rect r="r" b="b" t="t" l="l"/>
                <a:pathLst>
                  <a:path h="323850" w="1221740">
                    <a:moveTo>
                      <a:pt x="0" y="323850"/>
                    </a:moveTo>
                    <a:lnTo>
                      <a:pt x="1221740" y="323850"/>
                    </a:lnTo>
                    <a:lnTo>
                      <a:pt x="1221740" y="0"/>
                    </a:lnTo>
                    <a:lnTo>
                      <a:pt x="0" y="0"/>
                    </a:lnTo>
                    <a:close/>
                  </a:path>
                </a:pathLst>
              </a:custGeom>
              <a:solidFill>
                <a:srgbClr val="ABAEB1"/>
              </a:solidFill>
            </p:spPr>
          </p:sp>
          <p:sp>
            <p:nvSpPr>
              <p:cNvPr name="Freeform 51" id="51"/>
              <p:cNvSpPr/>
              <p:nvPr/>
            </p:nvSpPr>
            <p:spPr>
              <a:xfrm flipH="false" flipV="false" rot="0">
                <a:off x="2029460" y="63500"/>
                <a:ext cx="1234440" cy="336550"/>
              </a:xfrm>
              <a:custGeom>
                <a:avLst/>
                <a:gdLst/>
                <a:ahLst/>
                <a:cxnLst/>
                <a:rect r="r" b="b" t="t" l="l"/>
                <a:pathLst>
                  <a:path h="336550" w="1234440">
                    <a:moveTo>
                      <a:pt x="6350" y="323850"/>
                    </a:moveTo>
                    <a:lnTo>
                      <a:pt x="1228090" y="323850"/>
                    </a:lnTo>
                    <a:lnTo>
                      <a:pt x="1228090" y="330200"/>
                    </a:lnTo>
                    <a:lnTo>
                      <a:pt x="1221740" y="330200"/>
                    </a:lnTo>
                    <a:lnTo>
                      <a:pt x="1221740" y="6350"/>
                    </a:lnTo>
                    <a:lnTo>
                      <a:pt x="1228090" y="6350"/>
                    </a:lnTo>
                    <a:lnTo>
                      <a:pt x="1228090" y="12700"/>
                    </a:lnTo>
                    <a:lnTo>
                      <a:pt x="6350" y="12700"/>
                    </a:lnTo>
                    <a:lnTo>
                      <a:pt x="6350" y="6350"/>
                    </a:lnTo>
                    <a:lnTo>
                      <a:pt x="12700" y="6350"/>
                    </a:lnTo>
                    <a:lnTo>
                      <a:pt x="12700" y="330200"/>
                    </a:lnTo>
                    <a:lnTo>
                      <a:pt x="6350" y="330200"/>
                    </a:lnTo>
                    <a:lnTo>
                      <a:pt x="6350" y="323850"/>
                    </a:lnTo>
                    <a:moveTo>
                      <a:pt x="6350" y="336550"/>
                    </a:moveTo>
                    <a:lnTo>
                      <a:pt x="0" y="336550"/>
                    </a:lnTo>
                    <a:lnTo>
                      <a:pt x="0" y="0"/>
                    </a:lnTo>
                    <a:lnTo>
                      <a:pt x="1234440" y="0"/>
                    </a:lnTo>
                    <a:lnTo>
                      <a:pt x="1234440" y="336550"/>
                    </a:lnTo>
                    <a:lnTo>
                      <a:pt x="6350" y="336550"/>
                    </a:lnTo>
                    <a:close/>
                  </a:path>
                </a:pathLst>
              </a:custGeom>
              <a:solidFill>
                <a:srgbClr val="D2232A"/>
              </a:solidFill>
            </p:spPr>
          </p:sp>
          <p:sp>
            <p:nvSpPr>
              <p:cNvPr name="Freeform 52" id="52"/>
              <p:cNvSpPr/>
              <p:nvPr/>
            </p:nvSpPr>
            <p:spPr>
              <a:xfrm flipH="false" flipV="false" rot="0">
                <a:off x="2035810" y="4010533"/>
                <a:ext cx="1221740" cy="323850"/>
              </a:xfrm>
              <a:custGeom>
                <a:avLst/>
                <a:gdLst/>
                <a:ahLst/>
                <a:cxnLst/>
                <a:rect r="r" b="b" t="t" l="l"/>
                <a:pathLst>
                  <a:path h="323850" w="1221740">
                    <a:moveTo>
                      <a:pt x="0" y="323850"/>
                    </a:moveTo>
                    <a:lnTo>
                      <a:pt x="1221740" y="323850"/>
                    </a:lnTo>
                    <a:lnTo>
                      <a:pt x="1221740" y="0"/>
                    </a:lnTo>
                    <a:lnTo>
                      <a:pt x="0" y="0"/>
                    </a:lnTo>
                    <a:close/>
                  </a:path>
                </a:pathLst>
              </a:custGeom>
              <a:solidFill>
                <a:srgbClr val="E2E2E2"/>
              </a:solidFill>
            </p:spPr>
          </p:sp>
          <p:sp>
            <p:nvSpPr>
              <p:cNvPr name="Freeform 53" id="53"/>
              <p:cNvSpPr/>
              <p:nvPr/>
            </p:nvSpPr>
            <p:spPr>
              <a:xfrm flipH="false" flipV="false" rot="0">
                <a:off x="2029460" y="4004183"/>
                <a:ext cx="1234440" cy="336550"/>
              </a:xfrm>
              <a:custGeom>
                <a:avLst/>
                <a:gdLst/>
                <a:ahLst/>
                <a:cxnLst/>
                <a:rect r="r" b="b" t="t" l="l"/>
                <a:pathLst>
                  <a:path h="336550" w="1234440">
                    <a:moveTo>
                      <a:pt x="6350" y="323850"/>
                    </a:moveTo>
                    <a:lnTo>
                      <a:pt x="1228090" y="323850"/>
                    </a:lnTo>
                    <a:lnTo>
                      <a:pt x="1228090" y="330200"/>
                    </a:lnTo>
                    <a:lnTo>
                      <a:pt x="1221740" y="330200"/>
                    </a:lnTo>
                    <a:lnTo>
                      <a:pt x="1221740" y="6350"/>
                    </a:lnTo>
                    <a:lnTo>
                      <a:pt x="1228090" y="6350"/>
                    </a:lnTo>
                    <a:lnTo>
                      <a:pt x="1228090" y="12700"/>
                    </a:lnTo>
                    <a:lnTo>
                      <a:pt x="6350" y="12700"/>
                    </a:lnTo>
                    <a:lnTo>
                      <a:pt x="6350" y="6350"/>
                    </a:lnTo>
                    <a:lnTo>
                      <a:pt x="12700" y="6350"/>
                    </a:lnTo>
                    <a:lnTo>
                      <a:pt x="12700" y="330200"/>
                    </a:lnTo>
                    <a:lnTo>
                      <a:pt x="6350" y="330200"/>
                    </a:lnTo>
                    <a:lnTo>
                      <a:pt x="6350" y="323850"/>
                    </a:lnTo>
                    <a:moveTo>
                      <a:pt x="6350" y="336550"/>
                    </a:moveTo>
                    <a:lnTo>
                      <a:pt x="0" y="336550"/>
                    </a:lnTo>
                    <a:lnTo>
                      <a:pt x="0" y="0"/>
                    </a:lnTo>
                    <a:lnTo>
                      <a:pt x="1234440" y="0"/>
                    </a:lnTo>
                    <a:lnTo>
                      <a:pt x="1234440" y="336550"/>
                    </a:lnTo>
                    <a:lnTo>
                      <a:pt x="6350" y="336550"/>
                    </a:lnTo>
                    <a:close/>
                  </a:path>
                </a:pathLst>
              </a:custGeom>
              <a:solidFill>
                <a:srgbClr val="D2232A"/>
              </a:solidFill>
            </p:spPr>
          </p:sp>
          <p:sp>
            <p:nvSpPr>
              <p:cNvPr name="Freeform 54" id="54"/>
              <p:cNvSpPr/>
              <p:nvPr/>
            </p:nvSpPr>
            <p:spPr>
              <a:xfrm flipH="false" flipV="false" rot="0">
                <a:off x="2035810" y="794512"/>
                <a:ext cx="1221740" cy="323850"/>
              </a:xfrm>
              <a:custGeom>
                <a:avLst/>
                <a:gdLst/>
                <a:ahLst/>
                <a:cxnLst/>
                <a:rect r="r" b="b" t="t" l="l"/>
                <a:pathLst>
                  <a:path h="323850" w="1221740">
                    <a:moveTo>
                      <a:pt x="0" y="323850"/>
                    </a:moveTo>
                    <a:lnTo>
                      <a:pt x="1221740" y="323850"/>
                    </a:lnTo>
                    <a:lnTo>
                      <a:pt x="1221740" y="0"/>
                    </a:lnTo>
                    <a:lnTo>
                      <a:pt x="0" y="0"/>
                    </a:lnTo>
                    <a:close/>
                  </a:path>
                </a:pathLst>
              </a:custGeom>
              <a:solidFill>
                <a:srgbClr val="ABAEB1"/>
              </a:solidFill>
            </p:spPr>
          </p:sp>
          <p:sp>
            <p:nvSpPr>
              <p:cNvPr name="Freeform 55" id="55"/>
              <p:cNvSpPr/>
              <p:nvPr/>
            </p:nvSpPr>
            <p:spPr>
              <a:xfrm flipH="false" flipV="false" rot="0">
                <a:off x="2029460" y="788162"/>
                <a:ext cx="1234440" cy="336550"/>
              </a:xfrm>
              <a:custGeom>
                <a:avLst/>
                <a:gdLst/>
                <a:ahLst/>
                <a:cxnLst/>
                <a:rect r="r" b="b" t="t" l="l"/>
                <a:pathLst>
                  <a:path h="336550" w="1234440">
                    <a:moveTo>
                      <a:pt x="6350" y="323850"/>
                    </a:moveTo>
                    <a:lnTo>
                      <a:pt x="1228090" y="323850"/>
                    </a:lnTo>
                    <a:lnTo>
                      <a:pt x="1228090" y="330200"/>
                    </a:lnTo>
                    <a:lnTo>
                      <a:pt x="1221740" y="330200"/>
                    </a:lnTo>
                    <a:lnTo>
                      <a:pt x="1221740" y="6350"/>
                    </a:lnTo>
                    <a:lnTo>
                      <a:pt x="1228090" y="6350"/>
                    </a:lnTo>
                    <a:lnTo>
                      <a:pt x="1228090" y="12700"/>
                    </a:lnTo>
                    <a:lnTo>
                      <a:pt x="6350" y="12700"/>
                    </a:lnTo>
                    <a:lnTo>
                      <a:pt x="6350" y="6350"/>
                    </a:lnTo>
                    <a:lnTo>
                      <a:pt x="12700" y="6350"/>
                    </a:lnTo>
                    <a:lnTo>
                      <a:pt x="12700" y="330200"/>
                    </a:lnTo>
                    <a:lnTo>
                      <a:pt x="6350" y="330200"/>
                    </a:lnTo>
                    <a:lnTo>
                      <a:pt x="6350" y="323850"/>
                    </a:lnTo>
                    <a:moveTo>
                      <a:pt x="6350" y="336550"/>
                    </a:moveTo>
                    <a:lnTo>
                      <a:pt x="0" y="336550"/>
                    </a:lnTo>
                    <a:lnTo>
                      <a:pt x="0" y="0"/>
                    </a:lnTo>
                    <a:lnTo>
                      <a:pt x="1234440" y="0"/>
                    </a:lnTo>
                    <a:lnTo>
                      <a:pt x="1234440" y="336550"/>
                    </a:lnTo>
                    <a:lnTo>
                      <a:pt x="6350" y="336550"/>
                    </a:lnTo>
                    <a:close/>
                  </a:path>
                </a:pathLst>
              </a:custGeom>
              <a:solidFill>
                <a:srgbClr val="D2232A"/>
              </a:solidFill>
            </p:spPr>
          </p:sp>
          <p:sp>
            <p:nvSpPr>
              <p:cNvPr name="Freeform 56" id="56"/>
              <p:cNvSpPr/>
              <p:nvPr/>
            </p:nvSpPr>
            <p:spPr>
              <a:xfrm flipH="false" flipV="false" rot="0">
                <a:off x="2035810" y="1151890"/>
                <a:ext cx="1221740" cy="323850"/>
              </a:xfrm>
              <a:custGeom>
                <a:avLst/>
                <a:gdLst/>
                <a:ahLst/>
                <a:cxnLst/>
                <a:rect r="r" b="b" t="t" l="l"/>
                <a:pathLst>
                  <a:path h="323850" w="1221740">
                    <a:moveTo>
                      <a:pt x="0" y="323850"/>
                    </a:moveTo>
                    <a:lnTo>
                      <a:pt x="1221740" y="323850"/>
                    </a:lnTo>
                    <a:lnTo>
                      <a:pt x="1221740" y="0"/>
                    </a:lnTo>
                    <a:lnTo>
                      <a:pt x="0" y="0"/>
                    </a:lnTo>
                    <a:close/>
                  </a:path>
                </a:pathLst>
              </a:custGeom>
              <a:solidFill>
                <a:srgbClr val="ABAEB1"/>
              </a:solidFill>
            </p:spPr>
          </p:sp>
          <p:sp>
            <p:nvSpPr>
              <p:cNvPr name="Freeform 57" id="57"/>
              <p:cNvSpPr/>
              <p:nvPr/>
            </p:nvSpPr>
            <p:spPr>
              <a:xfrm flipH="false" flipV="false" rot="0">
                <a:off x="2029460" y="1145540"/>
                <a:ext cx="1234440" cy="336550"/>
              </a:xfrm>
              <a:custGeom>
                <a:avLst/>
                <a:gdLst/>
                <a:ahLst/>
                <a:cxnLst/>
                <a:rect r="r" b="b" t="t" l="l"/>
                <a:pathLst>
                  <a:path h="336550" w="1234440">
                    <a:moveTo>
                      <a:pt x="6350" y="323850"/>
                    </a:moveTo>
                    <a:lnTo>
                      <a:pt x="1228090" y="323850"/>
                    </a:lnTo>
                    <a:lnTo>
                      <a:pt x="1228090" y="330200"/>
                    </a:lnTo>
                    <a:lnTo>
                      <a:pt x="1221740" y="330200"/>
                    </a:lnTo>
                    <a:lnTo>
                      <a:pt x="1221740" y="6350"/>
                    </a:lnTo>
                    <a:lnTo>
                      <a:pt x="1228090" y="6350"/>
                    </a:lnTo>
                    <a:lnTo>
                      <a:pt x="1228090" y="12700"/>
                    </a:lnTo>
                    <a:lnTo>
                      <a:pt x="6350" y="12700"/>
                    </a:lnTo>
                    <a:lnTo>
                      <a:pt x="6350" y="6350"/>
                    </a:lnTo>
                    <a:lnTo>
                      <a:pt x="12700" y="6350"/>
                    </a:lnTo>
                    <a:lnTo>
                      <a:pt x="12700" y="330200"/>
                    </a:lnTo>
                    <a:lnTo>
                      <a:pt x="6350" y="330200"/>
                    </a:lnTo>
                    <a:lnTo>
                      <a:pt x="6350" y="323850"/>
                    </a:lnTo>
                    <a:moveTo>
                      <a:pt x="6350" y="336550"/>
                    </a:moveTo>
                    <a:lnTo>
                      <a:pt x="0" y="336550"/>
                    </a:lnTo>
                    <a:lnTo>
                      <a:pt x="0" y="0"/>
                    </a:lnTo>
                    <a:lnTo>
                      <a:pt x="1234440" y="0"/>
                    </a:lnTo>
                    <a:lnTo>
                      <a:pt x="1234440" y="336550"/>
                    </a:lnTo>
                    <a:lnTo>
                      <a:pt x="6350" y="336550"/>
                    </a:lnTo>
                    <a:close/>
                  </a:path>
                </a:pathLst>
              </a:custGeom>
              <a:solidFill>
                <a:srgbClr val="D2232A"/>
              </a:solidFill>
            </p:spPr>
          </p:sp>
          <p:sp>
            <p:nvSpPr>
              <p:cNvPr name="Freeform 58" id="58"/>
              <p:cNvSpPr/>
              <p:nvPr/>
            </p:nvSpPr>
            <p:spPr>
              <a:xfrm flipH="false" flipV="false" rot="0">
                <a:off x="2035810" y="2581148"/>
                <a:ext cx="1221740" cy="323850"/>
              </a:xfrm>
              <a:custGeom>
                <a:avLst/>
                <a:gdLst/>
                <a:ahLst/>
                <a:cxnLst/>
                <a:rect r="r" b="b" t="t" l="l"/>
                <a:pathLst>
                  <a:path h="323850" w="1221740">
                    <a:moveTo>
                      <a:pt x="0" y="323850"/>
                    </a:moveTo>
                    <a:lnTo>
                      <a:pt x="1221740" y="323850"/>
                    </a:lnTo>
                    <a:lnTo>
                      <a:pt x="1221740" y="0"/>
                    </a:lnTo>
                    <a:lnTo>
                      <a:pt x="0" y="0"/>
                    </a:lnTo>
                    <a:close/>
                  </a:path>
                </a:pathLst>
              </a:custGeom>
              <a:solidFill>
                <a:srgbClr val="ABAEB1"/>
              </a:solidFill>
            </p:spPr>
          </p:sp>
          <p:sp>
            <p:nvSpPr>
              <p:cNvPr name="Freeform 59" id="59"/>
              <p:cNvSpPr/>
              <p:nvPr/>
            </p:nvSpPr>
            <p:spPr>
              <a:xfrm flipH="false" flipV="false" rot="0">
                <a:off x="2029460" y="2574798"/>
                <a:ext cx="1234440" cy="336550"/>
              </a:xfrm>
              <a:custGeom>
                <a:avLst/>
                <a:gdLst/>
                <a:ahLst/>
                <a:cxnLst/>
                <a:rect r="r" b="b" t="t" l="l"/>
                <a:pathLst>
                  <a:path h="336550" w="1234440">
                    <a:moveTo>
                      <a:pt x="6350" y="323850"/>
                    </a:moveTo>
                    <a:lnTo>
                      <a:pt x="1228090" y="323850"/>
                    </a:lnTo>
                    <a:lnTo>
                      <a:pt x="1228090" y="330200"/>
                    </a:lnTo>
                    <a:lnTo>
                      <a:pt x="1221740" y="330200"/>
                    </a:lnTo>
                    <a:lnTo>
                      <a:pt x="1221740" y="6350"/>
                    </a:lnTo>
                    <a:lnTo>
                      <a:pt x="1228090" y="6350"/>
                    </a:lnTo>
                    <a:lnTo>
                      <a:pt x="1228090" y="12700"/>
                    </a:lnTo>
                    <a:lnTo>
                      <a:pt x="6350" y="12700"/>
                    </a:lnTo>
                    <a:lnTo>
                      <a:pt x="6350" y="6350"/>
                    </a:lnTo>
                    <a:lnTo>
                      <a:pt x="12700" y="6350"/>
                    </a:lnTo>
                    <a:lnTo>
                      <a:pt x="12700" y="330200"/>
                    </a:lnTo>
                    <a:lnTo>
                      <a:pt x="6350" y="330200"/>
                    </a:lnTo>
                    <a:lnTo>
                      <a:pt x="6350" y="323850"/>
                    </a:lnTo>
                    <a:moveTo>
                      <a:pt x="6350" y="336550"/>
                    </a:moveTo>
                    <a:lnTo>
                      <a:pt x="0" y="336550"/>
                    </a:lnTo>
                    <a:lnTo>
                      <a:pt x="0" y="0"/>
                    </a:lnTo>
                    <a:lnTo>
                      <a:pt x="1234440" y="0"/>
                    </a:lnTo>
                    <a:lnTo>
                      <a:pt x="1234440" y="336550"/>
                    </a:lnTo>
                    <a:lnTo>
                      <a:pt x="6350" y="336550"/>
                    </a:lnTo>
                    <a:close/>
                  </a:path>
                </a:pathLst>
              </a:custGeom>
              <a:solidFill>
                <a:srgbClr val="D2232A"/>
              </a:solidFill>
            </p:spPr>
          </p:sp>
          <p:sp>
            <p:nvSpPr>
              <p:cNvPr name="Freeform 60" id="60"/>
              <p:cNvSpPr/>
              <p:nvPr/>
            </p:nvSpPr>
            <p:spPr>
              <a:xfrm flipH="false" flipV="false" rot="0">
                <a:off x="2035810" y="2938526"/>
                <a:ext cx="1221740" cy="323850"/>
              </a:xfrm>
              <a:custGeom>
                <a:avLst/>
                <a:gdLst/>
                <a:ahLst/>
                <a:cxnLst/>
                <a:rect r="r" b="b" t="t" l="l"/>
                <a:pathLst>
                  <a:path h="323850" w="1221740">
                    <a:moveTo>
                      <a:pt x="0" y="323850"/>
                    </a:moveTo>
                    <a:lnTo>
                      <a:pt x="1221740" y="323850"/>
                    </a:lnTo>
                    <a:lnTo>
                      <a:pt x="1221740" y="0"/>
                    </a:lnTo>
                    <a:lnTo>
                      <a:pt x="0" y="0"/>
                    </a:lnTo>
                    <a:close/>
                  </a:path>
                </a:pathLst>
              </a:custGeom>
              <a:solidFill>
                <a:srgbClr val="E2E2E2"/>
              </a:solidFill>
            </p:spPr>
          </p:sp>
          <p:sp>
            <p:nvSpPr>
              <p:cNvPr name="Freeform 61" id="61"/>
              <p:cNvSpPr/>
              <p:nvPr/>
            </p:nvSpPr>
            <p:spPr>
              <a:xfrm flipH="false" flipV="false" rot="0">
                <a:off x="2029460" y="2932176"/>
                <a:ext cx="1234440" cy="336550"/>
              </a:xfrm>
              <a:custGeom>
                <a:avLst/>
                <a:gdLst/>
                <a:ahLst/>
                <a:cxnLst/>
                <a:rect r="r" b="b" t="t" l="l"/>
                <a:pathLst>
                  <a:path h="336550" w="1234440">
                    <a:moveTo>
                      <a:pt x="6350" y="323850"/>
                    </a:moveTo>
                    <a:lnTo>
                      <a:pt x="1228090" y="323850"/>
                    </a:lnTo>
                    <a:lnTo>
                      <a:pt x="1228090" y="330200"/>
                    </a:lnTo>
                    <a:lnTo>
                      <a:pt x="1221740" y="330200"/>
                    </a:lnTo>
                    <a:lnTo>
                      <a:pt x="1221740" y="6350"/>
                    </a:lnTo>
                    <a:lnTo>
                      <a:pt x="1228090" y="6350"/>
                    </a:lnTo>
                    <a:lnTo>
                      <a:pt x="1228090" y="12700"/>
                    </a:lnTo>
                    <a:lnTo>
                      <a:pt x="6350" y="12700"/>
                    </a:lnTo>
                    <a:lnTo>
                      <a:pt x="6350" y="6350"/>
                    </a:lnTo>
                    <a:lnTo>
                      <a:pt x="12700" y="6350"/>
                    </a:lnTo>
                    <a:lnTo>
                      <a:pt x="12700" y="330200"/>
                    </a:lnTo>
                    <a:lnTo>
                      <a:pt x="6350" y="330200"/>
                    </a:lnTo>
                    <a:lnTo>
                      <a:pt x="6350" y="323850"/>
                    </a:lnTo>
                    <a:moveTo>
                      <a:pt x="6350" y="336550"/>
                    </a:moveTo>
                    <a:lnTo>
                      <a:pt x="0" y="336550"/>
                    </a:lnTo>
                    <a:lnTo>
                      <a:pt x="0" y="0"/>
                    </a:lnTo>
                    <a:lnTo>
                      <a:pt x="1234440" y="0"/>
                    </a:lnTo>
                    <a:lnTo>
                      <a:pt x="1234440" y="336550"/>
                    </a:lnTo>
                    <a:lnTo>
                      <a:pt x="6350" y="336550"/>
                    </a:lnTo>
                    <a:close/>
                  </a:path>
                </a:pathLst>
              </a:custGeom>
              <a:solidFill>
                <a:srgbClr val="D2232A"/>
              </a:solidFill>
            </p:spPr>
          </p:sp>
          <p:sp>
            <p:nvSpPr>
              <p:cNvPr name="Freeform 62" id="62"/>
              <p:cNvSpPr/>
              <p:nvPr/>
            </p:nvSpPr>
            <p:spPr>
              <a:xfrm flipH="false" flipV="false" rot="0">
                <a:off x="2035810" y="3295904"/>
                <a:ext cx="1221740" cy="323850"/>
              </a:xfrm>
              <a:custGeom>
                <a:avLst/>
                <a:gdLst/>
                <a:ahLst/>
                <a:cxnLst/>
                <a:rect r="r" b="b" t="t" l="l"/>
                <a:pathLst>
                  <a:path h="323850" w="1221740">
                    <a:moveTo>
                      <a:pt x="0" y="323850"/>
                    </a:moveTo>
                    <a:lnTo>
                      <a:pt x="1221740" y="323850"/>
                    </a:lnTo>
                    <a:lnTo>
                      <a:pt x="1221740" y="0"/>
                    </a:lnTo>
                    <a:lnTo>
                      <a:pt x="0" y="0"/>
                    </a:lnTo>
                    <a:close/>
                  </a:path>
                </a:pathLst>
              </a:custGeom>
              <a:solidFill>
                <a:srgbClr val="ABAEB1"/>
              </a:solidFill>
            </p:spPr>
          </p:sp>
          <p:sp>
            <p:nvSpPr>
              <p:cNvPr name="Freeform 63" id="63"/>
              <p:cNvSpPr/>
              <p:nvPr/>
            </p:nvSpPr>
            <p:spPr>
              <a:xfrm flipH="false" flipV="false" rot="0">
                <a:off x="2029460" y="3289554"/>
                <a:ext cx="1234440" cy="336550"/>
              </a:xfrm>
              <a:custGeom>
                <a:avLst/>
                <a:gdLst/>
                <a:ahLst/>
                <a:cxnLst/>
                <a:rect r="r" b="b" t="t" l="l"/>
                <a:pathLst>
                  <a:path h="336550" w="1234440">
                    <a:moveTo>
                      <a:pt x="6350" y="323850"/>
                    </a:moveTo>
                    <a:lnTo>
                      <a:pt x="1228090" y="323850"/>
                    </a:lnTo>
                    <a:lnTo>
                      <a:pt x="1228090" y="330200"/>
                    </a:lnTo>
                    <a:lnTo>
                      <a:pt x="1221740" y="330200"/>
                    </a:lnTo>
                    <a:lnTo>
                      <a:pt x="1221740" y="6350"/>
                    </a:lnTo>
                    <a:lnTo>
                      <a:pt x="1228090" y="6350"/>
                    </a:lnTo>
                    <a:lnTo>
                      <a:pt x="1228090" y="12700"/>
                    </a:lnTo>
                    <a:lnTo>
                      <a:pt x="6350" y="12700"/>
                    </a:lnTo>
                    <a:lnTo>
                      <a:pt x="6350" y="6350"/>
                    </a:lnTo>
                    <a:lnTo>
                      <a:pt x="12700" y="6350"/>
                    </a:lnTo>
                    <a:lnTo>
                      <a:pt x="12700" y="330200"/>
                    </a:lnTo>
                    <a:lnTo>
                      <a:pt x="6350" y="330200"/>
                    </a:lnTo>
                    <a:lnTo>
                      <a:pt x="6350" y="323850"/>
                    </a:lnTo>
                    <a:moveTo>
                      <a:pt x="6350" y="336550"/>
                    </a:moveTo>
                    <a:lnTo>
                      <a:pt x="0" y="336550"/>
                    </a:lnTo>
                    <a:lnTo>
                      <a:pt x="0" y="0"/>
                    </a:lnTo>
                    <a:lnTo>
                      <a:pt x="1234440" y="0"/>
                    </a:lnTo>
                    <a:lnTo>
                      <a:pt x="1234440" y="336550"/>
                    </a:lnTo>
                    <a:lnTo>
                      <a:pt x="6350" y="336550"/>
                    </a:lnTo>
                    <a:close/>
                  </a:path>
                </a:pathLst>
              </a:custGeom>
              <a:solidFill>
                <a:srgbClr val="D2232A"/>
              </a:solidFill>
            </p:spPr>
          </p:sp>
          <p:sp>
            <p:nvSpPr>
              <p:cNvPr name="Freeform 64" id="64"/>
              <p:cNvSpPr/>
              <p:nvPr/>
            </p:nvSpPr>
            <p:spPr>
              <a:xfrm flipH="false" flipV="false" rot="0">
                <a:off x="2035810" y="3653282"/>
                <a:ext cx="1221740" cy="323850"/>
              </a:xfrm>
              <a:custGeom>
                <a:avLst/>
                <a:gdLst/>
                <a:ahLst/>
                <a:cxnLst/>
                <a:rect r="r" b="b" t="t" l="l"/>
                <a:pathLst>
                  <a:path h="323850" w="1221740">
                    <a:moveTo>
                      <a:pt x="0" y="323850"/>
                    </a:moveTo>
                    <a:lnTo>
                      <a:pt x="1221740" y="323850"/>
                    </a:lnTo>
                    <a:lnTo>
                      <a:pt x="1221740" y="0"/>
                    </a:lnTo>
                    <a:lnTo>
                      <a:pt x="0" y="0"/>
                    </a:lnTo>
                    <a:close/>
                  </a:path>
                </a:pathLst>
              </a:custGeom>
              <a:solidFill>
                <a:srgbClr val="E2E2E2"/>
              </a:solidFill>
            </p:spPr>
          </p:sp>
          <p:sp>
            <p:nvSpPr>
              <p:cNvPr name="Freeform 65" id="65"/>
              <p:cNvSpPr/>
              <p:nvPr/>
            </p:nvSpPr>
            <p:spPr>
              <a:xfrm flipH="false" flipV="false" rot="0">
                <a:off x="2029460" y="3646932"/>
                <a:ext cx="1234440" cy="336550"/>
              </a:xfrm>
              <a:custGeom>
                <a:avLst/>
                <a:gdLst/>
                <a:ahLst/>
                <a:cxnLst/>
                <a:rect r="r" b="b" t="t" l="l"/>
                <a:pathLst>
                  <a:path h="336550" w="1234440">
                    <a:moveTo>
                      <a:pt x="6350" y="323850"/>
                    </a:moveTo>
                    <a:lnTo>
                      <a:pt x="1228090" y="323850"/>
                    </a:lnTo>
                    <a:lnTo>
                      <a:pt x="1228090" y="330200"/>
                    </a:lnTo>
                    <a:lnTo>
                      <a:pt x="1221740" y="330200"/>
                    </a:lnTo>
                    <a:lnTo>
                      <a:pt x="1221740" y="6350"/>
                    </a:lnTo>
                    <a:lnTo>
                      <a:pt x="1228090" y="6350"/>
                    </a:lnTo>
                    <a:lnTo>
                      <a:pt x="1228090" y="12700"/>
                    </a:lnTo>
                    <a:lnTo>
                      <a:pt x="6350" y="12700"/>
                    </a:lnTo>
                    <a:lnTo>
                      <a:pt x="6350" y="6350"/>
                    </a:lnTo>
                    <a:lnTo>
                      <a:pt x="12700" y="6350"/>
                    </a:lnTo>
                    <a:lnTo>
                      <a:pt x="12700" y="330200"/>
                    </a:lnTo>
                    <a:lnTo>
                      <a:pt x="6350" y="330200"/>
                    </a:lnTo>
                    <a:lnTo>
                      <a:pt x="6350" y="323850"/>
                    </a:lnTo>
                    <a:moveTo>
                      <a:pt x="6350" y="336550"/>
                    </a:moveTo>
                    <a:lnTo>
                      <a:pt x="0" y="336550"/>
                    </a:lnTo>
                    <a:lnTo>
                      <a:pt x="0" y="0"/>
                    </a:lnTo>
                    <a:lnTo>
                      <a:pt x="1234440" y="0"/>
                    </a:lnTo>
                    <a:lnTo>
                      <a:pt x="1234440" y="336550"/>
                    </a:lnTo>
                    <a:lnTo>
                      <a:pt x="6350" y="336550"/>
                    </a:lnTo>
                    <a:close/>
                  </a:path>
                </a:pathLst>
              </a:custGeom>
              <a:solidFill>
                <a:srgbClr val="D2232A"/>
              </a:solidFill>
            </p:spPr>
          </p:sp>
          <p:sp>
            <p:nvSpPr>
              <p:cNvPr name="Freeform 66" id="66"/>
              <p:cNvSpPr/>
              <p:nvPr/>
            </p:nvSpPr>
            <p:spPr>
              <a:xfrm flipH="false" flipV="false" rot="0">
                <a:off x="2029460" y="4721860"/>
                <a:ext cx="1234440" cy="336550"/>
              </a:xfrm>
              <a:custGeom>
                <a:avLst/>
                <a:gdLst/>
                <a:ahLst/>
                <a:cxnLst/>
                <a:rect r="r" b="b" t="t" l="l"/>
                <a:pathLst>
                  <a:path h="336550" w="1234440">
                    <a:moveTo>
                      <a:pt x="0" y="336550"/>
                    </a:moveTo>
                    <a:lnTo>
                      <a:pt x="1234440" y="336550"/>
                    </a:lnTo>
                    <a:lnTo>
                      <a:pt x="1234440" y="0"/>
                    </a:lnTo>
                    <a:lnTo>
                      <a:pt x="0" y="0"/>
                    </a:lnTo>
                    <a:close/>
                  </a:path>
                </a:pathLst>
              </a:custGeom>
              <a:solidFill>
                <a:srgbClr val="ABAEB1"/>
              </a:solidFill>
            </p:spPr>
          </p:sp>
          <p:sp>
            <p:nvSpPr>
              <p:cNvPr name="Freeform 67" id="67"/>
              <p:cNvSpPr/>
              <p:nvPr/>
            </p:nvSpPr>
            <p:spPr>
              <a:xfrm flipH="false" flipV="false" rot="0">
                <a:off x="2029460" y="4364482"/>
                <a:ext cx="1234440" cy="336550"/>
              </a:xfrm>
              <a:custGeom>
                <a:avLst/>
                <a:gdLst/>
                <a:ahLst/>
                <a:cxnLst/>
                <a:rect r="r" b="b" t="t" l="l"/>
                <a:pathLst>
                  <a:path h="336550" w="1234440">
                    <a:moveTo>
                      <a:pt x="0" y="336550"/>
                    </a:moveTo>
                    <a:lnTo>
                      <a:pt x="1234440" y="336550"/>
                    </a:lnTo>
                    <a:lnTo>
                      <a:pt x="1234440" y="0"/>
                    </a:lnTo>
                    <a:lnTo>
                      <a:pt x="0" y="0"/>
                    </a:lnTo>
                    <a:close/>
                  </a:path>
                </a:pathLst>
              </a:custGeom>
              <a:solidFill>
                <a:srgbClr val="ABAEB1"/>
              </a:solidFill>
            </p:spPr>
          </p:sp>
          <p:sp>
            <p:nvSpPr>
              <p:cNvPr name="Freeform 68" id="68"/>
              <p:cNvSpPr/>
              <p:nvPr/>
            </p:nvSpPr>
            <p:spPr>
              <a:xfrm flipH="false" flipV="false" rot="0">
                <a:off x="2029460" y="5078984"/>
                <a:ext cx="1234440" cy="336550"/>
              </a:xfrm>
              <a:custGeom>
                <a:avLst/>
                <a:gdLst/>
                <a:ahLst/>
                <a:cxnLst/>
                <a:rect r="r" b="b" t="t" l="l"/>
                <a:pathLst>
                  <a:path h="336550" w="1234440">
                    <a:moveTo>
                      <a:pt x="0" y="336550"/>
                    </a:moveTo>
                    <a:lnTo>
                      <a:pt x="1234440" y="336550"/>
                    </a:lnTo>
                    <a:lnTo>
                      <a:pt x="1234440" y="0"/>
                    </a:lnTo>
                    <a:lnTo>
                      <a:pt x="0" y="0"/>
                    </a:lnTo>
                    <a:close/>
                  </a:path>
                </a:pathLst>
              </a:custGeom>
              <a:solidFill>
                <a:srgbClr val="ABAEB1"/>
              </a:solidFill>
            </p:spPr>
          </p:sp>
          <p:sp>
            <p:nvSpPr>
              <p:cNvPr name="Freeform 69" id="69"/>
              <p:cNvSpPr/>
              <p:nvPr/>
            </p:nvSpPr>
            <p:spPr>
              <a:xfrm flipH="false" flipV="false" rot="0">
                <a:off x="2029460" y="5436362"/>
                <a:ext cx="1234440" cy="336550"/>
              </a:xfrm>
              <a:custGeom>
                <a:avLst/>
                <a:gdLst/>
                <a:ahLst/>
                <a:cxnLst/>
                <a:rect r="r" b="b" t="t" l="l"/>
                <a:pathLst>
                  <a:path h="336550" w="1234440">
                    <a:moveTo>
                      <a:pt x="0" y="336550"/>
                    </a:moveTo>
                    <a:lnTo>
                      <a:pt x="1234440" y="336550"/>
                    </a:lnTo>
                    <a:lnTo>
                      <a:pt x="1234440" y="0"/>
                    </a:lnTo>
                    <a:lnTo>
                      <a:pt x="0" y="0"/>
                    </a:lnTo>
                    <a:close/>
                  </a:path>
                </a:pathLst>
              </a:custGeom>
              <a:solidFill>
                <a:srgbClr val="E2E2E2"/>
              </a:solidFill>
            </p:spPr>
          </p:sp>
        </p:grpSp>
        <p:sp>
          <p:nvSpPr>
            <p:cNvPr name="TextBox 70" id="70"/>
            <p:cNvSpPr txBox="true"/>
            <p:nvPr/>
          </p:nvSpPr>
          <p:spPr>
            <a:xfrm rot="0">
              <a:off x="552255" y="8638106"/>
              <a:ext cx="734692" cy="280366"/>
            </a:xfrm>
            <a:prstGeom prst="rect">
              <a:avLst/>
            </a:prstGeom>
          </p:spPr>
          <p:txBody>
            <a:bodyPr anchor="t" rtlCol="false" tIns="0" lIns="0" bIns="0" rIns="0">
              <a:spAutoFit/>
            </a:bodyPr>
            <a:lstStyle/>
            <a:p>
              <a:pPr algn="ctr">
                <a:lnSpc>
                  <a:spcPts val="1909"/>
                </a:lnSpc>
              </a:pPr>
              <a:r>
                <a:rPr lang="en-US" b="true" sz="1024" spc="-25">
                  <a:solidFill>
                    <a:srgbClr val="231F20"/>
                  </a:solidFill>
                  <a:latin typeface="Open Sans Condensed Medium"/>
                  <a:ea typeface="Open Sans Condensed Medium"/>
                  <a:cs typeface="Open Sans Condensed Medium"/>
                  <a:sym typeface="Open Sans Condensed Medium"/>
                </a:rPr>
                <a:t>Legend</a:t>
              </a:r>
            </a:p>
          </p:txBody>
        </p:sp>
        <p:sp>
          <p:nvSpPr>
            <p:cNvPr name="TextBox 71" id="71"/>
            <p:cNvSpPr txBox="true"/>
            <p:nvPr/>
          </p:nvSpPr>
          <p:spPr>
            <a:xfrm rot="0">
              <a:off x="228192" y="9113094"/>
              <a:ext cx="1402934" cy="147079"/>
            </a:xfrm>
            <a:prstGeom prst="rect">
              <a:avLst/>
            </a:prstGeom>
          </p:spPr>
          <p:txBody>
            <a:bodyPr anchor="t" rtlCol="false" tIns="0" lIns="0" bIns="0" rIns="0">
              <a:spAutoFit/>
            </a:bodyPr>
            <a:lstStyle/>
            <a:p>
              <a:pPr algn="ctr" marL="0" indent="0" lvl="0">
                <a:lnSpc>
                  <a:spcPts val="512"/>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Met by Other System </a:t>
              </a:r>
            </a:p>
          </p:txBody>
        </p:sp>
        <p:sp>
          <p:nvSpPr>
            <p:cNvPr name="TextBox 72" id="72"/>
            <p:cNvSpPr txBox="true"/>
            <p:nvPr/>
          </p:nvSpPr>
          <p:spPr>
            <a:xfrm rot="0">
              <a:off x="248380" y="9297287"/>
              <a:ext cx="1402934" cy="147079"/>
            </a:xfrm>
            <a:prstGeom prst="rect">
              <a:avLst/>
            </a:prstGeom>
          </p:spPr>
          <p:txBody>
            <a:bodyPr anchor="t" rtlCol="false" tIns="0" lIns="0" bIns="0" rIns="0">
              <a:spAutoFit/>
            </a:bodyPr>
            <a:lstStyle/>
            <a:p>
              <a:pPr algn="ctr" marL="0" indent="0" lvl="0">
                <a:lnSpc>
                  <a:spcPts val="512"/>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Functionality</a:t>
              </a:r>
            </a:p>
          </p:txBody>
        </p:sp>
        <p:sp>
          <p:nvSpPr>
            <p:cNvPr name="TextBox 73" id="73"/>
            <p:cNvSpPr txBox="true"/>
            <p:nvPr/>
          </p:nvSpPr>
          <p:spPr>
            <a:xfrm rot="0">
              <a:off x="234921" y="9639949"/>
              <a:ext cx="1402934" cy="147079"/>
            </a:xfrm>
            <a:prstGeom prst="rect">
              <a:avLst/>
            </a:prstGeom>
          </p:spPr>
          <p:txBody>
            <a:bodyPr anchor="t" rtlCol="false" tIns="0" lIns="0" bIns="0" rIns="0">
              <a:spAutoFit/>
            </a:bodyPr>
            <a:lstStyle/>
            <a:p>
              <a:pPr algn="ctr" marL="0" indent="0" lvl="0">
                <a:lnSpc>
                  <a:spcPts val="512"/>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Available in a </a:t>
              </a:r>
            </a:p>
          </p:txBody>
        </p:sp>
        <p:sp>
          <p:nvSpPr>
            <p:cNvPr name="TextBox 74" id="74"/>
            <p:cNvSpPr txBox="true"/>
            <p:nvPr/>
          </p:nvSpPr>
          <p:spPr>
            <a:xfrm rot="0">
              <a:off x="221463" y="9837188"/>
              <a:ext cx="1402934" cy="147079"/>
            </a:xfrm>
            <a:prstGeom prst="rect">
              <a:avLst/>
            </a:prstGeom>
          </p:spPr>
          <p:txBody>
            <a:bodyPr anchor="t" rtlCol="false" tIns="0" lIns="0" bIns="0" rIns="0">
              <a:spAutoFit/>
            </a:bodyPr>
            <a:lstStyle/>
            <a:p>
              <a:pPr algn="ctr">
                <a:lnSpc>
                  <a:spcPts val="512"/>
                </a:lnSpc>
              </a:pPr>
              <a:r>
                <a:rPr lang="en-US" b="true" sz="1024" spc="-25">
                  <a:solidFill>
                    <a:srgbClr val="231F20"/>
                  </a:solidFill>
                  <a:latin typeface="Open Sans Condensed Medium"/>
                  <a:ea typeface="Open Sans Condensed Medium"/>
                  <a:cs typeface="Open Sans Condensed Medium"/>
                  <a:sym typeface="Open Sans Condensed Medium"/>
                </a:rPr>
                <a:t>Florida PALM ChartField</a:t>
              </a:r>
            </a:p>
          </p:txBody>
        </p:sp>
        <p:sp>
          <p:nvSpPr>
            <p:cNvPr name="TextBox 75" id="75"/>
            <p:cNvSpPr txBox="true"/>
            <p:nvPr/>
          </p:nvSpPr>
          <p:spPr>
            <a:xfrm rot="0">
              <a:off x="263493" y="10295207"/>
              <a:ext cx="1323709" cy="147079"/>
            </a:xfrm>
            <a:prstGeom prst="rect">
              <a:avLst/>
            </a:prstGeom>
          </p:spPr>
          <p:txBody>
            <a:bodyPr anchor="t" rtlCol="false" tIns="0" lIns="0" bIns="0" rIns="0">
              <a:spAutoFit/>
            </a:bodyPr>
            <a:lstStyle/>
            <a:p>
              <a:pPr algn="ctr" marL="0" indent="0" lvl="0">
                <a:lnSpc>
                  <a:spcPts val="512"/>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29 Digit FLAIR Code</a:t>
              </a:r>
            </a:p>
          </p:txBody>
        </p:sp>
        <p:sp>
          <p:nvSpPr>
            <p:cNvPr name="TextBox 76" id="76"/>
            <p:cNvSpPr txBox="true"/>
            <p:nvPr/>
          </p:nvSpPr>
          <p:spPr>
            <a:xfrm rot="0">
              <a:off x="158086" y="1979396"/>
              <a:ext cx="1529391" cy="333636"/>
            </a:xfrm>
            <a:prstGeom prst="rect">
              <a:avLst/>
            </a:prstGeom>
          </p:spPr>
          <p:txBody>
            <a:bodyPr anchor="t" rtlCol="false" tIns="0" lIns="0" bIns="0" rIns="0">
              <a:spAutoFit/>
            </a:bodyPr>
            <a:lstStyle/>
            <a:p>
              <a:pPr algn="ctr">
                <a:lnSpc>
                  <a:spcPts val="2561"/>
                </a:lnSpc>
              </a:pPr>
              <a:r>
                <a:rPr lang="en-US" b="true" sz="1024" spc="-71">
                  <a:solidFill>
                    <a:srgbClr val="FFFFFF"/>
                  </a:solidFill>
                  <a:latin typeface="Open Sans Condensed Medium"/>
                  <a:ea typeface="Open Sans Condensed Medium"/>
                  <a:cs typeface="Open Sans Condensed Medium"/>
                  <a:sym typeface="Open Sans Condensed Medium"/>
                </a:rPr>
                <a:t>General Ledger Business Unit</a:t>
              </a:r>
            </a:p>
          </p:txBody>
        </p:sp>
        <p:sp>
          <p:nvSpPr>
            <p:cNvPr name="TextBox 77" id="77"/>
            <p:cNvSpPr txBox="true"/>
            <p:nvPr/>
          </p:nvSpPr>
          <p:spPr>
            <a:xfrm rot="0">
              <a:off x="158086" y="2608849"/>
              <a:ext cx="1529391" cy="147079"/>
            </a:xfrm>
            <a:prstGeom prst="rect">
              <a:avLst/>
            </a:prstGeom>
          </p:spPr>
          <p:txBody>
            <a:bodyPr anchor="t" rtlCol="false" tIns="0" lIns="0" bIns="0" rIns="0">
              <a:spAutoFit/>
            </a:bodyPr>
            <a:lstStyle/>
            <a:p>
              <a:pPr algn="ctr" marL="0" indent="0" lvl="0">
                <a:lnSpc>
                  <a:spcPts val="512"/>
                </a:lnSpc>
                <a:spcBef>
                  <a:spcPct val="0"/>
                </a:spcBef>
              </a:pPr>
              <a:r>
                <a:rPr lang="en-US" b="true" sz="1024" spc="-51" strike="noStrike" u="none">
                  <a:solidFill>
                    <a:srgbClr val="FEFEFE"/>
                  </a:solidFill>
                  <a:latin typeface="Open Sans Condensed Medium"/>
                  <a:ea typeface="Open Sans Condensed Medium"/>
                  <a:cs typeface="Open Sans Condensed Medium"/>
                  <a:sym typeface="Open Sans Condensed Medium"/>
                </a:rPr>
                <a:t>Organization</a:t>
              </a:r>
            </a:p>
          </p:txBody>
        </p:sp>
        <p:sp>
          <p:nvSpPr>
            <p:cNvPr name="TextBox 78" id="78"/>
            <p:cNvSpPr txBox="true"/>
            <p:nvPr/>
          </p:nvSpPr>
          <p:spPr>
            <a:xfrm rot="0">
              <a:off x="158086" y="2857301"/>
              <a:ext cx="1529391"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FFFFFF"/>
                  </a:solidFill>
                  <a:latin typeface="Open Sans Condensed Medium"/>
                  <a:ea typeface="Open Sans Condensed Medium"/>
                  <a:cs typeface="Open Sans Condensed Medium"/>
                  <a:sym typeface="Open Sans Condensed Medium"/>
                </a:rPr>
                <a:t>Fund</a:t>
              </a:r>
            </a:p>
          </p:txBody>
        </p:sp>
        <p:sp>
          <p:nvSpPr>
            <p:cNvPr name="TextBox 79" id="79"/>
            <p:cNvSpPr txBox="true"/>
            <p:nvPr/>
          </p:nvSpPr>
          <p:spPr>
            <a:xfrm rot="0">
              <a:off x="158086" y="3472818"/>
              <a:ext cx="1529391" cy="147079"/>
            </a:xfrm>
            <a:prstGeom prst="rect">
              <a:avLst/>
            </a:prstGeom>
          </p:spPr>
          <p:txBody>
            <a:bodyPr anchor="t" rtlCol="false" tIns="0" lIns="0" bIns="0" rIns="0">
              <a:spAutoFit/>
            </a:bodyPr>
            <a:lstStyle/>
            <a:p>
              <a:pPr algn="ctr" marL="0" indent="0" lvl="0">
                <a:lnSpc>
                  <a:spcPts val="512"/>
                </a:lnSpc>
                <a:spcBef>
                  <a:spcPct val="0"/>
                </a:spcBef>
              </a:pPr>
              <a:r>
                <a:rPr lang="en-US" b="true" sz="1024" spc="-25" strike="noStrike" u="none">
                  <a:solidFill>
                    <a:srgbClr val="FEFEFE"/>
                  </a:solidFill>
                  <a:latin typeface="Open Sans Condensed Medium"/>
                  <a:ea typeface="Open Sans Condensed Medium"/>
                  <a:cs typeface="Open Sans Condensed Medium"/>
                  <a:sym typeface="Open Sans Condensed Medium"/>
                </a:rPr>
                <a:t>Account</a:t>
              </a:r>
            </a:p>
          </p:txBody>
        </p:sp>
        <p:sp>
          <p:nvSpPr>
            <p:cNvPr name="TextBox 80" id="80"/>
            <p:cNvSpPr txBox="true"/>
            <p:nvPr/>
          </p:nvSpPr>
          <p:spPr>
            <a:xfrm rot="0">
              <a:off x="158086" y="3762674"/>
              <a:ext cx="1529391"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FFFFFF"/>
                  </a:solidFill>
                  <a:latin typeface="Open Sans Condensed Medium"/>
                  <a:ea typeface="Open Sans Condensed Medium"/>
                  <a:cs typeface="Open Sans Condensed Medium"/>
                  <a:sym typeface="Open Sans Condensed Medium"/>
                </a:rPr>
                <a:t>State Program</a:t>
              </a:r>
            </a:p>
          </p:txBody>
        </p:sp>
        <p:sp>
          <p:nvSpPr>
            <p:cNvPr name="TextBox 81" id="81"/>
            <p:cNvSpPr txBox="true"/>
            <p:nvPr/>
          </p:nvSpPr>
          <p:spPr>
            <a:xfrm rot="0">
              <a:off x="165725" y="4199519"/>
              <a:ext cx="1521752"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FFFFFF"/>
                  </a:solidFill>
                  <a:latin typeface="Open Sans Condensed Medium"/>
                  <a:ea typeface="Open Sans Condensed Medium"/>
                  <a:cs typeface="Open Sans Condensed Medium"/>
                  <a:sym typeface="Open Sans Condensed Medium"/>
                </a:rPr>
                <a:t>Budget Entity</a:t>
              </a:r>
            </a:p>
          </p:txBody>
        </p:sp>
        <p:sp>
          <p:nvSpPr>
            <p:cNvPr name="TextBox 82" id="82"/>
            <p:cNvSpPr txBox="true"/>
            <p:nvPr/>
          </p:nvSpPr>
          <p:spPr>
            <a:xfrm rot="0">
              <a:off x="165725" y="4652407"/>
              <a:ext cx="1521752"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FFFFFF"/>
                  </a:solidFill>
                  <a:latin typeface="Open Sans Condensed Medium"/>
                  <a:ea typeface="Open Sans Condensed Medium"/>
                  <a:cs typeface="Open Sans Condensed Medium"/>
                  <a:sym typeface="Open Sans Condensed Medium"/>
                </a:rPr>
                <a:t>Category</a:t>
              </a:r>
            </a:p>
          </p:txBody>
        </p:sp>
        <p:sp>
          <p:nvSpPr>
            <p:cNvPr name="TextBox 83" id="83"/>
            <p:cNvSpPr txBox="true"/>
            <p:nvPr/>
          </p:nvSpPr>
          <p:spPr>
            <a:xfrm rot="0">
              <a:off x="165725" y="5097279"/>
              <a:ext cx="1521752"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FFFFFF"/>
                  </a:solidFill>
                  <a:latin typeface="Open Sans Condensed Medium"/>
                  <a:ea typeface="Open Sans Condensed Medium"/>
                  <a:cs typeface="Open Sans Condensed Medium"/>
                  <a:sym typeface="Open Sans Condensed Medium"/>
                </a:rPr>
                <a:t>Project</a:t>
              </a:r>
            </a:p>
          </p:txBody>
        </p:sp>
        <p:sp>
          <p:nvSpPr>
            <p:cNvPr name="TextBox 84" id="84"/>
            <p:cNvSpPr txBox="true"/>
            <p:nvPr/>
          </p:nvSpPr>
          <p:spPr>
            <a:xfrm rot="0">
              <a:off x="165725" y="5530733"/>
              <a:ext cx="1521752"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FFFFFF"/>
                  </a:solidFill>
                  <a:latin typeface="Open Sans Condensed Medium"/>
                  <a:ea typeface="Open Sans Condensed Medium"/>
                  <a:cs typeface="Open Sans Condensed Medium"/>
                  <a:sym typeface="Open Sans Condensed Medium"/>
                </a:rPr>
                <a:t>Contract</a:t>
              </a:r>
            </a:p>
          </p:txBody>
        </p:sp>
        <p:sp>
          <p:nvSpPr>
            <p:cNvPr name="TextBox 85" id="85"/>
            <p:cNvSpPr txBox="true"/>
            <p:nvPr/>
          </p:nvSpPr>
          <p:spPr>
            <a:xfrm rot="0">
              <a:off x="165725" y="5988679"/>
              <a:ext cx="1521752" cy="333636"/>
            </a:xfrm>
            <a:prstGeom prst="rect">
              <a:avLst/>
            </a:prstGeom>
          </p:spPr>
          <p:txBody>
            <a:bodyPr anchor="t" rtlCol="false" tIns="0" lIns="0" bIns="0" rIns="0">
              <a:spAutoFit/>
            </a:bodyPr>
            <a:lstStyle/>
            <a:p>
              <a:pPr algn="ctr">
                <a:lnSpc>
                  <a:spcPts val="2561"/>
                </a:lnSpc>
              </a:pPr>
              <a:r>
                <a:rPr lang="en-US" b="true" sz="1024" spc="-25">
                  <a:solidFill>
                    <a:srgbClr val="FFFFFF"/>
                  </a:solidFill>
                  <a:latin typeface="Open Sans Condensed Medium"/>
                  <a:ea typeface="Open Sans Condensed Medium"/>
                  <a:cs typeface="Open Sans Condensed Medium"/>
                  <a:sym typeface="Open Sans Condensed Medium"/>
                </a:rPr>
                <a:t>Grant</a:t>
              </a:r>
            </a:p>
          </p:txBody>
        </p:sp>
        <p:sp>
          <p:nvSpPr>
            <p:cNvPr name="TextBox 86" id="86"/>
            <p:cNvSpPr txBox="true"/>
            <p:nvPr/>
          </p:nvSpPr>
          <p:spPr>
            <a:xfrm rot="0">
              <a:off x="158086" y="6607540"/>
              <a:ext cx="1529391" cy="147079"/>
            </a:xfrm>
            <a:prstGeom prst="rect">
              <a:avLst/>
            </a:prstGeom>
          </p:spPr>
          <p:txBody>
            <a:bodyPr anchor="t" rtlCol="false" tIns="0" lIns="0" bIns="0" rIns="0">
              <a:spAutoFit/>
            </a:bodyPr>
            <a:lstStyle/>
            <a:p>
              <a:pPr algn="ctr" marL="0" indent="0" lvl="0">
                <a:lnSpc>
                  <a:spcPts val="512"/>
                </a:lnSpc>
                <a:spcBef>
                  <a:spcPct val="0"/>
                </a:spcBef>
              </a:pPr>
              <a:r>
                <a:rPr lang="en-US" b="true" sz="1024" spc="-51" strike="noStrike" u="none">
                  <a:solidFill>
                    <a:srgbClr val="FEFEFE"/>
                  </a:solidFill>
                  <a:latin typeface="Open Sans Condensed Medium"/>
                  <a:ea typeface="Open Sans Condensed Medium"/>
                  <a:cs typeface="Open Sans Condensed Medium"/>
                  <a:sym typeface="Open Sans Condensed Medium"/>
                </a:rPr>
                <a:t>Other Accumulator 1 (OA1)</a:t>
              </a:r>
            </a:p>
          </p:txBody>
        </p:sp>
        <p:sp>
          <p:nvSpPr>
            <p:cNvPr name="TextBox 87" id="87"/>
            <p:cNvSpPr txBox="true"/>
            <p:nvPr/>
          </p:nvSpPr>
          <p:spPr>
            <a:xfrm rot="0">
              <a:off x="165725" y="7031772"/>
              <a:ext cx="1521752" cy="147079"/>
            </a:xfrm>
            <a:prstGeom prst="rect">
              <a:avLst/>
            </a:prstGeom>
          </p:spPr>
          <p:txBody>
            <a:bodyPr anchor="t" rtlCol="false" tIns="0" lIns="0" bIns="0" rIns="0">
              <a:spAutoFit/>
            </a:bodyPr>
            <a:lstStyle/>
            <a:p>
              <a:pPr algn="ctr" marL="0" indent="0" lvl="0">
                <a:lnSpc>
                  <a:spcPts val="512"/>
                </a:lnSpc>
                <a:spcBef>
                  <a:spcPct val="0"/>
                </a:spcBef>
              </a:pPr>
              <a:r>
                <a:rPr lang="en-US" b="true" sz="1024" spc="-51" strike="noStrike" u="none">
                  <a:solidFill>
                    <a:srgbClr val="FEFEFE"/>
                  </a:solidFill>
                  <a:latin typeface="Open Sans Condensed Medium"/>
                  <a:ea typeface="Open Sans Condensed Medium"/>
                  <a:cs typeface="Open Sans Condensed Medium"/>
                  <a:sym typeface="Open Sans Condensed Medium"/>
                </a:rPr>
                <a:t>Other Accumulator 2 (OA2)</a:t>
              </a:r>
            </a:p>
          </p:txBody>
        </p:sp>
        <p:sp>
          <p:nvSpPr>
            <p:cNvPr name="TextBox 88" id="88"/>
            <p:cNvSpPr txBox="true"/>
            <p:nvPr/>
          </p:nvSpPr>
          <p:spPr>
            <a:xfrm rot="0">
              <a:off x="703129" y="7328474"/>
              <a:ext cx="337617" cy="228077"/>
            </a:xfrm>
            <a:prstGeom prst="rect">
              <a:avLst/>
            </a:prstGeom>
          </p:spPr>
          <p:txBody>
            <a:bodyPr anchor="t" rtlCol="false" tIns="0" lIns="0" bIns="0" rIns="0">
              <a:spAutoFit/>
            </a:bodyPr>
            <a:lstStyle/>
            <a:p>
              <a:pPr algn="l">
                <a:lnSpc>
                  <a:spcPts val="1495"/>
                </a:lnSpc>
              </a:pPr>
              <a:r>
                <a:rPr lang="en-US" b="true" sz="1024" spc="-80">
                  <a:solidFill>
                    <a:srgbClr val="231F20"/>
                  </a:solidFill>
                  <a:latin typeface="Open Sans Condensed Medium"/>
                  <a:ea typeface="Open Sans Condensed Medium"/>
                  <a:cs typeface="Open Sans Condensed Medium"/>
                  <a:sym typeface="Open Sans Condensed Medium"/>
                </a:rPr>
                <a:t>Legend</a:t>
              </a:r>
            </a:p>
          </p:txBody>
        </p:sp>
        <p:sp>
          <p:nvSpPr>
            <p:cNvPr name="TextBox 89" id="89"/>
            <p:cNvSpPr txBox="true"/>
            <p:nvPr/>
          </p:nvSpPr>
          <p:spPr>
            <a:xfrm rot="0">
              <a:off x="263493" y="7830063"/>
              <a:ext cx="1323709" cy="147079"/>
            </a:xfrm>
            <a:prstGeom prst="rect">
              <a:avLst/>
            </a:prstGeom>
          </p:spPr>
          <p:txBody>
            <a:bodyPr anchor="t" rtlCol="false" tIns="0" lIns="0" bIns="0" rIns="0">
              <a:spAutoFit/>
            </a:bodyPr>
            <a:lstStyle/>
            <a:p>
              <a:pPr algn="ctr" marL="0" indent="0" lvl="0">
                <a:lnSpc>
                  <a:spcPts val="512"/>
                </a:lnSpc>
                <a:spcBef>
                  <a:spcPct val="0"/>
                </a:spcBef>
              </a:pPr>
              <a:r>
                <a:rPr lang="en-US" b="true" sz="1024" spc="-51" strike="noStrike" u="none">
                  <a:solidFill>
                    <a:srgbClr val="FEFEFE"/>
                  </a:solidFill>
                  <a:latin typeface="Open Sans Condensed Medium"/>
                  <a:ea typeface="Open Sans Condensed Medium"/>
                  <a:cs typeface="Open Sans Condensed Medium"/>
                  <a:sym typeface="Open Sans Condensed Medium"/>
                </a:rPr>
                <a:t>Statewide</a:t>
              </a:r>
            </a:p>
          </p:txBody>
        </p:sp>
        <p:sp>
          <p:nvSpPr>
            <p:cNvPr name="TextBox 90" id="90"/>
            <p:cNvSpPr txBox="true"/>
            <p:nvPr/>
          </p:nvSpPr>
          <p:spPr>
            <a:xfrm rot="0">
              <a:off x="263493" y="8295185"/>
              <a:ext cx="1323709" cy="147079"/>
            </a:xfrm>
            <a:prstGeom prst="rect">
              <a:avLst/>
            </a:prstGeom>
          </p:spPr>
          <p:txBody>
            <a:bodyPr anchor="t" rtlCol="false" tIns="0" lIns="0" bIns="0" rIns="0">
              <a:spAutoFit/>
            </a:bodyPr>
            <a:lstStyle/>
            <a:p>
              <a:pPr algn="ctr" marL="0" indent="0" lvl="0">
                <a:lnSpc>
                  <a:spcPts val="512"/>
                </a:lnSpc>
                <a:spcBef>
                  <a:spcPct val="0"/>
                </a:spcBef>
              </a:pPr>
              <a:r>
                <a:rPr lang="en-US" b="true" sz="1024" spc="-51" strike="noStrike" u="none">
                  <a:solidFill>
                    <a:srgbClr val="FEFEFE"/>
                  </a:solidFill>
                  <a:latin typeface="Open Sans Condensed Medium"/>
                  <a:ea typeface="Open Sans Condensed Medium"/>
                  <a:cs typeface="Open Sans Condensed Medium"/>
                  <a:sym typeface="Open Sans Condensed Medium"/>
                </a:rPr>
                <a:t>Business Unit Specific</a:t>
              </a:r>
            </a:p>
          </p:txBody>
        </p:sp>
        <p:sp>
          <p:nvSpPr>
            <p:cNvPr name="TextBox 91" id="91"/>
            <p:cNvSpPr txBox="true"/>
            <p:nvPr/>
          </p:nvSpPr>
          <p:spPr>
            <a:xfrm rot="0">
              <a:off x="2617377" y="1982677"/>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OLO</a:t>
              </a:r>
            </a:p>
          </p:txBody>
        </p:sp>
        <p:sp>
          <p:nvSpPr>
            <p:cNvPr name="TextBox 92" id="92"/>
            <p:cNvSpPr txBox="true"/>
            <p:nvPr/>
          </p:nvSpPr>
          <p:spPr>
            <a:xfrm rot="0">
              <a:off x="2617377" y="2426413"/>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Organization (Org Code)</a:t>
              </a:r>
            </a:p>
          </p:txBody>
        </p:sp>
        <p:sp>
          <p:nvSpPr>
            <p:cNvPr name="TextBox 93" id="93"/>
            <p:cNvSpPr txBox="true"/>
            <p:nvPr/>
          </p:nvSpPr>
          <p:spPr>
            <a:xfrm rot="0">
              <a:off x="2617377" y="2882522"/>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State Fund Type (SF)</a:t>
              </a:r>
            </a:p>
          </p:txBody>
        </p:sp>
        <p:sp>
          <p:nvSpPr>
            <p:cNvPr name="TextBox 94" id="94"/>
            <p:cNvSpPr txBox="true"/>
            <p:nvPr/>
          </p:nvSpPr>
          <p:spPr>
            <a:xfrm rot="0">
              <a:off x="2617377" y="3326259"/>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Fund Identifier (FID)</a:t>
              </a:r>
            </a:p>
          </p:txBody>
        </p:sp>
        <p:sp>
          <p:nvSpPr>
            <p:cNvPr name="TextBox 95" id="95"/>
            <p:cNvSpPr txBox="true"/>
            <p:nvPr/>
          </p:nvSpPr>
          <p:spPr>
            <a:xfrm rot="0">
              <a:off x="2617377" y="3769996"/>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GL Code</a:t>
              </a:r>
            </a:p>
          </p:txBody>
        </p:sp>
        <p:sp>
          <p:nvSpPr>
            <p:cNvPr name="TextBox 96" id="96"/>
            <p:cNvSpPr txBox="true"/>
            <p:nvPr/>
          </p:nvSpPr>
          <p:spPr>
            <a:xfrm rot="0">
              <a:off x="2617377" y="4213732"/>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Object Code</a:t>
              </a:r>
            </a:p>
          </p:txBody>
        </p:sp>
        <p:sp>
          <p:nvSpPr>
            <p:cNvPr name="TextBox 97" id="97"/>
            <p:cNvSpPr txBox="true"/>
            <p:nvPr/>
          </p:nvSpPr>
          <p:spPr>
            <a:xfrm rot="0">
              <a:off x="2617377" y="4657469"/>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State Program</a:t>
              </a:r>
            </a:p>
          </p:txBody>
        </p:sp>
        <p:sp>
          <p:nvSpPr>
            <p:cNvPr name="TextBox 98" id="98"/>
            <p:cNvSpPr txBox="true"/>
            <p:nvPr/>
          </p:nvSpPr>
          <p:spPr>
            <a:xfrm rot="0">
              <a:off x="2617377" y="5101206"/>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Budget Entity (BE)</a:t>
              </a:r>
            </a:p>
          </p:txBody>
        </p:sp>
        <p:sp>
          <p:nvSpPr>
            <p:cNvPr name="TextBox 99" id="99"/>
            <p:cNvSpPr txBox="true"/>
            <p:nvPr/>
          </p:nvSpPr>
          <p:spPr>
            <a:xfrm rot="0">
              <a:off x="2617377" y="5544943"/>
              <a:ext cx="1519898" cy="333636"/>
            </a:xfrm>
            <a:prstGeom prst="rect">
              <a:avLst/>
            </a:prstGeom>
          </p:spPr>
          <p:txBody>
            <a:bodyPr anchor="t" rtlCol="false" tIns="0" lIns="0" bIns="0" rIns="0">
              <a:spAutoFit/>
            </a:bodyPr>
            <a:lstStyle/>
            <a:p>
              <a:pPr algn="ctr">
                <a:lnSpc>
                  <a:spcPts val="2561"/>
                </a:lnSpc>
              </a:pPr>
              <a:r>
                <a:rPr lang="en-US" b="true" sz="1024" spc="-66">
                  <a:solidFill>
                    <a:srgbClr val="231F20"/>
                  </a:solidFill>
                  <a:latin typeface="Open Sans Condensed Medium"/>
                  <a:ea typeface="Open Sans Condensed Medium"/>
                  <a:cs typeface="Open Sans Condensed Medium"/>
                  <a:sym typeface="Open Sans Condensed Medium"/>
                </a:rPr>
                <a:t>Internal Budget Indicator (BI)</a:t>
              </a:r>
            </a:p>
          </p:txBody>
        </p:sp>
        <p:sp>
          <p:nvSpPr>
            <p:cNvPr name="TextBox 100" id="100"/>
            <p:cNvSpPr txBox="true"/>
            <p:nvPr/>
          </p:nvSpPr>
          <p:spPr>
            <a:xfrm rot="0">
              <a:off x="2617377" y="5988679"/>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Category (CAT)</a:t>
              </a:r>
            </a:p>
          </p:txBody>
        </p:sp>
        <p:sp>
          <p:nvSpPr>
            <p:cNvPr name="TextBox 101" id="101"/>
            <p:cNvSpPr txBox="true"/>
            <p:nvPr/>
          </p:nvSpPr>
          <p:spPr>
            <a:xfrm rot="0">
              <a:off x="2617377" y="6432416"/>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Year (YR)</a:t>
              </a:r>
            </a:p>
          </p:txBody>
        </p:sp>
        <p:sp>
          <p:nvSpPr>
            <p:cNvPr name="TextBox 102" id="102"/>
            <p:cNvSpPr txBox="true"/>
            <p:nvPr/>
          </p:nvSpPr>
          <p:spPr>
            <a:xfrm rot="0">
              <a:off x="2617377" y="6876153"/>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GAAFR Fund Type (GF)</a:t>
              </a:r>
            </a:p>
          </p:txBody>
        </p:sp>
        <p:sp>
          <p:nvSpPr>
            <p:cNvPr name="TextBox 103" id="103"/>
            <p:cNvSpPr txBox="true"/>
            <p:nvPr/>
          </p:nvSpPr>
          <p:spPr>
            <a:xfrm rot="0">
              <a:off x="2617377" y="7323450"/>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Project Identifier</a:t>
              </a:r>
            </a:p>
          </p:txBody>
        </p:sp>
        <p:sp>
          <p:nvSpPr>
            <p:cNvPr name="TextBox 104" id="104"/>
            <p:cNvSpPr txBox="true"/>
            <p:nvPr/>
          </p:nvSpPr>
          <p:spPr>
            <a:xfrm rot="0">
              <a:off x="2617377" y="7767364"/>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Contract Number</a:t>
              </a:r>
            </a:p>
          </p:txBody>
        </p:sp>
        <p:sp>
          <p:nvSpPr>
            <p:cNvPr name="TextBox 105" id="105"/>
            <p:cNvSpPr txBox="true"/>
            <p:nvPr/>
          </p:nvSpPr>
          <p:spPr>
            <a:xfrm rot="0">
              <a:off x="2617377" y="8210758"/>
              <a:ext cx="1519898" cy="333636"/>
            </a:xfrm>
            <a:prstGeom prst="rect">
              <a:avLst/>
            </a:prstGeom>
          </p:spPr>
          <p:txBody>
            <a:bodyPr anchor="t" rtlCol="false" tIns="0" lIns="0" bIns="0" rIns="0">
              <a:spAutoFit/>
            </a:bodyPr>
            <a:lstStyle/>
            <a:p>
              <a:pPr algn="ctr" marL="0" indent="0" lvl="0">
                <a:lnSpc>
                  <a:spcPts val="2561"/>
                </a:lnSpc>
                <a:spcBef>
                  <a:spcPct val="0"/>
                </a:spcBef>
              </a:pPr>
              <a:r>
                <a:rPr lang="en-US" b="true" sz="1024" spc="-25" strike="noStrike" u="none">
                  <a:solidFill>
                    <a:srgbClr val="231F20"/>
                  </a:solidFill>
                  <a:latin typeface="Open Sans Condensed Medium"/>
                  <a:ea typeface="Open Sans Condensed Medium"/>
                  <a:cs typeface="Open Sans Condensed Medium"/>
                  <a:sym typeface="Open Sans Condensed Medium"/>
                </a:rPr>
                <a:t>Grant Identifier</a:t>
              </a:r>
            </a:p>
          </p:txBody>
        </p:sp>
        <p:sp>
          <p:nvSpPr>
            <p:cNvPr name="TextBox 106" id="106"/>
            <p:cNvSpPr txBox="true"/>
            <p:nvPr/>
          </p:nvSpPr>
          <p:spPr>
            <a:xfrm rot="0">
              <a:off x="2617377" y="8641164"/>
              <a:ext cx="1519898" cy="333636"/>
            </a:xfrm>
            <a:prstGeom prst="rect">
              <a:avLst/>
            </a:prstGeom>
          </p:spPr>
          <p:txBody>
            <a:bodyPr anchor="t" rtlCol="false" tIns="0" lIns="0" bIns="0" rIns="0">
              <a:spAutoFit/>
            </a:bodyPr>
            <a:lstStyle/>
            <a:p>
              <a:pPr algn="ctr">
                <a:lnSpc>
                  <a:spcPts val="2561"/>
                </a:lnSpc>
              </a:pPr>
              <a:r>
                <a:rPr lang="en-US" b="true" sz="1024" spc="-80">
                  <a:solidFill>
                    <a:srgbClr val="231F20"/>
                  </a:solidFill>
                  <a:latin typeface="Open Sans Condensed Medium"/>
                  <a:ea typeface="Open Sans Condensed Medium"/>
                  <a:cs typeface="Open Sans Condensed Medium"/>
                  <a:sym typeface="Open Sans Condensed Medium"/>
                </a:rPr>
                <a:t>Other Cost Accumulator (OCA)</a:t>
              </a:r>
            </a:p>
          </p:txBody>
        </p:sp>
        <p:sp>
          <p:nvSpPr>
            <p:cNvPr name="TextBox 107" id="107"/>
            <p:cNvSpPr txBox="true"/>
            <p:nvPr/>
          </p:nvSpPr>
          <p:spPr>
            <a:xfrm rot="0">
              <a:off x="165725" y="1365183"/>
              <a:ext cx="1521752" cy="312069"/>
            </a:xfrm>
            <a:prstGeom prst="rect">
              <a:avLst/>
            </a:prstGeom>
          </p:spPr>
          <p:txBody>
            <a:bodyPr anchor="t" rtlCol="false" tIns="0" lIns="0" bIns="0" rIns="0">
              <a:spAutoFit/>
            </a:bodyPr>
            <a:lstStyle/>
            <a:p>
              <a:pPr algn="ctr">
                <a:lnSpc>
                  <a:spcPts val="1676"/>
                </a:lnSpc>
              </a:pPr>
              <a:r>
                <a:rPr lang="en-US" b="true" sz="1676" spc="-41">
                  <a:solidFill>
                    <a:srgbClr val="231F20"/>
                  </a:solidFill>
                  <a:latin typeface="Open Sans Condensed Medium"/>
                  <a:ea typeface="Open Sans Condensed Medium"/>
                  <a:cs typeface="Open Sans Condensed Medium"/>
                  <a:sym typeface="Open Sans Condensed Medium"/>
                </a:rPr>
                <a:t>Florida PALM </a:t>
              </a:r>
            </a:p>
          </p:txBody>
        </p:sp>
        <p:sp>
          <p:nvSpPr>
            <p:cNvPr name="TextBox 108" id="108"/>
            <p:cNvSpPr txBox="true"/>
            <p:nvPr/>
          </p:nvSpPr>
          <p:spPr>
            <a:xfrm rot="0">
              <a:off x="165725" y="1657233"/>
              <a:ext cx="1521752" cy="312069"/>
            </a:xfrm>
            <a:prstGeom prst="rect">
              <a:avLst/>
            </a:prstGeom>
          </p:spPr>
          <p:txBody>
            <a:bodyPr anchor="t" rtlCol="false" tIns="0" lIns="0" bIns="0" rIns="0">
              <a:spAutoFit/>
            </a:bodyPr>
            <a:lstStyle/>
            <a:p>
              <a:pPr algn="ctr">
                <a:lnSpc>
                  <a:spcPts val="1676"/>
                </a:lnSpc>
              </a:pPr>
              <a:r>
                <a:rPr lang="en-US" b="true" sz="1676" spc="-41">
                  <a:solidFill>
                    <a:srgbClr val="231F20"/>
                  </a:solidFill>
                  <a:latin typeface="Open Sans Condensed Medium"/>
                  <a:ea typeface="Open Sans Condensed Medium"/>
                  <a:cs typeface="Open Sans Condensed Medium"/>
                  <a:sym typeface="Open Sans Condensed Medium"/>
                </a:rPr>
                <a:t>ChartFields</a:t>
              </a:r>
            </a:p>
          </p:txBody>
        </p:sp>
        <p:sp>
          <p:nvSpPr>
            <p:cNvPr name="TextBox 109" id="109"/>
            <p:cNvSpPr txBox="true"/>
            <p:nvPr/>
          </p:nvSpPr>
          <p:spPr>
            <a:xfrm rot="0">
              <a:off x="2617377" y="1365183"/>
              <a:ext cx="1519898" cy="312069"/>
            </a:xfrm>
            <a:prstGeom prst="rect">
              <a:avLst/>
            </a:prstGeom>
          </p:spPr>
          <p:txBody>
            <a:bodyPr anchor="t" rtlCol="false" tIns="0" lIns="0" bIns="0" rIns="0">
              <a:spAutoFit/>
            </a:bodyPr>
            <a:lstStyle/>
            <a:p>
              <a:pPr algn="ctr" marL="0" indent="0" lvl="0">
                <a:lnSpc>
                  <a:spcPts val="1676"/>
                </a:lnSpc>
                <a:spcBef>
                  <a:spcPct val="0"/>
                </a:spcBef>
              </a:pPr>
              <a:r>
                <a:rPr lang="en-US" b="true" sz="1676" spc="-41" strike="noStrike" u="none">
                  <a:solidFill>
                    <a:srgbClr val="231F20"/>
                  </a:solidFill>
                  <a:latin typeface="Open Sans Condensed Medium"/>
                  <a:ea typeface="Open Sans Condensed Medium"/>
                  <a:cs typeface="Open Sans Condensed Medium"/>
                  <a:sym typeface="Open Sans Condensed Medium"/>
                </a:rPr>
                <a:t>FLAIR </a:t>
              </a:r>
            </a:p>
          </p:txBody>
        </p:sp>
        <p:sp>
          <p:nvSpPr>
            <p:cNvPr name="TextBox 110" id="110"/>
            <p:cNvSpPr txBox="true"/>
            <p:nvPr/>
          </p:nvSpPr>
          <p:spPr>
            <a:xfrm rot="0">
              <a:off x="2605041" y="1657233"/>
              <a:ext cx="1532234" cy="312069"/>
            </a:xfrm>
            <a:prstGeom prst="rect">
              <a:avLst/>
            </a:prstGeom>
          </p:spPr>
          <p:txBody>
            <a:bodyPr anchor="t" rtlCol="false" tIns="0" lIns="0" bIns="0" rIns="0">
              <a:spAutoFit/>
            </a:bodyPr>
            <a:lstStyle/>
            <a:p>
              <a:pPr algn="ctr">
                <a:lnSpc>
                  <a:spcPts val="1676"/>
                </a:lnSpc>
              </a:pPr>
              <a:r>
                <a:rPr lang="en-US" b="true" sz="1676" spc="-41">
                  <a:solidFill>
                    <a:srgbClr val="231F20"/>
                  </a:solidFill>
                  <a:latin typeface="Open Sans Condensed Medium"/>
                  <a:ea typeface="Open Sans Condensed Medium"/>
                  <a:cs typeface="Open Sans Condensed Medium"/>
                  <a:sym typeface="Open Sans Condensed Medium"/>
                </a:rPr>
                <a:t>Data Elements</a:t>
              </a:r>
            </a:p>
          </p:txBody>
        </p:sp>
        <p:sp>
          <p:nvSpPr>
            <p:cNvPr name="TextBox 111" id="111"/>
            <p:cNvSpPr txBox="true"/>
            <p:nvPr/>
          </p:nvSpPr>
          <p:spPr>
            <a:xfrm rot="0">
              <a:off x="158086" y="268723"/>
              <a:ext cx="4040945" cy="497281"/>
            </a:xfrm>
            <a:prstGeom prst="rect">
              <a:avLst/>
            </a:prstGeom>
          </p:spPr>
          <p:txBody>
            <a:bodyPr anchor="t" rtlCol="false" tIns="0" lIns="0" bIns="0" rIns="0">
              <a:spAutoFit/>
            </a:bodyPr>
            <a:lstStyle/>
            <a:p>
              <a:pPr algn="ctr">
                <a:lnSpc>
                  <a:spcPts val="2606"/>
                </a:lnSpc>
              </a:pPr>
              <a:r>
                <a:rPr lang="en-US" b="true" sz="2794" spc="-55">
                  <a:solidFill>
                    <a:srgbClr val="FFFFFF"/>
                  </a:solidFill>
                  <a:latin typeface="Open Sans Condensed Semi-Bold"/>
                  <a:ea typeface="Open Sans Condensed Semi-Bold"/>
                  <a:cs typeface="Open Sans Condensed Semi-Bold"/>
                  <a:sym typeface="Open Sans Condensed Semi-Bold"/>
                </a:rPr>
                <a:t>Florida PALM to FLAIR </a:t>
              </a:r>
            </a:p>
          </p:txBody>
        </p:sp>
        <p:sp>
          <p:nvSpPr>
            <p:cNvPr name="TextBox 112" id="112"/>
            <p:cNvSpPr txBox="true"/>
            <p:nvPr/>
          </p:nvSpPr>
          <p:spPr>
            <a:xfrm rot="0">
              <a:off x="142620" y="762454"/>
              <a:ext cx="3971550" cy="497281"/>
            </a:xfrm>
            <a:prstGeom prst="rect">
              <a:avLst/>
            </a:prstGeom>
          </p:spPr>
          <p:txBody>
            <a:bodyPr anchor="t" rtlCol="false" tIns="0" lIns="0" bIns="0" rIns="0">
              <a:spAutoFit/>
            </a:bodyPr>
            <a:lstStyle/>
            <a:p>
              <a:pPr algn="ctr">
                <a:lnSpc>
                  <a:spcPts val="2606"/>
                </a:lnSpc>
              </a:pPr>
              <a:r>
                <a:rPr lang="en-US" b="true" sz="2794" spc="-55">
                  <a:solidFill>
                    <a:srgbClr val="FFFFFF"/>
                  </a:solidFill>
                  <a:latin typeface="Open Sans Condensed Semi-Bold"/>
                  <a:ea typeface="Open Sans Condensed Semi-Bold"/>
                  <a:cs typeface="Open Sans Condensed Semi-Bold"/>
                  <a:sym typeface="Open Sans Condensed Semi-Bold"/>
                </a:rPr>
                <a:t>Chart of Accounts</a:t>
              </a:r>
            </a:p>
          </p:txBody>
        </p:sp>
      </p:grpSp>
      <p:grpSp>
        <p:nvGrpSpPr>
          <p:cNvPr name="Group 113" id="113"/>
          <p:cNvGrpSpPr/>
          <p:nvPr/>
        </p:nvGrpSpPr>
        <p:grpSpPr>
          <a:xfrm rot="0">
            <a:off x="221105" y="266649"/>
            <a:ext cx="3989683" cy="3665373"/>
            <a:chOff x="0" y="0"/>
            <a:chExt cx="5319577" cy="4887164"/>
          </a:xfrm>
        </p:grpSpPr>
        <p:grpSp>
          <p:nvGrpSpPr>
            <p:cNvPr name="Group 114" id="114"/>
            <p:cNvGrpSpPr/>
            <p:nvPr/>
          </p:nvGrpSpPr>
          <p:grpSpPr>
            <a:xfrm rot="0">
              <a:off x="0" y="0"/>
              <a:ext cx="5319577" cy="4887164"/>
              <a:chOff x="0" y="0"/>
              <a:chExt cx="1493277" cy="1371893"/>
            </a:xfrm>
          </p:grpSpPr>
          <p:sp>
            <p:nvSpPr>
              <p:cNvPr name="Freeform 115" id="115"/>
              <p:cNvSpPr/>
              <p:nvPr/>
            </p:nvSpPr>
            <p:spPr>
              <a:xfrm flipH="false" flipV="false" rot="0">
                <a:off x="0" y="0"/>
                <a:ext cx="1493277" cy="1371893"/>
              </a:xfrm>
              <a:custGeom>
                <a:avLst/>
                <a:gdLst/>
                <a:ahLst/>
                <a:cxnLst/>
                <a:rect r="r" b="b" t="t" l="l"/>
                <a:pathLst>
                  <a:path h="1371893" w="1493277">
                    <a:moveTo>
                      <a:pt x="0" y="0"/>
                    </a:moveTo>
                    <a:lnTo>
                      <a:pt x="1493277" y="0"/>
                    </a:lnTo>
                    <a:lnTo>
                      <a:pt x="1493277" y="1371893"/>
                    </a:lnTo>
                    <a:lnTo>
                      <a:pt x="0" y="1371893"/>
                    </a:lnTo>
                    <a:close/>
                  </a:path>
                </a:pathLst>
              </a:custGeom>
              <a:solidFill>
                <a:srgbClr val="FFFFFF">
                  <a:alpha val="94902"/>
                </a:srgbClr>
              </a:solidFill>
            </p:spPr>
          </p:sp>
          <p:sp>
            <p:nvSpPr>
              <p:cNvPr name="TextBox 116" id="116"/>
              <p:cNvSpPr txBox="true"/>
              <p:nvPr/>
            </p:nvSpPr>
            <p:spPr>
              <a:xfrm>
                <a:off x="0" y="-28575"/>
                <a:ext cx="1493277" cy="1400468"/>
              </a:xfrm>
              <a:prstGeom prst="rect">
                <a:avLst/>
              </a:prstGeom>
            </p:spPr>
            <p:txBody>
              <a:bodyPr anchor="ctr" rtlCol="false" tIns="47312" lIns="47312" bIns="47312" rIns="47312"/>
              <a:lstStyle/>
              <a:p>
                <a:pPr algn="ctr">
                  <a:lnSpc>
                    <a:spcPts val="1564"/>
                  </a:lnSpc>
                </a:pPr>
              </a:p>
            </p:txBody>
          </p:sp>
        </p:grpSp>
        <p:grpSp>
          <p:nvGrpSpPr>
            <p:cNvPr name="Group 117" id="117"/>
            <p:cNvGrpSpPr/>
            <p:nvPr/>
          </p:nvGrpSpPr>
          <p:grpSpPr>
            <a:xfrm rot="0">
              <a:off x="194017" y="149832"/>
              <a:ext cx="4946332" cy="545948"/>
              <a:chOff x="0" y="0"/>
              <a:chExt cx="1517435" cy="167486"/>
            </a:xfrm>
          </p:grpSpPr>
          <p:sp>
            <p:nvSpPr>
              <p:cNvPr name="Freeform 118" id="118"/>
              <p:cNvSpPr/>
              <p:nvPr/>
            </p:nvSpPr>
            <p:spPr>
              <a:xfrm flipH="false" flipV="false" rot="0">
                <a:off x="0" y="0"/>
                <a:ext cx="1517435" cy="167486"/>
              </a:xfrm>
              <a:custGeom>
                <a:avLst/>
                <a:gdLst/>
                <a:ahLst/>
                <a:cxnLst/>
                <a:rect r="r" b="b" t="t" l="l"/>
                <a:pathLst>
                  <a:path h="167486" w="1517435">
                    <a:moveTo>
                      <a:pt x="0" y="0"/>
                    </a:moveTo>
                    <a:lnTo>
                      <a:pt x="1517435" y="0"/>
                    </a:lnTo>
                    <a:lnTo>
                      <a:pt x="1517435" y="167486"/>
                    </a:lnTo>
                    <a:lnTo>
                      <a:pt x="0" y="167486"/>
                    </a:lnTo>
                    <a:close/>
                  </a:path>
                </a:pathLst>
              </a:custGeom>
              <a:solidFill>
                <a:srgbClr val="CADDE1">
                  <a:alpha val="65882"/>
                </a:srgbClr>
              </a:solidFill>
              <a:ln w="38100" cap="sq">
                <a:solidFill>
                  <a:srgbClr val="CADDE1">
                    <a:alpha val="65882"/>
                  </a:srgbClr>
                </a:solidFill>
                <a:prstDash val="solid"/>
                <a:miter/>
              </a:ln>
            </p:spPr>
          </p:sp>
          <p:sp>
            <p:nvSpPr>
              <p:cNvPr name="TextBox 119" id="119"/>
              <p:cNvSpPr txBox="true"/>
              <p:nvPr/>
            </p:nvSpPr>
            <p:spPr>
              <a:xfrm>
                <a:off x="0" y="-38100"/>
                <a:ext cx="1517435" cy="205586"/>
              </a:xfrm>
              <a:prstGeom prst="rect">
                <a:avLst/>
              </a:prstGeom>
            </p:spPr>
            <p:txBody>
              <a:bodyPr anchor="t" rtlCol="false" tIns="23656" lIns="23656" bIns="23656" rIns="23656"/>
              <a:lstStyle/>
              <a:p>
                <a:pPr algn="ctr">
                  <a:lnSpc>
                    <a:spcPts val="2130"/>
                  </a:lnSpc>
                </a:pPr>
              </a:p>
            </p:txBody>
          </p:sp>
        </p:grpSp>
        <p:sp>
          <p:nvSpPr>
            <p:cNvPr name="TextBox 120" id="120"/>
            <p:cNvSpPr txBox="true"/>
            <p:nvPr/>
          </p:nvSpPr>
          <p:spPr>
            <a:xfrm rot="0">
              <a:off x="194017" y="742781"/>
              <a:ext cx="4906183" cy="4011033"/>
            </a:xfrm>
            <a:prstGeom prst="rect">
              <a:avLst/>
            </a:prstGeom>
          </p:spPr>
          <p:txBody>
            <a:bodyPr anchor="t" rtlCol="false" tIns="0" lIns="0" bIns="0" rIns="0">
              <a:spAutoFit/>
            </a:bodyPr>
            <a:lstStyle/>
            <a:p>
              <a:pPr algn="just">
                <a:lnSpc>
                  <a:spcPts val="1457"/>
                </a:lnSpc>
              </a:pPr>
              <a:r>
                <a:rPr lang="en-US" sz="1079" spc="-10">
                  <a:solidFill>
                    <a:srgbClr val="000000"/>
                  </a:solidFill>
                  <a:latin typeface="Arimo"/>
                  <a:ea typeface="Arimo"/>
                  <a:cs typeface="Arimo"/>
                  <a:sym typeface="Arimo"/>
                </a:rPr>
                <a:t>The largest change in Florida PALM is the Chart of Accounts (COA).  The COA establishes a statewide structure for tracking and recording financial transactions.  The COA is comprised of individual ChartFields, similar to FLAIR data elements.   Required COA fields for a transaction include Fund, Budget Entity, Organization, Category, State Program, and Account.  Other FLAIR fields will be captured as an attribute and will not be included on transactions.  The Object Code and GL Code will be replaced by an Account Code.</a:t>
              </a:r>
            </a:p>
            <a:p>
              <a:pPr algn="just">
                <a:lnSpc>
                  <a:spcPts val="648"/>
                </a:lnSpc>
              </a:pPr>
            </a:p>
            <a:p>
              <a:pPr algn="just" marL="0" indent="0" lvl="0">
                <a:lnSpc>
                  <a:spcPts val="1457"/>
                </a:lnSpc>
              </a:pPr>
              <a:r>
                <a:rPr lang="en-US" sz="1079" spc="-10">
                  <a:solidFill>
                    <a:srgbClr val="000000"/>
                  </a:solidFill>
                  <a:latin typeface="Arimo"/>
                  <a:ea typeface="Arimo"/>
                  <a:cs typeface="Arimo"/>
                  <a:sym typeface="Arimo"/>
                </a:rPr>
                <a:t>The Account Code classifies the nature of transaction as an asset, liability, equity/fund balance, receipt, expenditure, transfer, or deferred inflow/outflow.  For Instance, the first character of the account is representing the GL and will be used on balance sheets.  For operating statements, the remaining characters are replacing the object code concept.  An interactive COA can be found on the </a:t>
              </a:r>
              <a:r>
                <a:rPr lang="en-US" sz="1079" spc="-10" u="sng">
                  <a:solidFill>
                    <a:srgbClr val="000000"/>
                  </a:solidFill>
                  <a:latin typeface="Arimo"/>
                  <a:ea typeface="Arimo"/>
                  <a:cs typeface="Arimo"/>
                  <a:sym typeface="Arimo"/>
                  <a:hlinkClick r:id="rId5" tooltip="https://myfloridacfo.com/floridapalm/chart-of-accounts"/>
                </a:rPr>
                <a:t>Florida PALM Site</a:t>
              </a:r>
              <a:r>
                <a:rPr lang="en-US" sz="1079" spc="-10">
                  <a:solidFill>
                    <a:srgbClr val="000000"/>
                  </a:solidFill>
                  <a:latin typeface="Arimo"/>
                  <a:ea typeface="Arimo"/>
                  <a:cs typeface="Arimo"/>
                  <a:sym typeface="Arimo"/>
                </a:rPr>
                <a:t>. </a:t>
              </a:r>
            </a:p>
          </p:txBody>
        </p:sp>
        <p:sp>
          <p:nvSpPr>
            <p:cNvPr name="TextBox 121" id="121"/>
            <p:cNvSpPr txBox="true"/>
            <p:nvPr/>
          </p:nvSpPr>
          <p:spPr>
            <a:xfrm rot="0">
              <a:off x="803372" y="227457"/>
              <a:ext cx="3687472" cy="362123"/>
            </a:xfrm>
            <a:prstGeom prst="rect">
              <a:avLst/>
            </a:prstGeom>
          </p:spPr>
          <p:txBody>
            <a:bodyPr anchor="t" rtlCol="false" tIns="0" lIns="0" bIns="0" rIns="0">
              <a:spAutoFit/>
            </a:bodyPr>
            <a:lstStyle/>
            <a:p>
              <a:pPr algn="ctr">
                <a:lnSpc>
                  <a:spcPts val="2346"/>
                </a:lnSpc>
              </a:pPr>
              <a:r>
                <a:rPr lang="en-US" sz="1676">
                  <a:solidFill>
                    <a:srgbClr val="03314B"/>
                  </a:solidFill>
                  <a:latin typeface="Libre Franklin"/>
                  <a:ea typeface="Libre Franklin"/>
                  <a:cs typeface="Libre Franklin"/>
                  <a:sym typeface="Libre Franklin"/>
                </a:rPr>
                <a:t>Chart of Accounts</a:t>
              </a:r>
            </a:p>
          </p:txBody>
        </p:sp>
      </p:grpSp>
      <p:grpSp>
        <p:nvGrpSpPr>
          <p:cNvPr name="Group 122" id="122"/>
          <p:cNvGrpSpPr/>
          <p:nvPr/>
        </p:nvGrpSpPr>
        <p:grpSpPr>
          <a:xfrm rot="0">
            <a:off x="221105" y="7798875"/>
            <a:ext cx="3989683" cy="890811"/>
            <a:chOff x="0" y="0"/>
            <a:chExt cx="1192638" cy="266291"/>
          </a:xfrm>
        </p:grpSpPr>
        <p:sp>
          <p:nvSpPr>
            <p:cNvPr name="Freeform 123" id="123"/>
            <p:cNvSpPr/>
            <p:nvPr/>
          </p:nvSpPr>
          <p:spPr>
            <a:xfrm flipH="false" flipV="false" rot="0">
              <a:off x="0" y="0"/>
              <a:ext cx="1192638" cy="266291"/>
            </a:xfrm>
            <a:custGeom>
              <a:avLst/>
              <a:gdLst/>
              <a:ahLst/>
              <a:cxnLst/>
              <a:rect r="r" b="b" t="t" l="l"/>
              <a:pathLst>
                <a:path h="266291" w="1192638">
                  <a:moveTo>
                    <a:pt x="0" y="0"/>
                  </a:moveTo>
                  <a:lnTo>
                    <a:pt x="1192638" y="0"/>
                  </a:lnTo>
                  <a:lnTo>
                    <a:pt x="1192638" y="266291"/>
                  </a:lnTo>
                  <a:lnTo>
                    <a:pt x="0" y="266291"/>
                  </a:lnTo>
                  <a:close/>
                </a:path>
              </a:pathLst>
            </a:custGeom>
            <a:solidFill>
              <a:srgbClr val="FFFFFF">
                <a:alpha val="94902"/>
              </a:srgbClr>
            </a:solidFill>
          </p:spPr>
        </p:sp>
        <p:sp>
          <p:nvSpPr>
            <p:cNvPr name="TextBox 124" id="124"/>
            <p:cNvSpPr txBox="true"/>
            <p:nvPr/>
          </p:nvSpPr>
          <p:spPr>
            <a:xfrm>
              <a:off x="0" y="-28575"/>
              <a:ext cx="1192638" cy="294866"/>
            </a:xfrm>
            <a:prstGeom prst="rect">
              <a:avLst/>
            </a:prstGeom>
          </p:spPr>
          <p:txBody>
            <a:bodyPr anchor="ctr" rtlCol="false" tIns="47312" lIns="47312" bIns="47312" rIns="47312"/>
            <a:lstStyle/>
            <a:p>
              <a:pPr algn="ctr">
                <a:lnSpc>
                  <a:spcPts val="1564"/>
                </a:lnSpc>
              </a:pPr>
            </a:p>
          </p:txBody>
        </p:sp>
      </p:grpSp>
      <p:grpSp>
        <p:nvGrpSpPr>
          <p:cNvPr name="Group 125" id="125"/>
          <p:cNvGrpSpPr>
            <a:grpSpLocks noChangeAspect="true"/>
          </p:cNvGrpSpPr>
          <p:nvPr/>
        </p:nvGrpSpPr>
        <p:grpSpPr>
          <a:xfrm rot="0">
            <a:off x="329399" y="7858084"/>
            <a:ext cx="3809668" cy="823695"/>
            <a:chOff x="0" y="0"/>
            <a:chExt cx="4549902" cy="983742"/>
          </a:xfrm>
        </p:grpSpPr>
        <p:sp>
          <p:nvSpPr>
            <p:cNvPr name="Freeform 126" id="126"/>
            <p:cNvSpPr/>
            <p:nvPr/>
          </p:nvSpPr>
          <p:spPr>
            <a:xfrm flipH="false" flipV="false" rot="0">
              <a:off x="213741" y="206121"/>
              <a:ext cx="4110228" cy="190500"/>
            </a:xfrm>
            <a:custGeom>
              <a:avLst/>
              <a:gdLst/>
              <a:ahLst/>
              <a:cxnLst/>
              <a:rect r="r" b="b" t="t" l="l"/>
              <a:pathLst>
                <a:path h="190500" w="4110228">
                  <a:moveTo>
                    <a:pt x="0" y="0"/>
                  </a:moveTo>
                  <a:lnTo>
                    <a:pt x="2532888" y="0"/>
                  </a:lnTo>
                  <a:lnTo>
                    <a:pt x="2532888" y="190500"/>
                  </a:lnTo>
                  <a:lnTo>
                    <a:pt x="0" y="190500"/>
                  </a:lnTo>
                  <a:close/>
                  <a:moveTo>
                    <a:pt x="2532888" y="0"/>
                  </a:moveTo>
                  <a:lnTo>
                    <a:pt x="4110228" y="0"/>
                  </a:lnTo>
                  <a:lnTo>
                    <a:pt x="4110228" y="190500"/>
                  </a:lnTo>
                  <a:lnTo>
                    <a:pt x="2532888" y="190500"/>
                  </a:lnTo>
                  <a:close/>
                </a:path>
              </a:pathLst>
            </a:custGeom>
            <a:solidFill>
              <a:srgbClr val="03304B"/>
            </a:solidFill>
          </p:spPr>
        </p:sp>
        <p:sp>
          <p:nvSpPr>
            <p:cNvPr name="Freeform 127" id="127"/>
            <p:cNvSpPr/>
            <p:nvPr/>
          </p:nvSpPr>
          <p:spPr>
            <a:xfrm flipH="false" flipV="false" rot="0">
              <a:off x="213741" y="377571"/>
              <a:ext cx="2532888" cy="38100"/>
            </a:xfrm>
            <a:custGeom>
              <a:avLst/>
              <a:gdLst/>
              <a:ahLst/>
              <a:cxnLst/>
              <a:rect r="r" b="b" t="t" l="l"/>
              <a:pathLst>
                <a:path h="38100" w="2532888">
                  <a:moveTo>
                    <a:pt x="0" y="0"/>
                  </a:moveTo>
                  <a:lnTo>
                    <a:pt x="2532888" y="0"/>
                  </a:lnTo>
                  <a:lnTo>
                    <a:pt x="2532888" y="38100"/>
                  </a:lnTo>
                  <a:lnTo>
                    <a:pt x="0" y="38100"/>
                  </a:lnTo>
                  <a:close/>
                </a:path>
              </a:pathLst>
            </a:custGeom>
            <a:solidFill>
              <a:srgbClr val="FFFFFF"/>
            </a:solidFill>
          </p:spPr>
        </p:sp>
        <p:sp>
          <p:nvSpPr>
            <p:cNvPr name="Freeform 128" id="128"/>
            <p:cNvSpPr/>
            <p:nvPr/>
          </p:nvSpPr>
          <p:spPr>
            <a:xfrm flipH="false" flipV="false" rot="0">
              <a:off x="2746629" y="377571"/>
              <a:ext cx="1577340" cy="38100"/>
            </a:xfrm>
            <a:custGeom>
              <a:avLst/>
              <a:gdLst/>
              <a:ahLst/>
              <a:cxnLst/>
              <a:rect r="r" b="b" t="t" l="l"/>
              <a:pathLst>
                <a:path h="38100" w="1577340">
                  <a:moveTo>
                    <a:pt x="0" y="0"/>
                  </a:moveTo>
                  <a:lnTo>
                    <a:pt x="1577340" y="0"/>
                  </a:lnTo>
                  <a:lnTo>
                    <a:pt x="1577340" y="38100"/>
                  </a:lnTo>
                  <a:lnTo>
                    <a:pt x="0" y="38100"/>
                  </a:lnTo>
                  <a:close/>
                </a:path>
              </a:pathLst>
            </a:custGeom>
            <a:solidFill>
              <a:srgbClr val="FFFFFF"/>
            </a:solidFill>
          </p:spPr>
        </p:sp>
        <p:sp>
          <p:nvSpPr>
            <p:cNvPr name="Freeform 129" id="129"/>
            <p:cNvSpPr/>
            <p:nvPr/>
          </p:nvSpPr>
          <p:spPr>
            <a:xfrm flipH="false" flipV="false" rot="0">
              <a:off x="2740279" y="415671"/>
              <a:ext cx="12700" cy="171450"/>
            </a:xfrm>
            <a:custGeom>
              <a:avLst/>
              <a:gdLst/>
              <a:ahLst/>
              <a:cxnLst/>
              <a:rect r="r" b="b" t="t" l="l"/>
              <a:pathLst>
                <a:path h="171450" w="12700">
                  <a:moveTo>
                    <a:pt x="0" y="171450"/>
                  </a:moveTo>
                  <a:lnTo>
                    <a:pt x="0" y="0"/>
                  </a:lnTo>
                  <a:lnTo>
                    <a:pt x="12700" y="0"/>
                  </a:lnTo>
                  <a:lnTo>
                    <a:pt x="12700" y="171450"/>
                  </a:lnTo>
                  <a:close/>
                </a:path>
              </a:pathLst>
            </a:custGeom>
            <a:solidFill>
              <a:srgbClr val="939598"/>
            </a:solidFill>
          </p:spPr>
        </p:sp>
        <p:sp>
          <p:nvSpPr>
            <p:cNvPr name="Freeform 130" id="130"/>
            <p:cNvSpPr/>
            <p:nvPr/>
          </p:nvSpPr>
          <p:spPr>
            <a:xfrm flipH="false" flipV="false" rot="0">
              <a:off x="2740279" y="587121"/>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939598"/>
            </a:solidFill>
          </p:spPr>
        </p:sp>
        <p:sp>
          <p:nvSpPr>
            <p:cNvPr name="Freeform 131" id="131"/>
            <p:cNvSpPr/>
            <p:nvPr/>
          </p:nvSpPr>
          <p:spPr>
            <a:xfrm flipH="false" flipV="false" rot="0">
              <a:off x="63500" y="63500"/>
              <a:ext cx="4422902" cy="856742"/>
            </a:xfrm>
            <a:custGeom>
              <a:avLst/>
              <a:gdLst/>
              <a:ahLst/>
              <a:cxnLst/>
              <a:rect r="r" b="b" t="t" l="l"/>
              <a:pathLst>
                <a:path h="856742" w="4422902">
                  <a:moveTo>
                    <a:pt x="3175" y="850392"/>
                  </a:moveTo>
                  <a:lnTo>
                    <a:pt x="4416552" y="853567"/>
                  </a:lnTo>
                  <a:lnTo>
                    <a:pt x="4416552" y="3175"/>
                  </a:lnTo>
                  <a:lnTo>
                    <a:pt x="4419727" y="3175"/>
                  </a:lnTo>
                  <a:lnTo>
                    <a:pt x="4419727" y="6350"/>
                  </a:lnTo>
                  <a:lnTo>
                    <a:pt x="6350" y="3175"/>
                  </a:lnTo>
                  <a:lnTo>
                    <a:pt x="6350" y="853567"/>
                  </a:lnTo>
                  <a:lnTo>
                    <a:pt x="3175" y="853567"/>
                  </a:lnTo>
                  <a:lnTo>
                    <a:pt x="3175" y="850392"/>
                  </a:lnTo>
                  <a:moveTo>
                    <a:pt x="3175" y="856742"/>
                  </a:moveTo>
                  <a:lnTo>
                    <a:pt x="0" y="856742"/>
                  </a:lnTo>
                  <a:lnTo>
                    <a:pt x="0" y="0"/>
                  </a:lnTo>
                  <a:lnTo>
                    <a:pt x="4422902" y="3175"/>
                  </a:lnTo>
                  <a:lnTo>
                    <a:pt x="4422902" y="856742"/>
                  </a:lnTo>
                  <a:lnTo>
                    <a:pt x="3175" y="856742"/>
                  </a:lnTo>
                  <a:close/>
                </a:path>
              </a:pathLst>
            </a:custGeom>
            <a:solidFill>
              <a:srgbClr val="939598"/>
            </a:solidFill>
          </p:spPr>
        </p:sp>
      </p:grpSp>
      <p:grpSp>
        <p:nvGrpSpPr>
          <p:cNvPr name="Group 132" id="132"/>
          <p:cNvGrpSpPr/>
          <p:nvPr/>
        </p:nvGrpSpPr>
        <p:grpSpPr>
          <a:xfrm rot="0">
            <a:off x="2637421" y="8175336"/>
            <a:ext cx="1307981" cy="391114"/>
            <a:chOff x="0" y="0"/>
            <a:chExt cx="535016" cy="159981"/>
          </a:xfrm>
        </p:grpSpPr>
        <p:sp>
          <p:nvSpPr>
            <p:cNvPr name="Freeform 133" id="133"/>
            <p:cNvSpPr/>
            <p:nvPr/>
          </p:nvSpPr>
          <p:spPr>
            <a:xfrm flipH="false" flipV="false" rot="0">
              <a:off x="0" y="0"/>
              <a:ext cx="535016" cy="159981"/>
            </a:xfrm>
            <a:custGeom>
              <a:avLst/>
              <a:gdLst/>
              <a:ahLst/>
              <a:cxnLst/>
              <a:rect r="r" b="b" t="t" l="l"/>
              <a:pathLst>
                <a:path h="159981" w="535016">
                  <a:moveTo>
                    <a:pt x="0" y="0"/>
                  </a:moveTo>
                  <a:lnTo>
                    <a:pt x="535016" y="0"/>
                  </a:lnTo>
                  <a:lnTo>
                    <a:pt x="535016" y="159981"/>
                  </a:lnTo>
                  <a:lnTo>
                    <a:pt x="0" y="159981"/>
                  </a:lnTo>
                  <a:close/>
                </a:path>
              </a:pathLst>
            </a:custGeom>
            <a:solidFill>
              <a:srgbClr val="CADDE1">
                <a:alpha val="65882"/>
              </a:srgbClr>
            </a:solidFill>
            <a:ln w="38100" cap="sq">
              <a:solidFill>
                <a:srgbClr val="CADDE1">
                  <a:alpha val="65882"/>
                </a:srgbClr>
              </a:solidFill>
              <a:prstDash val="solid"/>
              <a:miter/>
            </a:ln>
          </p:spPr>
        </p:sp>
        <p:sp>
          <p:nvSpPr>
            <p:cNvPr name="TextBox 134" id="134"/>
            <p:cNvSpPr txBox="true"/>
            <p:nvPr/>
          </p:nvSpPr>
          <p:spPr>
            <a:xfrm>
              <a:off x="0" y="-38100"/>
              <a:ext cx="535016" cy="198081"/>
            </a:xfrm>
            <a:prstGeom prst="rect">
              <a:avLst/>
            </a:prstGeom>
          </p:spPr>
          <p:txBody>
            <a:bodyPr anchor="t" rtlCol="false" tIns="23656" lIns="23656" bIns="23656" rIns="23656"/>
            <a:lstStyle/>
            <a:p>
              <a:pPr algn="ctr">
                <a:lnSpc>
                  <a:spcPts val="2130"/>
                </a:lnSpc>
              </a:pPr>
            </a:p>
          </p:txBody>
        </p:sp>
      </p:grpSp>
      <p:sp>
        <p:nvSpPr>
          <p:cNvPr name="TextBox 135" id="135"/>
          <p:cNvSpPr txBox="true"/>
          <p:nvPr/>
        </p:nvSpPr>
        <p:spPr>
          <a:xfrm rot="0">
            <a:off x="562998" y="8032866"/>
            <a:ext cx="1993100" cy="470304"/>
          </a:xfrm>
          <a:prstGeom prst="rect">
            <a:avLst/>
          </a:prstGeom>
        </p:spPr>
        <p:txBody>
          <a:bodyPr anchor="t" rtlCol="false" tIns="0" lIns="0" bIns="0" rIns="0">
            <a:spAutoFit/>
          </a:bodyPr>
          <a:lstStyle/>
          <a:p>
            <a:pPr algn="l">
              <a:lnSpc>
                <a:spcPts val="1268"/>
              </a:lnSpc>
            </a:pPr>
            <a:r>
              <a:rPr lang="en-US" b="true" sz="845" spc="-5">
                <a:solidFill>
                  <a:srgbClr val="FFFFFF"/>
                </a:solidFill>
                <a:latin typeface="IBM Plex Sans Bold"/>
                <a:ea typeface="IBM Plex Sans Bold"/>
                <a:cs typeface="IBM Plex Sans Bold"/>
                <a:sym typeface="IBM Plex Sans Bold"/>
              </a:rPr>
              <a:t>FLAIR Data Element(s) </a:t>
            </a:r>
            <a:r>
              <a:rPr lang="en-US" sz="845" spc="-5">
                <a:solidFill>
                  <a:srgbClr val="231F20"/>
                </a:solidFill>
                <a:latin typeface="IBM Plex Sans"/>
                <a:ea typeface="IBM Plex Sans"/>
                <a:cs typeface="IBM Plex Sans"/>
                <a:sym typeface="IBM Plex Sans"/>
              </a:rPr>
              <a:t>OLO General Ledger (GL) + Object Code (OBJ)</a:t>
            </a:r>
          </a:p>
        </p:txBody>
      </p:sp>
      <p:sp>
        <p:nvSpPr>
          <p:cNvPr name="TextBox 136" id="136"/>
          <p:cNvSpPr txBox="true"/>
          <p:nvPr/>
        </p:nvSpPr>
        <p:spPr>
          <a:xfrm rot="0">
            <a:off x="2796415" y="8032866"/>
            <a:ext cx="907489" cy="469957"/>
          </a:xfrm>
          <a:prstGeom prst="rect">
            <a:avLst/>
          </a:prstGeom>
        </p:spPr>
        <p:txBody>
          <a:bodyPr anchor="t" rtlCol="false" tIns="0" lIns="0" bIns="0" rIns="0">
            <a:spAutoFit/>
          </a:bodyPr>
          <a:lstStyle/>
          <a:p>
            <a:pPr algn="l">
              <a:lnSpc>
                <a:spcPts val="1268"/>
              </a:lnSpc>
            </a:pPr>
            <a:r>
              <a:rPr lang="en-US" b="true" sz="845" spc="-5">
                <a:solidFill>
                  <a:srgbClr val="FFFFFF"/>
                </a:solidFill>
                <a:latin typeface="IBM Plex Sans Bold"/>
                <a:ea typeface="IBM Plex Sans Bold"/>
                <a:cs typeface="IBM Plex Sans Bold"/>
                <a:sym typeface="IBM Plex Sans Bold"/>
              </a:rPr>
              <a:t>PALM Chartfield </a:t>
            </a:r>
            <a:r>
              <a:rPr lang="en-US" sz="845" spc="-5">
                <a:solidFill>
                  <a:srgbClr val="231F20"/>
                </a:solidFill>
                <a:latin typeface="IBM Plex Sans"/>
                <a:ea typeface="IBM Plex Sans"/>
                <a:cs typeface="IBM Plex Sans"/>
                <a:sym typeface="IBM Plex Sans"/>
              </a:rPr>
              <a:t>Business Unit Account</a:t>
            </a:r>
          </a:p>
        </p:txBody>
      </p:sp>
      <p:grpSp>
        <p:nvGrpSpPr>
          <p:cNvPr name="Group 137" id="137"/>
          <p:cNvGrpSpPr/>
          <p:nvPr/>
        </p:nvGrpSpPr>
        <p:grpSpPr>
          <a:xfrm rot="0">
            <a:off x="221105" y="8795822"/>
            <a:ext cx="7330190" cy="985952"/>
            <a:chOff x="0" y="0"/>
            <a:chExt cx="2492688" cy="335281"/>
          </a:xfrm>
        </p:grpSpPr>
        <p:sp>
          <p:nvSpPr>
            <p:cNvPr name="Freeform 138" id="138"/>
            <p:cNvSpPr/>
            <p:nvPr/>
          </p:nvSpPr>
          <p:spPr>
            <a:xfrm flipH="false" flipV="false" rot="0">
              <a:off x="0" y="0"/>
              <a:ext cx="2492688" cy="335281"/>
            </a:xfrm>
            <a:custGeom>
              <a:avLst/>
              <a:gdLst/>
              <a:ahLst/>
              <a:cxnLst/>
              <a:rect r="r" b="b" t="t" l="l"/>
              <a:pathLst>
                <a:path h="335281" w="2492688">
                  <a:moveTo>
                    <a:pt x="0" y="0"/>
                  </a:moveTo>
                  <a:lnTo>
                    <a:pt x="2492688" y="0"/>
                  </a:lnTo>
                  <a:lnTo>
                    <a:pt x="2492688" y="335281"/>
                  </a:lnTo>
                  <a:lnTo>
                    <a:pt x="0" y="335281"/>
                  </a:lnTo>
                  <a:close/>
                </a:path>
              </a:pathLst>
            </a:custGeom>
            <a:solidFill>
              <a:srgbClr val="FFFFFF">
                <a:alpha val="94902"/>
              </a:srgbClr>
            </a:solidFill>
          </p:spPr>
        </p:sp>
        <p:sp>
          <p:nvSpPr>
            <p:cNvPr name="TextBox 139" id="139"/>
            <p:cNvSpPr txBox="true"/>
            <p:nvPr/>
          </p:nvSpPr>
          <p:spPr>
            <a:xfrm>
              <a:off x="0" y="-28575"/>
              <a:ext cx="2492688" cy="363856"/>
            </a:xfrm>
            <a:prstGeom prst="rect">
              <a:avLst/>
            </a:prstGeom>
          </p:spPr>
          <p:txBody>
            <a:bodyPr anchor="ctr" rtlCol="false" tIns="47312" lIns="47312" bIns="47312" rIns="47312"/>
            <a:lstStyle/>
            <a:p>
              <a:pPr algn="ctr">
                <a:lnSpc>
                  <a:spcPts val="1564"/>
                </a:lnSpc>
              </a:pPr>
            </a:p>
          </p:txBody>
        </p:sp>
      </p:grpSp>
      <p:grpSp>
        <p:nvGrpSpPr>
          <p:cNvPr name="Group 140" id="140"/>
          <p:cNvGrpSpPr>
            <a:grpSpLocks noChangeAspect="true"/>
          </p:cNvGrpSpPr>
          <p:nvPr/>
        </p:nvGrpSpPr>
        <p:grpSpPr>
          <a:xfrm rot="0">
            <a:off x="351562" y="8795822"/>
            <a:ext cx="7141084" cy="985952"/>
            <a:chOff x="0" y="0"/>
            <a:chExt cx="9728200" cy="1343152"/>
          </a:xfrm>
        </p:grpSpPr>
        <p:sp>
          <p:nvSpPr>
            <p:cNvPr name="Freeform 141" id="141"/>
            <p:cNvSpPr/>
            <p:nvPr/>
          </p:nvSpPr>
          <p:spPr>
            <a:xfrm flipH="false" flipV="false" rot="0">
              <a:off x="237236" y="209804"/>
              <a:ext cx="9253729" cy="190500"/>
            </a:xfrm>
            <a:custGeom>
              <a:avLst/>
              <a:gdLst/>
              <a:ahLst/>
              <a:cxnLst/>
              <a:rect r="r" b="b" t="t" l="l"/>
              <a:pathLst>
                <a:path h="190500" w="9253729">
                  <a:moveTo>
                    <a:pt x="0" y="0"/>
                  </a:moveTo>
                  <a:lnTo>
                    <a:pt x="1005840" y="0"/>
                  </a:lnTo>
                  <a:lnTo>
                    <a:pt x="1005840" y="190500"/>
                  </a:lnTo>
                  <a:lnTo>
                    <a:pt x="0" y="190500"/>
                  </a:lnTo>
                  <a:close/>
                  <a:moveTo>
                    <a:pt x="1005840" y="0"/>
                  </a:moveTo>
                  <a:lnTo>
                    <a:pt x="2825496" y="0"/>
                  </a:lnTo>
                  <a:lnTo>
                    <a:pt x="2825496" y="190500"/>
                  </a:lnTo>
                  <a:lnTo>
                    <a:pt x="1005840" y="190500"/>
                  </a:lnTo>
                  <a:close/>
                  <a:moveTo>
                    <a:pt x="2825496" y="0"/>
                  </a:moveTo>
                  <a:lnTo>
                    <a:pt x="3877056" y="0"/>
                  </a:lnTo>
                  <a:lnTo>
                    <a:pt x="3877056" y="190500"/>
                  </a:lnTo>
                  <a:lnTo>
                    <a:pt x="2825496" y="190500"/>
                  </a:lnTo>
                  <a:close/>
                  <a:moveTo>
                    <a:pt x="3877056" y="0"/>
                  </a:moveTo>
                  <a:lnTo>
                    <a:pt x="5001768" y="0"/>
                  </a:lnTo>
                  <a:lnTo>
                    <a:pt x="5001768" y="190500"/>
                  </a:lnTo>
                  <a:lnTo>
                    <a:pt x="3877056" y="190500"/>
                  </a:lnTo>
                  <a:close/>
                  <a:moveTo>
                    <a:pt x="5001768" y="0"/>
                  </a:moveTo>
                  <a:lnTo>
                    <a:pt x="6748272" y="0"/>
                  </a:lnTo>
                  <a:lnTo>
                    <a:pt x="6748272" y="190500"/>
                  </a:lnTo>
                  <a:lnTo>
                    <a:pt x="5001768" y="190500"/>
                  </a:lnTo>
                  <a:close/>
                  <a:moveTo>
                    <a:pt x="6748272" y="0"/>
                  </a:moveTo>
                  <a:lnTo>
                    <a:pt x="8083296" y="0"/>
                  </a:lnTo>
                  <a:lnTo>
                    <a:pt x="8083296" y="190500"/>
                  </a:lnTo>
                  <a:lnTo>
                    <a:pt x="6748272" y="190500"/>
                  </a:lnTo>
                  <a:close/>
                  <a:moveTo>
                    <a:pt x="8083296" y="0"/>
                  </a:moveTo>
                  <a:lnTo>
                    <a:pt x="9253729" y="0"/>
                  </a:lnTo>
                  <a:lnTo>
                    <a:pt x="9253729" y="190500"/>
                  </a:lnTo>
                  <a:lnTo>
                    <a:pt x="8083296" y="190500"/>
                  </a:lnTo>
                  <a:close/>
                </a:path>
              </a:pathLst>
            </a:custGeom>
            <a:solidFill>
              <a:srgbClr val="03304B"/>
            </a:solidFill>
          </p:spPr>
        </p:sp>
        <p:sp>
          <p:nvSpPr>
            <p:cNvPr name="Freeform 142" id="142"/>
            <p:cNvSpPr/>
            <p:nvPr/>
          </p:nvSpPr>
          <p:spPr>
            <a:xfrm flipH="false" flipV="false" rot="0">
              <a:off x="237236" y="381254"/>
              <a:ext cx="1005840" cy="38100"/>
            </a:xfrm>
            <a:custGeom>
              <a:avLst/>
              <a:gdLst/>
              <a:ahLst/>
              <a:cxnLst/>
              <a:rect r="r" b="b" t="t" l="l"/>
              <a:pathLst>
                <a:path h="38100" w="1005840">
                  <a:moveTo>
                    <a:pt x="0" y="0"/>
                  </a:moveTo>
                  <a:lnTo>
                    <a:pt x="1005840" y="0"/>
                  </a:lnTo>
                  <a:lnTo>
                    <a:pt x="1005840" y="38100"/>
                  </a:lnTo>
                  <a:lnTo>
                    <a:pt x="0" y="38100"/>
                  </a:lnTo>
                  <a:close/>
                </a:path>
              </a:pathLst>
            </a:custGeom>
            <a:solidFill>
              <a:srgbClr val="FFFFFF"/>
            </a:solidFill>
          </p:spPr>
        </p:sp>
        <p:sp>
          <p:nvSpPr>
            <p:cNvPr name="Freeform 143" id="143"/>
            <p:cNvSpPr/>
            <p:nvPr/>
          </p:nvSpPr>
          <p:spPr>
            <a:xfrm flipH="false" flipV="false" rot="0">
              <a:off x="1243076" y="381254"/>
              <a:ext cx="1819656" cy="38100"/>
            </a:xfrm>
            <a:custGeom>
              <a:avLst/>
              <a:gdLst/>
              <a:ahLst/>
              <a:cxnLst/>
              <a:rect r="r" b="b" t="t" l="l"/>
              <a:pathLst>
                <a:path h="38100" w="1819656">
                  <a:moveTo>
                    <a:pt x="0" y="0"/>
                  </a:moveTo>
                  <a:lnTo>
                    <a:pt x="1819656" y="0"/>
                  </a:lnTo>
                  <a:lnTo>
                    <a:pt x="1819656" y="38100"/>
                  </a:lnTo>
                  <a:lnTo>
                    <a:pt x="0" y="38100"/>
                  </a:lnTo>
                  <a:close/>
                </a:path>
              </a:pathLst>
            </a:custGeom>
            <a:solidFill>
              <a:srgbClr val="FFFFFF"/>
            </a:solidFill>
          </p:spPr>
        </p:sp>
        <p:sp>
          <p:nvSpPr>
            <p:cNvPr name="Freeform 144" id="144"/>
            <p:cNvSpPr/>
            <p:nvPr/>
          </p:nvSpPr>
          <p:spPr>
            <a:xfrm flipH="false" flipV="false" rot="0">
              <a:off x="3062732" y="381254"/>
              <a:ext cx="1051560" cy="38100"/>
            </a:xfrm>
            <a:custGeom>
              <a:avLst/>
              <a:gdLst/>
              <a:ahLst/>
              <a:cxnLst/>
              <a:rect r="r" b="b" t="t" l="l"/>
              <a:pathLst>
                <a:path h="38100" w="1051560">
                  <a:moveTo>
                    <a:pt x="0" y="0"/>
                  </a:moveTo>
                  <a:lnTo>
                    <a:pt x="1051560" y="0"/>
                  </a:lnTo>
                  <a:lnTo>
                    <a:pt x="1051560" y="38100"/>
                  </a:lnTo>
                  <a:lnTo>
                    <a:pt x="0" y="38100"/>
                  </a:lnTo>
                  <a:close/>
                </a:path>
              </a:pathLst>
            </a:custGeom>
            <a:solidFill>
              <a:srgbClr val="FFFFFF"/>
            </a:solidFill>
          </p:spPr>
        </p:sp>
        <p:sp>
          <p:nvSpPr>
            <p:cNvPr name="Freeform 145" id="145"/>
            <p:cNvSpPr/>
            <p:nvPr/>
          </p:nvSpPr>
          <p:spPr>
            <a:xfrm flipH="false" flipV="false" rot="0">
              <a:off x="4114292" y="381254"/>
              <a:ext cx="1124712" cy="38100"/>
            </a:xfrm>
            <a:custGeom>
              <a:avLst/>
              <a:gdLst/>
              <a:ahLst/>
              <a:cxnLst/>
              <a:rect r="r" b="b" t="t" l="l"/>
              <a:pathLst>
                <a:path h="38100" w="1124712">
                  <a:moveTo>
                    <a:pt x="0" y="0"/>
                  </a:moveTo>
                  <a:lnTo>
                    <a:pt x="1124712" y="0"/>
                  </a:lnTo>
                  <a:lnTo>
                    <a:pt x="1124712" y="38100"/>
                  </a:lnTo>
                  <a:lnTo>
                    <a:pt x="0" y="38100"/>
                  </a:lnTo>
                  <a:close/>
                </a:path>
              </a:pathLst>
            </a:custGeom>
            <a:solidFill>
              <a:srgbClr val="FFFFFF"/>
            </a:solidFill>
          </p:spPr>
        </p:sp>
        <p:sp>
          <p:nvSpPr>
            <p:cNvPr name="Freeform 146" id="146"/>
            <p:cNvSpPr/>
            <p:nvPr/>
          </p:nvSpPr>
          <p:spPr>
            <a:xfrm flipH="false" flipV="false" rot="0">
              <a:off x="5239004" y="381254"/>
              <a:ext cx="1746504" cy="38100"/>
            </a:xfrm>
            <a:custGeom>
              <a:avLst/>
              <a:gdLst/>
              <a:ahLst/>
              <a:cxnLst/>
              <a:rect r="r" b="b" t="t" l="l"/>
              <a:pathLst>
                <a:path h="38100" w="1746504">
                  <a:moveTo>
                    <a:pt x="0" y="0"/>
                  </a:moveTo>
                  <a:lnTo>
                    <a:pt x="1746504" y="0"/>
                  </a:lnTo>
                  <a:lnTo>
                    <a:pt x="1746504" y="38100"/>
                  </a:lnTo>
                  <a:lnTo>
                    <a:pt x="0" y="38100"/>
                  </a:lnTo>
                  <a:close/>
                </a:path>
              </a:pathLst>
            </a:custGeom>
            <a:solidFill>
              <a:srgbClr val="FFFFFF"/>
            </a:solidFill>
          </p:spPr>
        </p:sp>
        <p:sp>
          <p:nvSpPr>
            <p:cNvPr name="Freeform 147" id="147"/>
            <p:cNvSpPr/>
            <p:nvPr/>
          </p:nvSpPr>
          <p:spPr>
            <a:xfrm flipH="false" flipV="false" rot="0">
              <a:off x="6985508" y="381254"/>
              <a:ext cx="1335024" cy="38100"/>
            </a:xfrm>
            <a:custGeom>
              <a:avLst/>
              <a:gdLst/>
              <a:ahLst/>
              <a:cxnLst/>
              <a:rect r="r" b="b" t="t" l="l"/>
              <a:pathLst>
                <a:path h="38100" w="1335024">
                  <a:moveTo>
                    <a:pt x="0" y="0"/>
                  </a:moveTo>
                  <a:lnTo>
                    <a:pt x="1335024" y="0"/>
                  </a:lnTo>
                  <a:lnTo>
                    <a:pt x="1335024" y="38100"/>
                  </a:lnTo>
                  <a:lnTo>
                    <a:pt x="0" y="38100"/>
                  </a:lnTo>
                  <a:close/>
                </a:path>
              </a:pathLst>
            </a:custGeom>
            <a:solidFill>
              <a:srgbClr val="FFFFFF"/>
            </a:solidFill>
          </p:spPr>
        </p:sp>
        <p:sp>
          <p:nvSpPr>
            <p:cNvPr name="Freeform 148" id="148"/>
            <p:cNvSpPr/>
            <p:nvPr/>
          </p:nvSpPr>
          <p:spPr>
            <a:xfrm flipH="false" flipV="false" rot="0">
              <a:off x="8320532" y="381254"/>
              <a:ext cx="1170432" cy="38100"/>
            </a:xfrm>
            <a:custGeom>
              <a:avLst/>
              <a:gdLst/>
              <a:ahLst/>
              <a:cxnLst/>
              <a:rect r="r" b="b" t="t" l="l"/>
              <a:pathLst>
                <a:path h="38100" w="1170432">
                  <a:moveTo>
                    <a:pt x="0" y="0"/>
                  </a:moveTo>
                  <a:lnTo>
                    <a:pt x="1170431" y="0"/>
                  </a:lnTo>
                  <a:lnTo>
                    <a:pt x="1170431" y="38100"/>
                  </a:lnTo>
                  <a:lnTo>
                    <a:pt x="0" y="38100"/>
                  </a:lnTo>
                  <a:close/>
                </a:path>
              </a:pathLst>
            </a:custGeom>
            <a:solidFill>
              <a:srgbClr val="FFFFFF"/>
            </a:solidFill>
          </p:spPr>
        </p:sp>
        <p:sp>
          <p:nvSpPr>
            <p:cNvPr name="Freeform 149" id="149"/>
            <p:cNvSpPr/>
            <p:nvPr/>
          </p:nvSpPr>
          <p:spPr>
            <a:xfrm flipH="false" flipV="false" rot="0">
              <a:off x="1236726" y="419354"/>
              <a:ext cx="12700" cy="171450"/>
            </a:xfrm>
            <a:custGeom>
              <a:avLst/>
              <a:gdLst/>
              <a:ahLst/>
              <a:cxnLst/>
              <a:rect r="r" b="b" t="t" l="l"/>
              <a:pathLst>
                <a:path h="171450" w="12700">
                  <a:moveTo>
                    <a:pt x="0" y="171450"/>
                  </a:moveTo>
                  <a:lnTo>
                    <a:pt x="0" y="0"/>
                  </a:lnTo>
                  <a:lnTo>
                    <a:pt x="12700" y="0"/>
                  </a:lnTo>
                  <a:lnTo>
                    <a:pt x="12700" y="171450"/>
                  </a:lnTo>
                  <a:close/>
                </a:path>
              </a:pathLst>
            </a:custGeom>
            <a:solidFill>
              <a:srgbClr val="BCBEC0"/>
            </a:solidFill>
          </p:spPr>
        </p:sp>
        <p:sp>
          <p:nvSpPr>
            <p:cNvPr name="Freeform 150" id="150"/>
            <p:cNvSpPr/>
            <p:nvPr/>
          </p:nvSpPr>
          <p:spPr>
            <a:xfrm flipH="false" flipV="false" rot="0">
              <a:off x="3056382" y="419354"/>
              <a:ext cx="12700" cy="171450"/>
            </a:xfrm>
            <a:custGeom>
              <a:avLst/>
              <a:gdLst/>
              <a:ahLst/>
              <a:cxnLst/>
              <a:rect r="r" b="b" t="t" l="l"/>
              <a:pathLst>
                <a:path h="171450" w="12700">
                  <a:moveTo>
                    <a:pt x="0" y="171450"/>
                  </a:moveTo>
                  <a:lnTo>
                    <a:pt x="0" y="0"/>
                  </a:lnTo>
                  <a:lnTo>
                    <a:pt x="12700" y="0"/>
                  </a:lnTo>
                  <a:lnTo>
                    <a:pt x="12700" y="171450"/>
                  </a:lnTo>
                  <a:close/>
                </a:path>
              </a:pathLst>
            </a:custGeom>
            <a:solidFill>
              <a:srgbClr val="BCBEC0"/>
            </a:solidFill>
          </p:spPr>
        </p:sp>
        <p:sp>
          <p:nvSpPr>
            <p:cNvPr name="Freeform 151" id="151"/>
            <p:cNvSpPr/>
            <p:nvPr/>
          </p:nvSpPr>
          <p:spPr>
            <a:xfrm flipH="false" flipV="false" rot="0">
              <a:off x="4107942" y="419354"/>
              <a:ext cx="12700" cy="171450"/>
            </a:xfrm>
            <a:custGeom>
              <a:avLst/>
              <a:gdLst/>
              <a:ahLst/>
              <a:cxnLst/>
              <a:rect r="r" b="b" t="t" l="l"/>
              <a:pathLst>
                <a:path h="171450" w="12700">
                  <a:moveTo>
                    <a:pt x="0" y="171450"/>
                  </a:moveTo>
                  <a:lnTo>
                    <a:pt x="0" y="0"/>
                  </a:lnTo>
                  <a:lnTo>
                    <a:pt x="12700" y="0"/>
                  </a:lnTo>
                  <a:lnTo>
                    <a:pt x="12700" y="171450"/>
                  </a:lnTo>
                  <a:close/>
                </a:path>
              </a:pathLst>
            </a:custGeom>
            <a:solidFill>
              <a:srgbClr val="BCBEC0"/>
            </a:solidFill>
          </p:spPr>
        </p:sp>
        <p:sp>
          <p:nvSpPr>
            <p:cNvPr name="Freeform 152" id="152"/>
            <p:cNvSpPr/>
            <p:nvPr/>
          </p:nvSpPr>
          <p:spPr>
            <a:xfrm flipH="false" flipV="false" rot="0">
              <a:off x="5232654" y="419354"/>
              <a:ext cx="12700" cy="171450"/>
            </a:xfrm>
            <a:custGeom>
              <a:avLst/>
              <a:gdLst/>
              <a:ahLst/>
              <a:cxnLst/>
              <a:rect r="r" b="b" t="t" l="l"/>
              <a:pathLst>
                <a:path h="171450" w="12700">
                  <a:moveTo>
                    <a:pt x="0" y="171450"/>
                  </a:moveTo>
                  <a:lnTo>
                    <a:pt x="0" y="0"/>
                  </a:lnTo>
                  <a:lnTo>
                    <a:pt x="12700" y="0"/>
                  </a:lnTo>
                  <a:lnTo>
                    <a:pt x="12700" y="171450"/>
                  </a:lnTo>
                  <a:close/>
                </a:path>
              </a:pathLst>
            </a:custGeom>
            <a:solidFill>
              <a:srgbClr val="BCBEC0"/>
            </a:solidFill>
          </p:spPr>
        </p:sp>
        <p:sp>
          <p:nvSpPr>
            <p:cNvPr name="Freeform 153" id="153"/>
            <p:cNvSpPr/>
            <p:nvPr/>
          </p:nvSpPr>
          <p:spPr>
            <a:xfrm flipH="false" flipV="false" rot="0">
              <a:off x="6979158" y="419354"/>
              <a:ext cx="12700" cy="171450"/>
            </a:xfrm>
            <a:custGeom>
              <a:avLst/>
              <a:gdLst/>
              <a:ahLst/>
              <a:cxnLst/>
              <a:rect r="r" b="b" t="t" l="l"/>
              <a:pathLst>
                <a:path h="171450" w="12700">
                  <a:moveTo>
                    <a:pt x="0" y="171450"/>
                  </a:moveTo>
                  <a:lnTo>
                    <a:pt x="0" y="0"/>
                  </a:lnTo>
                  <a:lnTo>
                    <a:pt x="12700" y="0"/>
                  </a:lnTo>
                  <a:lnTo>
                    <a:pt x="12700" y="171450"/>
                  </a:lnTo>
                  <a:close/>
                </a:path>
              </a:pathLst>
            </a:custGeom>
            <a:solidFill>
              <a:srgbClr val="BCBEC0"/>
            </a:solidFill>
          </p:spPr>
        </p:sp>
        <p:sp>
          <p:nvSpPr>
            <p:cNvPr name="Freeform 154" id="154"/>
            <p:cNvSpPr/>
            <p:nvPr/>
          </p:nvSpPr>
          <p:spPr>
            <a:xfrm flipH="false" flipV="false" rot="0">
              <a:off x="8314182" y="419354"/>
              <a:ext cx="12700" cy="171450"/>
            </a:xfrm>
            <a:custGeom>
              <a:avLst/>
              <a:gdLst/>
              <a:ahLst/>
              <a:cxnLst/>
              <a:rect r="r" b="b" t="t" l="l"/>
              <a:pathLst>
                <a:path h="171450" w="12700">
                  <a:moveTo>
                    <a:pt x="0" y="171450"/>
                  </a:moveTo>
                  <a:lnTo>
                    <a:pt x="0" y="0"/>
                  </a:lnTo>
                  <a:lnTo>
                    <a:pt x="12700" y="0"/>
                  </a:lnTo>
                  <a:lnTo>
                    <a:pt x="12700" y="171450"/>
                  </a:lnTo>
                  <a:close/>
                </a:path>
              </a:pathLst>
            </a:custGeom>
            <a:solidFill>
              <a:srgbClr val="BCBEC0"/>
            </a:solidFill>
          </p:spPr>
        </p:sp>
        <p:sp>
          <p:nvSpPr>
            <p:cNvPr name="Freeform 155" id="155"/>
            <p:cNvSpPr/>
            <p:nvPr/>
          </p:nvSpPr>
          <p:spPr>
            <a:xfrm flipH="false" flipV="false" rot="0">
              <a:off x="1236726" y="590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56" id="156"/>
            <p:cNvSpPr/>
            <p:nvPr/>
          </p:nvSpPr>
          <p:spPr>
            <a:xfrm flipH="false" flipV="false" rot="0">
              <a:off x="3056382" y="590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57" id="157"/>
            <p:cNvSpPr/>
            <p:nvPr/>
          </p:nvSpPr>
          <p:spPr>
            <a:xfrm flipH="false" flipV="false" rot="0">
              <a:off x="4107942" y="590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58" id="158"/>
            <p:cNvSpPr/>
            <p:nvPr/>
          </p:nvSpPr>
          <p:spPr>
            <a:xfrm flipH="false" flipV="false" rot="0">
              <a:off x="5232654" y="590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59" id="159"/>
            <p:cNvSpPr/>
            <p:nvPr/>
          </p:nvSpPr>
          <p:spPr>
            <a:xfrm flipH="false" flipV="false" rot="0">
              <a:off x="6979158" y="590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60" id="160"/>
            <p:cNvSpPr/>
            <p:nvPr/>
          </p:nvSpPr>
          <p:spPr>
            <a:xfrm flipH="false" flipV="false" rot="0">
              <a:off x="8314182" y="590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61" id="161"/>
            <p:cNvSpPr/>
            <p:nvPr/>
          </p:nvSpPr>
          <p:spPr>
            <a:xfrm flipH="false" flipV="false" rot="0">
              <a:off x="1236726" y="7813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62" id="162"/>
            <p:cNvSpPr/>
            <p:nvPr/>
          </p:nvSpPr>
          <p:spPr>
            <a:xfrm flipH="false" flipV="false" rot="0">
              <a:off x="3056382" y="7813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63" id="163"/>
            <p:cNvSpPr/>
            <p:nvPr/>
          </p:nvSpPr>
          <p:spPr>
            <a:xfrm flipH="false" flipV="false" rot="0">
              <a:off x="4107942" y="7813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64" id="164"/>
            <p:cNvSpPr/>
            <p:nvPr/>
          </p:nvSpPr>
          <p:spPr>
            <a:xfrm flipH="false" flipV="false" rot="0">
              <a:off x="5232654" y="7813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65" id="165"/>
            <p:cNvSpPr/>
            <p:nvPr/>
          </p:nvSpPr>
          <p:spPr>
            <a:xfrm flipH="false" flipV="false" rot="0">
              <a:off x="6979158" y="7813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66" id="166"/>
            <p:cNvSpPr/>
            <p:nvPr/>
          </p:nvSpPr>
          <p:spPr>
            <a:xfrm flipH="false" flipV="false" rot="0">
              <a:off x="8314182" y="7813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67" id="167"/>
            <p:cNvSpPr/>
            <p:nvPr/>
          </p:nvSpPr>
          <p:spPr>
            <a:xfrm flipH="false" flipV="false" rot="0">
              <a:off x="1236726" y="971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68" id="168"/>
            <p:cNvSpPr/>
            <p:nvPr/>
          </p:nvSpPr>
          <p:spPr>
            <a:xfrm flipH="false" flipV="false" rot="0">
              <a:off x="3056382" y="971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69" id="169"/>
            <p:cNvSpPr/>
            <p:nvPr/>
          </p:nvSpPr>
          <p:spPr>
            <a:xfrm flipH="false" flipV="false" rot="0">
              <a:off x="4107942" y="971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70" id="170"/>
            <p:cNvSpPr/>
            <p:nvPr/>
          </p:nvSpPr>
          <p:spPr>
            <a:xfrm flipH="false" flipV="false" rot="0">
              <a:off x="5232654" y="971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71" id="171"/>
            <p:cNvSpPr/>
            <p:nvPr/>
          </p:nvSpPr>
          <p:spPr>
            <a:xfrm flipH="false" flipV="false" rot="0">
              <a:off x="6979158" y="971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72" id="172"/>
            <p:cNvSpPr/>
            <p:nvPr/>
          </p:nvSpPr>
          <p:spPr>
            <a:xfrm flipH="false" flipV="false" rot="0">
              <a:off x="8314182" y="971804"/>
              <a:ext cx="12700" cy="190500"/>
            </a:xfrm>
            <a:custGeom>
              <a:avLst/>
              <a:gdLst/>
              <a:ahLst/>
              <a:cxnLst/>
              <a:rect r="r" b="b" t="t" l="l"/>
              <a:pathLst>
                <a:path h="190500" w="12700">
                  <a:moveTo>
                    <a:pt x="0" y="190500"/>
                  </a:moveTo>
                  <a:lnTo>
                    <a:pt x="0" y="0"/>
                  </a:lnTo>
                  <a:lnTo>
                    <a:pt x="12700" y="0"/>
                  </a:lnTo>
                  <a:lnTo>
                    <a:pt x="12700" y="190500"/>
                  </a:lnTo>
                  <a:close/>
                </a:path>
              </a:pathLst>
            </a:custGeom>
            <a:solidFill>
              <a:srgbClr val="BCBEC0"/>
            </a:solidFill>
          </p:spPr>
        </p:sp>
        <p:sp>
          <p:nvSpPr>
            <p:cNvPr name="Freeform 173" id="173"/>
            <p:cNvSpPr/>
            <p:nvPr/>
          </p:nvSpPr>
          <p:spPr>
            <a:xfrm flipH="false" flipV="false" rot="0">
              <a:off x="63500" y="63500"/>
              <a:ext cx="9601200" cy="1216152"/>
            </a:xfrm>
            <a:custGeom>
              <a:avLst/>
              <a:gdLst/>
              <a:ahLst/>
              <a:cxnLst/>
              <a:rect r="r" b="b" t="t" l="l"/>
              <a:pathLst>
                <a:path h="1216152" w="9601200">
                  <a:moveTo>
                    <a:pt x="3175" y="1209802"/>
                  </a:moveTo>
                  <a:lnTo>
                    <a:pt x="9594850" y="1212977"/>
                  </a:lnTo>
                  <a:lnTo>
                    <a:pt x="9594850" y="3175"/>
                  </a:lnTo>
                  <a:lnTo>
                    <a:pt x="9598025" y="3175"/>
                  </a:lnTo>
                  <a:lnTo>
                    <a:pt x="9598025" y="6350"/>
                  </a:lnTo>
                  <a:lnTo>
                    <a:pt x="6350" y="3175"/>
                  </a:lnTo>
                  <a:lnTo>
                    <a:pt x="6350" y="1212977"/>
                  </a:lnTo>
                  <a:lnTo>
                    <a:pt x="3175" y="1212977"/>
                  </a:lnTo>
                  <a:lnTo>
                    <a:pt x="3175" y="1209802"/>
                  </a:lnTo>
                  <a:moveTo>
                    <a:pt x="3175" y="1216152"/>
                  </a:moveTo>
                  <a:lnTo>
                    <a:pt x="0" y="1216152"/>
                  </a:lnTo>
                  <a:lnTo>
                    <a:pt x="0" y="0"/>
                  </a:lnTo>
                  <a:lnTo>
                    <a:pt x="9601200" y="3175"/>
                  </a:lnTo>
                  <a:lnTo>
                    <a:pt x="9601200" y="1212977"/>
                  </a:lnTo>
                  <a:lnTo>
                    <a:pt x="9601200" y="1216152"/>
                  </a:lnTo>
                  <a:lnTo>
                    <a:pt x="3175" y="1216152"/>
                  </a:lnTo>
                  <a:close/>
                </a:path>
              </a:pathLst>
            </a:custGeom>
            <a:solidFill>
              <a:srgbClr val="939598"/>
            </a:solidFill>
          </p:spPr>
        </p:sp>
      </p:grpSp>
      <p:grpSp>
        <p:nvGrpSpPr>
          <p:cNvPr name="Group 174" id="174"/>
          <p:cNvGrpSpPr/>
          <p:nvPr/>
        </p:nvGrpSpPr>
        <p:grpSpPr>
          <a:xfrm rot="0">
            <a:off x="3376630" y="9066609"/>
            <a:ext cx="3939088" cy="572089"/>
            <a:chOff x="0" y="0"/>
            <a:chExt cx="1611243" cy="234007"/>
          </a:xfrm>
        </p:grpSpPr>
        <p:sp>
          <p:nvSpPr>
            <p:cNvPr name="Freeform 175" id="175"/>
            <p:cNvSpPr/>
            <p:nvPr/>
          </p:nvSpPr>
          <p:spPr>
            <a:xfrm flipH="false" flipV="false" rot="0">
              <a:off x="0" y="0"/>
              <a:ext cx="1611244" cy="234007"/>
            </a:xfrm>
            <a:custGeom>
              <a:avLst/>
              <a:gdLst/>
              <a:ahLst/>
              <a:cxnLst/>
              <a:rect r="r" b="b" t="t" l="l"/>
              <a:pathLst>
                <a:path h="234007" w="1611244">
                  <a:moveTo>
                    <a:pt x="0" y="0"/>
                  </a:moveTo>
                  <a:lnTo>
                    <a:pt x="1611244" y="0"/>
                  </a:lnTo>
                  <a:lnTo>
                    <a:pt x="1611244" y="234007"/>
                  </a:lnTo>
                  <a:lnTo>
                    <a:pt x="0" y="234007"/>
                  </a:lnTo>
                  <a:close/>
                </a:path>
              </a:pathLst>
            </a:custGeom>
            <a:solidFill>
              <a:srgbClr val="CADDE1">
                <a:alpha val="65882"/>
              </a:srgbClr>
            </a:solidFill>
            <a:ln w="38100" cap="sq">
              <a:solidFill>
                <a:srgbClr val="CADDE1">
                  <a:alpha val="65882"/>
                </a:srgbClr>
              </a:solidFill>
              <a:prstDash val="solid"/>
              <a:miter/>
            </a:ln>
          </p:spPr>
        </p:sp>
        <p:sp>
          <p:nvSpPr>
            <p:cNvPr name="TextBox 176" id="176"/>
            <p:cNvSpPr txBox="true"/>
            <p:nvPr/>
          </p:nvSpPr>
          <p:spPr>
            <a:xfrm>
              <a:off x="0" y="-38100"/>
              <a:ext cx="1611243" cy="272107"/>
            </a:xfrm>
            <a:prstGeom prst="rect">
              <a:avLst/>
            </a:prstGeom>
          </p:spPr>
          <p:txBody>
            <a:bodyPr anchor="t" rtlCol="false" tIns="23656" lIns="23656" bIns="23656" rIns="23656"/>
            <a:lstStyle/>
            <a:p>
              <a:pPr algn="ctr">
                <a:lnSpc>
                  <a:spcPts val="2130"/>
                </a:lnSpc>
              </a:pPr>
            </a:p>
          </p:txBody>
        </p:sp>
      </p:grpSp>
      <p:sp>
        <p:nvSpPr>
          <p:cNvPr name="TextBox 177" id="177"/>
          <p:cNvSpPr txBox="true"/>
          <p:nvPr/>
        </p:nvSpPr>
        <p:spPr>
          <a:xfrm rot="0">
            <a:off x="4246989" y="8948123"/>
            <a:ext cx="1089901" cy="690575"/>
          </a:xfrm>
          <a:prstGeom prst="rect">
            <a:avLst/>
          </a:prstGeom>
        </p:spPr>
        <p:txBody>
          <a:bodyPr anchor="t" rtlCol="false" tIns="0" lIns="0" bIns="0" rIns="0">
            <a:spAutoFit/>
          </a:bodyPr>
          <a:lstStyle/>
          <a:p>
            <a:pPr algn="l">
              <a:lnSpc>
                <a:spcPts val="1101"/>
              </a:lnSpc>
            </a:pPr>
            <a:r>
              <a:rPr lang="en-US" b="true" sz="734" spc="-4">
                <a:solidFill>
                  <a:srgbClr val="FFFFFF"/>
                </a:solidFill>
                <a:latin typeface="IBM Plex Sans Bold"/>
                <a:ea typeface="IBM Plex Sans Bold"/>
                <a:cs typeface="IBM Plex Sans Bold"/>
                <a:sym typeface="IBM Plex Sans Bold"/>
              </a:rPr>
              <a:t>PALM Value </a:t>
            </a:r>
            <a:r>
              <a:rPr lang="en-US" sz="734" spc="-4">
                <a:solidFill>
                  <a:srgbClr val="231F20"/>
                </a:solidFill>
                <a:latin typeface="IBM Plex Sans"/>
                <a:ea typeface="IBM Plex Sans"/>
                <a:cs typeface="IBM Plex Sans"/>
                <a:sym typeface="IBM Plex Sans"/>
              </a:rPr>
              <a:t>26100000 23930 705201 – Supplies General 600001 – State Fees</a:t>
            </a:r>
          </a:p>
        </p:txBody>
      </p:sp>
      <p:sp>
        <p:nvSpPr>
          <p:cNvPr name="TextBox 178" id="178"/>
          <p:cNvSpPr txBox="true"/>
          <p:nvPr/>
        </p:nvSpPr>
        <p:spPr>
          <a:xfrm rot="0">
            <a:off x="5534429" y="8948424"/>
            <a:ext cx="861834" cy="655315"/>
          </a:xfrm>
          <a:prstGeom prst="rect">
            <a:avLst/>
          </a:prstGeom>
        </p:spPr>
        <p:txBody>
          <a:bodyPr anchor="t" rtlCol="false" tIns="0" lIns="0" bIns="0" rIns="0">
            <a:spAutoFit/>
          </a:bodyPr>
          <a:lstStyle/>
          <a:p>
            <a:pPr algn="l" marL="0" indent="0" lvl="0">
              <a:lnSpc>
                <a:spcPts val="1101"/>
              </a:lnSpc>
              <a:spcBef>
                <a:spcPct val="0"/>
              </a:spcBef>
            </a:pPr>
            <a:r>
              <a:rPr lang="en-US" b="true" sz="734" spc="-4" strike="noStrike" u="none">
                <a:solidFill>
                  <a:srgbClr val="FFFFFF"/>
                </a:solidFill>
                <a:latin typeface="IBM Plex Sans Bold"/>
                <a:ea typeface="IBM Plex Sans Bold"/>
                <a:cs typeface="IBM Plex Sans Bold"/>
                <a:sym typeface="IBM Plex Sans Bold"/>
              </a:rPr>
              <a:t>Add’l PALM Field </a:t>
            </a:r>
          </a:p>
          <a:p>
            <a:pPr algn="l" marL="0" indent="0" lvl="0">
              <a:lnSpc>
                <a:spcPts val="1101"/>
              </a:lnSpc>
              <a:spcBef>
                <a:spcPct val="0"/>
              </a:spcBef>
            </a:pPr>
            <a:r>
              <a:rPr lang="en-US" sz="734" spc="-4" strike="noStrike" u="none">
                <a:solidFill>
                  <a:srgbClr val="231F20"/>
                </a:solidFill>
                <a:latin typeface="IBM Plex Sans"/>
                <a:ea typeface="IBM Plex Sans"/>
                <a:cs typeface="IBM Plex Sans"/>
                <a:sym typeface="IBM Plex Sans"/>
              </a:rPr>
              <a:t>N/A </a:t>
            </a:r>
          </a:p>
          <a:p>
            <a:pPr algn="l" marL="0" indent="0" lvl="0">
              <a:lnSpc>
                <a:spcPts val="1101"/>
              </a:lnSpc>
              <a:spcBef>
                <a:spcPct val="0"/>
              </a:spcBef>
            </a:pPr>
            <a:r>
              <a:rPr lang="en-US" sz="734" spc="-4" strike="noStrike" u="none">
                <a:solidFill>
                  <a:srgbClr val="231F20"/>
                </a:solidFill>
                <a:latin typeface="IBM Plex Sans"/>
                <a:ea typeface="IBM Plex Sans"/>
                <a:cs typeface="IBM Plex Sans"/>
                <a:sym typeface="IBM Plex Sans"/>
              </a:rPr>
              <a:t>Transactional Fund </a:t>
            </a:r>
          </a:p>
          <a:p>
            <a:pPr algn="l" marL="0" indent="0" lvl="0">
              <a:lnSpc>
                <a:spcPts val="1101"/>
              </a:lnSpc>
              <a:spcBef>
                <a:spcPct val="0"/>
              </a:spcBef>
            </a:pPr>
            <a:r>
              <a:rPr lang="en-US" sz="734" spc="-4" strike="noStrike" u="none">
                <a:solidFill>
                  <a:srgbClr val="231F20"/>
                </a:solidFill>
                <a:latin typeface="IBM Plex Sans"/>
                <a:ea typeface="IBM Plex Sans"/>
                <a:cs typeface="IBM Plex Sans"/>
                <a:sym typeface="IBM Plex Sans"/>
              </a:rPr>
              <a:t>N/A </a:t>
            </a:r>
          </a:p>
          <a:p>
            <a:pPr algn="l" marL="0" indent="0" lvl="0">
              <a:lnSpc>
                <a:spcPts val="1101"/>
              </a:lnSpc>
              <a:spcBef>
                <a:spcPct val="0"/>
              </a:spcBef>
            </a:pPr>
            <a:r>
              <a:rPr lang="en-US" sz="734" spc="-4" strike="noStrike" u="none">
                <a:solidFill>
                  <a:srgbClr val="231F20"/>
                </a:solidFill>
                <a:latin typeface="IBM Plex Sans"/>
                <a:ea typeface="IBM Plex Sans"/>
                <a:cs typeface="IBM Plex Sans"/>
                <a:sym typeface="IBM Plex Sans"/>
              </a:rPr>
              <a:t>N/A</a:t>
            </a:r>
          </a:p>
        </p:txBody>
      </p:sp>
      <p:sp>
        <p:nvSpPr>
          <p:cNvPr name="TextBox 179" id="179"/>
          <p:cNvSpPr txBox="true"/>
          <p:nvPr/>
        </p:nvSpPr>
        <p:spPr>
          <a:xfrm rot="0">
            <a:off x="6520089" y="8948424"/>
            <a:ext cx="732474" cy="662307"/>
          </a:xfrm>
          <a:prstGeom prst="rect">
            <a:avLst/>
          </a:prstGeom>
        </p:spPr>
        <p:txBody>
          <a:bodyPr anchor="t" rtlCol="false" tIns="0" lIns="0" bIns="0" rIns="0">
            <a:spAutoFit/>
          </a:bodyPr>
          <a:lstStyle/>
          <a:p>
            <a:pPr algn="l">
              <a:lnSpc>
                <a:spcPts val="1101"/>
              </a:lnSpc>
            </a:pPr>
            <a:r>
              <a:rPr lang="en-US" b="true" sz="734" spc="-4">
                <a:solidFill>
                  <a:srgbClr val="FFFFFF"/>
                </a:solidFill>
                <a:latin typeface="IBM Plex Sans Bold"/>
                <a:ea typeface="IBM Plex Sans Bold"/>
                <a:cs typeface="IBM Plex Sans Bold"/>
                <a:sym typeface="IBM Plex Sans Bold"/>
              </a:rPr>
              <a:t>Add’l PALM</a:t>
            </a:r>
          </a:p>
          <a:p>
            <a:pPr algn="l">
              <a:lnSpc>
                <a:spcPts val="1101"/>
              </a:lnSpc>
            </a:pPr>
            <a:r>
              <a:rPr lang="en-US" sz="734" spc="-4">
                <a:solidFill>
                  <a:srgbClr val="231F20"/>
                </a:solidFill>
                <a:latin typeface="IBM Plex Sans"/>
                <a:ea typeface="IBM Plex Sans"/>
                <a:cs typeface="IBM Plex Sans"/>
                <a:sym typeface="IBM Plex Sans"/>
              </a:rPr>
              <a:t>N/A </a:t>
            </a:r>
          </a:p>
          <a:p>
            <a:pPr algn="l">
              <a:lnSpc>
                <a:spcPts val="1101"/>
              </a:lnSpc>
            </a:pPr>
            <a:r>
              <a:rPr lang="en-US" sz="734" spc="-4">
                <a:solidFill>
                  <a:srgbClr val="231F20"/>
                </a:solidFill>
                <a:latin typeface="IBM Plex Sans"/>
                <a:ea typeface="IBM Plex Sans"/>
                <a:cs typeface="IBM Plex Sans"/>
                <a:sym typeface="IBM Plex Sans"/>
              </a:rPr>
              <a:t>39300 </a:t>
            </a:r>
          </a:p>
          <a:p>
            <a:pPr algn="l">
              <a:lnSpc>
                <a:spcPts val="1101"/>
              </a:lnSpc>
            </a:pPr>
            <a:r>
              <a:rPr lang="en-US" sz="734" spc="-4">
                <a:solidFill>
                  <a:srgbClr val="231F20"/>
                </a:solidFill>
                <a:latin typeface="IBM Plex Sans"/>
                <a:ea typeface="IBM Plex Sans"/>
                <a:cs typeface="IBM Plex Sans"/>
                <a:sym typeface="IBM Plex Sans"/>
              </a:rPr>
              <a:t>N/A </a:t>
            </a:r>
          </a:p>
          <a:p>
            <a:pPr algn="l">
              <a:lnSpc>
                <a:spcPts val="1101"/>
              </a:lnSpc>
            </a:pPr>
            <a:r>
              <a:rPr lang="en-US" sz="734" spc="-4">
                <a:solidFill>
                  <a:srgbClr val="231F20"/>
                </a:solidFill>
                <a:latin typeface="IBM Plex Sans"/>
                <a:ea typeface="IBM Plex Sans"/>
                <a:cs typeface="IBM Plex Sans"/>
                <a:sym typeface="IBM Plex Sans"/>
              </a:rPr>
              <a:t>N/A</a:t>
            </a:r>
          </a:p>
        </p:txBody>
      </p:sp>
      <p:sp>
        <p:nvSpPr>
          <p:cNvPr name="TextBox 180" id="180"/>
          <p:cNvSpPr txBox="true"/>
          <p:nvPr/>
        </p:nvSpPr>
        <p:spPr>
          <a:xfrm rot="0">
            <a:off x="562998" y="8941306"/>
            <a:ext cx="529177" cy="690275"/>
          </a:xfrm>
          <a:prstGeom prst="rect">
            <a:avLst/>
          </a:prstGeom>
        </p:spPr>
        <p:txBody>
          <a:bodyPr anchor="t" rtlCol="false" tIns="0" lIns="0" bIns="0" rIns="0">
            <a:spAutoFit/>
          </a:bodyPr>
          <a:lstStyle/>
          <a:p>
            <a:pPr algn="l">
              <a:lnSpc>
                <a:spcPts val="1101"/>
              </a:lnSpc>
            </a:pPr>
            <a:r>
              <a:rPr lang="en-US" b="true" sz="734" spc="-4">
                <a:solidFill>
                  <a:srgbClr val="FFFFFF"/>
                </a:solidFill>
                <a:latin typeface="IBM Plex Sans Bold"/>
                <a:ea typeface="IBM Plex Sans Bold"/>
                <a:cs typeface="IBM Plex Sans Bold"/>
                <a:sym typeface="IBM Plex Sans Bold"/>
              </a:rPr>
              <a:t>FLAIR Field </a:t>
            </a:r>
            <a:r>
              <a:rPr lang="en-US" sz="734" spc="-4">
                <a:solidFill>
                  <a:srgbClr val="231F20"/>
                </a:solidFill>
                <a:latin typeface="IBM Plex Sans"/>
                <a:ea typeface="IBM Plex Sans"/>
                <a:cs typeface="IBM Plex Sans"/>
                <a:sym typeface="IBM Plex Sans"/>
              </a:rPr>
              <a:t>Organization GF-SF-FID Object Cd Object Cd</a:t>
            </a:r>
          </a:p>
        </p:txBody>
      </p:sp>
      <p:sp>
        <p:nvSpPr>
          <p:cNvPr name="TextBox 181" id="181"/>
          <p:cNvSpPr txBox="true"/>
          <p:nvPr/>
        </p:nvSpPr>
        <p:spPr>
          <a:xfrm rot="0">
            <a:off x="1306151" y="8941306"/>
            <a:ext cx="1160758" cy="690575"/>
          </a:xfrm>
          <a:prstGeom prst="rect">
            <a:avLst/>
          </a:prstGeom>
        </p:spPr>
        <p:txBody>
          <a:bodyPr anchor="t" rtlCol="false" tIns="0" lIns="0" bIns="0" rIns="0">
            <a:spAutoFit/>
          </a:bodyPr>
          <a:lstStyle/>
          <a:p>
            <a:pPr algn="l">
              <a:lnSpc>
                <a:spcPts val="1101"/>
              </a:lnSpc>
            </a:pPr>
            <a:r>
              <a:rPr lang="en-US" b="true" sz="734" spc="-4">
                <a:solidFill>
                  <a:srgbClr val="FFFFFF"/>
                </a:solidFill>
                <a:latin typeface="IBM Plex Sans Bold"/>
                <a:ea typeface="IBM Plex Sans Bold"/>
                <a:cs typeface="IBM Plex Sans Bold"/>
                <a:sym typeface="IBM Plex Sans Bold"/>
              </a:rPr>
              <a:t>FLAIR Value </a:t>
            </a:r>
            <a:r>
              <a:rPr lang="en-US" sz="734" spc="-4">
                <a:solidFill>
                  <a:srgbClr val="231F20"/>
                </a:solidFill>
                <a:latin typeface="IBM Plex Sans"/>
                <a:ea typeface="IBM Plex Sans"/>
                <a:cs typeface="IBM Plex Sans"/>
                <a:sym typeface="IBM Plex Sans"/>
              </a:rPr>
              <a:t>43261000000 10-2-393001 341000 – Gen. Office Supls. 001000 – State Fees</a:t>
            </a:r>
          </a:p>
        </p:txBody>
      </p:sp>
      <p:sp>
        <p:nvSpPr>
          <p:cNvPr name="TextBox 182" id="182"/>
          <p:cNvSpPr txBox="true"/>
          <p:nvPr/>
        </p:nvSpPr>
        <p:spPr>
          <a:xfrm rot="0">
            <a:off x="2637421" y="8955290"/>
            <a:ext cx="699195" cy="662307"/>
          </a:xfrm>
          <a:prstGeom prst="rect">
            <a:avLst/>
          </a:prstGeom>
        </p:spPr>
        <p:txBody>
          <a:bodyPr anchor="t" rtlCol="false" tIns="0" lIns="0" bIns="0" rIns="0">
            <a:spAutoFit/>
          </a:bodyPr>
          <a:lstStyle/>
          <a:p>
            <a:pPr algn="l">
              <a:lnSpc>
                <a:spcPts val="1101"/>
              </a:lnSpc>
            </a:pPr>
            <a:r>
              <a:rPr lang="en-US" b="true" sz="734" spc="-4">
                <a:solidFill>
                  <a:srgbClr val="FFFFFF"/>
                </a:solidFill>
                <a:latin typeface="IBM Plex Sans Bold"/>
                <a:ea typeface="IBM Plex Sans Bold"/>
                <a:cs typeface="IBM Plex Sans Bold"/>
                <a:sym typeface="IBM Plex Sans Bold"/>
              </a:rPr>
              <a:t>FLAIR GL Code </a:t>
            </a:r>
            <a:r>
              <a:rPr lang="en-US" sz="734" spc="-4">
                <a:solidFill>
                  <a:srgbClr val="231F20"/>
                </a:solidFill>
                <a:latin typeface="IBM Plex Sans"/>
                <a:ea typeface="IBM Plex Sans"/>
                <a:cs typeface="IBM Plex Sans"/>
                <a:sym typeface="IBM Plex Sans"/>
              </a:rPr>
              <a:t>N/A </a:t>
            </a:r>
          </a:p>
          <a:p>
            <a:pPr algn="l">
              <a:lnSpc>
                <a:spcPts val="1101"/>
              </a:lnSpc>
            </a:pPr>
            <a:r>
              <a:rPr lang="en-US" sz="734" spc="-4">
                <a:solidFill>
                  <a:srgbClr val="231F20"/>
                </a:solidFill>
                <a:latin typeface="IBM Plex Sans"/>
                <a:ea typeface="IBM Plex Sans"/>
                <a:cs typeface="IBM Plex Sans"/>
                <a:sym typeface="IBM Plex Sans"/>
              </a:rPr>
              <a:t>N/A </a:t>
            </a:r>
          </a:p>
          <a:p>
            <a:pPr algn="l">
              <a:lnSpc>
                <a:spcPts val="1101"/>
              </a:lnSpc>
            </a:pPr>
            <a:r>
              <a:rPr lang="en-US" sz="734" spc="-4">
                <a:solidFill>
                  <a:srgbClr val="231F20"/>
                </a:solidFill>
                <a:latin typeface="IBM Plex Sans"/>
                <a:ea typeface="IBM Plex Sans"/>
                <a:cs typeface="IBM Plex Sans"/>
                <a:sym typeface="IBM Plex Sans"/>
              </a:rPr>
              <a:t>71100 </a:t>
            </a:r>
          </a:p>
          <a:p>
            <a:pPr algn="l">
              <a:lnSpc>
                <a:spcPts val="1101"/>
              </a:lnSpc>
            </a:pPr>
            <a:r>
              <a:rPr lang="en-US" sz="734" spc="-4">
                <a:solidFill>
                  <a:srgbClr val="231F20"/>
                </a:solidFill>
                <a:latin typeface="IBM Plex Sans"/>
                <a:ea typeface="IBM Plex Sans"/>
                <a:cs typeface="IBM Plex Sans"/>
                <a:sym typeface="IBM Plex Sans"/>
              </a:rPr>
              <a:t>61300</a:t>
            </a:r>
          </a:p>
        </p:txBody>
      </p:sp>
      <p:sp>
        <p:nvSpPr>
          <p:cNvPr name="TextBox 183" id="183"/>
          <p:cNvSpPr txBox="true"/>
          <p:nvPr/>
        </p:nvSpPr>
        <p:spPr>
          <a:xfrm rot="0">
            <a:off x="3414326" y="8948424"/>
            <a:ext cx="651081" cy="690275"/>
          </a:xfrm>
          <a:prstGeom prst="rect">
            <a:avLst/>
          </a:prstGeom>
        </p:spPr>
        <p:txBody>
          <a:bodyPr anchor="t" rtlCol="false" tIns="0" lIns="0" bIns="0" rIns="0">
            <a:spAutoFit/>
          </a:bodyPr>
          <a:lstStyle/>
          <a:p>
            <a:pPr algn="l">
              <a:lnSpc>
                <a:spcPts val="1101"/>
              </a:lnSpc>
            </a:pPr>
            <a:r>
              <a:rPr lang="en-US" b="true" sz="734" spc="-4">
                <a:solidFill>
                  <a:srgbClr val="FFFFFF"/>
                </a:solidFill>
                <a:latin typeface="IBM Plex Sans Bold"/>
                <a:ea typeface="IBM Plex Sans Bold"/>
                <a:cs typeface="IBM Plex Sans Bold"/>
                <a:sym typeface="IBM Plex Sans Bold"/>
              </a:rPr>
              <a:t>PALM Field </a:t>
            </a:r>
            <a:r>
              <a:rPr lang="en-US" sz="734" spc="-4">
                <a:solidFill>
                  <a:srgbClr val="231F20"/>
                </a:solidFill>
                <a:latin typeface="IBM Plex Sans"/>
                <a:ea typeface="IBM Plex Sans"/>
                <a:cs typeface="IBM Plex Sans"/>
                <a:sym typeface="IBM Plex Sans"/>
              </a:rPr>
              <a:t>Organization Budgetary Fund Account Account </a:t>
            </a:r>
          </a:p>
        </p:txBody>
      </p:sp>
      <p:grpSp>
        <p:nvGrpSpPr>
          <p:cNvPr name="Group 184" id="184"/>
          <p:cNvGrpSpPr/>
          <p:nvPr/>
        </p:nvGrpSpPr>
        <p:grpSpPr>
          <a:xfrm rot="0">
            <a:off x="221105" y="4122522"/>
            <a:ext cx="3989683" cy="3580194"/>
            <a:chOff x="0" y="0"/>
            <a:chExt cx="1493277" cy="1340012"/>
          </a:xfrm>
        </p:grpSpPr>
        <p:sp>
          <p:nvSpPr>
            <p:cNvPr name="Freeform 185" id="185"/>
            <p:cNvSpPr/>
            <p:nvPr/>
          </p:nvSpPr>
          <p:spPr>
            <a:xfrm flipH="false" flipV="false" rot="0">
              <a:off x="0" y="0"/>
              <a:ext cx="1493277" cy="1340012"/>
            </a:xfrm>
            <a:custGeom>
              <a:avLst/>
              <a:gdLst/>
              <a:ahLst/>
              <a:cxnLst/>
              <a:rect r="r" b="b" t="t" l="l"/>
              <a:pathLst>
                <a:path h="1340012" w="1493277">
                  <a:moveTo>
                    <a:pt x="0" y="0"/>
                  </a:moveTo>
                  <a:lnTo>
                    <a:pt x="1493277" y="0"/>
                  </a:lnTo>
                  <a:lnTo>
                    <a:pt x="1493277" y="1340012"/>
                  </a:lnTo>
                  <a:lnTo>
                    <a:pt x="0" y="1340012"/>
                  </a:lnTo>
                  <a:close/>
                </a:path>
              </a:pathLst>
            </a:custGeom>
            <a:solidFill>
              <a:srgbClr val="FFFFFF">
                <a:alpha val="94902"/>
              </a:srgbClr>
            </a:solidFill>
          </p:spPr>
        </p:sp>
        <p:sp>
          <p:nvSpPr>
            <p:cNvPr name="TextBox 186" id="186"/>
            <p:cNvSpPr txBox="true"/>
            <p:nvPr/>
          </p:nvSpPr>
          <p:spPr>
            <a:xfrm>
              <a:off x="0" y="-28575"/>
              <a:ext cx="1493277" cy="1368587"/>
            </a:xfrm>
            <a:prstGeom prst="rect">
              <a:avLst/>
            </a:prstGeom>
          </p:spPr>
          <p:txBody>
            <a:bodyPr anchor="ctr" rtlCol="false" tIns="47312" lIns="47312" bIns="47312" rIns="47312"/>
            <a:lstStyle/>
            <a:p>
              <a:pPr algn="ctr">
                <a:lnSpc>
                  <a:spcPts val="1564"/>
                </a:lnSpc>
              </a:pPr>
            </a:p>
          </p:txBody>
        </p:sp>
      </p:grpSp>
      <p:grpSp>
        <p:nvGrpSpPr>
          <p:cNvPr name="Group 187" id="187"/>
          <p:cNvGrpSpPr/>
          <p:nvPr/>
        </p:nvGrpSpPr>
        <p:grpSpPr>
          <a:xfrm rot="0">
            <a:off x="366618" y="4230039"/>
            <a:ext cx="3679637" cy="370437"/>
            <a:chOff x="0" y="0"/>
            <a:chExt cx="1505118" cy="151523"/>
          </a:xfrm>
        </p:grpSpPr>
        <p:sp>
          <p:nvSpPr>
            <p:cNvPr name="Freeform 188" id="188"/>
            <p:cNvSpPr/>
            <p:nvPr/>
          </p:nvSpPr>
          <p:spPr>
            <a:xfrm flipH="false" flipV="false" rot="0">
              <a:off x="0" y="0"/>
              <a:ext cx="1505118" cy="151523"/>
            </a:xfrm>
            <a:custGeom>
              <a:avLst/>
              <a:gdLst/>
              <a:ahLst/>
              <a:cxnLst/>
              <a:rect r="r" b="b" t="t" l="l"/>
              <a:pathLst>
                <a:path h="151523" w="1505118">
                  <a:moveTo>
                    <a:pt x="0" y="0"/>
                  </a:moveTo>
                  <a:lnTo>
                    <a:pt x="1505118" y="0"/>
                  </a:lnTo>
                  <a:lnTo>
                    <a:pt x="1505118" y="151523"/>
                  </a:lnTo>
                  <a:lnTo>
                    <a:pt x="0" y="151523"/>
                  </a:lnTo>
                  <a:close/>
                </a:path>
              </a:pathLst>
            </a:custGeom>
            <a:solidFill>
              <a:srgbClr val="CADDE1">
                <a:alpha val="65882"/>
              </a:srgbClr>
            </a:solidFill>
            <a:ln w="38100" cap="sq">
              <a:solidFill>
                <a:srgbClr val="CADDE1">
                  <a:alpha val="65882"/>
                </a:srgbClr>
              </a:solidFill>
              <a:prstDash val="solid"/>
              <a:miter/>
            </a:ln>
          </p:spPr>
        </p:sp>
        <p:sp>
          <p:nvSpPr>
            <p:cNvPr name="TextBox 189" id="189"/>
            <p:cNvSpPr txBox="true"/>
            <p:nvPr/>
          </p:nvSpPr>
          <p:spPr>
            <a:xfrm>
              <a:off x="0" y="-38100"/>
              <a:ext cx="1505118" cy="189623"/>
            </a:xfrm>
            <a:prstGeom prst="rect">
              <a:avLst/>
            </a:prstGeom>
          </p:spPr>
          <p:txBody>
            <a:bodyPr anchor="t" rtlCol="false" tIns="23656" lIns="23656" bIns="23656" rIns="23656"/>
            <a:lstStyle/>
            <a:p>
              <a:pPr algn="ctr">
                <a:lnSpc>
                  <a:spcPts val="2130"/>
                </a:lnSpc>
              </a:pPr>
            </a:p>
          </p:txBody>
        </p:sp>
      </p:grpSp>
      <p:sp>
        <p:nvSpPr>
          <p:cNvPr name="TextBox 190" id="190"/>
          <p:cNvSpPr txBox="true"/>
          <p:nvPr/>
        </p:nvSpPr>
        <p:spPr>
          <a:xfrm rot="0">
            <a:off x="797921" y="4263740"/>
            <a:ext cx="2847142" cy="278736"/>
          </a:xfrm>
          <a:prstGeom prst="rect">
            <a:avLst/>
          </a:prstGeom>
        </p:spPr>
        <p:txBody>
          <a:bodyPr anchor="t" rtlCol="false" tIns="0" lIns="0" bIns="0" rIns="0">
            <a:spAutoFit/>
          </a:bodyPr>
          <a:lstStyle/>
          <a:p>
            <a:pPr algn="ctr">
              <a:lnSpc>
                <a:spcPts val="2346"/>
              </a:lnSpc>
            </a:pPr>
            <a:r>
              <a:rPr lang="en-US" sz="1676">
                <a:solidFill>
                  <a:srgbClr val="03314B"/>
                </a:solidFill>
                <a:latin typeface="Libre Franklin"/>
                <a:ea typeface="Libre Franklin"/>
                <a:cs typeface="Libre Franklin"/>
                <a:sym typeface="Libre Franklin"/>
              </a:rPr>
              <a:t>SpeedKeys</a:t>
            </a:r>
          </a:p>
        </p:txBody>
      </p:sp>
      <p:sp>
        <p:nvSpPr>
          <p:cNvPr name="TextBox 191" id="191"/>
          <p:cNvSpPr txBox="true"/>
          <p:nvPr/>
        </p:nvSpPr>
        <p:spPr>
          <a:xfrm rot="0">
            <a:off x="381673" y="4629050"/>
            <a:ext cx="3679637" cy="2966699"/>
          </a:xfrm>
          <a:prstGeom prst="rect">
            <a:avLst/>
          </a:prstGeom>
        </p:spPr>
        <p:txBody>
          <a:bodyPr anchor="t" rtlCol="false" tIns="0" lIns="0" bIns="0" rIns="0">
            <a:spAutoFit/>
          </a:bodyPr>
          <a:lstStyle/>
          <a:p>
            <a:pPr algn="just" marL="0" indent="0" lvl="0">
              <a:lnSpc>
                <a:spcPts val="1457"/>
              </a:lnSpc>
            </a:pPr>
            <a:r>
              <a:rPr lang="en-US" b="true" sz="1079" spc="-26" strike="noStrike">
                <a:solidFill>
                  <a:srgbClr val="000000"/>
                </a:solidFill>
                <a:latin typeface="Arimo Bold"/>
                <a:ea typeface="Arimo Bold"/>
                <a:cs typeface="Arimo Bold"/>
                <a:sym typeface="Arimo Bold"/>
                <a:hlinkClick r:id="rId6" tooltip="https://myfloridacfo.com/floridapalm/chart-of-accounts"/>
              </a:rPr>
              <a:t>SpeedKeys</a:t>
            </a:r>
            <a:r>
              <a:rPr lang="en-US" sz="1079" spc="-26" strike="noStrike">
                <a:solidFill>
                  <a:srgbClr val="000000"/>
                </a:solidFill>
                <a:latin typeface="Arimo"/>
                <a:ea typeface="Arimo"/>
                <a:cs typeface="Arimo"/>
                <a:sym typeface="Arimo"/>
                <a:hlinkClick r:id="rId7" tooltip="https://myfloridacfo.com/floridapalm/chart-of-accounts"/>
              </a:rPr>
              <a:t> are preconfigured ChartField combinations that can reduce the time required to enter ChartField values during transactional entry.  They can contain one or more ChartFields, and values can be overridden by users in all the Financials modules in Florida PALM.</a:t>
            </a:r>
            <a:r>
              <a:rPr lang="en-US" sz="1079" spc="-26" strike="noStrike">
                <a:solidFill>
                  <a:srgbClr val="000000"/>
                </a:solidFill>
                <a:latin typeface="Arimo"/>
                <a:ea typeface="Arimo"/>
                <a:cs typeface="Arimo"/>
                <a:sym typeface="Arimo"/>
              </a:rPr>
              <a:t>  DFS proper or OFB will create basic SpeedKeys for divisions/offices for UAT and at go-live.  </a:t>
            </a:r>
          </a:p>
          <a:p>
            <a:pPr algn="just" marL="0" indent="0" lvl="0">
              <a:lnSpc>
                <a:spcPts val="783"/>
              </a:lnSpc>
            </a:pPr>
          </a:p>
          <a:p>
            <a:pPr algn="just" marL="0" indent="0" lvl="0">
              <a:lnSpc>
                <a:spcPts val="1457"/>
              </a:lnSpc>
            </a:pPr>
            <a:r>
              <a:rPr lang="en-US" b="true" sz="1079" spc="-26" strike="noStrike">
                <a:solidFill>
                  <a:srgbClr val="000000"/>
                </a:solidFill>
                <a:latin typeface="Arimo Bold"/>
                <a:ea typeface="Arimo Bold"/>
                <a:cs typeface="Arimo Bold"/>
                <a:sym typeface="Arimo Bold"/>
                <a:hlinkClick r:id="rId8" tooltip="https://myfloridacfo.com/floridapalm/chart-of-accounts"/>
              </a:rPr>
              <a:t>Why use SpeedKeys? </a:t>
            </a:r>
            <a:r>
              <a:rPr lang="en-US" sz="1079" spc="-26" strike="noStrike">
                <a:solidFill>
                  <a:srgbClr val="000000"/>
                </a:solidFill>
                <a:latin typeface="Arimo"/>
                <a:ea typeface="Arimo"/>
                <a:cs typeface="Arimo"/>
                <a:sym typeface="Arimo"/>
                <a:hlinkClick r:id="rId9" tooltip="https://myfloridacfo.com/floridapalm/chart-of-accounts"/>
              </a:rPr>
              <a:t> SpeedKeys will improve efficiency, simplify data entry, and reduce errors by allowing users to select from a preconfigured set of ChartFields rather than entering data manually. </a:t>
            </a:r>
            <a:r>
              <a:rPr lang="en-US" sz="1079" spc="-26" strike="noStrike">
                <a:solidFill>
                  <a:srgbClr val="000000"/>
                </a:solidFill>
                <a:latin typeface="Arimo"/>
                <a:ea typeface="Arimo"/>
                <a:cs typeface="Arimo"/>
                <a:sym typeface="Arimo"/>
              </a:rPr>
              <a:t> SpeedKeys will be required in PCard Works and in PeopleFirst for one-time payments, recurring payments, and overtime. </a:t>
            </a:r>
          </a:p>
          <a:p>
            <a:pPr algn="just" marL="0" indent="0" lvl="0">
              <a:lnSpc>
                <a:spcPts val="783"/>
              </a:lnSpc>
            </a:pPr>
          </a:p>
          <a:p>
            <a:pPr algn="just" marL="0" indent="0" lvl="0">
              <a:lnSpc>
                <a:spcPts val="1457"/>
              </a:lnSpc>
            </a:pPr>
            <a:r>
              <a:rPr lang="en-US" b="true" sz="1079" spc="-26" strike="noStrike">
                <a:solidFill>
                  <a:srgbClr val="000000"/>
                </a:solidFill>
                <a:latin typeface="Arimo Bold"/>
                <a:ea typeface="Arimo Bold"/>
                <a:cs typeface="Arimo Bold"/>
                <a:sym typeface="Arimo Bold"/>
                <a:hlinkClick r:id="rId10" tooltip="https://myfloridacfo.com/floridapalm/chart-of-accounts"/>
              </a:rPr>
              <a:t>More information</a:t>
            </a:r>
            <a:r>
              <a:rPr lang="en-US" sz="1079" spc="-26" strike="noStrike">
                <a:solidFill>
                  <a:srgbClr val="000000"/>
                </a:solidFill>
                <a:latin typeface="Arimo"/>
                <a:ea typeface="Arimo"/>
                <a:cs typeface="Arimo"/>
                <a:sym typeface="Arimo"/>
                <a:hlinkClick r:id="rId11" tooltip="https://myfloridacfo.com/floridapalm/chart-of-accounts"/>
              </a:rPr>
              <a:t> about SpeedKeys is available in the </a:t>
            </a:r>
            <a:r>
              <a:rPr lang="en-US" sz="1079" spc="-26" strike="noStrike" u="sng">
                <a:solidFill>
                  <a:srgbClr val="000000"/>
                </a:solidFill>
                <a:latin typeface="Arimo"/>
                <a:ea typeface="Arimo"/>
                <a:cs typeface="Arimo"/>
                <a:sym typeface="Arimo"/>
                <a:hlinkClick r:id="rId12" tooltip="https://myfloridacfo.com/floridapalm/chart-of-accounts"/>
              </a:rPr>
              <a:t>Knowledge </a:t>
            </a:r>
            <a:r>
              <a:rPr lang="en-US" sz="1079" spc="-26" strike="noStrike" u="sng">
                <a:solidFill>
                  <a:srgbClr val="000000"/>
                </a:solidFill>
                <a:latin typeface="Arimo"/>
                <a:ea typeface="Arimo"/>
                <a:cs typeface="Arimo"/>
                <a:sym typeface="Arimo"/>
                <a:hlinkClick r:id="rId13" tooltip="https://myfloridacfofloridapalm.us.document360.io/docs/speedkey-overview-1"/>
              </a:rPr>
              <a:t>Center</a:t>
            </a:r>
            <a:r>
              <a:rPr lang="en-US" sz="1079" spc="-26" strike="noStrike">
                <a:solidFill>
                  <a:srgbClr val="000000"/>
                </a:solidFill>
                <a:latin typeface="Arimo"/>
                <a:ea typeface="Arimo"/>
                <a:cs typeface="Arimo"/>
                <a:sym typeface="Arimo"/>
              </a:rPr>
              <a:t> and the Segment IV Design Workshop on the </a:t>
            </a:r>
            <a:r>
              <a:rPr lang="en-US" sz="1079" spc="-26" strike="noStrike" u="sng">
                <a:solidFill>
                  <a:srgbClr val="000000"/>
                </a:solidFill>
                <a:latin typeface="Arimo"/>
                <a:ea typeface="Arimo"/>
                <a:cs typeface="Arimo"/>
                <a:sym typeface="Arimo"/>
                <a:hlinkClick r:id="rId14" tooltip="https://www.myfloridacfo.com/floridapalm/meetings-workshops/2024/09/11/meetings-events/segment-iv-design-workshop--cash-checking--financial-statement---budget-close"/>
              </a:rPr>
              <a:t>Florida PALM Meetings and Workshops Site</a:t>
            </a:r>
            <a:r>
              <a:rPr lang="en-US" sz="1079" spc="-26" strike="noStrike">
                <a:solidFill>
                  <a:srgbClr val="000000"/>
                </a:solidFill>
                <a:latin typeface="Arimo"/>
                <a:ea typeface="Arimo"/>
                <a:cs typeface="Arimo"/>
                <a:sym typeface="Arimo"/>
              </a:rPr>
              <a:t>. </a:t>
            </a:r>
          </a:p>
        </p:txBody>
      </p:sp>
      <p:grpSp>
        <p:nvGrpSpPr>
          <p:cNvPr name="Group 192" id="192"/>
          <p:cNvGrpSpPr/>
          <p:nvPr/>
        </p:nvGrpSpPr>
        <p:grpSpPr>
          <a:xfrm rot="0">
            <a:off x="617066" y="3908209"/>
            <a:ext cx="3297736" cy="250392"/>
            <a:chOff x="0" y="0"/>
            <a:chExt cx="4396982" cy="333856"/>
          </a:xfrm>
        </p:grpSpPr>
        <p:grpSp>
          <p:nvGrpSpPr>
            <p:cNvPr name="Group 193" id="193"/>
            <p:cNvGrpSpPr/>
            <p:nvPr/>
          </p:nvGrpSpPr>
          <p:grpSpPr>
            <a:xfrm rot="0">
              <a:off x="0" y="0"/>
              <a:ext cx="4396982" cy="333856"/>
              <a:chOff x="0" y="0"/>
              <a:chExt cx="2478686" cy="188203"/>
            </a:xfrm>
          </p:grpSpPr>
          <p:sp>
            <p:nvSpPr>
              <p:cNvPr name="Freeform 194" id="194"/>
              <p:cNvSpPr/>
              <p:nvPr/>
            </p:nvSpPr>
            <p:spPr>
              <a:xfrm flipH="false" flipV="false" rot="0">
                <a:off x="0" y="0"/>
                <a:ext cx="2478686" cy="188203"/>
              </a:xfrm>
              <a:custGeom>
                <a:avLst/>
                <a:gdLst/>
                <a:ahLst/>
                <a:cxnLst/>
                <a:rect r="r" b="b" t="t" l="l"/>
                <a:pathLst>
                  <a:path h="188203" w="2478686">
                    <a:moveTo>
                      <a:pt x="2275486" y="0"/>
                    </a:moveTo>
                    <a:lnTo>
                      <a:pt x="0" y="0"/>
                    </a:lnTo>
                    <a:lnTo>
                      <a:pt x="0" y="188203"/>
                    </a:lnTo>
                    <a:lnTo>
                      <a:pt x="2275486" y="188203"/>
                    </a:lnTo>
                    <a:lnTo>
                      <a:pt x="2478686" y="94101"/>
                    </a:lnTo>
                    <a:lnTo>
                      <a:pt x="2275486" y="0"/>
                    </a:lnTo>
                    <a:close/>
                  </a:path>
                </a:pathLst>
              </a:custGeom>
              <a:solidFill>
                <a:srgbClr val="093F4B"/>
              </a:solidFill>
            </p:spPr>
          </p:sp>
          <p:sp>
            <p:nvSpPr>
              <p:cNvPr name="TextBox 195" id="195"/>
              <p:cNvSpPr txBox="true"/>
              <p:nvPr/>
            </p:nvSpPr>
            <p:spPr>
              <a:xfrm>
                <a:off x="0" y="-28575"/>
                <a:ext cx="2364386" cy="216778"/>
              </a:xfrm>
              <a:prstGeom prst="rect">
                <a:avLst/>
              </a:prstGeom>
            </p:spPr>
            <p:txBody>
              <a:bodyPr anchor="ctr" rtlCol="false" tIns="11828" lIns="11828" bIns="11828" rIns="11828"/>
              <a:lstStyle/>
              <a:p>
                <a:pPr algn="ctr">
                  <a:lnSpc>
                    <a:spcPts val="1415"/>
                  </a:lnSpc>
                </a:pPr>
              </a:p>
            </p:txBody>
          </p:sp>
        </p:grpSp>
        <p:sp>
          <p:nvSpPr>
            <p:cNvPr name="TextBox 196" id="196"/>
            <p:cNvSpPr txBox="true"/>
            <p:nvPr/>
          </p:nvSpPr>
          <p:spPr>
            <a:xfrm rot="0">
              <a:off x="99567" y="21802"/>
              <a:ext cx="3945731" cy="264372"/>
            </a:xfrm>
            <a:prstGeom prst="rect">
              <a:avLst/>
            </a:prstGeom>
          </p:spPr>
          <p:txBody>
            <a:bodyPr anchor="t" rtlCol="false" tIns="0" lIns="0" bIns="0" rIns="0">
              <a:spAutoFit/>
            </a:bodyPr>
            <a:lstStyle/>
            <a:p>
              <a:pPr algn="ctr">
                <a:lnSpc>
                  <a:spcPts val="1540"/>
                </a:lnSpc>
                <a:spcBef>
                  <a:spcPct val="0"/>
                </a:spcBef>
              </a:pPr>
              <a:r>
                <a:rPr lang="en-US" b="true" sz="1100">
                  <a:solidFill>
                    <a:srgbClr val="FEFEFE"/>
                  </a:solidFill>
                  <a:latin typeface="Calibri (MS) Bold"/>
                  <a:ea typeface="Calibri (MS) Bold"/>
                  <a:cs typeface="Calibri (MS) Bold"/>
                  <a:sym typeface="Calibri (MS) Bold"/>
                </a:rPr>
                <a:t>Florida PALM to FLAIR Chart of Accounts Crosswalk</a:t>
              </a:r>
            </a:p>
          </p:txBody>
        </p:sp>
      </p:grpSp>
      <p:sp>
        <p:nvSpPr>
          <p:cNvPr name="AutoShape 197" id="197"/>
          <p:cNvSpPr/>
          <p:nvPr/>
        </p:nvSpPr>
        <p:spPr>
          <a:xfrm>
            <a:off x="2629210" y="7830591"/>
            <a:ext cx="0" cy="832963"/>
          </a:xfrm>
          <a:prstGeom prst="line">
            <a:avLst/>
          </a:prstGeom>
          <a:ln cap="flat" w="19050">
            <a:solidFill>
              <a:srgbClr val="000000"/>
            </a:solidFill>
            <a:prstDash val="solid"/>
            <a:headEnd type="none" len="sm" w="sm"/>
            <a:tailEnd type="none" len="sm" w="sm"/>
          </a:ln>
        </p:spPr>
      </p:sp>
      <p:sp>
        <p:nvSpPr>
          <p:cNvPr name="AutoShape 198" id="198"/>
          <p:cNvSpPr/>
          <p:nvPr/>
        </p:nvSpPr>
        <p:spPr>
          <a:xfrm flipH="true">
            <a:off x="3379367" y="8820189"/>
            <a:ext cx="0" cy="939688"/>
          </a:xfrm>
          <a:prstGeom prst="line">
            <a:avLst/>
          </a:prstGeom>
          <a:ln cap="flat" w="19050">
            <a:solidFill>
              <a:srgbClr val="000000"/>
            </a:solidFill>
            <a:prstDash val="solid"/>
            <a:headEnd type="none" len="sm" w="sm"/>
            <a:tailEnd type="none" len="sm" w="sm"/>
          </a:ln>
        </p:spPr>
      </p:sp>
      <p:sp>
        <p:nvSpPr>
          <p:cNvPr name="AutoShape 199" id="199"/>
          <p:cNvSpPr/>
          <p:nvPr/>
        </p:nvSpPr>
        <p:spPr>
          <a:xfrm>
            <a:off x="5478096" y="9080244"/>
            <a:ext cx="0" cy="583141"/>
          </a:xfrm>
          <a:prstGeom prst="line">
            <a:avLst/>
          </a:prstGeom>
          <a:ln cap="flat" w="9525">
            <a:solidFill>
              <a:srgbClr val="000000"/>
            </a:solidFill>
            <a:prstDash val="solid"/>
            <a:headEnd type="none" len="sm" w="sm"/>
            <a:tailEnd type="none" len="sm" w="sm"/>
          </a:ln>
        </p:spPr>
      </p:sp>
      <p:sp>
        <p:nvSpPr>
          <p:cNvPr name="AutoShape 200" id="200"/>
          <p:cNvSpPr/>
          <p:nvPr/>
        </p:nvSpPr>
        <p:spPr>
          <a:xfrm>
            <a:off x="6458176" y="9080244"/>
            <a:ext cx="0" cy="583141"/>
          </a:xfrm>
          <a:prstGeom prst="line">
            <a:avLst/>
          </a:prstGeom>
          <a:ln cap="flat" w="9525">
            <a:solidFill>
              <a:srgbClr val="000000"/>
            </a:solidFill>
            <a:prstDash val="solid"/>
            <a:headEnd type="none" len="sm" w="sm"/>
            <a:tailEnd type="none" len="sm" w="sm"/>
          </a:ln>
        </p:spPr>
      </p:sp>
      <p:sp>
        <p:nvSpPr>
          <p:cNvPr name="AutoShape 201" id="201"/>
          <p:cNvSpPr/>
          <p:nvPr/>
        </p:nvSpPr>
        <p:spPr>
          <a:xfrm>
            <a:off x="4197339" y="9072032"/>
            <a:ext cx="0" cy="583141"/>
          </a:xfrm>
          <a:prstGeom prst="line">
            <a:avLst/>
          </a:prstGeom>
          <a:ln cap="flat" w="9525">
            <a:solidFill>
              <a:srgbClr val="000000"/>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9" ma:contentTypeDescription="Create a new document." ma:contentTypeScope="" ma:versionID="5ada2d19edcb68cd8912940340cc943b">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3XNNPFDRQHSR-1102996205-121</_dlc_DocId>
    <_dlc_DocIdUrl xmlns="ee0d1073-b73c-4cf9-a2e0-1985adf7d54f">
      <Url>https://myfloridacfo.sharepoint.com/sites/FLP/DFS CCN/_layouts/15/DocIdRedir.aspx?ID=3XNNPFDRQHSR-1102996205-121</Url>
      <Description>3XNNPFDRQHSR-1102996205-121</Description>
    </_dlc_DocIdUrl>
  </documentManagement>
</p:properties>
</file>

<file path=customXml/itemProps1.xml><?xml version="1.0" encoding="utf-8"?>
<ds:datastoreItem xmlns:ds="http://schemas.openxmlformats.org/officeDocument/2006/customXml" ds:itemID="{11233992-83C4-4BBD-BFFE-99181039BD12}"/>
</file>

<file path=customXml/itemProps2.xml><?xml version="1.0" encoding="utf-8"?>
<ds:datastoreItem xmlns:ds="http://schemas.openxmlformats.org/officeDocument/2006/customXml" ds:itemID="{34F9AD61-2AE5-449E-8DC4-A658E77A4A5D}"/>
</file>

<file path=customXml/itemProps3.xml><?xml version="1.0" encoding="utf-8"?>
<ds:datastoreItem xmlns:ds="http://schemas.openxmlformats.org/officeDocument/2006/customXml" ds:itemID="{301A3661-DBA1-4466-8454-3FDBABD23F28}"/>
</file>

<file path=customXml/itemProps4.xml><?xml version="1.0" encoding="utf-8"?>
<ds:datastoreItem xmlns:ds="http://schemas.openxmlformats.org/officeDocument/2006/customXml" ds:itemID="{DCC69D22-B7D9-4BBD-8BA0-A8BAE089EE94}"/>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Handout</dc:title>
  <cp:revision>1</cp:revision>
  <dcterms:created xsi:type="dcterms:W3CDTF">2006-08-16T00:00:00Z</dcterms:created>
  <dcterms:modified xsi:type="dcterms:W3CDTF">2011-08-01T06:04:30Z</dcterms:modified>
  <dc:identifier>DAGUg_9lDCQ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6de2e2c9-1cc5-4c7e-bd20-b4f205cca04f</vt:lpwstr>
  </property>
</Properties>
</file>