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5" r:id="rId5"/>
  </p:sldMasterIdLst>
  <p:notesMasterIdLst>
    <p:notesMasterId r:id="rId14"/>
  </p:notesMasterIdLst>
  <p:sldIdLst>
    <p:sldId id="257" r:id="rId6"/>
    <p:sldId id="2147470116" r:id="rId7"/>
    <p:sldId id="2147470109" r:id="rId8"/>
    <p:sldId id="2147470114" r:id="rId9"/>
    <p:sldId id="2147470110" r:id="rId10"/>
    <p:sldId id="2147470111" r:id="rId11"/>
    <p:sldId id="2147470113" r:id="rId12"/>
    <p:sldId id="214747010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0034"/>
    <a:srgbClr val="F7F1E9"/>
    <a:srgbClr val="0F0F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5827" autoAdjust="0"/>
  </p:normalViewPr>
  <p:slideViewPr>
    <p:cSldViewPr snapToGrid="0">
      <p:cViewPr varScale="1">
        <p:scale>
          <a:sx n="64" d="100"/>
          <a:sy n="64" d="100"/>
        </p:scale>
        <p:origin x="1426" y="62"/>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0A1F00-63F3-4F1E-A338-89584D29AF0D}" type="datetimeFigureOut">
              <a:rPr lang="en-US" smtClean="0"/>
              <a:t>9/11/2024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B187D2-90FD-4EEA-953C-825C11E18DDC}" type="slidenum">
              <a:rPr lang="en-US" smtClean="0"/>
              <a:t>‹#›</a:t>
            </a:fld>
            <a:endParaRPr lang="en-US" dirty="0"/>
          </a:p>
        </p:txBody>
      </p:sp>
    </p:spTree>
    <p:extLst>
      <p:ext uri="{BB962C8B-B14F-4D97-AF65-F5344CB8AC3E}">
        <p14:creationId xmlns:p14="http://schemas.microsoft.com/office/powerpoint/2010/main" val="352965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My name is Sheila Cole and I work for Florida Department of Financial Services (Proper). We are not Accounting and Auditing (Enterprise) or Florida PALM Project. Proper is an Agency just like each of you are. </a:t>
            </a:r>
          </a:p>
          <a:p>
            <a:endParaRPr lang="en-US" dirty="0"/>
          </a:p>
          <a:p>
            <a:r>
              <a:rPr lang="en-US" dirty="0"/>
              <a:t>Today I am going to share with you how OUR agency approached SpeedKeys and how we developed our naming convention.  </a:t>
            </a:r>
          </a:p>
          <a:p>
            <a:endParaRPr lang="en-US" dirty="0"/>
          </a:p>
          <a:p>
            <a:r>
              <a:rPr lang="en-US" dirty="0"/>
              <a:t>Before I start, by a raise of hands, who in the audience may still be contemplating your naming convention or struggling with a methodology?  Come on don’t be shy…I know we were too. </a:t>
            </a:r>
          </a:p>
          <a:p>
            <a:endParaRPr lang="en-US" dirty="0"/>
          </a:p>
          <a:p>
            <a:r>
              <a:rPr lang="en-US" dirty="0"/>
              <a:t>Okay thank you for your honesty. I hope that what I'm about to share with you today will help you with getting your creative juices flowing so you too can create your own agency methodology for SpeedKey use and naming convention. </a:t>
            </a:r>
          </a:p>
        </p:txBody>
      </p:sp>
      <p:sp>
        <p:nvSpPr>
          <p:cNvPr id="4" name="Slide Number Placeholder 3"/>
          <p:cNvSpPr>
            <a:spLocks noGrp="1"/>
          </p:cNvSpPr>
          <p:nvPr>
            <p:ph type="sldNum" sz="quarter" idx="5"/>
          </p:nvPr>
        </p:nvSpPr>
        <p:spPr/>
        <p:txBody>
          <a:bodyPr/>
          <a:lstStyle/>
          <a:p>
            <a:fld id="{76B187D2-90FD-4EEA-953C-825C11E18DDC}" type="slidenum">
              <a:rPr lang="en-US" smtClean="0"/>
              <a:t>1</a:t>
            </a:fld>
            <a:endParaRPr lang="en-US" dirty="0"/>
          </a:p>
        </p:txBody>
      </p:sp>
    </p:spTree>
    <p:extLst>
      <p:ext uri="{BB962C8B-B14F-4D97-AF65-F5344CB8AC3E}">
        <p14:creationId xmlns:p14="http://schemas.microsoft.com/office/powerpoint/2010/main" val="2374291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During our approach process, we went back to the basics, putting pen to paper but in our case, we put marker to white board during our brainstorming session. </a:t>
            </a:r>
          </a:p>
          <a:p>
            <a:endParaRPr lang="en-US" sz="1800" dirty="0"/>
          </a:p>
          <a:p>
            <a:r>
              <a:rPr lang="en-US" sz="1800" dirty="0"/>
              <a:t>Here are some of the questions we asked ourselves. We analyzed each question and combined our resources to answer the questions. Some Key points I want to point out to you in this slide, is that we took the approach of what is REQUIRED at this time. We know Payroll and PCard are both required, and the project is depended on our SpeedKey values to continue their process, so we wanted to focus on those two areas first and foremost. </a:t>
            </a:r>
          </a:p>
          <a:p>
            <a:endParaRPr lang="en-US" sz="1800" dirty="0"/>
          </a:p>
          <a:p>
            <a:r>
              <a:rPr lang="en-US" sz="1800" dirty="0"/>
              <a:t>During our brainstorming session, we pulled transactional data from FLAIR to start our evaluation process. </a:t>
            </a:r>
          </a:p>
          <a:p>
            <a:r>
              <a:rPr lang="en-US" sz="1800" dirty="0"/>
              <a:t>For Payroll we identified potentially 537 different SpeedKeys for payroll alone, DFS has 269 Organizational codes (that was an eye opener), 10 categories, 18 funds, and 32 BE’s. We broke down the data to the level of the SpeedKey required for payroll.</a:t>
            </a:r>
          </a:p>
          <a:p>
            <a:endParaRPr lang="en-US" sz="1800" dirty="0"/>
          </a:p>
          <a:p>
            <a:r>
              <a:rPr lang="en-US" sz="1800" dirty="0"/>
              <a:t>We did the same process for PCard by pulling FLAIR detail for K1 vouchers and reviewed the data at the SpeedKey required level. We identified 64 potential SpeedKeys for PCARD. </a:t>
            </a:r>
          </a:p>
          <a:p>
            <a:endParaRPr lang="en-US" sz="1800" dirty="0"/>
          </a:p>
          <a:p>
            <a:r>
              <a:rPr lang="en-US" sz="1800" dirty="0"/>
              <a:t>At this point we identified the need, what our current data looks like and what the volume could be, we then turned back and asked ourselves. What will be meaningful to our stakeholders, how will they know which SpeedKeys to use, what is the expectation of our SpeedKey and will we as an agency use additional SpeedKeys outside of what is required by Florida PALM project.</a:t>
            </a:r>
          </a:p>
          <a:p>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During our agency business system remediation meetings, we identified some business systems that will utilize SpeedKeys. This is our agency decision to go this route and not every business system we are remediating will use a SpeedKey. </a:t>
            </a:r>
          </a:p>
          <a:p>
            <a:endParaRPr lang="en-US" sz="1800" dirty="0"/>
          </a:p>
          <a:p>
            <a:r>
              <a:rPr lang="en-US" sz="1800" dirty="0"/>
              <a:t>Our agency also knew we did not want a messy SpeedKey file and wanted to establish a naming convention that will work for any type of SpeedKey that is created. </a:t>
            </a:r>
          </a:p>
          <a:p>
            <a:endParaRPr lang="en-US" sz="1800" dirty="0"/>
          </a:p>
          <a:p>
            <a:r>
              <a:rPr lang="en-US" sz="1800" dirty="0"/>
              <a:t>Okay now that I gave you our approach, let me show you our naming convention.</a:t>
            </a:r>
          </a:p>
        </p:txBody>
      </p:sp>
      <p:sp>
        <p:nvSpPr>
          <p:cNvPr id="4" name="Slide Number Placeholder 3"/>
          <p:cNvSpPr>
            <a:spLocks noGrp="1"/>
          </p:cNvSpPr>
          <p:nvPr>
            <p:ph type="sldNum" sz="quarter" idx="5"/>
          </p:nvPr>
        </p:nvSpPr>
        <p:spPr/>
        <p:txBody>
          <a:bodyPr/>
          <a:lstStyle/>
          <a:p>
            <a:fld id="{76B187D2-90FD-4EEA-953C-825C11E18DDC}" type="slidenum">
              <a:rPr lang="en-US" smtClean="0"/>
              <a:t>2</a:t>
            </a:fld>
            <a:endParaRPr lang="en-US" dirty="0"/>
          </a:p>
        </p:txBody>
      </p:sp>
    </p:spTree>
    <p:extLst>
      <p:ext uri="{BB962C8B-B14F-4D97-AF65-F5344CB8AC3E}">
        <p14:creationId xmlns:p14="http://schemas.microsoft.com/office/powerpoint/2010/main" val="305615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Okay so now you can see how we plan to break out the SpeedKey length and identify what each character(s) represents.</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Go through these.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CB3EC-5FC0-4900-9468-378792621A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9821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To ensure standardized structure, we have created defining tables that will be maintained and updated as needed. Each of our identified naming convention will have a defining table. </a:t>
            </a:r>
          </a:p>
          <a:p>
            <a:pPr marL="0" indent="0">
              <a:buNone/>
            </a:pPr>
            <a:endParaRPr lang="en-US" dirty="0"/>
          </a:p>
          <a:p>
            <a:pPr marL="0" indent="0">
              <a:buNone/>
            </a:pPr>
            <a:r>
              <a:rPr lang="en-US" dirty="0"/>
              <a:t>Business Module Type Indicator is the first two characters of the naming convention so the indicator will be limited to 2 characters. </a:t>
            </a:r>
          </a:p>
          <a:p>
            <a:pPr marL="0" indent="0">
              <a:buNone/>
            </a:pPr>
            <a:r>
              <a:rPr lang="en-US" dirty="0"/>
              <a:t>Business module type Payroll will be PY</a:t>
            </a:r>
          </a:p>
          <a:p>
            <a:pPr marL="0" indent="0">
              <a:buNone/>
            </a:pPr>
            <a:r>
              <a:rPr lang="en-US" dirty="0"/>
              <a:t>Business module type PCard will be PC</a:t>
            </a:r>
          </a:p>
          <a:p>
            <a:pPr marL="0" indent="0">
              <a:buNone/>
            </a:pPr>
            <a:endParaRPr lang="en-US" dirty="0"/>
          </a:p>
          <a:p>
            <a:pPr marL="0" indent="0">
              <a:buNone/>
            </a:pPr>
            <a:r>
              <a:rPr lang="en-US" dirty="0"/>
              <a:t>The next three characters of the naming convention is our Divisions Acronyms,  This is just a snippet of some of the divisions names</a:t>
            </a:r>
          </a:p>
          <a:p>
            <a:pPr marL="0" indent="0">
              <a:buNone/>
            </a:pPr>
            <a:endParaRPr lang="en-US" dirty="0"/>
          </a:p>
          <a:p>
            <a:pPr marL="0" indent="0">
              <a:buNone/>
            </a:pPr>
            <a:r>
              <a:rPr lang="en-US" dirty="0"/>
              <a:t>The 6</a:t>
            </a:r>
            <a:r>
              <a:rPr lang="en-US" baseline="30000" dirty="0"/>
              <a:t>th</a:t>
            </a:r>
            <a:r>
              <a:rPr lang="en-US" dirty="0"/>
              <a:t> character of the naming convention is the transactional type by business module. </a:t>
            </a:r>
          </a:p>
          <a:p>
            <a:pPr marL="0" indent="0">
              <a:buNone/>
            </a:pPr>
            <a:r>
              <a:rPr lang="en-US" dirty="0"/>
              <a:t>Let's look a Payroll first:  Regular Salary will be represented on the SpeedKey with an R. OPS Salary will be represented on the SpeedKey with an O, On Call we chose L because both O and C are used by other representatives. </a:t>
            </a:r>
          </a:p>
          <a:p>
            <a:pPr marL="0" indent="0">
              <a:buNone/>
            </a:pPr>
            <a:endParaRPr lang="en-US" dirty="0"/>
          </a:p>
          <a:p>
            <a:pPr marL="0" indent="0">
              <a:buNone/>
            </a:pPr>
            <a:r>
              <a:rPr lang="en-US" dirty="0"/>
              <a:t>Now look at PCard: You will see we have 4 transactional types within PCard for our agency. We broke it out to Expense would be represented by an E, Contractual Services will have a C, OCO will have an O and special categories will have an S. </a:t>
            </a:r>
          </a:p>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CB3EC-5FC0-4900-9468-378792621A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0723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Read this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CB3EC-5FC0-4900-9468-378792621A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7553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Read this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CB3EC-5FC0-4900-9468-378792621A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7672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9CB3EC-5FC0-4900-9468-378792621AED}"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8876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930F7-B72F-B701-9CEB-72D269937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C84583-1D7D-A1F0-CD5B-D6F272710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CC275-1680-2D74-58D6-0D51DE703440}"/>
              </a:ext>
            </a:extLst>
          </p:cNvPr>
          <p:cNvSpPr>
            <a:spLocks noGrp="1"/>
          </p:cNvSpPr>
          <p:nvPr>
            <p:ph type="body"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3CED32C5-0BC8-4860-1681-62A28A4A5340}"/>
              </a:ext>
            </a:extLst>
          </p:cNvPr>
          <p:cNvSpPr>
            <a:spLocks noGrp="1"/>
          </p:cNvSpPr>
          <p:nvPr>
            <p:ph type="sldNum" sz="quarter" idx="10"/>
          </p:nvPr>
        </p:nvSpPr>
        <p:spPr/>
        <p:txBody>
          <a:bodyPr/>
          <a:lstStyle/>
          <a:p>
            <a:fld id="{439CB3EC-5FC0-4900-9468-378792621AED}" type="slidenum">
              <a:rPr lang="en-US" smtClean="0"/>
              <a:pPr/>
              <a:t>8</a:t>
            </a:fld>
            <a:endParaRPr lang="en-US" dirty="0"/>
          </a:p>
        </p:txBody>
      </p:sp>
      <p:sp>
        <p:nvSpPr>
          <p:cNvPr id="5" name="Date Placeholder 4">
            <a:extLst>
              <a:ext uri="{FF2B5EF4-FFF2-40B4-BE49-F238E27FC236}">
                <a16:creationId xmlns:a16="http://schemas.microsoft.com/office/drawing/2014/main" id="{01478C76-769D-5023-3054-7330FD209FA9}"/>
              </a:ext>
            </a:extLst>
          </p:cNvPr>
          <p:cNvSpPr>
            <a:spLocks noGrp="1"/>
          </p:cNvSpPr>
          <p:nvPr>
            <p:ph type="dt" idx="1"/>
          </p:nvPr>
        </p:nvSpPr>
        <p:spPr/>
        <p:txBody>
          <a:bodyPr/>
          <a:lstStyle/>
          <a:p>
            <a:r>
              <a:rPr lang="en-US" dirty="0"/>
              <a:t>04/04/2024</a:t>
            </a:r>
          </a:p>
        </p:txBody>
      </p:sp>
      <p:sp>
        <p:nvSpPr>
          <p:cNvPr id="6" name="Footer Placeholder 5">
            <a:extLst>
              <a:ext uri="{FF2B5EF4-FFF2-40B4-BE49-F238E27FC236}">
                <a16:creationId xmlns:a16="http://schemas.microsoft.com/office/drawing/2014/main" id="{7BE67D36-2614-AF8E-E162-B7C04739C4BD}"/>
              </a:ext>
            </a:extLst>
          </p:cNvPr>
          <p:cNvSpPr>
            <a:spLocks noGrp="1"/>
          </p:cNvSpPr>
          <p:nvPr>
            <p:ph type="ftr" sz="quarter" idx="4"/>
          </p:nvPr>
        </p:nvSpPr>
        <p:spPr/>
        <p:txBody>
          <a:bodyPr/>
          <a:lstStyle/>
          <a:p>
            <a:r>
              <a:rPr lang="en-US" dirty="0"/>
              <a:t>Segment III Design Workshops</a:t>
            </a:r>
          </a:p>
        </p:txBody>
      </p:sp>
    </p:spTree>
    <p:extLst>
      <p:ext uri="{BB962C8B-B14F-4D97-AF65-F5344CB8AC3E}">
        <p14:creationId xmlns:p14="http://schemas.microsoft.com/office/powerpoint/2010/main" val="151670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E8E23009-CC85-431A-BF85-9B7E075970AD}"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570107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23009-CC85-431A-BF85-9B7E075970AD}"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846719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23009-CC85-431A-BF85-9B7E075970AD}"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7355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9D6BD-AD9D-4847-8759-C263B7AFD1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6227" y="809507"/>
            <a:ext cx="10979545" cy="4693066"/>
          </a:xfrm>
          <a:prstGeom prst="rect">
            <a:avLst/>
          </a:prstGeom>
        </p:spPr>
      </p:pic>
      <p:pic>
        <p:nvPicPr>
          <p:cNvPr id="10" name="Graphic 9">
            <a:extLst>
              <a:ext uri="{FF2B5EF4-FFF2-40B4-BE49-F238E27FC236}">
                <a16:creationId xmlns:a16="http://schemas.microsoft.com/office/drawing/2014/main" id="{641D198A-8D59-405A-8942-53803158F8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0714" y="1017524"/>
            <a:ext cx="4142650" cy="4142650"/>
          </a:xfrm>
          <a:prstGeom prst="rect">
            <a:avLst/>
          </a:prstGeom>
        </p:spPr>
      </p:pic>
      <p:pic>
        <p:nvPicPr>
          <p:cNvPr id="12" name="Graphic 11">
            <a:extLst>
              <a:ext uri="{FF2B5EF4-FFF2-40B4-BE49-F238E27FC236}">
                <a16:creationId xmlns:a16="http://schemas.microsoft.com/office/drawing/2014/main" id="{113E3026-93D1-4147-AF41-7E39DED6C43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63190" y="1044159"/>
            <a:ext cx="6186598" cy="3627743"/>
          </a:xfrm>
          <a:prstGeom prst="rect">
            <a:avLst/>
          </a:prstGeom>
        </p:spPr>
      </p:pic>
      <p:pic>
        <p:nvPicPr>
          <p:cNvPr id="13" name="Graphic 12">
            <a:extLst>
              <a:ext uri="{FF2B5EF4-FFF2-40B4-BE49-F238E27FC236}">
                <a16:creationId xmlns:a16="http://schemas.microsoft.com/office/drawing/2014/main" id="{2B8C2863-0826-47D2-AB34-11A0CB348AD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163190" y="4897675"/>
            <a:ext cx="5214807" cy="391111"/>
          </a:xfrm>
          <a:prstGeom prst="rect">
            <a:avLst/>
          </a:prstGeom>
        </p:spPr>
      </p:pic>
      <p:sp>
        <p:nvSpPr>
          <p:cNvPr id="14" name="TextBox 13">
            <a:extLst>
              <a:ext uri="{FF2B5EF4-FFF2-40B4-BE49-F238E27FC236}">
                <a16:creationId xmlns:a16="http://schemas.microsoft.com/office/drawing/2014/main" id="{CCB1D7B9-DE38-4187-8B16-02678DFD686C}"/>
              </a:ext>
            </a:extLst>
          </p:cNvPr>
          <p:cNvSpPr txBox="1"/>
          <p:nvPr userDrawn="1"/>
        </p:nvSpPr>
        <p:spPr>
          <a:xfrm>
            <a:off x="757978" y="5737225"/>
            <a:ext cx="10519074" cy="830997"/>
          </a:xfrm>
          <a:prstGeom prst="rect">
            <a:avLst/>
          </a:prstGeom>
          <a:noFill/>
        </p:spPr>
        <p:txBody>
          <a:bodyPr wrap="square" rtlCol="0">
            <a:spAutoFit/>
          </a:bodyPr>
          <a:lstStyle/>
          <a:p>
            <a:pPr algn="ctr"/>
            <a:r>
              <a:rPr lang="en-US" sz="2400" dirty="0">
                <a:latin typeface="Brandon Grotesque Regular" panose="020B0503020203060202" pitchFamily="34" charset="0"/>
              </a:rPr>
              <a:t>Meeting Title</a:t>
            </a:r>
          </a:p>
          <a:p>
            <a:pPr algn="ctr"/>
            <a:r>
              <a:rPr lang="en-US" sz="2400" dirty="0">
                <a:latin typeface="Brandon Grotesque Regular" panose="020B0503020203060202" pitchFamily="34" charset="0"/>
              </a:rPr>
              <a:t>Date</a:t>
            </a:r>
          </a:p>
        </p:txBody>
      </p:sp>
    </p:spTree>
    <p:extLst>
      <p:ext uri="{BB962C8B-B14F-4D97-AF65-F5344CB8AC3E}">
        <p14:creationId xmlns:p14="http://schemas.microsoft.com/office/powerpoint/2010/main" val="33812515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2" presetClass="entr" presetSubtype="4"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p:tgtEl>
                                          <p:spTgt spid="10"/>
                                        </p:tgtEl>
                                        <p:attrNameLst>
                                          <p:attrName>ppt_y</p:attrName>
                                        </p:attrNameLst>
                                      </p:cBhvr>
                                      <p:tavLst>
                                        <p:tav tm="0">
                                          <p:val>
                                            <p:strVal val="#ppt_y+#ppt_h*1.125000"/>
                                          </p:val>
                                        </p:tav>
                                        <p:tav tm="100000">
                                          <p:val>
                                            <p:strVal val="#ppt_y"/>
                                          </p:val>
                                        </p:tav>
                                      </p:tavLst>
                                    </p:anim>
                                    <p:animEffect transition="in" filter="wipe(up)">
                                      <p:cBhvr>
                                        <p:cTn id="11" dur="1500"/>
                                        <p:tgtEl>
                                          <p:spTgt spid="10"/>
                                        </p:tgtEl>
                                      </p:cBhvr>
                                    </p:animEffect>
                                  </p:childTnLst>
                                </p:cTn>
                              </p:par>
                              <p:par>
                                <p:cTn id="12" presetID="12" presetClass="entr" presetSubtype="4" fill="hold" nodeType="withEffect">
                                  <p:stCondLst>
                                    <p:cond delay="10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p:tgtEl>
                                          <p:spTgt spid="12"/>
                                        </p:tgtEl>
                                        <p:attrNameLst>
                                          <p:attrName>ppt_y</p:attrName>
                                        </p:attrNameLst>
                                      </p:cBhvr>
                                      <p:tavLst>
                                        <p:tav tm="0">
                                          <p:val>
                                            <p:strVal val="#ppt_y+#ppt_h*1.125000"/>
                                          </p:val>
                                        </p:tav>
                                        <p:tav tm="100000">
                                          <p:val>
                                            <p:strVal val="#ppt_y"/>
                                          </p:val>
                                        </p:tav>
                                      </p:tavLst>
                                    </p:anim>
                                    <p:animEffect transition="in" filter="wipe(up)">
                                      <p:cBhvr>
                                        <p:cTn id="15" dur="1500"/>
                                        <p:tgtEl>
                                          <p:spTgt spid="12"/>
                                        </p:tgtEl>
                                      </p:cBhvr>
                                    </p:animEffect>
                                  </p:childTnLst>
                                </p:cTn>
                              </p:par>
                              <p:par>
                                <p:cTn id="16" presetID="12" presetClass="entr" presetSubtype="4" fill="hold" nodeType="withEffect">
                                  <p:stCondLst>
                                    <p:cond delay="300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p:tgtEl>
                                          <p:spTgt spid="13"/>
                                        </p:tgtEl>
                                        <p:attrNameLst>
                                          <p:attrName>ppt_y</p:attrName>
                                        </p:attrNameLst>
                                      </p:cBhvr>
                                      <p:tavLst>
                                        <p:tav tm="0">
                                          <p:val>
                                            <p:strVal val="#ppt_y+#ppt_h*1.125000"/>
                                          </p:val>
                                        </p:tav>
                                        <p:tav tm="100000">
                                          <p:val>
                                            <p:strVal val="#ppt_y"/>
                                          </p:val>
                                        </p:tav>
                                      </p:tavLst>
                                    </p:anim>
                                    <p:animEffect transition="in" filter="wipe(up)">
                                      <p:cBhvr>
                                        <p:cTn id="19" dur="1000"/>
                                        <p:tgtEl>
                                          <p:spTgt spid="13"/>
                                        </p:tgtEl>
                                      </p:cBhvr>
                                    </p:animEffect>
                                  </p:childTnLst>
                                </p:cTn>
                              </p:par>
                              <p:par>
                                <p:cTn id="20" presetID="12" presetClass="entr" presetSubtype="4" fill="hold" grpId="0" nodeType="withEffect">
                                  <p:stCondLst>
                                    <p:cond delay="5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1000"/>
                                        <p:tgtEl>
                                          <p:spTgt spid="14"/>
                                        </p:tgtEl>
                                        <p:attrNameLst>
                                          <p:attrName>ppt_y</p:attrName>
                                        </p:attrNameLst>
                                      </p:cBhvr>
                                      <p:tavLst>
                                        <p:tav tm="0">
                                          <p:val>
                                            <p:strVal val="#ppt_y+#ppt_h*1.125000"/>
                                          </p:val>
                                        </p:tav>
                                        <p:tav tm="100000">
                                          <p:val>
                                            <p:strVal val="#ppt_y"/>
                                          </p:val>
                                        </p:tav>
                                      </p:tavLst>
                                    </p:anim>
                                    <p:animEffect transition="in" filter="wipe(up)">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CCB1D7B9-DE38-4187-8B16-02678DFD686C}"/>
              </a:ext>
            </a:extLst>
          </p:cNvPr>
          <p:cNvSpPr txBox="1"/>
          <p:nvPr userDrawn="1"/>
        </p:nvSpPr>
        <p:spPr>
          <a:xfrm>
            <a:off x="836463" y="5493834"/>
            <a:ext cx="10519074" cy="954107"/>
          </a:xfrm>
          <a:prstGeom prst="rect">
            <a:avLst/>
          </a:prstGeom>
          <a:noFill/>
        </p:spPr>
        <p:txBody>
          <a:bodyPr wrap="square" rtlCol="0">
            <a:spAutoFit/>
          </a:bodyPr>
          <a:lstStyle/>
          <a:p>
            <a:pPr algn="ctr"/>
            <a:r>
              <a:rPr lang="en-US" sz="2800" dirty="0">
                <a:latin typeface="Brandon Grotesque Regular" panose="020B0503020203060202" pitchFamily="34" charset="0"/>
              </a:rPr>
              <a:t>Thank you for helping today on our</a:t>
            </a:r>
          </a:p>
          <a:p>
            <a:pPr algn="ctr"/>
            <a:r>
              <a:rPr lang="en-US" sz="2800" i="1" dirty="0">
                <a:latin typeface="Brandon Grotesque Bold" panose="020B0803020203060202" pitchFamily="34" charset="0"/>
              </a:rPr>
              <a:t>Journey to Success!</a:t>
            </a:r>
          </a:p>
        </p:txBody>
      </p:sp>
      <p:pic>
        <p:nvPicPr>
          <p:cNvPr id="3" name="Graphic 2">
            <a:extLst>
              <a:ext uri="{FF2B5EF4-FFF2-40B4-BE49-F238E27FC236}">
                <a16:creationId xmlns:a16="http://schemas.microsoft.com/office/drawing/2014/main" id="{580EE8CB-97F7-4E35-B6FC-C6F7068621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4217" y="2047543"/>
            <a:ext cx="4701783" cy="1991344"/>
          </a:xfrm>
          <a:prstGeom prst="rect">
            <a:avLst/>
          </a:prstGeom>
        </p:spPr>
      </p:pic>
      <p:pic>
        <p:nvPicPr>
          <p:cNvPr id="5" name="Picture 4" descr="A picture containing text, sign, gambling house&#10;&#10;Description automatically generated">
            <a:extLst>
              <a:ext uri="{FF2B5EF4-FFF2-40B4-BE49-F238E27FC236}">
                <a16:creationId xmlns:a16="http://schemas.microsoft.com/office/drawing/2014/main" id="{41873826-A0BA-4538-B9EE-6A35179B18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9946" y="1364166"/>
            <a:ext cx="3313789" cy="3358097"/>
          </a:xfrm>
          <a:prstGeom prst="rect">
            <a:avLst/>
          </a:prstGeom>
        </p:spPr>
      </p:pic>
    </p:spTree>
    <p:extLst>
      <p:ext uri="{BB962C8B-B14F-4D97-AF65-F5344CB8AC3E}">
        <p14:creationId xmlns:p14="http://schemas.microsoft.com/office/powerpoint/2010/main" val="6647885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p:tgtEl>
                                          <p:spTgt spid="3"/>
                                        </p:tgtEl>
                                        <p:attrNameLst>
                                          <p:attrName>ppt_y</p:attrName>
                                        </p:attrNameLst>
                                      </p:cBhvr>
                                      <p:tavLst>
                                        <p:tav tm="0">
                                          <p:val>
                                            <p:strVal val="#ppt_y+#ppt_h*1.125000"/>
                                          </p:val>
                                        </p:tav>
                                        <p:tav tm="100000">
                                          <p:val>
                                            <p:strVal val="#ppt_y"/>
                                          </p:val>
                                        </p:tav>
                                      </p:tavLst>
                                    </p:anim>
                                    <p:animEffect transition="in" filter="wipe(up)">
                                      <p:cBhvr>
                                        <p:cTn id="8" dur="1000"/>
                                        <p:tgtEl>
                                          <p:spTgt spid="3"/>
                                        </p:tgtEl>
                                      </p:cBhvr>
                                    </p:animEffect>
                                  </p:childTnLst>
                                </p:cTn>
                              </p:par>
                              <p:par>
                                <p:cTn id="9" presetID="12" presetClass="entr" presetSubtype="4"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p:tgtEl>
                                          <p:spTgt spid="5"/>
                                        </p:tgtEl>
                                        <p:attrNameLst>
                                          <p:attrName>ppt_y</p:attrName>
                                        </p:attrNameLst>
                                      </p:cBhvr>
                                      <p:tavLst>
                                        <p:tav tm="0">
                                          <p:val>
                                            <p:strVal val="#ppt_y+#ppt_h*1.125000"/>
                                          </p:val>
                                        </p:tav>
                                        <p:tav tm="100000">
                                          <p:val>
                                            <p:strVal val="#ppt_y"/>
                                          </p:val>
                                        </p:tav>
                                      </p:tavLst>
                                    </p:anim>
                                    <p:animEffect transition="in" filter="wipe(up)">
                                      <p:cBhvr>
                                        <p:cTn id="12" dur="1000"/>
                                        <p:tgtEl>
                                          <p:spTgt spid="5"/>
                                        </p:tgtEl>
                                      </p:cBhvr>
                                    </p:animEffect>
                                  </p:childTnLst>
                                </p:cTn>
                              </p:par>
                              <p:par>
                                <p:cTn id="13" presetID="12" presetClass="entr" presetSubtype="4" fill="hold" grpId="0" nodeType="withEffect">
                                  <p:stCondLst>
                                    <p:cond delay="2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p:tgtEl>
                                          <p:spTgt spid="14"/>
                                        </p:tgtEl>
                                        <p:attrNameLst>
                                          <p:attrName>ppt_y</p:attrName>
                                        </p:attrNameLst>
                                      </p:cBhvr>
                                      <p:tavLst>
                                        <p:tav tm="0">
                                          <p:val>
                                            <p:strVal val="#ppt_y+#ppt_h*1.125000"/>
                                          </p:val>
                                        </p:tav>
                                        <p:tav tm="100000">
                                          <p:val>
                                            <p:strVal val="#ppt_y"/>
                                          </p:val>
                                        </p:tav>
                                      </p:tavLst>
                                    </p:anim>
                                    <p:animEffect transition="in" filter="wipe(up)">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23009-CC85-431A-BF85-9B7E075970AD}"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5612831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23009-CC85-431A-BF85-9B7E075970AD}"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2588416"/>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23009-CC85-431A-BF85-9B7E075970AD}"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24481591"/>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23009-CC85-431A-BF85-9B7E075970AD}"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433664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23009-CC85-431A-BF85-9B7E075970AD}"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9702176"/>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23009-CC85-431A-BF85-9B7E075970AD}" type="slidenum">
              <a:rPr lang="en-US" smtClean="0"/>
              <a:t>‹#›</a:t>
            </a:fld>
            <a:endParaRPr lang="en-US" dirty="0"/>
          </a:p>
        </p:txBody>
      </p:sp>
    </p:spTree>
    <p:extLst>
      <p:ext uri="{BB962C8B-B14F-4D97-AF65-F5344CB8AC3E}">
        <p14:creationId xmlns:p14="http://schemas.microsoft.com/office/powerpoint/2010/main" val="102280431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B35EC0-7716-45FE-BE68-09ECF407AF99}" type="datetimeFigureOut">
              <a:rPr lang="en-US" smtClean="0"/>
              <a:t>9/11/2024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23009-CC85-431A-BF85-9B7E075970AD}"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237645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A5B35EC0-7716-45FE-BE68-09ECF407AF99}" type="datetimeFigureOut">
              <a:rPr lang="en-US" smtClean="0"/>
              <a:t>9/11/2024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E8E23009-CC85-431A-BF85-9B7E075970AD}"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633661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5B35EC0-7716-45FE-BE68-09ECF407AF99}" type="datetimeFigureOut">
              <a:rPr lang="en-US" smtClean="0"/>
              <a:t>9/11/2024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8E23009-CC85-431A-BF85-9B7E075970AD}" type="slidenum">
              <a:rPr lang="en-US" smtClean="0"/>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64E08487-CD59-7423-292D-175F9948ACA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989323" y="6319795"/>
            <a:ext cx="4213354" cy="424817"/>
          </a:xfrm>
          <a:prstGeom prst="rect">
            <a:avLst/>
          </a:prstGeom>
        </p:spPr>
      </p:pic>
    </p:spTree>
    <p:extLst>
      <p:ext uri="{BB962C8B-B14F-4D97-AF65-F5344CB8AC3E}">
        <p14:creationId xmlns:p14="http://schemas.microsoft.com/office/powerpoint/2010/main" val="78070071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3649" r:id="rId12"/>
    <p:sldLayoutId id="2147483658" r:id="rId13"/>
  </p:sldLayoutIdLst>
  <p:transition spd="med">
    <p:pull/>
  </p:transition>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hyperlink" Target="mailto:Sheila.Cole@MyFloridaCFO.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C5B80-E044-9523-D7A6-1E9BED5D867A}"/>
              </a:ext>
            </a:extLst>
          </p:cNvPr>
          <p:cNvSpPr>
            <a:spLocks noGrp="1"/>
          </p:cNvSpPr>
          <p:nvPr>
            <p:ph type="title"/>
          </p:nvPr>
        </p:nvSpPr>
        <p:spPr>
          <a:xfrm>
            <a:off x="6559073" y="849576"/>
            <a:ext cx="5171371" cy="2819169"/>
          </a:xfrm>
        </p:spPr>
        <p:txBody>
          <a:bodyPr vert="horz" lIns="91440" tIns="45720" rIns="91440" bIns="0" rtlCol="0" anchor="b">
            <a:normAutofit fontScale="90000"/>
          </a:bodyPr>
          <a:lstStyle/>
          <a:p>
            <a:r>
              <a:rPr lang="en-US" sz="2600" spc="200" baseline="0" dirty="0"/>
              <a:t>Department of Financial Services (DFS) PROPER</a:t>
            </a:r>
            <a:br>
              <a:rPr lang="en-US" sz="2600" spc="200" baseline="0" dirty="0"/>
            </a:br>
            <a:br>
              <a:rPr lang="en-US" sz="2600" spc="200" baseline="0" dirty="0"/>
            </a:br>
            <a:br>
              <a:rPr lang="en-US" sz="2600" spc="200" dirty="0"/>
            </a:br>
            <a:br>
              <a:rPr lang="en-US" sz="2600" spc="200" dirty="0"/>
            </a:br>
            <a:br>
              <a:rPr lang="en-US" sz="2600" spc="200" baseline="0" dirty="0"/>
            </a:br>
            <a:r>
              <a:rPr lang="en-US" sz="2600" spc="200" baseline="0" dirty="0"/>
              <a:t>SpeedKey Approach</a:t>
            </a:r>
            <a:br>
              <a:rPr lang="en-US" sz="2600" spc="200" baseline="0" dirty="0"/>
            </a:br>
            <a:br>
              <a:rPr lang="en-US" sz="2600" spc="200" baseline="0" dirty="0"/>
            </a:br>
            <a:r>
              <a:rPr lang="en-US" sz="2600" spc="200" baseline="0" dirty="0"/>
              <a:t>September 2024</a:t>
            </a:r>
          </a:p>
        </p:txBody>
      </p:sp>
      <p:pic>
        <p:nvPicPr>
          <p:cNvPr id="2050" name="Picture 2" descr="image">
            <a:extLst>
              <a:ext uri="{FF2B5EF4-FFF2-40B4-BE49-F238E27FC236}">
                <a16:creationId xmlns:a16="http://schemas.microsoft.com/office/drawing/2014/main" id="{38B2B887-1EA7-41F2-04AD-808AA795ED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0029" y="2385697"/>
            <a:ext cx="4960442" cy="150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00283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E0203457-8231-43C1-5EFF-E969E2B7F6DF}"/>
              </a:ext>
            </a:extLst>
          </p:cNvPr>
          <p:cNvSpPr txBox="1">
            <a:spLocks/>
          </p:cNvSpPr>
          <p:nvPr/>
        </p:nvSpPr>
        <p:spPr>
          <a:xfrm>
            <a:off x="592282" y="134958"/>
            <a:ext cx="101346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rgbClr val="680034"/>
                </a:solidFill>
              </a:rPr>
              <a:t>DFS SpeedKey Approach</a:t>
            </a:r>
          </a:p>
        </p:txBody>
      </p:sp>
      <p:sp>
        <p:nvSpPr>
          <p:cNvPr id="8" name="Content Placeholder 13">
            <a:extLst>
              <a:ext uri="{FF2B5EF4-FFF2-40B4-BE49-F238E27FC236}">
                <a16:creationId xmlns:a16="http://schemas.microsoft.com/office/drawing/2014/main" id="{A296A034-9DCA-D819-2AFD-ECD5BC220178}"/>
              </a:ext>
            </a:extLst>
          </p:cNvPr>
          <p:cNvSpPr txBox="1">
            <a:spLocks/>
          </p:cNvSpPr>
          <p:nvPr/>
        </p:nvSpPr>
        <p:spPr>
          <a:xfrm>
            <a:off x="4349931" y="1277958"/>
            <a:ext cx="7501454" cy="47291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solidFill>
                  <a:schemeClr val="accent5">
                    <a:lumMod val="75000"/>
                  </a:schemeClr>
                </a:solidFill>
              </a:rPr>
              <a:t>Started Asking Ourselves:  </a:t>
            </a:r>
          </a:p>
          <a:p>
            <a:pPr lvl="1"/>
            <a:r>
              <a:rPr lang="en-US" dirty="0"/>
              <a:t>Where will SpeedKeys be required in Florida PALM?</a:t>
            </a:r>
          </a:p>
          <a:p>
            <a:pPr lvl="1"/>
            <a:r>
              <a:rPr lang="en-US" dirty="0"/>
              <a:t>What ChartField values are mandatory on Payroll and PCard SpeedKeys?</a:t>
            </a:r>
          </a:p>
          <a:p>
            <a:pPr lvl="1"/>
            <a:r>
              <a:rPr lang="en-US" dirty="0"/>
              <a:t>What a are the Florida PALM requirements and field length conditions?</a:t>
            </a:r>
          </a:p>
          <a:p>
            <a:pPr lvl="1"/>
            <a:r>
              <a:rPr lang="en-US" dirty="0"/>
              <a:t>What types of Payrolls do we have?</a:t>
            </a:r>
          </a:p>
          <a:p>
            <a:pPr lvl="1"/>
            <a:r>
              <a:rPr lang="en-US" dirty="0"/>
              <a:t>What types of PCard Transactions do we have?</a:t>
            </a:r>
          </a:p>
          <a:p>
            <a:pPr lvl="1"/>
            <a:r>
              <a:rPr lang="en-US" dirty="0"/>
              <a:t>What ABS will need a SpeedKey for remediation purposes?</a:t>
            </a:r>
          </a:p>
          <a:p>
            <a:pPr lvl="1"/>
            <a:r>
              <a:rPr lang="en-US" dirty="0"/>
              <a:t>What will be meaningful for stakeholders to use?</a:t>
            </a:r>
          </a:p>
          <a:p>
            <a:pPr lvl="1"/>
            <a:r>
              <a:rPr lang="en-US" dirty="0"/>
              <a:t>What is the potential data volume?</a:t>
            </a:r>
          </a:p>
          <a:p>
            <a:pPr lvl="1"/>
            <a:r>
              <a:rPr lang="en-US" dirty="0"/>
              <a:t>Why do we want to use SpeedKeys beyond the required transactions/BPMs? Where is the value?</a:t>
            </a:r>
          </a:p>
          <a:p>
            <a:pPr lvl="1"/>
            <a:r>
              <a:rPr lang="en-US" dirty="0"/>
              <a:t>What are the expectations and dependencies of a SpeedKey?</a:t>
            </a:r>
          </a:p>
          <a:p>
            <a:endParaRPr lang="en-US" dirty="0"/>
          </a:p>
        </p:txBody>
      </p:sp>
      <p:pic>
        <p:nvPicPr>
          <p:cNvPr id="9" name="Picture 4">
            <a:extLst>
              <a:ext uri="{FF2B5EF4-FFF2-40B4-BE49-F238E27FC236}">
                <a16:creationId xmlns:a16="http://schemas.microsoft.com/office/drawing/2014/main" id="{80430D59-9743-5E3E-E364-CCC745510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92" y="1277958"/>
            <a:ext cx="4188539" cy="453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63563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C67ADBC-D6F9-862F-A5C7-94489B11C15C}"/>
              </a:ext>
            </a:extLst>
          </p:cNvPr>
          <p:cNvSpPr>
            <a:spLocks noGrp="1"/>
          </p:cNvSpPr>
          <p:nvPr>
            <p:ph idx="4294967295"/>
          </p:nvPr>
        </p:nvSpPr>
        <p:spPr>
          <a:xfrm>
            <a:off x="169817" y="1302551"/>
            <a:ext cx="11887200" cy="4724400"/>
          </a:xfrm>
        </p:spPr>
        <p:txBody>
          <a:bodyPr>
            <a:noAutofit/>
          </a:bodyPr>
          <a:lstStyle/>
          <a:p>
            <a:pPr marL="0" marR="0" indent="0" algn="just">
              <a:lnSpc>
                <a:spcPct val="107000"/>
              </a:lnSpc>
              <a:spcBef>
                <a:spcPts val="0"/>
              </a:spcBef>
              <a:spcAft>
                <a:spcPts val="800"/>
              </a:spcAft>
              <a:buNone/>
            </a:pPr>
            <a:r>
              <a:rPr lang="en-US" sz="2200" b="1" dirty="0">
                <a:solidFill>
                  <a:schemeClr val="accent5">
                    <a:lumMod val="75000"/>
                  </a:schemeClr>
                </a:solidFill>
              </a:rPr>
              <a:t>DFS has identified the proposed naming methodology: </a:t>
            </a:r>
          </a:p>
          <a:p>
            <a:pPr marR="0" lvl="0" algn="just">
              <a:lnSpc>
                <a:spcPct val="107000"/>
              </a:lnSpc>
              <a:spcBef>
                <a:spcPts val="0"/>
              </a:spcBef>
              <a:spcAft>
                <a:spcPts val="0"/>
              </a:spcAft>
              <a:buFont typeface="Wingdings" panose="05000000000000000000" pitchFamily="2" charset="2"/>
              <a:buChar char="Ø"/>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SpeedKey Business Module Type:  </a:t>
            </a:r>
            <a:r>
              <a:rPr lang="en-US" b="1" kern="1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2</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Alpha Character:</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Represents the first two-character fields of the SpeedKey name. SpeedKey type will identify the business module the speed key will be used in.</a:t>
            </a:r>
          </a:p>
          <a:p>
            <a:pPr marR="0" lvl="0" algn="just">
              <a:lnSpc>
                <a:spcPct val="107000"/>
              </a:lnSpc>
              <a:spcBef>
                <a:spcPts val="0"/>
              </a:spcBef>
              <a:spcAft>
                <a:spcPts val="0"/>
              </a:spcAft>
              <a:buFont typeface="Wingdings" panose="05000000000000000000" pitchFamily="2" charset="2"/>
              <a:buChar char="Ø"/>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Division Level Acronym:  </a:t>
            </a:r>
            <a:r>
              <a:rPr lang="en-US" b="1" kern="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3</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Alpha Character:</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Represents the third through fifth character fields of the SpeedKey name. Division level will be the highest level of the Florida PALM Organizational tree structure or comparison to the FLAIR L2 level.</a:t>
            </a:r>
          </a:p>
          <a:p>
            <a:pPr marR="0" lvl="0" algn="just">
              <a:lnSpc>
                <a:spcPct val="107000"/>
              </a:lnSpc>
              <a:spcBef>
                <a:spcPts val="0"/>
              </a:spcBef>
              <a:spcAft>
                <a:spcPts val="0"/>
              </a:spcAft>
              <a:buFont typeface="Wingdings" panose="05000000000000000000" pitchFamily="2" charset="2"/>
              <a:buChar char="Ø"/>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0"/>
              </a:spcAft>
              <a:buFont typeface="Wingdings" panose="05000000000000000000" pitchFamily="2" charset="2"/>
              <a:buChar char="Ø"/>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SpeedKey Transactional Type:  </a:t>
            </a:r>
            <a:r>
              <a:rPr lang="en-US"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Alpha Character:</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Represents the sixth character field of the SpeedKey name. This identifies the agency transactional type within the business module being used. </a:t>
            </a:r>
          </a:p>
          <a:p>
            <a:pPr marL="0" marR="0" lvl="0" indent="0" algn="just">
              <a:lnSpc>
                <a:spcPct val="107000"/>
              </a:lnSpc>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07000"/>
              </a:lnSpc>
              <a:spcBef>
                <a:spcPts val="0"/>
              </a:spcBef>
              <a:spcAft>
                <a:spcPts val="800"/>
              </a:spcAft>
              <a:buFont typeface="Wingdings" panose="05000000000000000000" pitchFamily="2" charset="2"/>
              <a:buChar char="Ø"/>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Count:  </a:t>
            </a:r>
            <a:r>
              <a:rPr lang="en-US"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 </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Numerical Character:</a:t>
            </a:r>
            <a:r>
              <a:rPr lang="en-US"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Represents the seventh through tenth character fields of the SpeedKey name. Will be a sequential number order of adding and maintained.  This will be the approach for every SpeedKey combination value created. The count allows up to 9999 sequential values to be added within the SpeedKey Business Module for each Division level transactional type. </a:t>
            </a:r>
            <a:endParaRPr lang="en-US" sz="1550" dirty="0"/>
          </a:p>
        </p:txBody>
      </p:sp>
      <p:sp>
        <p:nvSpPr>
          <p:cNvPr id="8" name="Date Placeholder 4">
            <a:extLst>
              <a:ext uri="{FF2B5EF4-FFF2-40B4-BE49-F238E27FC236}">
                <a16:creationId xmlns:a16="http://schemas.microsoft.com/office/drawing/2014/main" id="{647F827F-4730-8D8A-CC0F-BD536AE7FCAA}"/>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0"/>
              </a:spcBef>
              <a:spcAft>
                <a:spcPts val="0"/>
              </a:spcAft>
              <a:buClr>
                <a:srgbClr val="03304B"/>
              </a:buClr>
              <a:buSzPct val="68000"/>
              <a:buFont typeface="Wingdings 3"/>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09/11/2024</a:t>
            </a:r>
          </a:p>
        </p:txBody>
      </p:sp>
      <p:sp>
        <p:nvSpPr>
          <p:cNvPr id="9" name="Title 3">
            <a:extLst>
              <a:ext uri="{FF2B5EF4-FFF2-40B4-BE49-F238E27FC236}">
                <a16:creationId xmlns:a16="http://schemas.microsoft.com/office/drawing/2014/main" id="{9A99123E-AD04-CC44-2DE9-429145532DB9}"/>
              </a:ext>
            </a:extLst>
          </p:cNvPr>
          <p:cNvSpPr txBox="1">
            <a:spLocks/>
          </p:cNvSpPr>
          <p:nvPr/>
        </p:nvSpPr>
        <p:spPr>
          <a:xfrm>
            <a:off x="685800" y="274639"/>
            <a:ext cx="108204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spTree>
    <p:extLst>
      <p:ext uri="{BB962C8B-B14F-4D97-AF65-F5344CB8AC3E}">
        <p14:creationId xmlns:p14="http://schemas.microsoft.com/office/powerpoint/2010/main" val="2486280496"/>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4FBB34BC-E9F6-CBC1-F246-B7EC5BB977E3}"/>
              </a:ext>
            </a:extLst>
          </p:cNvPr>
          <p:cNvPicPr>
            <a:picLocks noGrp="1" noChangeAspect="1"/>
          </p:cNvPicPr>
          <p:nvPr>
            <p:ph sz="half" idx="4294967295"/>
          </p:nvPr>
        </p:nvPicPr>
        <p:blipFill>
          <a:blip r:embed="rId3"/>
          <a:stretch>
            <a:fillRect/>
          </a:stretch>
        </p:blipFill>
        <p:spPr>
          <a:xfrm>
            <a:off x="155479" y="1958639"/>
            <a:ext cx="5973010" cy="1470361"/>
          </a:xfrm>
        </p:spPr>
      </p:pic>
      <p:sp>
        <p:nvSpPr>
          <p:cNvPr id="8" name="Date Placeholder 4">
            <a:extLst>
              <a:ext uri="{FF2B5EF4-FFF2-40B4-BE49-F238E27FC236}">
                <a16:creationId xmlns:a16="http://schemas.microsoft.com/office/drawing/2014/main" id="{647F827F-4730-8D8A-CC0F-BD536AE7FCAA}"/>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0"/>
              </a:spcBef>
              <a:spcAft>
                <a:spcPts val="0"/>
              </a:spcAft>
              <a:buClr>
                <a:srgbClr val="03304B"/>
              </a:buClr>
              <a:buSzPct val="68000"/>
              <a:buFont typeface="Wingdings 3"/>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09/11/2024</a:t>
            </a:r>
          </a:p>
        </p:txBody>
      </p:sp>
      <p:sp>
        <p:nvSpPr>
          <p:cNvPr id="9" name="Title 3">
            <a:extLst>
              <a:ext uri="{FF2B5EF4-FFF2-40B4-BE49-F238E27FC236}">
                <a16:creationId xmlns:a16="http://schemas.microsoft.com/office/drawing/2014/main" id="{9A99123E-AD04-CC44-2DE9-429145532DB9}"/>
              </a:ext>
            </a:extLst>
          </p:cNvPr>
          <p:cNvSpPr txBox="1">
            <a:spLocks/>
          </p:cNvSpPr>
          <p:nvPr/>
        </p:nvSpPr>
        <p:spPr>
          <a:xfrm>
            <a:off x="609600" y="274638"/>
            <a:ext cx="108204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pic>
        <p:nvPicPr>
          <p:cNvPr id="18" name="Picture 17">
            <a:extLst>
              <a:ext uri="{FF2B5EF4-FFF2-40B4-BE49-F238E27FC236}">
                <a16:creationId xmlns:a16="http://schemas.microsoft.com/office/drawing/2014/main" id="{02B1ACEA-B949-9993-537C-28B2B27DFE64}"/>
              </a:ext>
            </a:extLst>
          </p:cNvPr>
          <p:cNvPicPr>
            <a:picLocks noChangeAspect="1"/>
          </p:cNvPicPr>
          <p:nvPr/>
        </p:nvPicPr>
        <p:blipFill>
          <a:blip r:embed="rId4"/>
          <a:stretch>
            <a:fillRect/>
          </a:stretch>
        </p:blipFill>
        <p:spPr>
          <a:xfrm>
            <a:off x="155478" y="3787759"/>
            <a:ext cx="5973011" cy="2103590"/>
          </a:xfrm>
          <a:prstGeom prst="rect">
            <a:avLst/>
          </a:prstGeom>
        </p:spPr>
      </p:pic>
      <p:sp>
        <p:nvSpPr>
          <p:cNvPr id="21" name="TextBox 20">
            <a:extLst>
              <a:ext uri="{FF2B5EF4-FFF2-40B4-BE49-F238E27FC236}">
                <a16:creationId xmlns:a16="http://schemas.microsoft.com/office/drawing/2014/main" id="{CFD082F5-B8EB-41C5-100A-CD1E320F259C}"/>
              </a:ext>
            </a:extLst>
          </p:cNvPr>
          <p:cNvSpPr txBox="1"/>
          <p:nvPr/>
        </p:nvSpPr>
        <p:spPr>
          <a:xfrm>
            <a:off x="322217" y="1325378"/>
            <a:ext cx="4930680" cy="523220"/>
          </a:xfrm>
          <a:prstGeom prst="rect">
            <a:avLst/>
          </a:prstGeom>
          <a:noFill/>
        </p:spPr>
        <p:txBody>
          <a:bodyPr wrap="square" rtlCol="0">
            <a:spAutoFit/>
          </a:bodyPr>
          <a:lstStyle/>
          <a:p>
            <a:r>
              <a:rPr lang="en-US" sz="2800" dirty="0">
                <a:solidFill>
                  <a:schemeClr val="accent5">
                    <a:lumMod val="75000"/>
                  </a:schemeClr>
                </a:solidFill>
              </a:rPr>
              <a:t>Defining Tables </a:t>
            </a:r>
          </a:p>
        </p:txBody>
      </p:sp>
      <p:pic>
        <p:nvPicPr>
          <p:cNvPr id="10" name="Picture 9">
            <a:extLst>
              <a:ext uri="{FF2B5EF4-FFF2-40B4-BE49-F238E27FC236}">
                <a16:creationId xmlns:a16="http://schemas.microsoft.com/office/drawing/2014/main" id="{E39EA7B7-60C6-00DD-CB0B-D548897D3007}"/>
              </a:ext>
            </a:extLst>
          </p:cNvPr>
          <p:cNvPicPr>
            <a:picLocks noChangeAspect="1"/>
          </p:cNvPicPr>
          <p:nvPr/>
        </p:nvPicPr>
        <p:blipFill>
          <a:blip r:embed="rId5"/>
          <a:stretch>
            <a:fillRect/>
          </a:stretch>
        </p:blipFill>
        <p:spPr>
          <a:xfrm>
            <a:off x="7254191" y="1325378"/>
            <a:ext cx="3925699" cy="4456199"/>
          </a:xfrm>
          <a:prstGeom prst="rect">
            <a:avLst/>
          </a:prstGeom>
        </p:spPr>
      </p:pic>
    </p:spTree>
    <p:extLst>
      <p:ext uri="{BB962C8B-B14F-4D97-AF65-F5344CB8AC3E}">
        <p14:creationId xmlns:p14="http://schemas.microsoft.com/office/powerpoint/2010/main" val="356648419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7F1E9"/>
            </a:gs>
            <a:gs pos="0">
              <a:scrgbClr r="0" g="0" b="0"/>
            </a:gs>
            <a:gs pos="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C67ADBC-D6F9-862F-A5C7-94489B11C15C}"/>
              </a:ext>
            </a:extLst>
          </p:cNvPr>
          <p:cNvSpPr>
            <a:spLocks noGrp="1"/>
          </p:cNvSpPr>
          <p:nvPr>
            <p:ph sz="half" idx="4294967295"/>
          </p:nvPr>
        </p:nvSpPr>
        <p:spPr>
          <a:xfrm>
            <a:off x="113915" y="1246403"/>
            <a:ext cx="11811000" cy="5167313"/>
          </a:xfrm>
        </p:spPr>
        <p:txBody>
          <a:bodyPr>
            <a:noAutofit/>
          </a:bodyPr>
          <a:lstStyle/>
          <a:p>
            <a:pPr marL="0" marR="0" indent="0" algn="just">
              <a:lnSpc>
                <a:spcPct val="107000"/>
              </a:lnSpc>
              <a:spcBef>
                <a:spcPts val="0"/>
              </a:spcBef>
              <a:spcAft>
                <a:spcPts val="800"/>
              </a:spcAft>
              <a:buNone/>
            </a:pPr>
            <a:r>
              <a:rPr lang="en-US" sz="2200" b="1" dirty="0">
                <a:solidFill>
                  <a:schemeClr val="accent5">
                    <a:lumMod val="75000"/>
                  </a:schemeClr>
                </a:solidFill>
              </a:rPr>
              <a:t>Example – Payroll (Regular):  </a:t>
            </a:r>
          </a:p>
          <a:p>
            <a:pPr marL="27432" lvl="1" indent="0" algn="just">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DFS has created a new organization code within Division of State Fire Marshals (SFM) and the following payroll SpeedKeys are needed as the position is qualified for the following payment types: Regular Salary, CJIP, FFIP, Uniform Allowance. </a:t>
            </a:r>
          </a:p>
          <a:p>
            <a:pPr marL="742950" marR="0" lvl="1" indent="-285750" algn="just">
              <a:lnSpc>
                <a:spcPct val="107000"/>
              </a:lnSpc>
              <a:spcBef>
                <a:spcPts val="0"/>
              </a:spcBef>
              <a:spcAft>
                <a:spcPts val="0"/>
              </a:spcAft>
              <a:buFont typeface="Courier New" panose="02070309020205020404" pitchFamily="49" charset="0"/>
              <a:buChar char="o"/>
            </a:pPr>
            <a:r>
              <a:rPr lang="en-US" sz="1800" kern="100" dirty="0">
                <a:latin typeface="Calibri" panose="020F0502020204030204" pitchFamily="34" charset="0"/>
                <a:ea typeface="Calibri" panose="020F0502020204030204" pitchFamily="34" charset="0"/>
                <a:cs typeface="Times New Roman" panose="02020603050405020304" pitchFamily="18" charset="0"/>
              </a:rPr>
              <a:t>Each payment type will need a new SpeedKey as there is no existing SpeedKey identified. </a:t>
            </a:r>
          </a:p>
          <a:p>
            <a:pPr marL="742950" marR="0" lvl="1" indent="-285750" algn="just">
              <a:lnSpc>
                <a:spcPct val="107000"/>
              </a:lnSpc>
              <a:spcBef>
                <a:spcPts val="0"/>
              </a:spcBef>
              <a:spcAft>
                <a:spcPts val="0"/>
              </a:spcAft>
              <a:buFont typeface="Courier New" panose="02070309020205020404" pitchFamily="49" charset="0"/>
              <a:buChar char="o"/>
            </a:pPr>
            <a:r>
              <a:rPr lang="en-US" sz="1800" kern="100" dirty="0">
                <a:latin typeface="Calibri" panose="020F0502020204030204" pitchFamily="34" charset="0"/>
                <a:ea typeface="Calibri" panose="020F0502020204030204" pitchFamily="34" charset="0"/>
                <a:cs typeface="Times New Roman" panose="02020603050405020304" pitchFamily="18" charset="0"/>
              </a:rPr>
              <a:t>The following ChartField values will be included in each SpeedKey: Organization, Account, Fund, Budget Entity, State Program.</a:t>
            </a:r>
          </a:p>
          <a:p>
            <a:pPr marL="742950" marR="0" lvl="1" indent="-285750" algn="just">
              <a:lnSpc>
                <a:spcPct val="107000"/>
              </a:lnSpc>
              <a:spcBef>
                <a:spcPts val="0"/>
              </a:spcBef>
              <a:spcAft>
                <a:spcPts val="800"/>
              </a:spcAft>
              <a:buFont typeface="Courier New" panose="02070309020205020404" pitchFamily="49" charset="0"/>
              <a:buChar char="o"/>
            </a:pPr>
            <a:r>
              <a:rPr lang="en-US" sz="1800" kern="100" dirty="0">
                <a:latin typeface="Calibri" panose="020F0502020204030204" pitchFamily="34" charset="0"/>
                <a:ea typeface="Calibri" panose="020F0502020204030204" pitchFamily="34" charset="0"/>
                <a:cs typeface="Times New Roman" panose="02020603050405020304" pitchFamily="18" charset="0"/>
              </a:rPr>
              <a:t>Four separate SpeedKeys will be created.</a:t>
            </a:r>
          </a:p>
          <a:p>
            <a:pPr marL="0" indent="0" algn="just">
              <a:lnSpc>
                <a:spcPct val="107000"/>
              </a:lnSpc>
              <a:spcBef>
                <a:spcPts val="0"/>
              </a:spcBef>
              <a:spcAft>
                <a:spcPts val="80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Note:  The last added “count” value for State Fire Marshals SpeedKey related to Regular salary was “9843”.  The next available count value for the new SpeedKey will be “9844” and </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Uniform Allowance was “0018” so the next available count value to the new SpeedKey will be “0019”.</a:t>
            </a:r>
          </a:p>
          <a:p>
            <a:pPr marL="694944" lvl="2" indent="0" algn="just">
              <a:lnSpc>
                <a:spcPct val="107000"/>
              </a:lnSpc>
              <a:spcBef>
                <a:spcPts val="0"/>
              </a:spcBef>
              <a:spcAft>
                <a:spcPts val="800"/>
              </a:spcAft>
              <a:buNone/>
            </a:pPr>
            <a:r>
              <a:rPr lang="en-US" sz="1200" kern="100" dirty="0">
                <a:latin typeface="Calibri" panose="020F0502020204030204" pitchFamily="34" charset="0"/>
                <a:ea typeface="Calibri" panose="020F0502020204030204" pitchFamily="34" charset="0"/>
                <a:cs typeface="Times New Roman" panose="02020603050405020304" pitchFamily="18" charset="0"/>
              </a:rPr>
              <a:t>		</a:t>
            </a:r>
            <a:r>
              <a:rPr lang="en-US" sz="1400" b="1" kern="100" dirty="0">
                <a:latin typeface="Calibri" panose="020F0502020204030204" pitchFamily="34" charset="0"/>
                <a:ea typeface="Calibri" panose="020F0502020204030204" pitchFamily="34" charset="0"/>
                <a:cs typeface="Times New Roman" panose="02020603050405020304" pitchFamily="18" charset="0"/>
              </a:rPr>
              <a:t>Regular Payroll </a:t>
            </a:r>
            <a:r>
              <a:rPr lang="en-US" sz="1400" kern="100" dirty="0">
                <a:latin typeface="Calibri" panose="020F0502020204030204" pitchFamily="34" charset="0"/>
                <a:ea typeface="Calibri" panose="020F0502020204030204" pitchFamily="34" charset="0"/>
                <a:cs typeface="Times New Roman" panose="02020603050405020304" pitchFamily="18" charset="0"/>
              </a:rPr>
              <a:t>			              </a:t>
            </a:r>
            <a:r>
              <a:rPr lang="en-US" sz="1400" b="1" kern="100" dirty="0">
                <a:latin typeface="Calibri" panose="020F0502020204030204" pitchFamily="34" charset="0"/>
                <a:ea typeface="Calibri" panose="020F0502020204030204" pitchFamily="34" charset="0"/>
                <a:cs typeface="Times New Roman" panose="02020603050405020304" pitchFamily="18" charset="0"/>
              </a:rPr>
              <a:t>Uniform Allowance </a:t>
            </a:r>
          </a:p>
          <a:p>
            <a:pPr marL="694944" lvl="2" indent="0" algn="just">
              <a:lnSpc>
                <a:spcPct val="107000"/>
              </a:lnSpc>
              <a:spcBef>
                <a:spcPts val="0"/>
              </a:spcBef>
              <a:spcAft>
                <a:spcPts val="800"/>
              </a:spcAft>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2200" b="1" dirty="0">
              <a:solidFill>
                <a:schemeClr val="accent4">
                  <a:lumMod val="75000"/>
                </a:schemeClr>
              </a:solidFill>
            </a:endParaRPr>
          </a:p>
        </p:txBody>
      </p:sp>
      <p:sp>
        <p:nvSpPr>
          <p:cNvPr id="8" name="Date Placeholder 4">
            <a:extLst>
              <a:ext uri="{FF2B5EF4-FFF2-40B4-BE49-F238E27FC236}">
                <a16:creationId xmlns:a16="http://schemas.microsoft.com/office/drawing/2014/main" id="{647F827F-4730-8D8A-CC0F-BD536AE7FCAA}"/>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0"/>
              </a:spcBef>
              <a:spcAft>
                <a:spcPts val="0"/>
              </a:spcAft>
              <a:buClr>
                <a:srgbClr val="03304B"/>
              </a:buClr>
              <a:buSzPct val="68000"/>
              <a:buFont typeface="Wingdings 3"/>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09/11/2024</a:t>
            </a:r>
          </a:p>
        </p:txBody>
      </p:sp>
      <p:sp>
        <p:nvSpPr>
          <p:cNvPr id="9" name="Title 3">
            <a:extLst>
              <a:ext uri="{FF2B5EF4-FFF2-40B4-BE49-F238E27FC236}">
                <a16:creationId xmlns:a16="http://schemas.microsoft.com/office/drawing/2014/main" id="{9A99123E-AD04-CC44-2DE9-429145532DB9}"/>
              </a:ext>
            </a:extLst>
          </p:cNvPr>
          <p:cNvSpPr txBox="1">
            <a:spLocks/>
          </p:cNvSpPr>
          <p:nvPr/>
        </p:nvSpPr>
        <p:spPr>
          <a:xfrm>
            <a:off x="609215" y="103781"/>
            <a:ext cx="108204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pic>
        <p:nvPicPr>
          <p:cNvPr id="4" name="Picture 3">
            <a:extLst>
              <a:ext uri="{FF2B5EF4-FFF2-40B4-BE49-F238E27FC236}">
                <a16:creationId xmlns:a16="http://schemas.microsoft.com/office/drawing/2014/main" id="{3FAF079C-F3A1-B78E-B841-C371E7E2AD87}"/>
              </a:ext>
            </a:extLst>
          </p:cNvPr>
          <p:cNvPicPr>
            <a:picLocks noChangeAspect="1"/>
          </p:cNvPicPr>
          <p:nvPr/>
        </p:nvPicPr>
        <p:blipFill>
          <a:blip r:embed="rId3"/>
          <a:stretch>
            <a:fillRect/>
          </a:stretch>
        </p:blipFill>
        <p:spPr>
          <a:xfrm>
            <a:off x="1127166" y="4578461"/>
            <a:ext cx="3433152" cy="1404328"/>
          </a:xfrm>
          <a:prstGeom prst="rect">
            <a:avLst/>
          </a:prstGeom>
        </p:spPr>
      </p:pic>
      <p:pic>
        <p:nvPicPr>
          <p:cNvPr id="11" name="Picture 10">
            <a:extLst>
              <a:ext uri="{FF2B5EF4-FFF2-40B4-BE49-F238E27FC236}">
                <a16:creationId xmlns:a16="http://schemas.microsoft.com/office/drawing/2014/main" id="{5D7AB2CE-7552-E29B-628F-04F2727C501D}"/>
              </a:ext>
            </a:extLst>
          </p:cNvPr>
          <p:cNvPicPr>
            <a:picLocks noChangeAspect="1"/>
          </p:cNvPicPr>
          <p:nvPr/>
        </p:nvPicPr>
        <p:blipFill>
          <a:blip r:embed="rId4"/>
          <a:stretch>
            <a:fillRect/>
          </a:stretch>
        </p:blipFill>
        <p:spPr>
          <a:xfrm>
            <a:off x="5573569" y="4565723"/>
            <a:ext cx="3589906" cy="1417066"/>
          </a:xfrm>
          <a:prstGeom prst="rect">
            <a:avLst/>
          </a:prstGeom>
        </p:spPr>
      </p:pic>
    </p:spTree>
    <p:extLst>
      <p:ext uri="{BB962C8B-B14F-4D97-AF65-F5344CB8AC3E}">
        <p14:creationId xmlns:p14="http://schemas.microsoft.com/office/powerpoint/2010/main" val="3793192057"/>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C67ADBC-D6F9-862F-A5C7-94489B11C15C}"/>
              </a:ext>
            </a:extLst>
          </p:cNvPr>
          <p:cNvSpPr>
            <a:spLocks noGrp="1"/>
          </p:cNvSpPr>
          <p:nvPr>
            <p:ph sz="half" idx="4294967295"/>
          </p:nvPr>
        </p:nvSpPr>
        <p:spPr>
          <a:xfrm>
            <a:off x="143691" y="1190503"/>
            <a:ext cx="11769634" cy="5118100"/>
          </a:xfrm>
        </p:spPr>
        <p:txBody>
          <a:bodyPr>
            <a:noAutofit/>
          </a:bodyPr>
          <a:lstStyle/>
          <a:p>
            <a:pPr marL="0" marR="0" indent="0" algn="just">
              <a:lnSpc>
                <a:spcPct val="107000"/>
              </a:lnSpc>
              <a:spcBef>
                <a:spcPts val="0"/>
              </a:spcBef>
              <a:spcAft>
                <a:spcPts val="800"/>
              </a:spcAft>
              <a:buNone/>
            </a:pPr>
            <a:r>
              <a:rPr lang="en-US" sz="2200" b="1" dirty="0">
                <a:solidFill>
                  <a:schemeClr val="accent5">
                    <a:lumMod val="75000"/>
                  </a:schemeClr>
                </a:solidFill>
              </a:rPr>
              <a:t>Example – Payroll (CJIP) &amp; (FFIP):  </a:t>
            </a:r>
          </a:p>
          <a:p>
            <a:pPr marL="514350" marR="0" indent="-285750" algn="just">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last added count value for State Fire Marshals SpeedKey related to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CJIP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“0187”.  The next available count value for the new SpeedKey will be “0188” and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FFIP</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was “0567” so the next available count value to the new SpeedKey will be “0568”.  </a:t>
            </a:r>
          </a:p>
          <a:p>
            <a:pPr marR="0" indent="0" algn="just">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latin typeface="Calibri" panose="020F0502020204030204" pitchFamily="34" charset="0"/>
                <a:ea typeface="Calibri" panose="020F0502020204030204" pitchFamily="34" charset="0"/>
                <a:cs typeface="Times New Roman" panose="02020603050405020304" pitchFamily="18" charset="0"/>
              </a:rPr>
              <a:t> 	      </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CJIP Payrol</a:t>
            </a:r>
            <a:r>
              <a:rPr lang="en-US" sz="1400" b="1" kern="100" dirty="0">
                <a:latin typeface="Calibri" panose="020F0502020204030204" pitchFamily="34" charset="0"/>
                <a:ea typeface="Calibri" panose="020F0502020204030204" pitchFamily="34" charset="0"/>
                <a:cs typeface="Times New Roman" panose="02020603050405020304" pitchFamily="18" charset="0"/>
              </a:rPr>
              <a:t>l			  	 	        FFIP Payroll</a:t>
            </a: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Payroll example outlined above, the four SpeedKeys that will be added to the employee funding page are:</a:t>
            </a: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gn="just">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722376" lvl="2" indent="0" algn="just">
              <a:lnSpc>
                <a:spcPct val="107000"/>
              </a:lnSpc>
              <a:spcBef>
                <a:spcPts val="0"/>
              </a:spcBef>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ate Placeholder 4">
            <a:extLst>
              <a:ext uri="{FF2B5EF4-FFF2-40B4-BE49-F238E27FC236}">
                <a16:creationId xmlns:a16="http://schemas.microsoft.com/office/drawing/2014/main" id="{647F827F-4730-8D8A-CC0F-BD536AE7FCAA}"/>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0"/>
              </a:spcBef>
              <a:spcAft>
                <a:spcPts val="0"/>
              </a:spcAft>
              <a:buClr>
                <a:srgbClr val="03304B"/>
              </a:buClr>
              <a:buSzPct val="68000"/>
              <a:buFont typeface="Wingdings 3"/>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09/11/2024</a:t>
            </a:r>
          </a:p>
        </p:txBody>
      </p:sp>
      <p:sp>
        <p:nvSpPr>
          <p:cNvPr id="9" name="Title 3">
            <a:extLst>
              <a:ext uri="{FF2B5EF4-FFF2-40B4-BE49-F238E27FC236}">
                <a16:creationId xmlns:a16="http://schemas.microsoft.com/office/drawing/2014/main" id="{9A99123E-AD04-CC44-2DE9-429145532DB9}"/>
              </a:ext>
            </a:extLst>
          </p:cNvPr>
          <p:cNvSpPr txBox="1">
            <a:spLocks/>
          </p:cNvSpPr>
          <p:nvPr/>
        </p:nvSpPr>
        <p:spPr>
          <a:xfrm>
            <a:off x="391886" y="114301"/>
            <a:ext cx="11521439"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pic>
        <p:nvPicPr>
          <p:cNvPr id="18" name="Picture 17">
            <a:extLst>
              <a:ext uri="{FF2B5EF4-FFF2-40B4-BE49-F238E27FC236}">
                <a16:creationId xmlns:a16="http://schemas.microsoft.com/office/drawing/2014/main" id="{CA3AD267-01E0-3F0E-B3B2-5D7E426F6252}"/>
              </a:ext>
            </a:extLst>
          </p:cNvPr>
          <p:cNvPicPr>
            <a:picLocks noChangeAspect="1"/>
          </p:cNvPicPr>
          <p:nvPr/>
        </p:nvPicPr>
        <p:blipFill>
          <a:blip r:embed="rId3"/>
          <a:stretch>
            <a:fillRect/>
          </a:stretch>
        </p:blipFill>
        <p:spPr>
          <a:xfrm>
            <a:off x="4126059" y="4527163"/>
            <a:ext cx="3407154" cy="1492382"/>
          </a:xfrm>
          <a:prstGeom prst="rect">
            <a:avLst/>
          </a:prstGeom>
        </p:spPr>
      </p:pic>
      <p:pic>
        <p:nvPicPr>
          <p:cNvPr id="4098" name="Picture 2">
            <a:extLst>
              <a:ext uri="{FF2B5EF4-FFF2-40B4-BE49-F238E27FC236}">
                <a16:creationId xmlns:a16="http://schemas.microsoft.com/office/drawing/2014/main" id="{9DB728D8-F94D-9E8B-09FD-71C60893CB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7368"/>
          <a:stretch/>
        </p:blipFill>
        <p:spPr bwMode="auto">
          <a:xfrm>
            <a:off x="1835877" y="2930887"/>
            <a:ext cx="2827563" cy="133899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E89B17EB-A4FF-BB2E-7C4A-5754F240B0C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1011"/>
          <a:stretch/>
        </p:blipFill>
        <p:spPr bwMode="auto">
          <a:xfrm>
            <a:off x="7135023" y="2930887"/>
            <a:ext cx="2689932" cy="1338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5058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FC67ADBC-D6F9-862F-A5C7-94489B11C15C}"/>
              </a:ext>
            </a:extLst>
          </p:cNvPr>
          <p:cNvSpPr>
            <a:spLocks noGrp="1"/>
          </p:cNvSpPr>
          <p:nvPr>
            <p:ph sz="half" idx="4294967295"/>
          </p:nvPr>
        </p:nvSpPr>
        <p:spPr>
          <a:xfrm>
            <a:off x="0" y="1201784"/>
            <a:ext cx="12048309" cy="5113396"/>
          </a:xfrm>
        </p:spPr>
        <p:txBody>
          <a:bodyPr>
            <a:noAutofit/>
          </a:bodyPr>
          <a:lstStyle/>
          <a:p>
            <a:pPr marL="0" marR="0" indent="0" algn="just">
              <a:lnSpc>
                <a:spcPct val="107000"/>
              </a:lnSpc>
              <a:spcBef>
                <a:spcPts val="0"/>
              </a:spcBef>
              <a:spcAft>
                <a:spcPts val="800"/>
              </a:spcAft>
              <a:buNone/>
            </a:pPr>
            <a:r>
              <a:rPr lang="en-US" sz="2200" b="1" dirty="0">
                <a:solidFill>
                  <a:schemeClr val="accent5">
                    <a:lumMod val="75000"/>
                  </a:schemeClr>
                </a:solidFill>
              </a:rPr>
              <a:t>Example – PCard:  </a:t>
            </a:r>
            <a:endParaRPr lang="en-US" sz="2200" b="1" kern="100" dirty="0">
              <a:solidFill>
                <a:schemeClr val="accent5">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514350" marR="0" indent="-285750" algn="just">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Agency merged one bureau with another bureau and established a new budget entity for the new bureau within Division of Criminal Investigation (CID). This bureau will be utilizing their state issued purchasing cards and will need to notify OFB to request the creation of new SpeedKeys so that end-users can process charges within PCard WORKS.  The new bureau will be utilizing their PCard for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Expenses and travel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occasional drycleaner services for uniforms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Contractual Services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514350" marR="0" indent="-285750" algn="just">
              <a:lnSpc>
                <a:spcPct val="107000"/>
              </a:lnSpc>
              <a:spcBef>
                <a:spcPts val="0"/>
              </a:spcBef>
              <a:spcAft>
                <a:spcPts val="800"/>
              </a:spcAft>
              <a:buFont typeface="Courier New" panose="02070309020205020404" pitchFamily="49" charset="0"/>
              <a:buChar char="o"/>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will require OFB to establish two (2) new SpeedKeys for PCard charges with the following ChartField values: Fund, Budget Entity, Category, State Program.</a:t>
            </a:r>
          </a:p>
          <a:p>
            <a:pPr marL="0" indent="0">
              <a:buNone/>
            </a:pPr>
            <a:r>
              <a:rPr lang="en-US" sz="1400" i="1" dirty="0">
                <a:effectLst/>
                <a:latin typeface="Calibri" panose="020F0502020204030204" pitchFamily="34" charset="0"/>
                <a:ea typeface="Calibri" panose="020F0502020204030204" pitchFamily="34" charset="0"/>
                <a:cs typeface="Times New Roman" panose="02020603050405020304" pitchFamily="18" charset="0"/>
              </a:rPr>
              <a:t>Note:</a:t>
            </a:r>
            <a:r>
              <a:rPr lang="en-US" sz="1400" dirty="0">
                <a:effectLst/>
                <a:latin typeface="Calibri" panose="020F0502020204030204" pitchFamily="34" charset="0"/>
                <a:ea typeface="Calibri" panose="020F0502020204030204" pitchFamily="34" charset="0"/>
                <a:cs typeface="Times New Roman" panose="02020603050405020304" pitchFamily="18" charset="0"/>
              </a:rPr>
              <a:t>  The last added value for Division of Criminal Investigation SpeedKey related to “Expenses” was “0861”. The next available count value to the new SpeedKey will be “0862” &amp;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“Contractual Services” was “0008”. The next available count value to the new SpeedKey will be “0009”.</a:t>
            </a:r>
          </a:p>
          <a:p>
            <a:pPr marL="1143000" lvl="4" indent="0">
              <a:buNone/>
            </a:pP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Expense			                                                                                                                Contractual Services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3657600" lvl="8" indent="0">
              <a:buNone/>
            </a:pPr>
            <a:endParaRPr lang="en-US" sz="1400" b="1" dirty="0">
              <a:solidFill>
                <a:schemeClr val="accent4">
                  <a:lumMod val="75000"/>
                </a:schemeClr>
              </a:solidFill>
            </a:endParaRPr>
          </a:p>
        </p:txBody>
      </p:sp>
      <p:sp>
        <p:nvSpPr>
          <p:cNvPr id="8" name="Date Placeholder 4">
            <a:extLst>
              <a:ext uri="{FF2B5EF4-FFF2-40B4-BE49-F238E27FC236}">
                <a16:creationId xmlns:a16="http://schemas.microsoft.com/office/drawing/2014/main" id="{647F827F-4730-8D8A-CC0F-BD536AE7FCAA}"/>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marR="0" lvl="0" indent="0" algn="r" defTabSz="914400" rtl="0" eaLnBrk="1" fontAlgn="auto" latinLnBrk="0" hangingPunct="1">
              <a:lnSpc>
                <a:spcPct val="100000"/>
              </a:lnSpc>
              <a:spcBef>
                <a:spcPts val="0"/>
              </a:spcBef>
              <a:spcAft>
                <a:spcPts val="0"/>
              </a:spcAft>
              <a:buClr>
                <a:srgbClr val="03304B"/>
              </a:buClr>
              <a:buSzPct val="68000"/>
              <a:buFont typeface="Wingdings 3"/>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09/11/2024</a:t>
            </a:r>
          </a:p>
        </p:txBody>
      </p:sp>
      <p:sp>
        <p:nvSpPr>
          <p:cNvPr id="9" name="Title 3">
            <a:extLst>
              <a:ext uri="{FF2B5EF4-FFF2-40B4-BE49-F238E27FC236}">
                <a16:creationId xmlns:a16="http://schemas.microsoft.com/office/drawing/2014/main" id="{9A99123E-AD04-CC44-2DE9-429145532DB9}"/>
              </a:ext>
            </a:extLst>
          </p:cNvPr>
          <p:cNvSpPr txBox="1">
            <a:spLocks/>
          </p:cNvSpPr>
          <p:nvPr/>
        </p:nvSpPr>
        <p:spPr>
          <a:xfrm>
            <a:off x="609600" y="274638"/>
            <a:ext cx="108204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pic>
        <p:nvPicPr>
          <p:cNvPr id="2050" name="Picture 2">
            <a:extLst>
              <a:ext uri="{FF2B5EF4-FFF2-40B4-BE49-F238E27FC236}">
                <a16:creationId xmlns:a16="http://schemas.microsoft.com/office/drawing/2014/main" id="{F0E9F19B-5F59-F203-2565-06F8636130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9477" b="9232"/>
          <a:stretch/>
        </p:blipFill>
        <p:spPr bwMode="auto">
          <a:xfrm>
            <a:off x="498290" y="4591239"/>
            <a:ext cx="3263813" cy="15055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3844A01-E46D-923E-4C59-B71B8DAAFE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534"/>
          <a:stretch/>
        </p:blipFill>
        <p:spPr bwMode="auto">
          <a:xfrm>
            <a:off x="8186057" y="4642586"/>
            <a:ext cx="3152503" cy="145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643746"/>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803CB-274B-43F4-935A-6A8C011030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A475D7-EF49-CF4F-DB6E-1A96B074F628}"/>
              </a:ext>
            </a:extLst>
          </p:cNvPr>
          <p:cNvSpPr>
            <a:spLocks noGrp="1"/>
          </p:cNvSpPr>
          <p:nvPr>
            <p:ph sz="half" idx="4294967295"/>
          </p:nvPr>
        </p:nvSpPr>
        <p:spPr>
          <a:xfrm>
            <a:off x="6531428" y="1604274"/>
            <a:ext cx="5261073" cy="4198719"/>
          </a:xfrm>
        </p:spPr>
        <p:txBody>
          <a:bodyPr anchor="ctr">
            <a:normAutofit/>
          </a:bodyPr>
          <a:lstStyle/>
          <a:p>
            <a:pPr marL="493776" marR="0" lvl="2" indent="0">
              <a:spcBef>
                <a:spcPts val="0"/>
              </a:spcBef>
              <a:spcAft>
                <a:spcPts val="600"/>
              </a:spcAft>
              <a:buNone/>
            </a:pPr>
            <a:r>
              <a:rPr lang="en-US" sz="6600" b="1" dirty="0">
                <a:solidFill>
                  <a:schemeClr val="accent5">
                    <a:lumMod val="75000"/>
                  </a:schemeClr>
                </a:solidFill>
              </a:rPr>
              <a:t>Questions?</a:t>
            </a:r>
          </a:p>
          <a:p>
            <a:pPr marL="493776" marR="0" lvl="2" indent="0" algn="ctr">
              <a:spcBef>
                <a:spcPts val="0"/>
              </a:spcBef>
              <a:spcAft>
                <a:spcPts val="600"/>
              </a:spcAft>
              <a:buNone/>
            </a:pPr>
            <a:endParaRPr lang="en-US" sz="6600" b="1" dirty="0">
              <a:solidFill>
                <a:schemeClr val="accent5">
                  <a:lumMod val="75000"/>
                </a:schemeClr>
              </a:solidFill>
            </a:endParaRPr>
          </a:p>
          <a:p>
            <a:pPr marL="493776" marR="0" lvl="2" indent="0">
              <a:spcBef>
                <a:spcPts val="0"/>
              </a:spcBef>
              <a:spcAft>
                <a:spcPts val="600"/>
              </a:spcAft>
              <a:buNone/>
            </a:pPr>
            <a:r>
              <a:rPr lang="en-US" b="1" dirty="0">
                <a:solidFill>
                  <a:schemeClr val="tx2"/>
                </a:solidFill>
              </a:rPr>
              <a:t>Sheila Cole</a:t>
            </a:r>
          </a:p>
          <a:p>
            <a:pPr marL="493776" marR="0" lvl="2" indent="0">
              <a:spcBef>
                <a:spcPts val="0"/>
              </a:spcBef>
              <a:spcAft>
                <a:spcPts val="600"/>
              </a:spcAft>
              <a:buNone/>
            </a:pPr>
            <a:r>
              <a:rPr lang="en-US" b="1" dirty="0">
                <a:solidFill>
                  <a:schemeClr val="tx2"/>
                </a:solidFill>
                <a:hlinkClick r:id="rId3">
                  <a:extLst>
                    <a:ext uri="{A12FA001-AC4F-418D-AE19-62706E023703}">
                      <ahyp:hlinkClr xmlns:ahyp="http://schemas.microsoft.com/office/drawing/2018/hyperlinkcolor" val="tx"/>
                    </a:ext>
                  </a:extLst>
                </a:hlinkClick>
              </a:rPr>
              <a:t>Sheila.Cole@MyFloridaCFO.com</a:t>
            </a:r>
            <a:endParaRPr lang="en-US" b="1" dirty="0">
              <a:solidFill>
                <a:schemeClr val="tx2"/>
              </a:solidFill>
            </a:endParaRPr>
          </a:p>
          <a:p>
            <a:pPr marL="493776" marR="0" lvl="2" indent="0">
              <a:spcBef>
                <a:spcPts val="0"/>
              </a:spcBef>
              <a:spcAft>
                <a:spcPts val="600"/>
              </a:spcAft>
              <a:buNone/>
            </a:pPr>
            <a:r>
              <a:rPr lang="en-US" b="1" dirty="0">
                <a:solidFill>
                  <a:schemeClr val="tx2"/>
                </a:solidFill>
              </a:rPr>
              <a:t>(850) 413-2115</a:t>
            </a:r>
          </a:p>
          <a:p>
            <a:pPr marL="493776" marR="0" lvl="2" indent="0">
              <a:spcBef>
                <a:spcPts val="0"/>
              </a:spcBef>
              <a:spcAft>
                <a:spcPts val="600"/>
              </a:spcAft>
              <a:buNone/>
            </a:pPr>
            <a:endParaRPr lang="en-US" sz="2400" dirty="0"/>
          </a:p>
        </p:txBody>
      </p:sp>
      <p:sp>
        <p:nvSpPr>
          <p:cNvPr id="9" name="Date Placeholder 4">
            <a:extLst>
              <a:ext uri="{FF2B5EF4-FFF2-40B4-BE49-F238E27FC236}">
                <a16:creationId xmlns:a16="http://schemas.microsoft.com/office/drawing/2014/main" id="{A0BE5AAB-B069-C2B3-26C7-0B5ABE2F39C4}"/>
              </a:ext>
            </a:extLst>
          </p:cNvPr>
          <p:cNvSpPr txBox="1">
            <a:spLocks/>
          </p:cNvSpPr>
          <p:nvPr/>
        </p:nvSpPr>
        <p:spPr>
          <a:xfrm>
            <a:off x="10515600" y="6413716"/>
            <a:ext cx="1074528" cy="365760"/>
          </a:xfrm>
          <a:prstGeom prst="rect">
            <a:avLst/>
          </a:prstGeom>
        </p:spPr>
        <p:txBody>
          <a:bodyPr vert="horz" anchor="ctr" anchorCtr="0">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400" kern="1200">
                <a:solidFill>
                  <a:schemeClr val="bg1"/>
                </a:solidFill>
                <a:latin typeface="Arial" panose="020B0604020202020204" pitchFamily="34" charset="0"/>
                <a:ea typeface="+mn-ea"/>
                <a:cs typeface="Arial" panose="020B0604020202020204" pitchFamily="34" charset="0"/>
              </a:defRPr>
            </a:lvl1pPr>
            <a:lvl2pPr marL="621792" indent="-228600" algn="l" rtl="0" eaLnBrk="1" latinLnBrk="0" hangingPunct="1">
              <a:spcBef>
                <a:spcPts val="324"/>
              </a:spcBef>
              <a:buClr>
                <a:schemeClr val="accent1"/>
              </a:buClr>
              <a:buFont typeface="Verdana"/>
              <a:buChar char="◦"/>
              <a:defRPr kumimoji="0" sz="2000" kern="1200">
                <a:solidFill>
                  <a:schemeClr val="bg1"/>
                </a:solidFill>
                <a:latin typeface="Arial" panose="020B0604020202020204" pitchFamily="34" charset="0"/>
                <a:ea typeface="+mn-ea"/>
                <a:cs typeface="Arial" panose="020B0604020202020204" pitchFamily="34" charset="0"/>
              </a:defRPr>
            </a:lvl2pPr>
            <a:lvl3pPr marL="859536" indent="-228600" algn="l" rtl="0" eaLnBrk="1" latinLnBrk="0" hangingPunct="1">
              <a:spcBef>
                <a:spcPts val="350"/>
              </a:spcBef>
              <a:buClr>
                <a:schemeClr val="accent2"/>
              </a:buClr>
              <a:buSzPct val="100000"/>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3pPr>
            <a:lvl4pPr marL="914400" indent="0" algn="l" rtl="0" eaLnBrk="1" latinLnBrk="0" hangingPunct="1">
              <a:spcBef>
                <a:spcPts val="350"/>
              </a:spcBef>
              <a:buClr>
                <a:schemeClr val="accent2"/>
              </a:buClr>
              <a:buFont typeface="Wingdings 2"/>
              <a:buNone/>
              <a:defRPr kumimoji="0" sz="1900" kern="1200">
                <a:solidFill>
                  <a:schemeClr val="bg1"/>
                </a:solidFill>
                <a:latin typeface="Arial" panose="020B0604020202020204" pitchFamily="34" charset="0"/>
                <a:ea typeface="+mn-ea"/>
                <a:cs typeface="Arial" panose="020B0604020202020204" pitchFamily="34" charset="0"/>
              </a:defRPr>
            </a:lvl4pPr>
            <a:lvl5pPr marL="1371600" indent="-228600" algn="l" rtl="0" eaLnBrk="1" latinLnBrk="0" hangingPunct="1">
              <a:spcBef>
                <a:spcPts val="350"/>
              </a:spcBef>
              <a:buClr>
                <a:schemeClr val="accent2"/>
              </a:buClr>
              <a:buFont typeface="Wingdings 2"/>
              <a:buChar char=""/>
              <a:defRPr kumimoji="0" sz="1800" kern="1200">
                <a:solidFill>
                  <a:schemeClr val="bg1"/>
                </a:solidFill>
                <a:latin typeface="Arial" panose="020B0604020202020204" pitchFamily="34" charset="0"/>
                <a:ea typeface="+mn-ea"/>
                <a:cs typeface="Arial" panose="020B0604020202020204"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gn="r">
              <a:spcBef>
                <a:spcPts val="0"/>
              </a:spcBef>
              <a:buNone/>
            </a:pPr>
            <a:r>
              <a:rPr lang="en-US" sz="1000" dirty="0"/>
              <a:t>09/11/2024</a:t>
            </a:r>
          </a:p>
        </p:txBody>
      </p:sp>
      <p:pic>
        <p:nvPicPr>
          <p:cNvPr id="15" name="Picture 14" descr="Several hands raised and ready to answer a question">
            <a:extLst>
              <a:ext uri="{FF2B5EF4-FFF2-40B4-BE49-F238E27FC236}">
                <a16:creationId xmlns:a16="http://schemas.microsoft.com/office/drawing/2014/main" id="{1B7BD426-788E-606E-24A5-E9868315FD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667" r="8916" b="-1"/>
          <a:stretch/>
        </p:blipFill>
        <p:spPr>
          <a:xfrm>
            <a:off x="637535" y="1604275"/>
            <a:ext cx="4731300" cy="3976691"/>
          </a:xfrm>
          <a:prstGeom prst="rect">
            <a:avLst/>
          </a:prstGeom>
          <a:noFill/>
        </p:spPr>
      </p:pic>
      <p:sp>
        <p:nvSpPr>
          <p:cNvPr id="4" name="Title 3">
            <a:extLst>
              <a:ext uri="{FF2B5EF4-FFF2-40B4-BE49-F238E27FC236}">
                <a16:creationId xmlns:a16="http://schemas.microsoft.com/office/drawing/2014/main" id="{86025FAC-71AF-9153-45F0-7A22B9B9685D}"/>
              </a:ext>
            </a:extLst>
          </p:cNvPr>
          <p:cNvSpPr txBox="1">
            <a:spLocks/>
          </p:cNvSpPr>
          <p:nvPr/>
        </p:nvSpPr>
        <p:spPr>
          <a:xfrm>
            <a:off x="609600" y="274638"/>
            <a:ext cx="10820400" cy="1143000"/>
          </a:xfrm>
          <a:prstGeom prst="rect">
            <a:avLst/>
          </a:prstGeom>
        </p:spPr>
        <p:txBody>
          <a:bodyPr vert="horz" rtlCol="0" anchor="ctr">
            <a:normAutofit fontScale="97500" lnSpcReduction="10000"/>
            <a:scene3d>
              <a:camera prst="orthographicFront"/>
              <a:lightRig rig="soft" dir="t"/>
            </a:scene3d>
            <a:sp3d prstMaterial="softEdge"/>
          </a:bodyPr>
          <a:lstStyle>
            <a:lvl1pPr algn="l" rtl="0" eaLnBrk="1" latinLnBrk="0" hangingPunct="1">
              <a:spcBef>
                <a:spcPct val="0"/>
              </a:spcBef>
              <a:buNone/>
              <a:defRPr kumimoji="0" sz="3600" b="1" kern="1200" baseline="0">
                <a:solidFill>
                  <a:srgbClr val="03304B"/>
                </a:solidFill>
                <a:effectLst/>
                <a:latin typeface="Arial" panose="020B0604020202020204" pitchFamily="34" charset="0"/>
                <a:ea typeface="+mj-ea"/>
                <a:cs typeface="Arial" panose="020B0604020202020204" pitchFamily="34" charset="0"/>
              </a:defRPr>
            </a:lvl1pPr>
            <a:extLst/>
          </a:lstStyle>
          <a:p>
            <a:pPr marR="0" lvl="0" indent="0" fontAlgn="auto">
              <a:lnSpc>
                <a:spcPct val="100000"/>
              </a:lnSpc>
              <a:spcAft>
                <a:spcPts val="0"/>
              </a:spcAft>
              <a:buClrTx/>
              <a:buSzTx/>
              <a:tabLst/>
              <a:defRPr/>
            </a:pPr>
            <a:r>
              <a:rPr lang="en-US" dirty="0">
                <a:solidFill>
                  <a:schemeClr val="tx1"/>
                </a:solidFill>
              </a:rPr>
              <a:t>Agency Knowledge Share</a:t>
            </a:r>
            <a:br>
              <a:rPr lang="en-US" dirty="0"/>
            </a:br>
            <a:r>
              <a:rPr lang="en-US" dirty="0">
                <a:solidFill>
                  <a:schemeClr val="accent1">
                    <a:lumMod val="75000"/>
                  </a:schemeClr>
                </a:solidFill>
              </a:rPr>
              <a:t>DFS SpeedKey Approach</a:t>
            </a:r>
          </a:p>
        </p:txBody>
      </p:sp>
    </p:spTree>
    <p:extLst>
      <p:ext uri="{BB962C8B-B14F-4D97-AF65-F5344CB8AC3E}">
        <p14:creationId xmlns:p14="http://schemas.microsoft.com/office/powerpoint/2010/main" val="1613609732"/>
      </p:ext>
    </p:extLst>
  </p:cSld>
  <p:clrMapOvr>
    <a:masterClrMapping/>
  </p:clrMapOvr>
  <p:transition spd="med">
    <p:pull/>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ee0d1073-b73c-4cf9-a2e0-1985adf7d54f">3XNNPFDRQHSR-649832232-15</_dlc_DocId>
    <_dlc_DocIdUrl xmlns="ee0d1073-b73c-4cf9-a2e0-1985adf7d54f">
      <Url>https://myfloridacfo.sharepoint.com/sites/FLP/DFS%20CCN/_layouts/15/DocIdRedir.aspx?ID=3XNNPFDRQHSR-649832232-15</Url>
      <Description>3XNNPFDRQHSR-649832232-15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66AFD18EBBD724C8CD6C271456C1CEA" ma:contentTypeVersion="10" ma:contentTypeDescription="Create a new document." ma:contentTypeScope="" ma:versionID="920bb446e55dba2d00a269558cf68cff">
  <xsd:schema xmlns:xsd="http://www.w3.org/2001/XMLSchema" xmlns:xs="http://www.w3.org/2001/XMLSchema" xmlns:p="http://schemas.microsoft.com/office/2006/metadata/properties" xmlns:ns2="ee0d1073-b73c-4cf9-a2e0-1985adf7d54f" xmlns:ns3="2f0b4cb7-2d2c-476b-a071-8ad196603c9a" targetNamespace="http://schemas.microsoft.com/office/2006/metadata/properties" ma:root="true" ma:fieldsID="98261b2404e053aa8108a73b7f318e99" ns2:_="" ns3:_="">
    <xsd:import namespace="ee0d1073-b73c-4cf9-a2e0-1985adf7d54f"/>
    <xsd:import namespace="2f0b4cb7-2d2c-476b-a071-8ad196603c9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d1073-b73c-4cf9-a2e0-1985adf7d5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0b4cb7-2d2c-476b-a071-8ad196603c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6C124-84A5-4D60-8C48-7CBE48E46C9C}">
  <ds:schemaRefs>
    <ds:schemaRef ds:uri="http://schemas.microsoft.com/sharepoint/v3/contenttype/forms"/>
  </ds:schemaRefs>
</ds:datastoreItem>
</file>

<file path=customXml/itemProps2.xml><?xml version="1.0" encoding="utf-8"?>
<ds:datastoreItem xmlns:ds="http://schemas.openxmlformats.org/officeDocument/2006/customXml" ds:itemID="{3CD57602-4F0F-4F84-9EDA-CE814592367D}">
  <ds:schemaRefs>
    <ds:schemaRef ds:uri="http://schemas.microsoft.com/sharepoint/events"/>
  </ds:schemaRefs>
</ds:datastoreItem>
</file>

<file path=customXml/itemProps3.xml><?xml version="1.0" encoding="utf-8"?>
<ds:datastoreItem xmlns:ds="http://schemas.openxmlformats.org/officeDocument/2006/customXml" ds:itemID="{5EE9A431-EBC8-4C65-A9AD-538AA8BEF96D}">
  <ds:schemaRefs>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2f0b4cb7-2d2c-476b-a071-8ad196603c9a"/>
    <ds:schemaRef ds:uri="ee0d1073-b73c-4cf9-a2e0-1985adf7d54f"/>
    <ds:schemaRef ds:uri="http://www.w3.org/XML/1998/namespace"/>
  </ds:schemaRefs>
</ds:datastoreItem>
</file>

<file path=customXml/itemProps4.xml><?xml version="1.0" encoding="utf-8"?>
<ds:datastoreItem xmlns:ds="http://schemas.openxmlformats.org/officeDocument/2006/customXml" ds:itemID="{370BB3AF-E958-4144-B03A-2F778BFFA5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d1073-b73c-4cf9-a2e0-1985adf7d54f"/>
    <ds:schemaRef ds:uri="2f0b4cb7-2d2c-476b-a071-8ad196603c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Gallery</Template>
  <TotalTime>2939</TotalTime>
  <Words>1601</Words>
  <Application>Microsoft Office PowerPoint</Application>
  <PresentationFormat>Widescreen</PresentationFormat>
  <Paragraphs>110</Paragraphs>
  <Slides>8</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Brandon Grotesque Bold</vt:lpstr>
      <vt:lpstr>Brandon Grotesque Regular</vt:lpstr>
      <vt:lpstr>Calibri</vt:lpstr>
      <vt:lpstr>Courier New</vt:lpstr>
      <vt:lpstr>Gill Sans MT</vt:lpstr>
      <vt:lpstr>Wingdings</vt:lpstr>
      <vt:lpstr>Wingdings 3</vt:lpstr>
      <vt:lpstr>Gallery</vt:lpstr>
      <vt:lpstr>Department of Financial Services (DFS) PROPER     SpeedKey Approach  September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Fierson</dc:creator>
  <cp:lastModifiedBy>Cole, Sheila</cp:lastModifiedBy>
  <cp:revision>40</cp:revision>
  <dcterms:created xsi:type="dcterms:W3CDTF">2021-05-21T13:15:05Z</dcterms:created>
  <dcterms:modified xsi:type="dcterms:W3CDTF">2024-09-11T20:24:43Z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0x010100366AFD18EBBD724C8CD6C271456C1CEA</vt:lpwstr>
  </property>
  <property fmtid="{D5CDD505-2E9C-101B-9397-08002B2CF9AE}" pid="3" name="_dlc_DocIdItemGuid">
    <vt:lpwstr>4b76a423-1c89-4880-9a20-bae2e6ed1289</vt:lpwstr>
  </property>
  <property fmtid="{D5CDD505-2E9C-101B-9397-08002B2CF9AE}" pid="4" name="Order">
    <vt:r8>51200</vt:r8>
  </property>
</Properties>
</file>