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7" r:id="rId6"/>
  </p:sldIdLst>
  <p:sldSz cx="10058400" cy="7772400"/>
  <p:notesSz cx="6858000" cy="9144000"/>
  <p:embeddedFontLst>
    <p:embeddedFont>
      <p:font typeface="Calibri (MS)" panose="020B0604020202020204" charset="0"/>
      <p:regular r:id="rId7"/>
    </p:embeddedFont>
    <p:embeddedFont>
      <p:font typeface="Calibri (MS)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99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0185397" cy="7899397"/>
          </a:xfrm>
          <a:custGeom>
            <a:avLst/>
            <a:gdLst/>
            <a:ahLst/>
            <a:cxnLst/>
            <a:rect l="l" t="t" r="r" b="b"/>
            <a:pathLst>
              <a:path w="10185397" h="7899397">
                <a:moveTo>
                  <a:pt x="0" y="0"/>
                </a:moveTo>
                <a:lnTo>
                  <a:pt x="10185397" y="0"/>
                </a:lnTo>
                <a:lnTo>
                  <a:pt x="10185397" y="7899397"/>
                </a:lnTo>
                <a:lnTo>
                  <a:pt x="0" y="78993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563238" y="881377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563238" y="1498730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563238" y="2116074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556885" y="2727198"/>
            <a:ext cx="4175760" cy="609600"/>
          </a:xfrm>
          <a:custGeom>
            <a:avLst/>
            <a:gdLst/>
            <a:ahLst/>
            <a:cxnLst/>
            <a:rect l="l" t="t" r="r" b="b"/>
            <a:pathLst>
              <a:path w="4175760" h="609600">
                <a:moveTo>
                  <a:pt x="0" y="0"/>
                </a:moveTo>
                <a:lnTo>
                  <a:pt x="4175760" y="0"/>
                </a:lnTo>
                <a:lnTo>
                  <a:pt x="417576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563238" y="3360420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563238" y="3977764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563238" y="4595241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563238" y="5212585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563238" y="5829938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563238" y="6447387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35918" y="881377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335918" y="1498730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335918" y="2116074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329565" y="2727198"/>
            <a:ext cx="4175760" cy="609600"/>
          </a:xfrm>
          <a:custGeom>
            <a:avLst/>
            <a:gdLst/>
            <a:ahLst/>
            <a:cxnLst/>
            <a:rect l="l" t="t" r="r" b="b"/>
            <a:pathLst>
              <a:path w="4175760" h="609600">
                <a:moveTo>
                  <a:pt x="0" y="0"/>
                </a:moveTo>
                <a:lnTo>
                  <a:pt x="4175760" y="0"/>
                </a:lnTo>
                <a:lnTo>
                  <a:pt x="417576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335918" y="3360420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335918" y="3977764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335918" y="4595241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335918" y="5212585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335918" y="5829938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5573268" y="891540"/>
            <a:ext cx="4140708" cy="574548"/>
          </a:xfrm>
          <a:custGeom>
            <a:avLst/>
            <a:gdLst/>
            <a:ahLst/>
            <a:cxnLst/>
            <a:rect l="l" t="t" r="r" b="b"/>
            <a:pathLst>
              <a:path w="4140708" h="574548">
                <a:moveTo>
                  <a:pt x="0" y="0"/>
                </a:moveTo>
                <a:lnTo>
                  <a:pt x="4140708" y="0"/>
                </a:lnTo>
                <a:lnTo>
                  <a:pt x="4140708" y="574548"/>
                </a:lnTo>
                <a:lnTo>
                  <a:pt x="0" y="574548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5545836" y="1481318"/>
            <a:ext cx="4194048" cy="627898"/>
          </a:xfrm>
          <a:custGeom>
            <a:avLst/>
            <a:gdLst/>
            <a:ahLst/>
            <a:cxnLst/>
            <a:rect l="l" t="t" r="r" b="b"/>
            <a:pathLst>
              <a:path w="4194048" h="627898">
                <a:moveTo>
                  <a:pt x="0" y="0"/>
                </a:moveTo>
                <a:lnTo>
                  <a:pt x="4194048" y="0"/>
                </a:lnTo>
                <a:lnTo>
                  <a:pt x="4194048" y="627898"/>
                </a:lnTo>
                <a:lnTo>
                  <a:pt x="0" y="627898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5545836" y="2098538"/>
            <a:ext cx="4194048" cy="629422"/>
          </a:xfrm>
          <a:custGeom>
            <a:avLst/>
            <a:gdLst/>
            <a:ahLst/>
            <a:cxnLst/>
            <a:rect l="l" t="t" r="r" b="b"/>
            <a:pathLst>
              <a:path w="4194048" h="629422">
                <a:moveTo>
                  <a:pt x="0" y="0"/>
                </a:moveTo>
                <a:lnTo>
                  <a:pt x="4194048" y="0"/>
                </a:lnTo>
                <a:lnTo>
                  <a:pt x="4194048" y="629422"/>
                </a:lnTo>
                <a:lnTo>
                  <a:pt x="0" y="629422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5539740" y="2709662"/>
            <a:ext cx="4207764" cy="641614"/>
          </a:xfrm>
          <a:custGeom>
            <a:avLst/>
            <a:gdLst/>
            <a:ahLst/>
            <a:cxnLst/>
            <a:rect l="l" t="t" r="r" b="b"/>
            <a:pathLst>
              <a:path w="4207764" h="641614">
                <a:moveTo>
                  <a:pt x="0" y="0"/>
                </a:moveTo>
                <a:lnTo>
                  <a:pt x="4207764" y="0"/>
                </a:lnTo>
                <a:lnTo>
                  <a:pt x="4207764" y="641614"/>
                </a:lnTo>
                <a:lnTo>
                  <a:pt x="0" y="641614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5545836" y="3343646"/>
            <a:ext cx="4194048" cy="627898"/>
          </a:xfrm>
          <a:custGeom>
            <a:avLst/>
            <a:gdLst/>
            <a:ahLst/>
            <a:cxnLst/>
            <a:rect l="l" t="t" r="r" b="b"/>
            <a:pathLst>
              <a:path w="4194048" h="627898">
                <a:moveTo>
                  <a:pt x="0" y="0"/>
                </a:moveTo>
                <a:lnTo>
                  <a:pt x="4194048" y="0"/>
                </a:lnTo>
                <a:lnTo>
                  <a:pt x="4194048" y="627898"/>
                </a:lnTo>
                <a:lnTo>
                  <a:pt x="0" y="627898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Freeform 47"/>
          <p:cNvSpPr/>
          <p:nvPr/>
        </p:nvSpPr>
        <p:spPr>
          <a:xfrm>
            <a:off x="5545836" y="3960866"/>
            <a:ext cx="4194048" cy="627898"/>
          </a:xfrm>
          <a:custGeom>
            <a:avLst/>
            <a:gdLst/>
            <a:ahLst/>
            <a:cxnLst/>
            <a:rect l="l" t="t" r="r" b="b"/>
            <a:pathLst>
              <a:path w="4194048" h="627898">
                <a:moveTo>
                  <a:pt x="0" y="0"/>
                </a:moveTo>
                <a:lnTo>
                  <a:pt x="4194048" y="0"/>
                </a:lnTo>
                <a:lnTo>
                  <a:pt x="4194048" y="627898"/>
                </a:lnTo>
                <a:lnTo>
                  <a:pt x="0" y="627898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5545836" y="4578086"/>
            <a:ext cx="4194048" cy="627898"/>
          </a:xfrm>
          <a:custGeom>
            <a:avLst/>
            <a:gdLst/>
            <a:ahLst/>
            <a:cxnLst/>
            <a:rect l="l" t="t" r="r" b="b"/>
            <a:pathLst>
              <a:path w="4194048" h="627898">
                <a:moveTo>
                  <a:pt x="0" y="0"/>
                </a:moveTo>
                <a:lnTo>
                  <a:pt x="4194048" y="0"/>
                </a:lnTo>
                <a:lnTo>
                  <a:pt x="4194048" y="627898"/>
                </a:lnTo>
                <a:lnTo>
                  <a:pt x="0" y="627898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49"/>
          <p:cNvSpPr/>
          <p:nvPr/>
        </p:nvSpPr>
        <p:spPr>
          <a:xfrm>
            <a:off x="5545836" y="5195306"/>
            <a:ext cx="4194048" cy="627898"/>
          </a:xfrm>
          <a:custGeom>
            <a:avLst/>
            <a:gdLst/>
            <a:ahLst/>
            <a:cxnLst/>
            <a:rect l="l" t="t" r="r" b="b"/>
            <a:pathLst>
              <a:path w="4194048" h="627898">
                <a:moveTo>
                  <a:pt x="0" y="0"/>
                </a:moveTo>
                <a:lnTo>
                  <a:pt x="4194048" y="0"/>
                </a:lnTo>
                <a:lnTo>
                  <a:pt x="4194048" y="627898"/>
                </a:lnTo>
                <a:lnTo>
                  <a:pt x="0" y="627898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0" name="Freeform 50"/>
          <p:cNvSpPr/>
          <p:nvPr/>
        </p:nvSpPr>
        <p:spPr>
          <a:xfrm>
            <a:off x="5545836" y="5812526"/>
            <a:ext cx="4194048" cy="627898"/>
          </a:xfrm>
          <a:custGeom>
            <a:avLst/>
            <a:gdLst/>
            <a:ahLst/>
            <a:cxnLst/>
            <a:rect l="l" t="t" r="r" b="b"/>
            <a:pathLst>
              <a:path w="4194048" h="627898">
                <a:moveTo>
                  <a:pt x="0" y="0"/>
                </a:moveTo>
                <a:lnTo>
                  <a:pt x="4194048" y="0"/>
                </a:lnTo>
                <a:lnTo>
                  <a:pt x="4194048" y="627898"/>
                </a:lnTo>
                <a:lnTo>
                  <a:pt x="0" y="627898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5545836" y="6429756"/>
            <a:ext cx="4194048" cy="629422"/>
          </a:xfrm>
          <a:custGeom>
            <a:avLst/>
            <a:gdLst/>
            <a:ahLst/>
            <a:cxnLst/>
            <a:rect l="l" t="t" r="r" b="b"/>
            <a:pathLst>
              <a:path w="4194048" h="629422">
                <a:moveTo>
                  <a:pt x="0" y="0"/>
                </a:moveTo>
                <a:lnTo>
                  <a:pt x="4194048" y="0"/>
                </a:lnTo>
                <a:lnTo>
                  <a:pt x="4194048" y="629422"/>
                </a:lnTo>
                <a:lnTo>
                  <a:pt x="0" y="629422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345948" y="891540"/>
            <a:ext cx="4140708" cy="574548"/>
          </a:xfrm>
          <a:custGeom>
            <a:avLst/>
            <a:gdLst/>
            <a:ahLst/>
            <a:cxnLst/>
            <a:rect l="l" t="t" r="r" b="b"/>
            <a:pathLst>
              <a:path w="4140708" h="574548">
                <a:moveTo>
                  <a:pt x="0" y="0"/>
                </a:moveTo>
                <a:lnTo>
                  <a:pt x="4140708" y="0"/>
                </a:lnTo>
                <a:lnTo>
                  <a:pt x="4140708" y="574548"/>
                </a:lnTo>
                <a:lnTo>
                  <a:pt x="0" y="574548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3" name="Freeform 53"/>
          <p:cNvSpPr/>
          <p:nvPr/>
        </p:nvSpPr>
        <p:spPr>
          <a:xfrm>
            <a:off x="318516" y="1481318"/>
            <a:ext cx="4194048" cy="627898"/>
          </a:xfrm>
          <a:custGeom>
            <a:avLst/>
            <a:gdLst/>
            <a:ahLst/>
            <a:cxnLst/>
            <a:rect l="l" t="t" r="r" b="b"/>
            <a:pathLst>
              <a:path w="4194048" h="627898">
                <a:moveTo>
                  <a:pt x="0" y="0"/>
                </a:moveTo>
                <a:lnTo>
                  <a:pt x="4194048" y="0"/>
                </a:lnTo>
                <a:lnTo>
                  <a:pt x="4194048" y="627898"/>
                </a:lnTo>
                <a:lnTo>
                  <a:pt x="0" y="627898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54"/>
          <p:cNvSpPr/>
          <p:nvPr/>
        </p:nvSpPr>
        <p:spPr>
          <a:xfrm>
            <a:off x="318516" y="2098538"/>
            <a:ext cx="4194048" cy="629422"/>
          </a:xfrm>
          <a:custGeom>
            <a:avLst/>
            <a:gdLst/>
            <a:ahLst/>
            <a:cxnLst/>
            <a:rect l="l" t="t" r="r" b="b"/>
            <a:pathLst>
              <a:path w="4194048" h="629422">
                <a:moveTo>
                  <a:pt x="0" y="0"/>
                </a:moveTo>
                <a:lnTo>
                  <a:pt x="4194048" y="0"/>
                </a:lnTo>
                <a:lnTo>
                  <a:pt x="4194048" y="629422"/>
                </a:lnTo>
                <a:lnTo>
                  <a:pt x="0" y="629422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55"/>
          <p:cNvSpPr/>
          <p:nvPr/>
        </p:nvSpPr>
        <p:spPr>
          <a:xfrm>
            <a:off x="312420" y="2709662"/>
            <a:ext cx="4207764" cy="641614"/>
          </a:xfrm>
          <a:custGeom>
            <a:avLst/>
            <a:gdLst/>
            <a:ahLst/>
            <a:cxnLst/>
            <a:rect l="l" t="t" r="r" b="b"/>
            <a:pathLst>
              <a:path w="4207764" h="641614">
                <a:moveTo>
                  <a:pt x="0" y="0"/>
                </a:moveTo>
                <a:lnTo>
                  <a:pt x="4207764" y="0"/>
                </a:lnTo>
                <a:lnTo>
                  <a:pt x="4207764" y="641614"/>
                </a:lnTo>
                <a:lnTo>
                  <a:pt x="0" y="641614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56"/>
          <p:cNvSpPr/>
          <p:nvPr/>
        </p:nvSpPr>
        <p:spPr>
          <a:xfrm>
            <a:off x="318516" y="3343646"/>
            <a:ext cx="4194048" cy="627898"/>
          </a:xfrm>
          <a:custGeom>
            <a:avLst/>
            <a:gdLst/>
            <a:ahLst/>
            <a:cxnLst/>
            <a:rect l="l" t="t" r="r" b="b"/>
            <a:pathLst>
              <a:path w="4194048" h="627898">
                <a:moveTo>
                  <a:pt x="0" y="0"/>
                </a:moveTo>
                <a:lnTo>
                  <a:pt x="4194048" y="0"/>
                </a:lnTo>
                <a:lnTo>
                  <a:pt x="4194048" y="627898"/>
                </a:lnTo>
                <a:lnTo>
                  <a:pt x="0" y="627898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57"/>
          <p:cNvSpPr/>
          <p:nvPr/>
        </p:nvSpPr>
        <p:spPr>
          <a:xfrm>
            <a:off x="318516" y="3960866"/>
            <a:ext cx="4194048" cy="627898"/>
          </a:xfrm>
          <a:custGeom>
            <a:avLst/>
            <a:gdLst/>
            <a:ahLst/>
            <a:cxnLst/>
            <a:rect l="l" t="t" r="r" b="b"/>
            <a:pathLst>
              <a:path w="4194048" h="627898">
                <a:moveTo>
                  <a:pt x="0" y="0"/>
                </a:moveTo>
                <a:lnTo>
                  <a:pt x="4194048" y="0"/>
                </a:lnTo>
                <a:lnTo>
                  <a:pt x="4194048" y="627898"/>
                </a:lnTo>
                <a:lnTo>
                  <a:pt x="0" y="627898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Freeform 58"/>
          <p:cNvSpPr/>
          <p:nvPr/>
        </p:nvSpPr>
        <p:spPr>
          <a:xfrm>
            <a:off x="318516" y="4578086"/>
            <a:ext cx="4194048" cy="627898"/>
          </a:xfrm>
          <a:custGeom>
            <a:avLst/>
            <a:gdLst/>
            <a:ahLst/>
            <a:cxnLst/>
            <a:rect l="l" t="t" r="r" b="b"/>
            <a:pathLst>
              <a:path w="4194048" h="627898">
                <a:moveTo>
                  <a:pt x="0" y="0"/>
                </a:moveTo>
                <a:lnTo>
                  <a:pt x="4194048" y="0"/>
                </a:lnTo>
                <a:lnTo>
                  <a:pt x="4194048" y="627898"/>
                </a:lnTo>
                <a:lnTo>
                  <a:pt x="0" y="627898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318516" y="5195306"/>
            <a:ext cx="4194048" cy="627898"/>
          </a:xfrm>
          <a:custGeom>
            <a:avLst/>
            <a:gdLst/>
            <a:ahLst/>
            <a:cxnLst/>
            <a:rect l="l" t="t" r="r" b="b"/>
            <a:pathLst>
              <a:path w="4194048" h="627898">
                <a:moveTo>
                  <a:pt x="0" y="0"/>
                </a:moveTo>
                <a:lnTo>
                  <a:pt x="4194048" y="0"/>
                </a:lnTo>
                <a:lnTo>
                  <a:pt x="4194048" y="627898"/>
                </a:lnTo>
                <a:lnTo>
                  <a:pt x="0" y="627898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3" name="Freeform 62">
            <a:extLst>
              <a:ext uri="{FF2B5EF4-FFF2-40B4-BE49-F238E27FC236}">
                <a16:creationId xmlns:a16="http://schemas.microsoft.com/office/drawing/2014/main" id="{4B65FECB-61DA-A25E-FE11-10C4F3CE1740}"/>
              </a:ext>
            </a:extLst>
          </p:cNvPr>
          <p:cNvSpPr/>
          <p:nvPr/>
        </p:nvSpPr>
        <p:spPr>
          <a:xfrm>
            <a:off x="5563591" y="5201894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0" name="Freeform 60"/>
          <p:cNvSpPr/>
          <p:nvPr/>
        </p:nvSpPr>
        <p:spPr>
          <a:xfrm>
            <a:off x="318516" y="5812526"/>
            <a:ext cx="4194048" cy="627898"/>
          </a:xfrm>
          <a:custGeom>
            <a:avLst/>
            <a:gdLst/>
            <a:ahLst/>
            <a:cxnLst/>
            <a:rect l="l" t="t" r="r" b="b"/>
            <a:pathLst>
              <a:path w="4194048" h="627898">
                <a:moveTo>
                  <a:pt x="0" y="0"/>
                </a:moveTo>
                <a:lnTo>
                  <a:pt x="4194048" y="0"/>
                </a:lnTo>
                <a:lnTo>
                  <a:pt x="4194048" y="627898"/>
                </a:lnTo>
                <a:lnTo>
                  <a:pt x="0" y="627898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9" name="Freeform 62">
            <a:extLst>
              <a:ext uri="{FF2B5EF4-FFF2-40B4-BE49-F238E27FC236}">
                <a16:creationId xmlns:a16="http://schemas.microsoft.com/office/drawing/2014/main" id="{1BD6A2F4-3DAA-F199-C1BE-8631561E01C1}"/>
              </a:ext>
            </a:extLst>
          </p:cNvPr>
          <p:cNvSpPr/>
          <p:nvPr/>
        </p:nvSpPr>
        <p:spPr>
          <a:xfrm>
            <a:off x="5563591" y="3347030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318516" y="6429756"/>
            <a:ext cx="4194048" cy="629422"/>
          </a:xfrm>
          <a:custGeom>
            <a:avLst/>
            <a:gdLst/>
            <a:ahLst/>
            <a:cxnLst/>
            <a:rect l="l" t="t" r="r" b="b"/>
            <a:pathLst>
              <a:path w="4194048" h="629422">
                <a:moveTo>
                  <a:pt x="0" y="0"/>
                </a:moveTo>
                <a:lnTo>
                  <a:pt x="4194048" y="0"/>
                </a:lnTo>
                <a:lnTo>
                  <a:pt x="4194048" y="629422"/>
                </a:lnTo>
                <a:lnTo>
                  <a:pt x="0" y="629422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5" name="Freeform 62">
            <a:extLst>
              <a:ext uri="{FF2B5EF4-FFF2-40B4-BE49-F238E27FC236}">
                <a16:creationId xmlns:a16="http://schemas.microsoft.com/office/drawing/2014/main" id="{C193E3DE-1275-0DBF-8C7D-B358615B166B}"/>
              </a:ext>
            </a:extLst>
          </p:cNvPr>
          <p:cNvSpPr/>
          <p:nvPr/>
        </p:nvSpPr>
        <p:spPr>
          <a:xfrm>
            <a:off x="5563591" y="4583606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3" name="Freeform 63"/>
          <p:cNvSpPr/>
          <p:nvPr/>
        </p:nvSpPr>
        <p:spPr>
          <a:xfrm>
            <a:off x="2124075" y="7108888"/>
            <a:ext cx="5732145" cy="573214"/>
          </a:xfrm>
          <a:custGeom>
            <a:avLst/>
            <a:gdLst/>
            <a:ahLst/>
            <a:cxnLst/>
            <a:rect l="l" t="t" r="r" b="b"/>
            <a:pathLst>
              <a:path w="5732145" h="573214">
                <a:moveTo>
                  <a:pt x="0" y="0"/>
                </a:moveTo>
                <a:lnTo>
                  <a:pt x="5732145" y="0"/>
                </a:lnTo>
                <a:lnTo>
                  <a:pt x="5732145" y="573215"/>
                </a:lnTo>
                <a:lnTo>
                  <a:pt x="0" y="573215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5" name="Freeform 62">
            <a:extLst>
              <a:ext uri="{FF2B5EF4-FFF2-40B4-BE49-F238E27FC236}">
                <a16:creationId xmlns:a16="http://schemas.microsoft.com/office/drawing/2014/main" id="{7F96BD07-79FB-4DF6-A974-8846575C9FE7}"/>
              </a:ext>
            </a:extLst>
          </p:cNvPr>
          <p:cNvSpPr/>
          <p:nvPr/>
        </p:nvSpPr>
        <p:spPr>
          <a:xfrm>
            <a:off x="5563591" y="1492166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1" name="Freeform 62">
            <a:extLst>
              <a:ext uri="{FF2B5EF4-FFF2-40B4-BE49-F238E27FC236}">
                <a16:creationId xmlns:a16="http://schemas.microsoft.com/office/drawing/2014/main" id="{0D43AE83-F1FB-0BD2-CEBD-0CDFB97AD988}"/>
              </a:ext>
            </a:extLst>
          </p:cNvPr>
          <p:cNvSpPr/>
          <p:nvPr/>
        </p:nvSpPr>
        <p:spPr>
          <a:xfrm>
            <a:off x="5563591" y="2728742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7" name="Freeform 62">
            <a:extLst>
              <a:ext uri="{FF2B5EF4-FFF2-40B4-BE49-F238E27FC236}">
                <a16:creationId xmlns:a16="http://schemas.microsoft.com/office/drawing/2014/main" id="{A2180A18-9F1E-6A0D-F69E-FF9F25FBC0F1}"/>
              </a:ext>
            </a:extLst>
          </p:cNvPr>
          <p:cNvSpPr/>
          <p:nvPr/>
        </p:nvSpPr>
        <p:spPr>
          <a:xfrm>
            <a:off x="5563591" y="3965318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1" name="Freeform 62">
            <a:extLst>
              <a:ext uri="{FF2B5EF4-FFF2-40B4-BE49-F238E27FC236}">
                <a16:creationId xmlns:a16="http://schemas.microsoft.com/office/drawing/2014/main" id="{E90CFA9B-9067-B326-3911-B93890FF3DC4}"/>
              </a:ext>
            </a:extLst>
          </p:cNvPr>
          <p:cNvSpPr/>
          <p:nvPr/>
        </p:nvSpPr>
        <p:spPr>
          <a:xfrm>
            <a:off x="5563591" y="5820182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3" name="Freeform 62">
            <a:extLst>
              <a:ext uri="{FF2B5EF4-FFF2-40B4-BE49-F238E27FC236}">
                <a16:creationId xmlns:a16="http://schemas.microsoft.com/office/drawing/2014/main" id="{0FB6D33A-E752-54E5-6887-570E3EC9D978}"/>
              </a:ext>
            </a:extLst>
          </p:cNvPr>
          <p:cNvSpPr/>
          <p:nvPr/>
        </p:nvSpPr>
        <p:spPr>
          <a:xfrm>
            <a:off x="5563591" y="2110454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9" name="Freeform 62">
            <a:extLst>
              <a:ext uri="{FF2B5EF4-FFF2-40B4-BE49-F238E27FC236}">
                <a16:creationId xmlns:a16="http://schemas.microsoft.com/office/drawing/2014/main" id="{A1EE06B7-D26B-03B2-B659-16D7C18C80A5}"/>
              </a:ext>
            </a:extLst>
          </p:cNvPr>
          <p:cNvSpPr/>
          <p:nvPr/>
        </p:nvSpPr>
        <p:spPr>
          <a:xfrm>
            <a:off x="5563591" y="6438471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3" name="TextBox 73"/>
          <p:cNvSpPr txBox="1"/>
          <p:nvPr/>
        </p:nvSpPr>
        <p:spPr>
          <a:xfrm>
            <a:off x="6570850" y="2394118"/>
            <a:ext cx="2221363" cy="18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managed and monitored in Florida PALM.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188326" y="3493303"/>
            <a:ext cx="2998460" cy="3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Florida PALM will allow users to track and monitor funds associated with these at a granular level. 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157846" y="1698793"/>
            <a:ext cx="3063897" cy="18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data will now be sent to or pulled from Florida PALM. 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6101458" y="4727991"/>
            <a:ext cx="3175616" cy="3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This data element is being retired. Florida PALM will require users to input the full Chart of Account elements. 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034402" y="4110771"/>
            <a:ext cx="3311604" cy="3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The Chart of Accounts data for grant funding, contract budget, and all transaction information will be changing. </a:t>
            </a:r>
          </a:p>
        </p:txBody>
      </p:sp>
      <p:sp>
        <p:nvSpPr>
          <p:cNvPr id="117" name="Freeform 62">
            <a:extLst>
              <a:ext uri="{FF2B5EF4-FFF2-40B4-BE49-F238E27FC236}">
                <a16:creationId xmlns:a16="http://schemas.microsoft.com/office/drawing/2014/main" id="{0AE76428-3C35-D642-2518-CF06E0E9BD30}"/>
              </a:ext>
            </a:extLst>
          </p:cNvPr>
          <p:cNvSpPr/>
          <p:nvPr/>
        </p:nvSpPr>
        <p:spPr>
          <a:xfrm>
            <a:off x="5563591" y="873878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8" name="TextBox 78"/>
          <p:cNvSpPr txBox="1"/>
          <p:nvPr/>
        </p:nvSpPr>
        <p:spPr>
          <a:xfrm>
            <a:off x="5848474" y="5345211"/>
            <a:ext cx="3693452" cy="3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Payment &amp; receipt information will be monitored in Florida PALM or interfaced to agency reporting systems and CODA from Florida PALM.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845426" y="6579984"/>
            <a:ext cx="3701234" cy="3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996" spc="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Florida PALM will process payroll, provide remittance advice &amp; W-2s, be the new login for input of W-4 or EFT information, and replace EIC. 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674604" y="2865415"/>
            <a:ext cx="3950313" cy="303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996" spc="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Florida PALM will be interfaced with AOD, </a:t>
            </a:r>
            <a:r>
              <a:rPr lang="en-US" sz="996" spc="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PCard</a:t>
            </a:r>
            <a:r>
              <a:rPr lang="en-US" sz="996" spc="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Works &amp; STMS (State Travel Management Sys.). How you use these values &amp; systems will change. 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688454" y="6031011"/>
            <a:ext cx="4019893" cy="18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Florida PALM will be used to track and monitor attractive and capital assets. 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116567" y="7448588"/>
            <a:ext cx="1574311" cy="18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Last Modified: February 2024 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742188" y="371608"/>
            <a:ext cx="8882729" cy="47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</a:pPr>
            <a:r>
              <a:rPr lang="en-US" sz="4802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WILL </a:t>
            </a:r>
            <a:r>
              <a:rPr lang="en-US" sz="4802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FLORIDA PALM </a:t>
            </a:r>
            <a:r>
              <a:rPr lang="en-US" sz="4802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AFFECT YOU? 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4880486" y="753113"/>
            <a:ext cx="265195" cy="34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200" b="1">
                <a:solidFill>
                  <a:srgbClr val="063D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YES 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6259954" y="1089574"/>
            <a:ext cx="2851375" cy="254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Activities currently done in FLAIR will be completed in </a:t>
            </a:r>
          </a:p>
          <a:p>
            <a:pPr algn="ctr">
              <a:lnSpc>
                <a:spcPts val="1950"/>
              </a:lnSpc>
            </a:pPr>
            <a:r>
              <a:rPr lang="en-US" sz="99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Florida PALM as of January 2026. 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6287386" y="2238032"/>
            <a:ext cx="2797988" cy="18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7"/>
              </a:lnSpc>
            </a:pPr>
            <a:r>
              <a:rPr lang="en-US" sz="99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Appropriations, releases, allotments and cash will be 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877438" y="4003672"/>
            <a:ext cx="265195" cy="21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>
                <a:solidFill>
                  <a:srgbClr val="063D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YES 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878962" y="1515875"/>
            <a:ext cx="265195" cy="21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>
                <a:solidFill>
                  <a:srgbClr val="063D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YES 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4878962" y="3374012"/>
            <a:ext cx="265195" cy="21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>
                <a:solidFill>
                  <a:srgbClr val="063D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YES 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878962" y="6475933"/>
            <a:ext cx="265195" cy="21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>
                <a:solidFill>
                  <a:srgbClr val="063D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YES 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880486" y="5248780"/>
            <a:ext cx="265195" cy="21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>
                <a:solidFill>
                  <a:srgbClr val="063D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YES 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880486" y="5855713"/>
            <a:ext cx="265195" cy="21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>
                <a:solidFill>
                  <a:srgbClr val="063D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YES 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4882010" y="2761364"/>
            <a:ext cx="265195" cy="21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>
                <a:solidFill>
                  <a:srgbClr val="063D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YES 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4882010" y="4619368"/>
            <a:ext cx="265195" cy="21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>
                <a:solidFill>
                  <a:srgbClr val="063D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YES 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4883534" y="2131571"/>
            <a:ext cx="265195" cy="21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b="1">
                <a:solidFill>
                  <a:srgbClr val="063D7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YES 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083815" y="986666"/>
            <a:ext cx="1595247" cy="381000"/>
            <a:chOff x="0" y="0"/>
            <a:chExt cx="1595247" cy="381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95247" cy="381000"/>
            </a:xfrm>
            <a:prstGeom prst="rightArrow">
              <a:avLst/>
            </a:prstGeom>
            <a:solidFill>
              <a:srgbClr val="F5B18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4084444" y="1607182"/>
            <a:ext cx="1595247" cy="381000"/>
            <a:chOff x="0" y="0"/>
            <a:chExt cx="1595247" cy="381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95247" cy="381000"/>
            </a:xfrm>
            <a:prstGeom prst="rightArrow">
              <a:avLst/>
            </a:prstGeom>
            <a:solidFill>
              <a:srgbClr val="C285A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4084444" y="2847089"/>
            <a:ext cx="1595247" cy="381000"/>
            <a:chOff x="0" y="0"/>
            <a:chExt cx="1595247" cy="381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95247" cy="381000"/>
            </a:xfrm>
            <a:prstGeom prst="rightArrow">
              <a:avLst/>
            </a:prstGeom>
            <a:solidFill>
              <a:srgbClr val="FFC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4085082" y="2222630"/>
            <a:ext cx="1595247" cy="381000"/>
            <a:chOff x="0" y="0"/>
            <a:chExt cx="1595247" cy="381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595247" cy="381000"/>
            </a:xfrm>
            <a:prstGeom prst="rightArrow">
              <a:avLst/>
            </a:prstGeom>
            <a:solidFill>
              <a:srgbClr val="4475A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4085082" y="3467605"/>
            <a:ext cx="1595247" cy="381000"/>
            <a:chOff x="0" y="0"/>
            <a:chExt cx="1595247" cy="381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95247" cy="381000"/>
            </a:xfrm>
            <a:prstGeom prst="rightArrow">
              <a:avLst/>
            </a:prstGeom>
            <a:solidFill>
              <a:srgbClr val="A6A6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4085082" y="5327399"/>
            <a:ext cx="1595247" cy="381000"/>
            <a:chOff x="0" y="0"/>
            <a:chExt cx="1595247" cy="381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5247" cy="381000"/>
            </a:xfrm>
            <a:prstGeom prst="rightArrow">
              <a:avLst/>
            </a:prstGeom>
            <a:solidFill>
              <a:srgbClr val="2D4E6B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085720" y="4083053"/>
            <a:ext cx="1595371" cy="381000"/>
            <a:chOff x="0" y="0"/>
            <a:chExt cx="1595374" cy="381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95374" cy="381000"/>
            </a:xfrm>
            <a:prstGeom prst="rightArrow">
              <a:avLst/>
            </a:prstGeom>
            <a:solidFill>
              <a:srgbClr val="B35E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4085720" y="4702940"/>
            <a:ext cx="1595371" cy="381000"/>
            <a:chOff x="0" y="0"/>
            <a:chExt cx="1595374" cy="381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95374" cy="381000"/>
            </a:xfrm>
            <a:prstGeom prst="rightArrow">
              <a:avLst/>
            </a:prstGeom>
            <a:solidFill>
              <a:srgbClr val="73264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4085720" y="5947915"/>
            <a:ext cx="1595371" cy="381000"/>
            <a:chOff x="0" y="0"/>
            <a:chExt cx="1595374" cy="381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95374" cy="381000"/>
            </a:xfrm>
            <a:prstGeom prst="rightArrow">
              <a:avLst/>
            </a:prstGeom>
            <a:solidFill>
              <a:srgbClr val="C091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33"/>
          <p:cNvSpPr/>
          <p:nvPr/>
        </p:nvSpPr>
        <p:spPr>
          <a:xfrm>
            <a:off x="4086349" y="6563363"/>
            <a:ext cx="1595371" cy="381000"/>
          </a:xfrm>
          <a:prstGeom prst="rightArrow">
            <a:avLst/>
          </a:prstGeom>
          <a:solidFill>
            <a:srgbClr val="262626"/>
          </a:solidFill>
        </p:spPr>
        <p:txBody>
          <a:bodyPr/>
          <a:lstStyle/>
          <a:p>
            <a:endParaRPr lang="en-US"/>
          </a:p>
        </p:txBody>
      </p:sp>
      <p:sp>
        <p:nvSpPr>
          <p:cNvPr id="102" name="Freeform 62">
            <a:extLst>
              <a:ext uri="{FF2B5EF4-FFF2-40B4-BE49-F238E27FC236}">
                <a16:creationId xmlns:a16="http://schemas.microsoft.com/office/drawing/2014/main" id="{1CE3A743-438F-B75A-93F1-1DE6AA2ABD27}"/>
              </a:ext>
            </a:extLst>
          </p:cNvPr>
          <p:cNvSpPr/>
          <p:nvPr/>
        </p:nvSpPr>
        <p:spPr>
          <a:xfrm>
            <a:off x="338880" y="5210810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8" name="Freeform 62">
            <a:extLst>
              <a:ext uri="{FF2B5EF4-FFF2-40B4-BE49-F238E27FC236}">
                <a16:creationId xmlns:a16="http://schemas.microsoft.com/office/drawing/2014/main" id="{3DF0B52A-6AFA-E4CA-145E-D2D8BF84AEAA}"/>
              </a:ext>
            </a:extLst>
          </p:cNvPr>
          <p:cNvSpPr/>
          <p:nvPr/>
        </p:nvSpPr>
        <p:spPr>
          <a:xfrm>
            <a:off x="338880" y="3355946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2" name="Freeform 62"/>
          <p:cNvSpPr/>
          <p:nvPr/>
        </p:nvSpPr>
        <p:spPr>
          <a:xfrm>
            <a:off x="338880" y="6447387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4" name="Freeform 62">
            <a:extLst>
              <a:ext uri="{FF2B5EF4-FFF2-40B4-BE49-F238E27FC236}">
                <a16:creationId xmlns:a16="http://schemas.microsoft.com/office/drawing/2014/main" id="{537D3380-85EE-AFD7-B085-D71C422ADE97}"/>
              </a:ext>
            </a:extLst>
          </p:cNvPr>
          <p:cNvSpPr/>
          <p:nvPr/>
        </p:nvSpPr>
        <p:spPr>
          <a:xfrm>
            <a:off x="338880" y="4592522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4" name="TextBox 64"/>
          <p:cNvSpPr txBox="1"/>
          <p:nvPr/>
        </p:nvSpPr>
        <p:spPr>
          <a:xfrm>
            <a:off x="1160069" y="3493303"/>
            <a:ext cx="2589724" cy="3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you currently manage or monitor trust funds, contracts, grants, or projects?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96061" y="4727991"/>
            <a:ext cx="2720169" cy="3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99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you use the Expansion Option (EO) in your work or Agency Business System? 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079297" y="5345211"/>
            <a:ext cx="2756421" cy="3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Are you responsible for tracking monies received by the Department (DFS) or monitoring expenditures? </a:t>
            </a:r>
          </a:p>
        </p:txBody>
      </p:sp>
      <p:sp>
        <p:nvSpPr>
          <p:cNvPr id="110" name="Freeform 62">
            <a:extLst>
              <a:ext uri="{FF2B5EF4-FFF2-40B4-BE49-F238E27FC236}">
                <a16:creationId xmlns:a16="http://schemas.microsoft.com/office/drawing/2014/main" id="{D1404734-D48B-C307-43B3-C6E0F6855174}"/>
              </a:ext>
            </a:extLst>
          </p:cNvPr>
          <p:cNvSpPr/>
          <p:nvPr/>
        </p:nvSpPr>
        <p:spPr>
          <a:xfrm>
            <a:off x="338880" y="2737658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4" name="Freeform 62">
            <a:extLst>
              <a:ext uri="{FF2B5EF4-FFF2-40B4-BE49-F238E27FC236}">
                <a16:creationId xmlns:a16="http://schemas.microsoft.com/office/drawing/2014/main" id="{A6EFA5EF-8B0A-2DAE-9B5E-C8C634E90BAE}"/>
              </a:ext>
            </a:extLst>
          </p:cNvPr>
          <p:cNvSpPr/>
          <p:nvPr/>
        </p:nvSpPr>
        <p:spPr>
          <a:xfrm>
            <a:off x="338880" y="1501082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0" name="Freeform 62">
            <a:extLst>
              <a:ext uri="{FF2B5EF4-FFF2-40B4-BE49-F238E27FC236}">
                <a16:creationId xmlns:a16="http://schemas.microsoft.com/office/drawing/2014/main" id="{897BE530-A20F-E98E-D076-AA8B5EF9C901}"/>
              </a:ext>
            </a:extLst>
          </p:cNvPr>
          <p:cNvSpPr/>
          <p:nvPr/>
        </p:nvSpPr>
        <p:spPr>
          <a:xfrm>
            <a:off x="338880" y="5829098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6" name="Freeform 62">
            <a:extLst>
              <a:ext uri="{FF2B5EF4-FFF2-40B4-BE49-F238E27FC236}">
                <a16:creationId xmlns:a16="http://schemas.microsoft.com/office/drawing/2014/main" id="{7B3EEB87-1CAE-0DFE-BBF0-957E21951E43}"/>
              </a:ext>
            </a:extLst>
          </p:cNvPr>
          <p:cNvSpPr/>
          <p:nvPr/>
        </p:nvSpPr>
        <p:spPr>
          <a:xfrm>
            <a:off x="338880" y="3974234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2" name="Freeform 62">
            <a:extLst>
              <a:ext uri="{FF2B5EF4-FFF2-40B4-BE49-F238E27FC236}">
                <a16:creationId xmlns:a16="http://schemas.microsoft.com/office/drawing/2014/main" id="{CDEAD369-DC52-7B6D-5C6A-FAE66058B56B}"/>
              </a:ext>
            </a:extLst>
          </p:cNvPr>
          <p:cNvSpPr/>
          <p:nvPr/>
        </p:nvSpPr>
        <p:spPr>
          <a:xfrm>
            <a:off x="338880" y="2119370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7" name="TextBox 67"/>
          <p:cNvSpPr txBox="1"/>
          <p:nvPr/>
        </p:nvSpPr>
        <p:spPr>
          <a:xfrm>
            <a:off x="1005840" y="4110771"/>
            <a:ext cx="2903506" cy="3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you use FACTS to input, monitor, or view contracts, grants, purchase orders or other agreements? 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801624" y="5962812"/>
            <a:ext cx="3321672" cy="3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you currently use a State issued device such as a computer, laptop, vehicle, firearm, etc.? 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754380" y="2865415"/>
            <a:ext cx="3416370" cy="3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you currently use ORG, EO, and Object Code in AOD (MFMP), STMS, or PCard Works ?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705612" y="2316394"/>
            <a:ext cx="3519611" cy="18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you currently monitor or manage the budget for your Division? 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95884" y="1630594"/>
            <a:ext cx="3741372" cy="329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you currently pull or analyze financial data from FLAIR, FLAIR@DFS, or a financial business system that interfaces to or from FLAIR?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07492" y="6648183"/>
            <a:ext cx="3923776" cy="18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4"/>
              </a:lnSpc>
            </a:pPr>
            <a:r>
              <a:rPr lang="en-US" sz="99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Are you a salaried or OPS and use the Employee Information Center (EIC)? </a:t>
            </a:r>
          </a:p>
        </p:txBody>
      </p:sp>
      <p:sp>
        <p:nvSpPr>
          <p:cNvPr id="116" name="Freeform 62">
            <a:extLst>
              <a:ext uri="{FF2B5EF4-FFF2-40B4-BE49-F238E27FC236}">
                <a16:creationId xmlns:a16="http://schemas.microsoft.com/office/drawing/2014/main" id="{F41A7607-24E7-0806-ED91-F547EEA675ED}"/>
              </a:ext>
            </a:extLst>
          </p:cNvPr>
          <p:cNvSpPr/>
          <p:nvPr/>
        </p:nvSpPr>
        <p:spPr>
          <a:xfrm>
            <a:off x="338880" y="882794"/>
            <a:ext cx="4163063" cy="596903"/>
          </a:xfrm>
          <a:custGeom>
            <a:avLst/>
            <a:gdLst/>
            <a:ahLst/>
            <a:cxnLst/>
            <a:rect l="l" t="t" r="r" b="b"/>
            <a:pathLst>
              <a:path w="4163063" h="596903">
                <a:moveTo>
                  <a:pt x="0" y="0"/>
                </a:moveTo>
                <a:lnTo>
                  <a:pt x="4163063" y="0"/>
                </a:lnTo>
                <a:lnTo>
                  <a:pt x="4163063" y="596903"/>
                </a:lnTo>
                <a:lnTo>
                  <a:pt x="0" y="596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5" name="TextBox 85"/>
          <p:cNvSpPr txBox="1"/>
          <p:nvPr/>
        </p:nvSpPr>
        <p:spPr>
          <a:xfrm>
            <a:off x="938784" y="1089574"/>
            <a:ext cx="3043942" cy="253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"/>
              </a:lnSpc>
            </a:pPr>
            <a:r>
              <a:rPr lang="en-US" sz="996" spc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Do you currently work in FLAIR </a:t>
            </a:r>
          </a:p>
          <a:p>
            <a:pPr algn="ctr">
              <a:lnSpc>
                <a:spcPts val="1950"/>
              </a:lnSpc>
            </a:pPr>
            <a:r>
              <a:rPr lang="en-US" sz="996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(Florida’s Accounting and Information Resource System)?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38bbd39f-e931-4627-bb4e-35dd95c2a6ed" xsi:nil="true"/>
    <_dlc_DocId xmlns="ee0d1073-b73c-4cf9-a2e0-1985adf7d54f">3XNNPFDRQHSR-1102996205-120</_dlc_DocId>
    <_dlc_DocIdUrl xmlns="ee0d1073-b73c-4cf9-a2e0-1985adf7d54f">
      <Url>https://myfloridacfo.sharepoint.com/sites/FLP/DFS CCN/_layouts/15/DocIdRedir.aspx?ID=3XNNPFDRQHSR-1102996205-120</Url>
      <Description>3XNNPFDRQHSR-1102996205-120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26A8CD784514980151857FFB91438" ma:contentTypeVersion="9" ma:contentTypeDescription="Create a new document." ma:contentTypeScope="" ma:versionID="5ada2d19edcb68cd8912940340cc943b">
  <xsd:schema xmlns:xsd="http://www.w3.org/2001/XMLSchema" xmlns:xs="http://www.w3.org/2001/XMLSchema" xmlns:p="http://schemas.microsoft.com/office/2006/metadata/properties" xmlns:ns2="ee0d1073-b73c-4cf9-a2e0-1985adf7d54f" xmlns:ns3="38bbd39f-e931-4627-bb4e-35dd95c2a6ed" targetNamespace="http://schemas.microsoft.com/office/2006/metadata/properties" ma:root="true" ma:fieldsID="92ea1cf7cd12e34d9b6cca020c40d3f7" ns2:_="" ns3:_="">
    <xsd:import namespace="ee0d1073-b73c-4cf9-a2e0-1985adf7d54f"/>
    <xsd:import namespace="38bbd39f-e931-4627-bb4e-35dd95c2a6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d1073-b73c-4cf9-a2e0-1985adf7d5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bd39f-e931-4627-bb4e-35dd95c2a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Description" ma:index="18" nillable="true" ma:displayName="Description" ma:format="Dropdown" ma:internalName="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D916F0-D8C0-4E3D-9352-1D2103978C24}">
  <ds:schemaRefs>
    <ds:schemaRef ds:uri="http://schemas.microsoft.com/office/2006/metadata/properties"/>
    <ds:schemaRef ds:uri="http://schemas.microsoft.com/office/infopath/2007/PartnerControls"/>
    <ds:schemaRef ds:uri="38bbd39f-e931-4627-bb4e-35dd95c2a6ed"/>
    <ds:schemaRef ds:uri="ee0d1073-b73c-4cf9-a2e0-1985adf7d54f"/>
  </ds:schemaRefs>
</ds:datastoreItem>
</file>

<file path=customXml/itemProps2.xml><?xml version="1.0" encoding="utf-8"?>
<ds:datastoreItem xmlns:ds="http://schemas.openxmlformats.org/officeDocument/2006/customXml" ds:itemID="{6E637042-10A6-4A91-B285-D9D0DFBE36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521A86-F344-4FB1-B12D-DACB103B781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48E9FF4-FF09-4D2D-A9EA-E70FF1AA3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d1073-b73c-4cf9-a2e0-1985adf7d54f"/>
    <ds:schemaRef ds:uri="38bbd39f-e931-4627-bb4e-35dd95c2a6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399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(MS) Bold</vt:lpstr>
      <vt:lpstr>Arial</vt:lpstr>
      <vt:lpstr>Calibri (MS)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Florida PALM Affect You Flyer</dc:title>
  <cp:lastModifiedBy>Knapp, Amanda</cp:lastModifiedBy>
  <cp:revision>3</cp:revision>
  <dcterms:created xsi:type="dcterms:W3CDTF">2006-08-16T00:00:00Z</dcterms:created>
  <dcterms:modified xsi:type="dcterms:W3CDTF">2025-05-08T19:45:49Z</dcterms:modified>
  <dc:identifier>DAGU4HLC41U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0x01010057326A8CD784514980151857FFB91438</vt:lpwstr>
  </property>
  <property fmtid="{D5CDD505-2E9C-101B-9397-08002B2CF9AE}" pid="3" name="_dlc_DocIdItemGuid">
    <vt:lpwstr>94c0749f-1426-442a-83ce-c1cd542f6006</vt:lpwstr>
  </property>
</Properties>
</file>