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2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753600" cy="7315200"/>
  <p:notesSz cx="7010400" cy="9296400"/>
  <p:embeddedFontLst>
    <p:embeddedFont>
      <p:font typeface="Akzidenz-Grotesk" panose="020B0604020202020204" charset="0"/>
      <p:regular r:id="rId24"/>
    </p:embeddedFont>
    <p:embeddedFont>
      <p:font typeface="Akzidenz-Grotesk Bold" panose="020B0604020202020204" charset="0"/>
      <p:regular r:id="rId25"/>
    </p:embeddedFont>
    <p:embeddedFont>
      <p:font typeface="Canva Sans" panose="020B0604020202020204" charset="0"/>
      <p:regular r:id="rId26"/>
    </p:embeddedFont>
    <p:embeddedFont>
      <p:font typeface="Proxima Nova" panose="020B0604020202020204" charset="0"/>
      <p:regular r:id="rId27"/>
    </p:embeddedFont>
    <p:embeddedFont>
      <p:font typeface="Proxima Nova Bold" panose="020B0604020202020204" charset="0"/>
      <p:regular r:id="rId28"/>
    </p:embeddedFont>
    <p:embeddedFont>
      <p:font typeface="Proxima Nova Italics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4C8B6D-0D67-46D0-897B-789E31247179}" v="18" dt="2024-11-22T14:28:22.212"/>
    <p1510:client id="{DC6B08FC-B3BB-49C6-AC71-36F065C942B3}" v="55" dt="2024-11-21T20:29:36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1139" autoAdjust="0"/>
  </p:normalViewPr>
  <p:slideViewPr>
    <p:cSldViewPr>
      <p:cViewPr varScale="1">
        <p:scale>
          <a:sx n="82" d="100"/>
          <a:sy n="82" d="100"/>
        </p:scale>
        <p:origin x="22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7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0200" y="381000"/>
            <a:ext cx="3479800" cy="2609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4720" y="3305386"/>
            <a:ext cx="5008880" cy="313269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522288"/>
            <a:ext cx="3479800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295125" y="6610774"/>
            <a:ext cx="4050453" cy="347002"/>
          </a:xfrm>
          <a:prstGeom prst="rect">
            <a:avLst/>
          </a:prstGeom>
        </p:spPr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297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Order</a:t>
            </a:r>
          </a:p>
          <a:p>
            <a:endParaRPr lang="en-US" dirty="0"/>
          </a:p>
          <a:p>
            <a:r>
              <a:rPr lang="en-US" dirty="0"/>
              <a:t>There are enough rules and policies for a stable environment.</a:t>
            </a:r>
          </a:p>
          <a:p>
            <a:endParaRPr lang="en-US" dirty="0"/>
          </a:p>
          <a:p>
            <a:r>
              <a:rPr lang="en-US" dirty="0"/>
              <a:t>Order is about a need for certainty and stability in our environment. Other words might be: </a:t>
            </a:r>
          </a:p>
          <a:p>
            <a:r>
              <a:rPr lang="en-US" dirty="0"/>
              <a:t>* Structure</a:t>
            </a:r>
          </a:p>
          <a:p>
            <a:r>
              <a:rPr lang="en-US" dirty="0"/>
              <a:t>* Security</a:t>
            </a:r>
          </a:p>
          <a:p>
            <a:r>
              <a:rPr lang="en-US" dirty="0"/>
              <a:t>* Organization</a:t>
            </a:r>
          </a:p>
          <a:p>
            <a:r>
              <a:rPr lang="en-US" dirty="0"/>
              <a:t>* Constancy</a:t>
            </a:r>
          </a:p>
          <a:p>
            <a:r>
              <a:rPr lang="en-US" dirty="0"/>
              <a:t>* Procedural</a:t>
            </a:r>
          </a:p>
          <a:p>
            <a:r>
              <a:rPr lang="en-US" dirty="0"/>
              <a:t>* Permanence</a:t>
            </a:r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379C9AF9-3D1D-5288-CC08-2517CA7AE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Mastery</a:t>
            </a:r>
          </a:p>
          <a:p>
            <a:endParaRPr lang="en-US"/>
          </a:p>
          <a:p>
            <a:r>
              <a:rPr lang="en-US"/>
              <a:t>My work challenges my competence but is still within my abilities.</a:t>
            </a:r>
          </a:p>
          <a:p>
            <a:endParaRPr lang="en-US"/>
          </a:p>
          <a:p>
            <a:r>
              <a:rPr lang="en-US"/>
              <a:t>Mastery is about growing your level of competence and being challenged in your work.  Other words might be: </a:t>
            </a:r>
          </a:p>
          <a:p>
            <a:r>
              <a:rPr lang="en-US"/>
              <a:t>* Challenge</a:t>
            </a:r>
          </a:p>
          <a:p>
            <a:r>
              <a:rPr lang="en-US"/>
              <a:t>* Aptitude</a:t>
            </a:r>
          </a:p>
          <a:p>
            <a:r>
              <a:rPr lang="en-US"/>
              <a:t>* Ability</a:t>
            </a:r>
          </a:p>
          <a:p>
            <a:r>
              <a:rPr lang="en-US"/>
              <a:t>* Proficiency</a:t>
            </a:r>
          </a:p>
          <a:p>
            <a:r>
              <a:rPr lang="en-US"/>
              <a:t>* Skill</a:t>
            </a:r>
          </a:p>
          <a:p>
            <a:r>
              <a:rPr lang="en-US"/>
              <a:t>* Expertise</a:t>
            </a:r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6BD1896E-F140-E4A1-0BBE-F19F72090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Empowerment</a:t>
            </a:r>
          </a:p>
          <a:p>
            <a:endParaRPr lang="en-US" dirty="0"/>
          </a:p>
          <a:p>
            <a:r>
              <a:rPr lang="en-US" dirty="0"/>
              <a:t>There’s enough room for me to influence what happens around me.</a:t>
            </a:r>
          </a:p>
          <a:p>
            <a:endParaRPr lang="en-US" dirty="0"/>
          </a:p>
          <a:p>
            <a:r>
              <a:rPr lang="en-US" dirty="0"/>
              <a:t>Empowerment is about leadership and the ability to make changes in the world. Other words might be: </a:t>
            </a:r>
          </a:p>
          <a:p>
            <a:r>
              <a:rPr lang="en-US" dirty="0"/>
              <a:t>* Influence</a:t>
            </a:r>
          </a:p>
          <a:p>
            <a:r>
              <a:rPr lang="en-US" dirty="0"/>
              <a:t>* Power</a:t>
            </a:r>
          </a:p>
          <a:p>
            <a:r>
              <a:rPr lang="en-US" dirty="0"/>
              <a:t>* Coaching</a:t>
            </a:r>
          </a:p>
          <a:p>
            <a:r>
              <a:rPr lang="en-US" dirty="0"/>
              <a:t>* Potential</a:t>
            </a:r>
          </a:p>
          <a:p>
            <a:r>
              <a:rPr lang="en-US" dirty="0"/>
              <a:t>* Control</a:t>
            </a:r>
          </a:p>
          <a:p>
            <a:r>
              <a:rPr lang="en-US" dirty="0"/>
              <a:t>* Leverage</a:t>
            </a:r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5F8B8B29-D8D6-4CB3-C272-842BEA3774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Relatedness</a:t>
            </a:r>
          </a:p>
          <a:p>
            <a:endParaRPr lang="en-US"/>
          </a:p>
          <a:p>
            <a:r>
              <a:rPr lang="en-US"/>
              <a:t>I have good social contacts with the people in and around my work.</a:t>
            </a:r>
          </a:p>
          <a:p>
            <a:endParaRPr lang="en-US"/>
          </a:p>
          <a:p>
            <a:r>
              <a:rPr lang="en-US"/>
              <a:t>Relatedness is about feeling like you belong and enjoying interactions with others. Other words might be: </a:t>
            </a:r>
          </a:p>
          <a:p>
            <a:r>
              <a:rPr lang="en-US"/>
              <a:t>* Belonging</a:t>
            </a:r>
          </a:p>
          <a:p>
            <a:r>
              <a:rPr lang="en-US"/>
              <a:t>* Affinity</a:t>
            </a:r>
          </a:p>
          <a:p>
            <a:r>
              <a:rPr lang="en-US"/>
              <a:t>* Association </a:t>
            </a:r>
          </a:p>
          <a:p>
            <a:r>
              <a:rPr lang="en-US"/>
              <a:t>* Inclusion </a:t>
            </a:r>
          </a:p>
          <a:p>
            <a:r>
              <a:rPr lang="en-US"/>
              <a:t>* Rapport</a:t>
            </a:r>
          </a:p>
          <a:p>
            <a:r>
              <a:rPr lang="en-US"/>
              <a:t>* Friendship</a:t>
            </a:r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4FCD1750-5047-9933-6941-FD37B06867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Think about what motivates you at work? </a:t>
            </a:r>
          </a:p>
          <a:p>
            <a:endParaRPr lang="en-US"/>
          </a:p>
          <a:p>
            <a:r>
              <a:rPr lang="en-US"/>
              <a:t>Arrange cards in order of importance: </a:t>
            </a:r>
          </a:p>
          <a:p>
            <a:r>
              <a:rPr lang="en-US"/>
              <a:t>*  There's no right or wrong</a:t>
            </a:r>
          </a:p>
          <a:p>
            <a:r>
              <a:rPr lang="en-US"/>
              <a:t>* You decide the meaning of the words</a:t>
            </a:r>
          </a:p>
          <a:p>
            <a:r>
              <a:rPr lang="en-US"/>
              <a:t>* You can arrange the cards from top to bottom or left to right</a:t>
            </a:r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CF75623F-27AF-2D6F-4431-E9BC28C771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Now think about the day Florida PALM goes live. It's January 6, 2026, and you're working in a new system.  What changes? Are these things more or less important?  How are your motivators impacted? </a:t>
            </a:r>
          </a:p>
          <a:p>
            <a:endParaRPr lang="en-US" dirty="0"/>
          </a:p>
          <a:p>
            <a:r>
              <a:rPr lang="en-US" dirty="0"/>
              <a:t>FIRST - rearrange your cards</a:t>
            </a:r>
          </a:p>
          <a:p>
            <a:r>
              <a:rPr lang="en-US" dirty="0"/>
              <a:t>*  If the impact is positive, move the cards up (or to the right) </a:t>
            </a:r>
          </a:p>
          <a:p>
            <a:r>
              <a:rPr lang="en-US" dirty="0"/>
              <a:t>*  If the impact is negative move the cards down (or to the left)</a:t>
            </a:r>
          </a:p>
          <a:p>
            <a:endParaRPr lang="en-US" dirty="0"/>
          </a:p>
          <a:p>
            <a:r>
              <a:rPr lang="en-US" dirty="0"/>
              <a:t>For example: </a:t>
            </a:r>
          </a:p>
          <a:p>
            <a:r>
              <a:rPr lang="en-US" dirty="0"/>
              <a:t>Mastery - If you've been working in FLAIR for 20 years and you've memorized the keys and you know all the codes - what happens now? </a:t>
            </a:r>
          </a:p>
          <a:p>
            <a:r>
              <a:rPr lang="en-US" dirty="0"/>
              <a:t>Curiosity - How do you feel about getting to play in a new system? </a:t>
            </a:r>
          </a:p>
          <a:p>
            <a:r>
              <a:rPr lang="en-US" dirty="0"/>
              <a:t>Honor - would moving to PALM impact this at all? It's okay if it doesn't change. </a:t>
            </a:r>
          </a:p>
          <a:p>
            <a:endParaRPr lang="en-US" dirty="0"/>
          </a:p>
          <a:p>
            <a:r>
              <a:rPr lang="en-US" dirty="0"/>
              <a:t>*  Feel free to rearrange the order of your cards</a:t>
            </a:r>
          </a:p>
          <a:p>
            <a:endParaRPr lang="en-US" dirty="0"/>
          </a:p>
          <a:p>
            <a:r>
              <a:rPr lang="en-US" dirty="0"/>
              <a:t>SECOND - Gather in groups and share your reasoning.</a:t>
            </a:r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1FCD352F-66EA-A298-0DB4-AC737E3E7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Share out discussion and talk through ways we can support each other up to and after go-live. </a:t>
            </a:r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9E946144-4B80-5078-784E-0E3311875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457200"/>
            <a:ext cx="3479800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295125" y="6610774"/>
            <a:ext cx="4050453" cy="347002"/>
          </a:xfrm>
          <a:prstGeom prst="rect">
            <a:avLst/>
          </a:prstGeom>
        </p:spPr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37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Review the cards - we'll talk about the meaning, but you are free to ascribe whatever meaning works for you</a:t>
            </a:r>
          </a:p>
          <a:p>
            <a:endParaRPr lang="en-US"/>
          </a:p>
          <a:p>
            <a:r>
              <a:rPr lang="en-US"/>
              <a:t>After we review I'll ask you to arrange the cards in the order of importance to your work today</a:t>
            </a:r>
          </a:p>
          <a:p>
            <a:r>
              <a:rPr lang="en-US"/>
              <a:t>- left to right</a:t>
            </a:r>
          </a:p>
          <a:p>
            <a:r>
              <a:rPr lang="en-US"/>
              <a:t>- top down</a:t>
            </a:r>
          </a:p>
          <a:p>
            <a:r>
              <a:rPr lang="en-US"/>
              <a:t>whatever works for you! </a:t>
            </a:r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A8591C7A-2DF3-1687-E3F8-61BD57F4E1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Acceptance</a:t>
            </a:r>
          </a:p>
          <a:p>
            <a:endParaRPr lang="en-US"/>
          </a:p>
          <a:p>
            <a:r>
              <a:rPr lang="en-US"/>
              <a:t>The people around me approve of what I do and who I am. </a:t>
            </a:r>
          </a:p>
          <a:p>
            <a:endParaRPr lang="en-US"/>
          </a:p>
          <a:p>
            <a:r>
              <a:rPr lang="en-US"/>
              <a:t>Acceptance is about the need for self-esteem and having a positive self-image.  It’s about being accepted for who you are. Other words might be: </a:t>
            </a:r>
          </a:p>
          <a:p>
            <a:r>
              <a:rPr lang="en-US"/>
              <a:t>* Affirmation</a:t>
            </a:r>
          </a:p>
          <a:p>
            <a:r>
              <a:rPr lang="en-US"/>
              <a:t>* Self-worth</a:t>
            </a:r>
          </a:p>
          <a:p>
            <a:r>
              <a:rPr lang="en-US"/>
              <a:t>* Validation </a:t>
            </a:r>
          </a:p>
          <a:p>
            <a:r>
              <a:rPr lang="en-US"/>
              <a:t>* Approval</a:t>
            </a:r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62C16444-8880-877B-AC37-20E209AC5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Curiosity</a:t>
            </a:r>
          </a:p>
          <a:p>
            <a:endParaRPr lang="en-US"/>
          </a:p>
          <a:p>
            <a:r>
              <a:rPr lang="en-US"/>
              <a:t>I have plenty of things to investigate and to think about.</a:t>
            </a:r>
          </a:p>
          <a:p>
            <a:endParaRPr lang="en-US"/>
          </a:p>
          <a:p>
            <a:r>
              <a:rPr lang="en-US"/>
              <a:t>Curiosity is about the joy of learning and understanding how things work. Other words might be: </a:t>
            </a:r>
          </a:p>
          <a:p>
            <a:r>
              <a:rPr lang="en-US"/>
              <a:t>* Invention</a:t>
            </a:r>
          </a:p>
          <a:p>
            <a:r>
              <a:rPr lang="en-US"/>
              <a:t>* Exploration </a:t>
            </a:r>
          </a:p>
          <a:p>
            <a:r>
              <a:rPr lang="en-US"/>
              <a:t>* Knowledge</a:t>
            </a:r>
          </a:p>
          <a:p>
            <a:r>
              <a:rPr lang="en-US"/>
              <a:t>* Discovery</a:t>
            </a:r>
          </a:p>
          <a:p>
            <a:r>
              <a:rPr lang="en-US"/>
              <a:t>* Inquisitiveness</a:t>
            </a:r>
          </a:p>
          <a:p>
            <a:r>
              <a:rPr lang="en-US"/>
              <a:t>* Learning</a:t>
            </a:r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0387B718-9675-729A-2BC1-C5819C845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Autonomy</a:t>
            </a:r>
          </a:p>
          <a:p>
            <a:endParaRPr lang="en-US"/>
          </a:p>
          <a:p>
            <a:r>
              <a:rPr lang="en-US"/>
              <a:t>I am independent of others with my own work and responsibilities. </a:t>
            </a:r>
          </a:p>
          <a:p>
            <a:endParaRPr lang="en-US"/>
          </a:p>
          <a:p>
            <a:r>
              <a:rPr lang="en-US"/>
              <a:t>Autonomy is about being able to be independent and self-directed in your work. Other words might be: </a:t>
            </a:r>
          </a:p>
          <a:p>
            <a:r>
              <a:rPr lang="en-US"/>
              <a:t>* Self-Sufficiency</a:t>
            </a:r>
          </a:p>
          <a:p>
            <a:r>
              <a:rPr lang="en-US"/>
              <a:t>* Self-Determination</a:t>
            </a:r>
          </a:p>
          <a:p>
            <a:r>
              <a:rPr lang="en-US"/>
              <a:t>* Prerogative</a:t>
            </a:r>
          </a:p>
          <a:p>
            <a:r>
              <a:rPr lang="en-US"/>
              <a:t>* Latitude</a:t>
            </a:r>
          </a:p>
          <a:p>
            <a:r>
              <a:rPr lang="en-US"/>
              <a:t>* Freedom</a:t>
            </a:r>
          </a:p>
          <a:p>
            <a:r>
              <a:rPr lang="en-US"/>
              <a:t>* Choice</a:t>
            </a:r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6A03B96C-DA87-91C1-6F25-01E605E78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Status</a:t>
            </a:r>
          </a:p>
          <a:p>
            <a:endParaRPr lang="en-US"/>
          </a:p>
          <a:p>
            <a:r>
              <a:rPr lang="en-US"/>
              <a:t>My position is good and recognized by the people who work with me.</a:t>
            </a:r>
          </a:p>
          <a:p>
            <a:endParaRPr lang="en-US"/>
          </a:p>
          <a:p>
            <a:r>
              <a:rPr lang="en-US"/>
              <a:t>Status is about recognition, privilege, and rewards, often in the form of titles, badges, awards, and increased social standing.  Other words might be:</a:t>
            </a:r>
          </a:p>
          <a:p>
            <a:r>
              <a:rPr lang="en-US"/>
              <a:t>* Position </a:t>
            </a:r>
          </a:p>
          <a:p>
            <a:r>
              <a:rPr lang="en-US"/>
              <a:t>* Prestige</a:t>
            </a:r>
          </a:p>
          <a:p>
            <a:r>
              <a:rPr lang="en-US"/>
              <a:t>* Stature</a:t>
            </a:r>
          </a:p>
          <a:p>
            <a:r>
              <a:rPr lang="en-US"/>
              <a:t>* Reputation</a:t>
            </a:r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C5EDC913-3709-68FA-83E3-8F19C4F31A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Purpose</a:t>
            </a:r>
          </a:p>
          <a:p>
            <a:endParaRPr lang="en-US"/>
          </a:p>
          <a:p>
            <a:r>
              <a:rPr lang="en-US"/>
              <a:t>My work has meaning and a positive impact in the world.</a:t>
            </a:r>
          </a:p>
          <a:p>
            <a:endParaRPr lang="en-US"/>
          </a:p>
          <a:p>
            <a:r>
              <a:rPr lang="en-US"/>
              <a:t>Purpose is about having a connection to something that is bigger than yourself or something that has greater meaning.  Other words might be: </a:t>
            </a:r>
          </a:p>
          <a:p>
            <a:r>
              <a:rPr lang="en-US"/>
              <a:t>* Calling</a:t>
            </a:r>
          </a:p>
          <a:p>
            <a:r>
              <a:rPr lang="en-US"/>
              <a:t>* Aspiration </a:t>
            </a:r>
          </a:p>
          <a:p>
            <a:r>
              <a:rPr lang="en-US"/>
              <a:t>* Duty</a:t>
            </a:r>
          </a:p>
          <a:p>
            <a:r>
              <a:rPr lang="en-US"/>
              <a:t>* Lifework</a:t>
            </a:r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C8CC34C5-2B6E-7C68-0A1B-C29452AB0E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Honor</a:t>
            </a:r>
          </a:p>
          <a:p>
            <a:endParaRPr lang="en-US"/>
          </a:p>
          <a:p>
            <a:r>
              <a:rPr lang="en-US"/>
              <a:t>It’s important that my personal values are reflected in how I work.</a:t>
            </a:r>
          </a:p>
          <a:p>
            <a:endParaRPr lang="en-US"/>
          </a:p>
          <a:p>
            <a:r>
              <a:rPr lang="en-US"/>
              <a:t>Honor is about loyalty to a group and integrity of one’s behaviors according to your moral code or values.  Other words might be: </a:t>
            </a:r>
          </a:p>
          <a:p>
            <a:r>
              <a:rPr lang="en-US"/>
              <a:t>* Character</a:t>
            </a:r>
          </a:p>
          <a:p>
            <a:r>
              <a:rPr lang="en-US"/>
              <a:t>* Principles</a:t>
            </a:r>
          </a:p>
          <a:p>
            <a:r>
              <a:rPr lang="en-US"/>
              <a:t>* Morality</a:t>
            </a:r>
          </a:p>
          <a:p>
            <a:r>
              <a:rPr lang="en-US"/>
              <a:t>* Virtue</a:t>
            </a:r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3D09ABA4-4C31-8C7E-68B2-8CF5FEFB2C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6258" y="493941"/>
            <a:ext cx="8841084" cy="6327318"/>
            <a:chOff x="0" y="0"/>
            <a:chExt cx="4297749" cy="30757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97749" cy="3075780"/>
            </a:xfrm>
            <a:custGeom>
              <a:avLst/>
              <a:gdLst/>
              <a:ahLst/>
              <a:cxnLst/>
              <a:rect l="l" t="t" r="r" b="b"/>
              <a:pathLst>
                <a:path w="4297749" h="3075780">
                  <a:moveTo>
                    <a:pt x="0" y="0"/>
                  </a:moveTo>
                  <a:lnTo>
                    <a:pt x="4297749" y="0"/>
                  </a:lnTo>
                  <a:lnTo>
                    <a:pt x="4297749" y="3075780"/>
                  </a:lnTo>
                  <a:lnTo>
                    <a:pt x="0" y="3075780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97749" cy="3123405"/>
            </a:xfrm>
            <a:prstGeom prst="rect">
              <a:avLst/>
            </a:prstGeom>
          </p:spPr>
          <p:txBody>
            <a:bodyPr lIns="154819" tIns="154819" rIns="154819" bIns="154819" rtlCol="0" anchor="ctr"/>
            <a:lstStyle/>
            <a:p>
              <a:pPr algn="ctr">
                <a:lnSpc>
                  <a:spcPts val="38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31520" y="731520"/>
            <a:ext cx="8233856" cy="5852160"/>
          </a:xfrm>
          <a:custGeom>
            <a:avLst/>
            <a:gdLst/>
            <a:ahLst/>
            <a:cxnLst/>
            <a:rect l="l" t="t" r="r" b="b"/>
            <a:pathLst>
              <a:path w="8233856" h="5852160">
                <a:moveTo>
                  <a:pt x="0" y="0"/>
                </a:moveTo>
                <a:lnTo>
                  <a:pt x="8233856" y="0"/>
                </a:lnTo>
                <a:lnTo>
                  <a:pt x="8233856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08" r="-3708" b="-69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81031" y="753159"/>
            <a:ext cx="5134909" cy="2091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47"/>
              </a:lnSpc>
            </a:pPr>
            <a:r>
              <a:rPr lang="en-US" sz="5676" b="1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MOVING MOTIVATORS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6258" y="493941"/>
            <a:ext cx="8841084" cy="6327318"/>
            <a:chOff x="0" y="0"/>
            <a:chExt cx="4297749" cy="30757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97749" cy="3075780"/>
            </a:xfrm>
            <a:custGeom>
              <a:avLst/>
              <a:gdLst/>
              <a:ahLst/>
              <a:cxnLst/>
              <a:rect l="l" t="t" r="r" b="b"/>
              <a:pathLst>
                <a:path w="4297749" h="3075780">
                  <a:moveTo>
                    <a:pt x="0" y="0"/>
                  </a:moveTo>
                  <a:lnTo>
                    <a:pt x="4297749" y="0"/>
                  </a:lnTo>
                  <a:lnTo>
                    <a:pt x="4297749" y="3075780"/>
                  </a:lnTo>
                  <a:lnTo>
                    <a:pt x="0" y="3075780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97749" cy="3123405"/>
            </a:xfrm>
            <a:prstGeom prst="rect">
              <a:avLst/>
            </a:prstGeom>
          </p:spPr>
          <p:txBody>
            <a:bodyPr lIns="154819" tIns="154819" rIns="154819" bIns="154819" rtlCol="0" anchor="ctr"/>
            <a:lstStyle/>
            <a:p>
              <a:pPr algn="ctr">
                <a:lnSpc>
                  <a:spcPts val="38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640705" y="1419225"/>
            <a:ext cx="3381375" cy="4476750"/>
          </a:xfrm>
          <a:custGeom>
            <a:avLst/>
            <a:gdLst/>
            <a:ahLst/>
            <a:cxnLst/>
            <a:rect l="l" t="t" r="r" b="b"/>
            <a:pathLst>
              <a:path w="3381375" h="4476750">
                <a:moveTo>
                  <a:pt x="0" y="0"/>
                </a:moveTo>
                <a:lnTo>
                  <a:pt x="3381375" y="0"/>
                </a:lnTo>
                <a:lnTo>
                  <a:pt x="3381375" y="4476750"/>
                </a:lnTo>
                <a:lnTo>
                  <a:pt x="0" y="4476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079" b="-767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74676" y="2131784"/>
            <a:ext cx="4397357" cy="81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</a:pPr>
            <a:r>
              <a:rPr lang="en-US" sz="4266" spc="627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ORDER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5524" y="3162300"/>
            <a:ext cx="4400173" cy="2537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657" spc="109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There are enough rules and policies for a stable environment.</a:t>
            </a:r>
          </a:p>
        </p:txBody>
      </p:sp>
      <p:sp>
        <p:nvSpPr>
          <p:cNvPr id="8" name="AutoShape 8"/>
          <p:cNvSpPr/>
          <p:nvPr/>
        </p:nvSpPr>
        <p:spPr>
          <a:xfrm>
            <a:off x="1515242" y="2968653"/>
            <a:ext cx="331622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6258" y="493941"/>
            <a:ext cx="8841084" cy="6327318"/>
            <a:chOff x="0" y="0"/>
            <a:chExt cx="4297749" cy="30757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97749" cy="3075780"/>
            </a:xfrm>
            <a:custGeom>
              <a:avLst/>
              <a:gdLst/>
              <a:ahLst/>
              <a:cxnLst/>
              <a:rect l="l" t="t" r="r" b="b"/>
              <a:pathLst>
                <a:path w="4297749" h="3075780">
                  <a:moveTo>
                    <a:pt x="0" y="0"/>
                  </a:moveTo>
                  <a:lnTo>
                    <a:pt x="4297749" y="0"/>
                  </a:lnTo>
                  <a:lnTo>
                    <a:pt x="4297749" y="3075780"/>
                  </a:lnTo>
                  <a:lnTo>
                    <a:pt x="0" y="3075780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97749" cy="3123405"/>
            </a:xfrm>
            <a:prstGeom prst="rect">
              <a:avLst/>
            </a:prstGeom>
          </p:spPr>
          <p:txBody>
            <a:bodyPr lIns="154819" tIns="154819" rIns="154819" bIns="154819" rtlCol="0" anchor="ctr"/>
            <a:lstStyle/>
            <a:p>
              <a:pPr algn="ctr">
                <a:lnSpc>
                  <a:spcPts val="38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629041" y="1419225"/>
            <a:ext cx="3381375" cy="4476750"/>
          </a:xfrm>
          <a:custGeom>
            <a:avLst/>
            <a:gdLst/>
            <a:ahLst/>
            <a:cxnLst/>
            <a:rect l="l" t="t" r="r" b="b"/>
            <a:pathLst>
              <a:path w="3381375" h="4476750">
                <a:moveTo>
                  <a:pt x="0" y="0"/>
                </a:moveTo>
                <a:lnTo>
                  <a:pt x="3381375" y="0"/>
                </a:lnTo>
                <a:lnTo>
                  <a:pt x="3381375" y="4476750"/>
                </a:lnTo>
                <a:lnTo>
                  <a:pt x="0" y="4476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3382" r="-250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75956" y="2143125"/>
            <a:ext cx="4953085" cy="81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</a:pPr>
            <a:r>
              <a:rPr lang="en-US" sz="4266" spc="627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MASTERY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0095" y="3162300"/>
            <a:ext cx="4324808" cy="2537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657" spc="109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My work challenges my competence but is still within my abilities.</a:t>
            </a:r>
          </a:p>
        </p:txBody>
      </p:sp>
      <p:sp>
        <p:nvSpPr>
          <p:cNvPr id="8" name="AutoShape 8"/>
          <p:cNvSpPr/>
          <p:nvPr/>
        </p:nvSpPr>
        <p:spPr>
          <a:xfrm>
            <a:off x="1494387" y="2979994"/>
            <a:ext cx="331622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6258" y="493941"/>
            <a:ext cx="8841084" cy="6327318"/>
            <a:chOff x="0" y="0"/>
            <a:chExt cx="4297749" cy="30757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97749" cy="3075780"/>
            </a:xfrm>
            <a:custGeom>
              <a:avLst/>
              <a:gdLst/>
              <a:ahLst/>
              <a:cxnLst/>
              <a:rect l="l" t="t" r="r" b="b"/>
              <a:pathLst>
                <a:path w="4297749" h="3075780">
                  <a:moveTo>
                    <a:pt x="0" y="0"/>
                  </a:moveTo>
                  <a:lnTo>
                    <a:pt x="4297749" y="0"/>
                  </a:lnTo>
                  <a:lnTo>
                    <a:pt x="4297749" y="3075780"/>
                  </a:lnTo>
                  <a:lnTo>
                    <a:pt x="0" y="3075780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97749" cy="3123405"/>
            </a:xfrm>
            <a:prstGeom prst="rect">
              <a:avLst/>
            </a:prstGeom>
          </p:spPr>
          <p:txBody>
            <a:bodyPr lIns="154819" tIns="154819" rIns="154819" bIns="154819" rtlCol="0" anchor="ctr"/>
            <a:lstStyle/>
            <a:p>
              <a:pPr algn="ctr">
                <a:lnSpc>
                  <a:spcPts val="38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655570" y="1419225"/>
            <a:ext cx="3381375" cy="4476750"/>
          </a:xfrm>
          <a:custGeom>
            <a:avLst/>
            <a:gdLst/>
            <a:ahLst/>
            <a:cxnLst/>
            <a:rect l="l" t="t" r="r" b="b"/>
            <a:pathLst>
              <a:path w="3381375" h="4476750">
                <a:moveTo>
                  <a:pt x="0" y="0"/>
                </a:moveTo>
                <a:lnTo>
                  <a:pt x="3381375" y="0"/>
                </a:lnTo>
                <a:lnTo>
                  <a:pt x="3381375" y="4476750"/>
                </a:lnTo>
                <a:lnTo>
                  <a:pt x="0" y="4476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05" r="-200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33574" y="2143125"/>
            <a:ext cx="5121996" cy="815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</a:pPr>
            <a:r>
              <a:rPr lang="en-US" sz="4266" spc="183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EMPOWERMENT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5956" y="3162300"/>
            <a:ext cx="4679682" cy="2537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657" spc="109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There’s enough room for me to influence what happens around me.</a:t>
            </a:r>
          </a:p>
        </p:txBody>
      </p:sp>
      <p:sp>
        <p:nvSpPr>
          <p:cNvPr id="8" name="AutoShape 8"/>
          <p:cNvSpPr/>
          <p:nvPr/>
        </p:nvSpPr>
        <p:spPr>
          <a:xfrm>
            <a:off x="1436460" y="2977726"/>
            <a:ext cx="331622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6258" y="493941"/>
            <a:ext cx="8841084" cy="6327318"/>
            <a:chOff x="0" y="0"/>
            <a:chExt cx="4297749" cy="30757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97749" cy="3075780"/>
            </a:xfrm>
            <a:custGeom>
              <a:avLst/>
              <a:gdLst/>
              <a:ahLst/>
              <a:cxnLst/>
              <a:rect l="l" t="t" r="r" b="b"/>
              <a:pathLst>
                <a:path w="4297749" h="3075780">
                  <a:moveTo>
                    <a:pt x="0" y="0"/>
                  </a:moveTo>
                  <a:lnTo>
                    <a:pt x="4297749" y="0"/>
                  </a:lnTo>
                  <a:lnTo>
                    <a:pt x="4297749" y="3075780"/>
                  </a:lnTo>
                  <a:lnTo>
                    <a:pt x="0" y="3075780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97749" cy="3123405"/>
            </a:xfrm>
            <a:prstGeom prst="rect">
              <a:avLst/>
            </a:prstGeom>
          </p:spPr>
          <p:txBody>
            <a:bodyPr lIns="154819" tIns="154819" rIns="154819" bIns="154819" rtlCol="0" anchor="ctr"/>
            <a:lstStyle/>
            <a:p>
              <a:pPr algn="ctr">
                <a:lnSpc>
                  <a:spcPts val="38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31520" y="4152457"/>
            <a:ext cx="8290560" cy="1841969"/>
          </a:xfrm>
          <a:custGeom>
            <a:avLst/>
            <a:gdLst/>
            <a:ahLst/>
            <a:cxnLst/>
            <a:rect l="l" t="t" r="r" b="b"/>
            <a:pathLst>
              <a:path w="8290560" h="1841969">
                <a:moveTo>
                  <a:pt x="0" y="0"/>
                </a:moveTo>
                <a:lnTo>
                  <a:pt x="8290560" y="0"/>
                </a:lnTo>
                <a:lnTo>
                  <a:pt x="8290560" y="1841969"/>
                </a:lnTo>
                <a:lnTo>
                  <a:pt x="0" y="1841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72" t="-101624" r="-1672" b="-1071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24827" y="1569734"/>
            <a:ext cx="4953085" cy="81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</a:pPr>
            <a:r>
              <a:rPr lang="en-US" sz="4266" spc="627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RELATEDNESS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7546" y="2544472"/>
            <a:ext cx="7598508" cy="1260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657" spc="109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I have good social contacts with the people in and around my work.</a:t>
            </a:r>
          </a:p>
        </p:txBody>
      </p:sp>
      <p:sp>
        <p:nvSpPr>
          <p:cNvPr id="8" name="AutoShape 8"/>
          <p:cNvSpPr/>
          <p:nvPr/>
        </p:nvSpPr>
        <p:spPr>
          <a:xfrm>
            <a:off x="1343258" y="2406603"/>
            <a:ext cx="331622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6258" y="476929"/>
            <a:ext cx="8841084" cy="6361342"/>
            <a:chOff x="0" y="0"/>
            <a:chExt cx="4297749" cy="30923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97749" cy="3092319"/>
            </a:xfrm>
            <a:custGeom>
              <a:avLst/>
              <a:gdLst/>
              <a:ahLst/>
              <a:cxnLst/>
              <a:rect l="l" t="t" r="r" b="b"/>
              <a:pathLst>
                <a:path w="4297749" h="3092319">
                  <a:moveTo>
                    <a:pt x="0" y="0"/>
                  </a:moveTo>
                  <a:lnTo>
                    <a:pt x="4297749" y="0"/>
                  </a:lnTo>
                  <a:lnTo>
                    <a:pt x="4297749" y="3092319"/>
                  </a:lnTo>
                  <a:lnTo>
                    <a:pt x="0" y="3092319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97749" cy="3139944"/>
            </a:xfrm>
            <a:prstGeom prst="rect">
              <a:avLst/>
            </a:prstGeom>
          </p:spPr>
          <p:txBody>
            <a:bodyPr lIns="154819" tIns="154819" rIns="154819" bIns="154819" rtlCol="0" anchor="ctr"/>
            <a:lstStyle/>
            <a:p>
              <a:pPr algn="ctr">
                <a:lnSpc>
                  <a:spcPts val="38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3218688" y="1567242"/>
            <a:ext cx="331622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76666" y="1681542"/>
            <a:ext cx="8000268" cy="620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4"/>
              </a:lnSpc>
            </a:pPr>
            <a:r>
              <a:rPr lang="en-US" sz="3581" spc="107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Arrange cards in order of importance.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6569" y="636270"/>
            <a:ext cx="8400461" cy="845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5"/>
              </a:lnSpc>
            </a:pPr>
            <a:r>
              <a:rPr lang="en-US" sz="4939" spc="148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What motivates you at work?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6666" y="2416025"/>
            <a:ext cx="8045036" cy="2099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5717" lvl="1" indent="-322859" algn="l">
              <a:lnSpc>
                <a:spcPts val="4187"/>
              </a:lnSpc>
              <a:buFont typeface="Arial"/>
              <a:buChar char="•"/>
            </a:pPr>
            <a:r>
              <a:rPr lang="en-US" sz="299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There’s no right or wrong</a:t>
            </a:r>
          </a:p>
          <a:p>
            <a:pPr marL="645717" lvl="1" indent="-322859" algn="l">
              <a:lnSpc>
                <a:spcPts val="4187"/>
              </a:lnSpc>
              <a:buFont typeface="Arial"/>
              <a:buChar char="•"/>
            </a:pPr>
            <a:r>
              <a:rPr lang="en-US" sz="299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decide on the meaning of the words</a:t>
            </a:r>
          </a:p>
          <a:p>
            <a:pPr marL="645717" lvl="1" indent="-322859" algn="l">
              <a:lnSpc>
                <a:spcPts val="4187"/>
              </a:lnSpc>
              <a:buFont typeface="Arial"/>
              <a:buChar char="•"/>
            </a:pPr>
            <a:r>
              <a:rPr lang="en-US" sz="299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can arrange the cards from top to bottom or left to right</a:t>
            </a:r>
          </a:p>
        </p:txBody>
      </p:sp>
      <p:sp>
        <p:nvSpPr>
          <p:cNvPr id="9" name="Freeform 9"/>
          <p:cNvSpPr/>
          <p:nvPr/>
        </p:nvSpPr>
        <p:spPr>
          <a:xfrm>
            <a:off x="692971" y="4687419"/>
            <a:ext cx="8384059" cy="1989328"/>
          </a:xfrm>
          <a:custGeom>
            <a:avLst/>
            <a:gdLst/>
            <a:ahLst/>
            <a:cxnLst/>
            <a:rect l="l" t="t" r="r" b="b"/>
            <a:pathLst>
              <a:path w="8384059" h="1989328">
                <a:moveTo>
                  <a:pt x="0" y="0"/>
                </a:moveTo>
                <a:lnTo>
                  <a:pt x="8384060" y="0"/>
                </a:lnTo>
                <a:lnTo>
                  <a:pt x="8384060" y="1989327"/>
                </a:lnTo>
                <a:lnTo>
                  <a:pt x="0" y="19893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52" t="-53051" r="-4688" b="-13177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206" y="596014"/>
            <a:ext cx="8753188" cy="6123173"/>
            <a:chOff x="0" y="0"/>
            <a:chExt cx="4255022" cy="29765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55022" cy="2976542"/>
            </a:xfrm>
            <a:custGeom>
              <a:avLst/>
              <a:gdLst/>
              <a:ahLst/>
              <a:cxnLst/>
              <a:rect l="l" t="t" r="r" b="b"/>
              <a:pathLst>
                <a:path w="4255022" h="2976542">
                  <a:moveTo>
                    <a:pt x="0" y="0"/>
                  </a:moveTo>
                  <a:lnTo>
                    <a:pt x="4255022" y="0"/>
                  </a:lnTo>
                  <a:lnTo>
                    <a:pt x="4255022" y="2976542"/>
                  </a:lnTo>
                  <a:lnTo>
                    <a:pt x="0" y="2976542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55022" cy="3024167"/>
            </a:xfrm>
            <a:prstGeom prst="rect">
              <a:avLst/>
            </a:prstGeom>
          </p:spPr>
          <p:txBody>
            <a:bodyPr lIns="154819" tIns="154819" rIns="154819" bIns="154819" rtlCol="0" anchor="ctr"/>
            <a:lstStyle/>
            <a:p>
              <a:pPr algn="ctr">
                <a:lnSpc>
                  <a:spcPts val="38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63476" y="723368"/>
            <a:ext cx="7226648" cy="1278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7"/>
              </a:lnSpc>
            </a:pPr>
            <a:r>
              <a:rPr lang="en-US" sz="3683" b="1" spc="110" dirty="0">
                <a:solidFill>
                  <a:srgbClr val="000000">
                    <a:alpha val="87843"/>
                  </a:srgbClr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On Florida PALM Go-Live Day</a:t>
            </a:r>
          </a:p>
          <a:p>
            <a:pPr algn="ctr">
              <a:lnSpc>
                <a:spcPts val="5157"/>
              </a:lnSpc>
            </a:pPr>
            <a:r>
              <a:rPr lang="en-US" sz="3683" b="1" spc="110" dirty="0">
                <a:solidFill>
                  <a:srgbClr val="000000">
                    <a:alpha val="87843"/>
                  </a:srgbClr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What Changes? </a:t>
            </a:r>
          </a:p>
        </p:txBody>
      </p:sp>
      <p:sp>
        <p:nvSpPr>
          <p:cNvPr id="6" name="AutoShape 6"/>
          <p:cNvSpPr/>
          <p:nvPr/>
        </p:nvSpPr>
        <p:spPr>
          <a:xfrm>
            <a:off x="2059732" y="2189645"/>
            <a:ext cx="563413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764041" y="3024351"/>
            <a:ext cx="2268727" cy="3419971"/>
          </a:xfrm>
          <a:custGeom>
            <a:avLst/>
            <a:gdLst/>
            <a:ahLst/>
            <a:cxnLst/>
            <a:rect l="l" t="t" r="r" b="b"/>
            <a:pathLst>
              <a:path w="2268727" h="3419971">
                <a:moveTo>
                  <a:pt x="0" y="0"/>
                </a:moveTo>
                <a:lnTo>
                  <a:pt x="2268727" y="0"/>
                </a:lnTo>
                <a:lnTo>
                  <a:pt x="2268727" y="3419971"/>
                </a:lnTo>
                <a:lnTo>
                  <a:pt x="0" y="34199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06532" y="3387412"/>
            <a:ext cx="6320479" cy="1955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6624" lvl="1" indent="-303312" algn="l">
              <a:lnSpc>
                <a:spcPts val="3933"/>
              </a:lnSpc>
              <a:buFont typeface="Arial"/>
              <a:buChar char="•"/>
            </a:pPr>
            <a:r>
              <a:rPr lang="en-US" sz="2809" spc="84" dirty="0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If the impact is negative move </a:t>
            </a:r>
          </a:p>
          <a:p>
            <a:pPr algn="l">
              <a:lnSpc>
                <a:spcPts val="3933"/>
              </a:lnSpc>
            </a:pPr>
            <a:r>
              <a:rPr lang="en-US" sz="2809" spc="84" dirty="0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      the cards down (or to the left)</a:t>
            </a:r>
          </a:p>
          <a:p>
            <a:pPr marL="606624" lvl="1" indent="-303312" algn="l">
              <a:lnSpc>
                <a:spcPts val="3933"/>
              </a:lnSpc>
              <a:buFont typeface="Arial"/>
              <a:buChar char="•"/>
            </a:pPr>
            <a:r>
              <a:rPr lang="en-US" sz="2809" spc="84" dirty="0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Feel free to rearrange the order of your cards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6532" y="2468180"/>
            <a:ext cx="8246292" cy="976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6624" lvl="1" indent="-303312" algn="l">
              <a:lnSpc>
                <a:spcPts val="3933"/>
              </a:lnSpc>
              <a:buFont typeface="Arial"/>
              <a:buChar char="•"/>
            </a:pPr>
            <a:r>
              <a:rPr lang="en-US" sz="2809" spc="84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If the impact is positive, move the cards up (or to the right) 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FC78BCE5-D916-5D39-25D4-4FB7EA8FB980}"/>
              </a:ext>
            </a:extLst>
          </p:cNvPr>
          <p:cNvSpPr txBox="1"/>
          <p:nvPr/>
        </p:nvSpPr>
        <p:spPr>
          <a:xfrm>
            <a:off x="606532" y="5340423"/>
            <a:ext cx="6320479" cy="955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6624" lvl="1" indent="-303312" algn="l">
              <a:lnSpc>
                <a:spcPts val="3933"/>
              </a:lnSpc>
              <a:buFont typeface="Arial"/>
              <a:buChar char="•"/>
            </a:pPr>
            <a:r>
              <a:rPr lang="en-US" sz="2809" spc="84" dirty="0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Gather in groups and share your reasoning.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9125" y="261442"/>
            <a:ext cx="9215350" cy="6792315"/>
            <a:chOff x="0" y="0"/>
            <a:chExt cx="4479684" cy="3301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9684" cy="3301820"/>
            </a:xfrm>
            <a:custGeom>
              <a:avLst/>
              <a:gdLst/>
              <a:ahLst/>
              <a:cxnLst/>
              <a:rect l="l" t="t" r="r" b="b"/>
              <a:pathLst>
                <a:path w="4479684" h="3301820">
                  <a:moveTo>
                    <a:pt x="0" y="0"/>
                  </a:moveTo>
                  <a:lnTo>
                    <a:pt x="4479684" y="0"/>
                  </a:lnTo>
                  <a:lnTo>
                    <a:pt x="4479684" y="3301820"/>
                  </a:lnTo>
                  <a:lnTo>
                    <a:pt x="0" y="3301820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479684" cy="3349445"/>
            </a:xfrm>
            <a:prstGeom prst="rect">
              <a:avLst/>
            </a:prstGeom>
          </p:spPr>
          <p:txBody>
            <a:bodyPr lIns="154819" tIns="154819" rIns="154819" bIns="154819" rtlCol="0" anchor="ctr"/>
            <a:lstStyle/>
            <a:p>
              <a:pPr algn="ctr">
                <a:lnSpc>
                  <a:spcPts val="38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56258" y="1693811"/>
            <a:ext cx="8841084" cy="95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9391" lvl="1" indent="-299696" algn="l">
              <a:lnSpc>
                <a:spcPts val="3886"/>
              </a:lnSpc>
              <a:buFont typeface="Arial"/>
              <a:buChar char="•"/>
            </a:pPr>
            <a:r>
              <a:rPr lang="en-US" sz="2776" i="1" spc="83" dirty="0">
                <a:solidFill>
                  <a:srgbClr val="000000">
                    <a:alpha val="87843"/>
                  </a:srgbClr>
                </a:solidFill>
                <a:latin typeface="Proxima Nova Italics"/>
                <a:ea typeface="Proxima Nova Italics"/>
                <a:cs typeface="Proxima Nova Italics"/>
                <a:sym typeface="Proxima Nova Italics"/>
              </a:rPr>
              <a:t>Relatedness and Acceptance:</a:t>
            </a:r>
            <a:r>
              <a:rPr lang="en-US" sz="2776" spc="83" dirty="0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 Support groups, snacks, and affirmations</a:t>
            </a:r>
          </a:p>
        </p:txBody>
      </p:sp>
      <p:sp>
        <p:nvSpPr>
          <p:cNvPr id="6" name="Freeform 6"/>
          <p:cNvSpPr/>
          <p:nvPr/>
        </p:nvSpPr>
        <p:spPr>
          <a:xfrm>
            <a:off x="6804808" y="4716216"/>
            <a:ext cx="2492534" cy="2115164"/>
          </a:xfrm>
          <a:custGeom>
            <a:avLst/>
            <a:gdLst/>
            <a:ahLst/>
            <a:cxnLst/>
            <a:rect l="l" t="t" r="r" b="b"/>
            <a:pathLst>
              <a:path w="2937728" h="2115164">
                <a:moveTo>
                  <a:pt x="0" y="0"/>
                </a:moveTo>
                <a:lnTo>
                  <a:pt x="2937728" y="0"/>
                </a:lnTo>
                <a:lnTo>
                  <a:pt x="2937728" y="2115164"/>
                </a:lnTo>
                <a:lnTo>
                  <a:pt x="0" y="21151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861" r="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303480" y="369969"/>
            <a:ext cx="7146640" cy="115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5"/>
              </a:lnSpc>
            </a:pPr>
            <a:r>
              <a:rPr lang="en-US" sz="3318" b="1" spc="99">
                <a:solidFill>
                  <a:srgbClr val="000000">
                    <a:alpha val="87843"/>
                  </a:srgbClr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What can we do to support each other before and after go-live?</a:t>
            </a:r>
          </a:p>
        </p:txBody>
      </p:sp>
      <p:sp>
        <p:nvSpPr>
          <p:cNvPr id="8" name="AutoShape 8"/>
          <p:cNvSpPr/>
          <p:nvPr/>
        </p:nvSpPr>
        <p:spPr>
          <a:xfrm>
            <a:off x="1608883" y="1631659"/>
            <a:ext cx="653583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57E52AD-3990-487C-FCCA-DB0D921DFA2D}"/>
              </a:ext>
            </a:extLst>
          </p:cNvPr>
          <p:cNvSpPr txBox="1"/>
          <p:nvPr/>
        </p:nvSpPr>
        <p:spPr>
          <a:xfrm>
            <a:off x="456258" y="2653994"/>
            <a:ext cx="8841084" cy="95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9391" lvl="1" indent="-299696" algn="l">
              <a:lnSpc>
                <a:spcPts val="3886"/>
              </a:lnSpc>
              <a:buFont typeface="Arial"/>
              <a:buChar char="•"/>
            </a:pPr>
            <a:r>
              <a:rPr lang="en-US" sz="2776" i="1" spc="83" dirty="0">
                <a:solidFill>
                  <a:srgbClr val="000000">
                    <a:alpha val="87843"/>
                  </a:srgbClr>
                </a:solidFill>
                <a:latin typeface="Proxima Nova Italics"/>
                <a:ea typeface="Proxima Nova Italics"/>
                <a:cs typeface="Proxima Nova Italics"/>
                <a:sym typeface="Proxima Nova Italics"/>
              </a:rPr>
              <a:t>Order and Mastery: </a:t>
            </a:r>
            <a:r>
              <a:rPr lang="en-US" sz="2776" spc="83" dirty="0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Job aids and training to provide a feeling of order and constancy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1739DB71-A529-D7A1-0CA5-21ED3F5DD36F}"/>
              </a:ext>
            </a:extLst>
          </p:cNvPr>
          <p:cNvSpPr txBox="1"/>
          <p:nvPr/>
        </p:nvSpPr>
        <p:spPr>
          <a:xfrm>
            <a:off x="467981" y="3608614"/>
            <a:ext cx="8841084" cy="95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9391" lvl="1" indent="-299696" algn="l">
              <a:lnSpc>
                <a:spcPts val="3886"/>
              </a:lnSpc>
              <a:buFont typeface="Arial"/>
              <a:buChar char="•"/>
            </a:pPr>
            <a:r>
              <a:rPr lang="en-US" sz="2776" i="1" spc="83" dirty="0">
                <a:solidFill>
                  <a:srgbClr val="000000">
                    <a:alpha val="87843"/>
                  </a:srgbClr>
                </a:solidFill>
                <a:latin typeface="Proxima Nova Italics"/>
                <a:ea typeface="Proxima Nova Italics"/>
                <a:cs typeface="Proxima Nova Italics"/>
                <a:sym typeface="Proxima Nova Italics"/>
              </a:rPr>
              <a:t>Autonomy and Curiosity: </a:t>
            </a:r>
            <a:r>
              <a:rPr lang="en-US" sz="2776" spc="83" dirty="0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Explore and learn, join the training team or participate in UAT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863E32E1-87C5-5BCD-684A-9DB6761F8488}"/>
              </a:ext>
            </a:extLst>
          </p:cNvPr>
          <p:cNvSpPr txBox="1"/>
          <p:nvPr/>
        </p:nvSpPr>
        <p:spPr>
          <a:xfrm>
            <a:off x="444534" y="4563234"/>
            <a:ext cx="6184865" cy="954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9391" lvl="1" indent="-299696" algn="l">
              <a:lnSpc>
                <a:spcPts val="3886"/>
              </a:lnSpc>
              <a:buFont typeface="Arial"/>
              <a:buChar char="•"/>
            </a:pPr>
            <a:r>
              <a:rPr lang="en-US" sz="2776" i="1" spc="83" dirty="0">
                <a:solidFill>
                  <a:srgbClr val="000000">
                    <a:alpha val="87843"/>
                  </a:srgbClr>
                </a:solidFill>
                <a:latin typeface="Proxima Nova Italics"/>
                <a:ea typeface="Proxima Nova Italics"/>
                <a:cs typeface="Proxima Nova Italics"/>
                <a:sym typeface="Proxima Nova Italics"/>
              </a:rPr>
              <a:t>Purpose and Empowerment: </a:t>
            </a:r>
            <a:r>
              <a:rPr lang="en-US" sz="2776" spc="83" dirty="0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Help others navigate the new system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9DB4C8FD-F49C-5D88-16C4-3FE6DDA8F447}"/>
              </a:ext>
            </a:extLst>
          </p:cNvPr>
          <p:cNvSpPr txBox="1"/>
          <p:nvPr/>
        </p:nvSpPr>
        <p:spPr>
          <a:xfrm>
            <a:off x="468487" y="5561404"/>
            <a:ext cx="5727946" cy="954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9391" lvl="1" indent="-299696" algn="l">
              <a:lnSpc>
                <a:spcPts val="3886"/>
              </a:lnSpc>
              <a:buFont typeface="Arial"/>
              <a:buChar char="•"/>
            </a:pPr>
            <a:r>
              <a:rPr lang="en-US" sz="2776" i="1" spc="83" dirty="0">
                <a:solidFill>
                  <a:srgbClr val="000000">
                    <a:alpha val="87843"/>
                  </a:srgbClr>
                </a:solidFill>
                <a:latin typeface="Proxima Nova Italics"/>
                <a:ea typeface="Proxima Nova Italics"/>
                <a:cs typeface="Proxima Nova Italics"/>
                <a:sym typeface="Proxima Nova Italics"/>
              </a:rPr>
              <a:t>Honor and Status: </a:t>
            </a:r>
            <a:r>
              <a:rPr lang="en-US" sz="2776" spc="83" dirty="0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Ensure rules </a:t>
            </a:r>
          </a:p>
          <a:p>
            <a:pPr algn="l">
              <a:lnSpc>
                <a:spcPts val="3886"/>
              </a:lnSpc>
            </a:pPr>
            <a:r>
              <a:rPr lang="en-US" sz="2776" spc="83" dirty="0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      and statutes are followed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64A7A9BA-97C1-E3B6-4692-A67624B37FBE}"/>
              </a:ext>
            </a:extLst>
          </p:cNvPr>
          <p:cNvGrpSpPr/>
          <p:nvPr/>
        </p:nvGrpSpPr>
        <p:grpSpPr>
          <a:xfrm>
            <a:off x="500206" y="596014"/>
            <a:ext cx="8753188" cy="6261986"/>
            <a:chOff x="0" y="0"/>
            <a:chExt cx="4255022" cy="2976542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E621876D-9016-74F6-9498-C4BFC42BAF0D}"/>
                </a:ext>
              </a:extLst>
            </p:cNvPr>
            <p:cNvSpPr/>
            <p:nvPr/>
          </p:nvSpPr>
          <p:spPr>
            <a:xfrm>
              <a:off x="0" y="0"/>
              <a:ext cx="4255022" cy="2976542"/>
            </a:xfrm>
            <a:custGeom>
              <a:avLst/>
              <a:gdLst/>
              <a:ahLst/>
              <a:cxnLst/>
              <a:rect l="l" t="t" r="r" b="b"/>
              <a:pathLst>
                <a:path w="4255022" h="2976542">
                  <a:moveTo>
                    <a:pt x="0" y="0"/>
                  </a:moveTo>
                  <a:lnTo>
                    <a:pt x="4255022" y="0"/>
                  </a:lnTo>
                  <a:lnTo>
                    <a:pt x="4255022" y="2976542"/>
                  </a:lnTo>
                  <a:lnTo>
                    <a:pt x="0" y="2976542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27CDD225-9E0A-1089-9A47-3715AF46A4A9}"/>
                </a:ext>
              </a:extLst>
            </p:cNvPr>
            <p:cNvSpPr txBox="1"/>
            <p:nvPr/>
          </p:nvSpPr>
          <p:spPr>
            <a:xfrm>
              <a:off x="0" y="-47625"/>
              <a:ext cx="4255022" cy="3024167"/>
            </a:xfrm>
            <a:prstGeom prst="rect">
              <a:avLst/>
            </a:prstGeom>
          </p:spPr>
          <p:txBody>
            <a:bodyPr lIns="154819" tIns="154819" rIns="154819" bIns="154819" rtlCol="0" anchor="ctr"/>
            <a:lstStyle/>
            <a:p>
              <a:pPr algn="ctr">
                <a:lnSpc>
                  <a:spcPts val="38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id="{410DBE26-3EFF-1EBC-1415-A456151EBA9E}"/>
              </a:ext>
            </a:extLst>
          </p:cNvPr>
          <p:cNvSpPr/>
          <p:nvPr/>
        </p:nvSpPr>
        <p:spPr>
          <a:xfrm>
            <a:off x="731520" y="799568"/>
            <a:ext cx="8290560" cy="5784112"/>
          </a:xfrm>
          <a:custGeom>
            <a:avLst/>
            <a:gdLst/>
            <a:ahLst/>
            <a:cxnLst/>
            <a:rect l="l" t="t" r="r" b="b"/>
            <a:pathLst>
              <a:path w="8290560" h="5784112">
                <a:moveTo>
                  <a:pt x="0" y="0"/>
                </a:moveTo>
                <a:lnTo>
                  <a:pt x="8290560" y="0"/>
                </a:lnTo>
                <a:lnTo>
                  <a:pt x="8290560" y="5784112"/>
                </a:lnTo>
                <a:lnTo>
                  <a:pt x="0" y="57841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7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1EC35B27-C990-DF25-1F14-F2CE13058CEB}"/>
              </a:ext>
            </a:extLst>
          </p:cNvPr>
          <p:cNvSpPr txBox="1"/>
          <p:nvPr/>
        </p:nvSpPr>
        <p:spPr>
          <a:xfrm>
            <a:off x="1428621" y="859938"/>
            <a:ext cx="689635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spc="150">
                <a:solidFill>
                  <a:srgbClr val="000000">
                    <a:alpha val="87843"/>
                  </a:srgbClr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300766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6258" y="493941"/>
            <a:ext cx="8841084" cy="6327318"/>
            <a:chOff x="0" y="0"/>
            <a:chExt cx="4297749" cy="30757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97749" cy="3075780"/>
            </a:xfrm>
            <a:custGeom>
              <a:avLst/>
              <a:gdLst/>
              <a:ahLst/>
              <a:cxnLst/>
              <a:rect l="l" t="t" r="r" b="b"/>
              <a:pathLst>
                <a:path w="4297749" h="3075780">
                  <a:moveTo>
                    <a:pt x="0" y="0"/>
                  </a:moveTo>
                  <a:lnTo>
                    <a:pt x="4297749" y="0"/>
                  </a:lnTo>
                  <a:lnTo>
                    <a:pt x="4297749" y="3075780"/>
                  </a:lnTo>
                  <a:lnTo>
                    <a:pt x="0" y="3075780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97749" cy="3123405"/>
            </a:xfrm>
            <a:prstGeom prst="rect">
              <a:avLst/>
            </a:prstGeom>
          </p:spPr>
          <p:txBody>
            <a:bodyPr lIns="154819" tIns="154819" rIns="154819" bIns="154819" rtlCol="0" anchor="ctr"/>
            <a:lstStyle/>
            <a:p>
              <a:pPr algn="ctr">
                <a:lnSpc>
                  <a:spcPts val="38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123094" y="731520"/>
            <a:ext cx="3029056" cy="5852160"/>
          </a:xfrm>
          <a:custGeom>
            <a:avLst/>
            <a:gdLst/>
            <a:ahLst/>
            <a:cxnLst/>
            <a:rect l="l" t="t" r="r" b="b"/>
            <a:pathLst>
              <a:path w="3029056" h="5852160">
                <a:moveTo>
                  <a:pt x="0" y="0"/>
                </a:moveTo>
                <a:lnTo>
                  <a:pt x="3029056" y="0"/>
                </a:lnTo>
                <a:lnTo>
                  <a:pt x="3029056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8986" r="-277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29061" y="1388608"/>
            <a:ext cx="4953085" cy="81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</a:pPr>
            <a:r>
              <a:rPr lang="en-US" sz="4266" spc="627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OUR GOAL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5517" y="2556489"/>
            <a:ext cx="4400173" cy="3176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657" spc="109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To think about what motivates us and what impact Florida PALM might have on our motivations </a:t>
            </a:r>
          </a:p>
        </p:txBody>
      </p:sp>
      <p:sp>
        <p:nvSpPr>
          <p:cNvPr id="8" name="AutoShape 8"/>
          <p:cNvSpPr/>
          <p:nvPr/>
        </p:nvSpPr>
        <p:spPr>
          <a:xfrm>
            <a:off x="1647491" y="2225477"/>
            <a:ext cx="331622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6258" y="493941"/>
            <a:ext cx="8841084" cy="6327318"/>
            <a:chOff x="0" y="0"/>
            <a:chExt cx="4297749" cy="30757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97749" cy="3075780"/>
            </a:xfrm>
            <a:custGeom>
              <a:avLst/>
              <a:gdLst/>
              <a:ahLst/>
              <a:cxnLst/>
              <a:rect l="l" t="t" r="r" b="b"/>
              <a:pathLst>
                <a:path w="4297749" h="3075780">
                  <a:moveTo>
                    <a:pt x="0" y="0"/>
                  </a:moveTo>
                  <a:lnTo>
                    <a:pt x="4297749" y="0"/>
                  </a:lnTo>
                  <a:lnTo>
                    <a:pt x="4297749" y="3075780"/>
                  </a:lnTo>
                  <a:lnTo>
                    <a:pt x="0" y="3075780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97749" cy="3123405"/>
            </a:xfrm>
            <a:prstGeom prst="rect">
              <a:avLst/>
            </a:prstGeom>
          </p:spPr>
          <p:txBody>
            <a:bodyPr lIns="154819" tIns="154819" rIns="154819" bIns="154819" rtlCol="0" anchor="ctr"/>
            <a:lstStyle/>
            <a:p>
              <a:pPr algn="ctr">
                <a:lnSpc>
                  <a:spcPts val="38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78506" y="629792"/>
            <a:ext cx="4298294" cy="6075186"/>
          </a:xfrm>
          <a:custGeom>
            <a:avLst/>
            <a:gdLst/>
            <a:ahLst/>
            <a:cxnLst/>
            <a:rect l="l" t="t" r="r" b="b"/>
            <a:pathLst>
              <a:path w="4298294" h="6075186">
                <a:moveTo>
                  <a:pt x="0" y="0"/>
                </a:moveTo>
                <a:lnTo>
                  <a:pt x="4298294" y="0"/>
                </a:lnTo>
                <a:lnTo>
                  <a:pt x="4298294" y="6075186"/>
                </a:lnTo>
                <a:lnTo>
                  <a:pt x="0" y="60751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237224" y="707597"/>
            <a:ext cx="3736823" cy="105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3"/>
              </a:lnSpc>
            </a:pPr>
            <a:r>
              <a:rPr lang="en-US" sz="5523" spc="812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HOW?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55060" y="2127795"/>
            <a:ext cx="3901152" cy="40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99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Review the 10 Motivation Cards</a:t>
            </a:r>
          </a:p>
          <a:p>
            <a:pPr algn="l">
              <a:lnSpc>
                <a:spcPts val="4620"/>
              </a:lnSpc>
            </a:pPr>
            <a:endParaRPr lang="en-US" sz="3300" spc="99">
              <a:solidFill>
                <a:srgbClr val="000000">
                  <a:alpha val="87843"/>
                </a:srgbClr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lnSpc>
                <a:spcPts val="4620"/>
              </a:lnSpc>
            </a:pPr>
            <a:r>
              <a:rPr lang="en-US" sz="3300" spc="99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Arrange the cards in the order of importance to your work today</a:t>
            </a:r>
          </a:p>
        </p:txBody>
      </p:sp>
      <p:sp>
        <p:nvSpPr>
          <p:cNvPr id="8" name="AutoShape 8"/>
          <p:cNvSpPr/>
          <p:nvPr/>
        </p:nvSpPr>
        <p:spPr>
          <a:xfrm>
            <a:off x="5447523" y="1782547"/>
            <a:ext cx="331622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6258" y="493941"/>
            <a:ext cx="8841084" cy="6327318"/>
            <a:chOff x="0" y="0"/>
            <a:chExt cx="4297749" cy="30757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97749" cy="3075780"/>
            </a:xfrm>
            <a:custGeom>
              <a:avLst/>
              <a:gdLst/>
              <a:ahLst/>
              <a:cxnLst/>
              <a:rect l="l" t="t" r="r" b="b"/>
              <a:pathLst>
                <a:path w="4297749" h="3075780">
                  <a:moveTo>
                    <a:pt x="0" y="0"/>
                  </a:moveTo>
                  <a:lnTo>
                    <a:pt x="4297749" y="0"/>
                  </a:lnTo>
                  <a:lnTo>
                    <a:pt x="4297749" y="3075780"/>
                  </a:lnTo>
                  <a:lnTo>
                    <a:pt x="0" y="3075780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97749" cy="3123405"/>
            </a:xfrm>
            <a:prstGeom prst="rect">
              <a:avLst/>
            </a:prstGeom>
          </p:spPr>
          <p:txBody>
            <a:bodyPr lIns="154819" tIns="154819" rIns="154819" bIns="154819" rtlCol="0" anchor="ctr"/>
            <a:lstStyle/>
            <a:p>
              <a:pPr algn="ctr">
                <a:lnSpc>
                  <a:spcPts val="38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640705" y="1419225"/>
            <a:ext cx="3381375" cy="4476750"/>
          </a:xfrm>
          <a:custGeom>
            <a:avLst/>
            <a:gdLst/>
            <a:ahLst/>
            <a:cxnLst/>
            <a:rect l="l" t="t" r="r" b="b"/>
            <a:pathLst>
              <a:path w="3381375" h="4476750">
                <a:moveTo>
                  <a:pt x="0" y="0"/>
                </a:moveTo>
                <a:lnTo>
                  <a:pt x="3381375" y="0"/>
                </a:lnTo>
                <a:lnTo>
                  <a:pt x="3381375" y="4476750"/>
                </a:lnTo>
                <a:lnTo>
                  <a:pt x="0" y="4476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158" r="-545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52605" y="2143125"/>
            <a:ext cx="4953085" cy="81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</a:pPr>
            <a:r>
              <a:rPr lang="en-US" sz="4266" spc="627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ACCEPTANCE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9061" y="3162300"/>
            <a:ext cx="4400173" cy="189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657" spc="109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The people around me approve of what I do and who I am. </a:t>
            </a:r>
          </a:p>
        </p:txBody>
      </p:sp>
      <p:sp>
        <p:nvSpPr>
          <p:cNvPr id="8" name="AutoShape 8"/>
          <p:cNvSpPr/>
          <p:nvPr/>
        </p:nvSpPr>
        <p:spPr>
          <a:xfrm>
            <a:off x="1371035" y="2979994"/>
            <a:ext cx="331622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6258" y="493941"/>
            <a:ext cx="8841084" cy="6327318"/>
            <a:chOff x="0" y="0"/>
            <a:chExt cx="4297749" cy="30757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97749" cy="3075780"/>
            </a:xfrm>
            <a:custGeom>
              <a:avLst/>
              <a:gdLst/>
              <a:ahLst/>
              <a:cxnLst/>
              <a:rect l="l" t="t" r="r" b="b"/>
              <a:pathLst>
                <a:path w="4297749" h="3075780">
                  <a:moveTo>
                    <a:pt x="0" y="0"/>
                  </a:moveTo>
                  <a:lnTo>
                    <a:pt x="4297749" y="0"/>
                  </a:lnTo>
                  <a:lnTo>
                    <a:pt x="4297749" y="3075780"/>
                  </a:lnTo>
                  <a:lnTo>
                    <a:pt x="0" y="3075780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97749" cy="3123405"/>
            </a:xfrm>
            <a:prstGeom prst="rect">
              <a:avLst/>
            </a:prstGeom>
          </p:spPr>
          <p:txBody>
            <a:bodyPr lIns="154819" tIns="154819" rIns="154819" bIns="154819" rtlCol="0" anchor="ctr"/>
            <a:lstStyle/>
            <a:p>
              <a:pPr algn="ctr">
                <a:lnSpc>
                  <a:spcPts val="38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640705" y="1419225"/>
            <a:ext cx="3381375" cy="4476750"/>
          </a:xfrm>
          <a:custGeom>
            <a:avLst/>
            <a:gdLst/>
            <a:ahLst/>
            <a:cxnLst/>
            <a:rect l="l" t="t" r="r" b="b"/>
            <a:pathLst>
              <a:path w="3381375" h="4476750">
                <a:moveTo>
                  <a:pt x="0" y="0"/>
                </a:moveTo>
                <a:lnTo>
                  <a:pt x="3381375" y="0"/>
                </a:lnTo>
                <a:lnTo>
                  <a:pt x="3381375" y="4476750"/>
                </a:lnTo>
                <a:lnTo>
                  <a:pt x="0" y="4476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567" b="-61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75956" y="2143125"/>
            <a:ext cx="4953085" cy="81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</a:pPr>
            <a:r>
              <a:rPr lang="en-US" sz="4266" spc="627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CURIOSITY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2412" y="3162300"/>
            <a:ext cx="4400173" cy="189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657" spc="109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I have plenty of things to investigate and to think about.</a:t>
            </a:r>
          </a:p>
        </p:txBody>
      </p:sp>
      <p:sp>
        <p:nvSpPr>
          <p:cNvPr id="8" name="AutoShape 8"/>
          <p:cNvSpPr/>
          <p:nvPr/>
        </p:nvSpPr>
        <p:spPr>
          <a:xfrm>
            <a:off x="1560576" y="2979994"/>
            <a:ext cx="331622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6258" y="493941"/>
            <a:ext cx="8841084" cy="6327318"/>
            <a:chOff x="0" y="0"/>
            <a:chExt cx="4297749" cy="30757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97749" cy="3075780"/>
            </a:xfrm>
            <a:custGeom>
              <a:avLst/>
              <a:gdLst/>
              <a:ahLst/>
              <a:cxnLst/>
              <a:rect l="l" t="t" r="r" b="b"/>
              <a:pathLst>
                <a:path w="4297749" h="3075780">
                  <a:moveTo>
                    <a:pt x="0" y="0"/>
                  </a:moveTo>
                  <a:lnTo>
                    <a:pt x="4297749" y="0"/>
                  </a:lnTo>
                  <a:lnTo>
                    <a:pt x="4297749" y="3075780"/>
                  </a:lnTo>
                  <a:lnTo>
                    <a:pt x="0" y="3075780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97749" cy="3123405"/>
            </a:xfrm>
            <a:prstGeom prst="rect">
              <a:avLst/>
            </a:prstGeom>
          </p:spPr>
          <p:txBody>
            <a:bodyPr lIns="154819" tIns="154819" rIns="154819" bIns="154819" rtlCol="0" anchor="ctr"/>
            <a:lstStyle/>
            <a:p>
              <a:pPr algn="ctr">
                <a:lnSpc>
                  <a:spcPts val="38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640705" y="1419225"/>
            <a:ext cx="3381375" cy="4476750"/>
          </a:xfrm>
          <a:custGeom>
            <a:avLst/>
            <a:gdLst/>
            <a:ahLst/>
            <a:cxnLst/>
            <a:rect l="l" t="t" r="r" b="b"/>
            <a:pathLst>
              <a:path w="3381375" h="4476750">
                <a:moveTo>
                  <a:pt x="0" y="0"/>
                </a:moveTo>
                <a:lnTo>
                  <a:pt x="3381375" y="0"/>
                </a:lnTo>
                <a:lnTo>
                  <a:pt x="3381375" y="4476750"/>
                </a:lnTo>
                <a:lnTo>
                  <a:pt x="0" y="4476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915" r="-435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75956" y="2143125"/>
            <a:ext cx="4953085" cy="81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</a:pPr>
            <a:r>
              <a:rPr lang="en-US" sz="4266" spc="627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AUTONOMY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1071" y="3162300"/>
            <a:ext cx="4422856" cy="2537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657" spc="109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I am independent of others with my own work and responsibilities. </a:t>
            </a:r>
          </a:p>
        </p:txBody>
      </p:sp>
      <p:sp>
        <p:nvSpPr>
          <p:cNvPr id="8" name="AutoShape 8"/>
          <p:cNvSpPr/>
          <p:nvPr/>
        </p:nvSpPr>
        <p:spPr>
          <a:xfrm>
            <a:off x="1494387" y="2979994"/>
            <a:ext cx="331622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6258" y="493941"/>
            <a:ext cx="8841084" cy="6327318"/>
            <a:chOff x="0" y="0"/>
            <a:chExt cx="4297749" cy="30757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97749" cy="3075780"/>
            </a:xfrm>
            <a:custGeom>
              <a:avLst/>
              <a:gdLst/>
              <a:ahLst/>
              <a:cxnLst/>
              <a:rect l="l" t="t" r="r" b="b"/>
              <a:pathLst>
                <a:path w="4297749" h="3075780">
                  <a:moveTo>
                    <a:pt x="0" y="0"/>
                  </a:moveTo>
                  <a:lnTo>
                    <a:pt x="4297749" y="0"/>
                  </a:lnTo>
                  <a:lnTo>
                    <a:pt x="4297749" y="3075780"/>
                  </a:lnTo>
                  <a:lnTo>
                    <a:pt x="0" y="3075780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97749" cy="3123405"/>
            </a:xfrm>
            <a:prstGeom prst="rect">
              <a:avLst/>
            </a:prstGeom>
          </p:spPr>
          <p:txBody>
            <a:bodyPr lIns="154819" tIns="154819" rIns="154819" bIns="154819" rtlCol="0" anchor="ctr"/>
            <a:lstStyle/>
            <a:p>
              <a:pPr algn="ctr">
                <a:lnSpc>
                  <a:spcPts val="38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640705" y="1419225"/>
            <a:ext cx="3381375" cy="4476750"/>
          </a:xfrm>
          <a:custGeom>
            <a:avLst/>
            <a:gdLst/>
            <a:ahLst/>
            <a:cxnLst/>
            <a:rect l="l" t="t" r="r" b="b"/>
            <a:pathLst>
              <a:path w="3381375" h="4476750">
                <a:moveTo>
                  <a:pt x="0" y="0"/>
                </a:moveTo>
                <a:lnTo>
                  <a:pt x="3381375" y="0"/>
                </a:lnTo>
                <a:lnTo>
                  <a:pt x="3381375" y="4476750"/>
                </a:lnTo>
                <a:lnTo>
                  <a:pt x="0" y="4476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884" b="-6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75956" y="2143125"/>
            <a:ext cx="4953085" cy="81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</a:pPr>
            <a:r>
              <a:rPr lang="en-US" sz="4266" spc="627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STATUS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0677" y="3162300"/>
            <a:ext cx="4400173" cy="2537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657" spc="109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My position is good and recognized by the people who work with me.</a:t>
            </a:r>
          </a:p>
        </p:txBody>
      </p:sp>
      <p:sp>
        <p:nvSpPr>
          <p:cNvPr id="8" name="AutoShape 8"/>
          <p:cNvSpPr/>
          <p:nvPr/>
        </p:nvSpPr>
        <p:spPr>
          <a:xfrm>
            <a:off x="1494387" y="2979994"/>
            <a:ext cx="331622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6258" y="493941"/>
            <a:ext cx="8841084" cy="6327318"/>
            <a:chOff x="0" y="0"/>
            <a:chExt cx="4297749" cy="30757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97749" cy="3075780"/>
            </a:xfrm>
            <a:custGeom>
              <a:avLst/>
              <a:gdLst/>
              <a:ahLst/>
              <a:cxnLst/>
              <a:rect l="l" t="t" r="r" b="b"/>
              <a:pathLst>
                <a:path w="4297749" h="3075780">
                  <a:moveTo>
                    <a:pt x="0" y="0"/>
                  </a:moveTo>
                  <a:lnTo>
                    <a:pt x="4297749" y="0"/>
                  </a:lnTo>
                  <a:lnTo>
                    <a:pt x="4297749" y="3075780"/>
                  </a:lnTo>
                  <a:lnTo>
                    <a:pt x="0" y="3075780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97749" cy="3123405"/>
            </a:xfrm>
            <a:prstGeom prst="rect">
              <a:avLst/>
            </a:prstGeom>
          </p:spPr>
          <p:txBody>
            <a:bodyPr lIns="154819" tIns="154819" rIns="154819" bIns="154819" rtlCol="0" anchor="ctr"/>
            <a:lstStyle/>
            <a:p>
              <a:pPr algn="ctr">
                <a:lnSpc>
                  <a:spcPts val="38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510155" y="1419225"/>
            <a:ext cx="3381375" cy="4476750"/>
          </a:xfrm>
          <a:custGeom>
            <a:avLst/>
            <a:gdLst/>
            <a:ahLst/>
            <a:cxnLst/>
            <a:rect l="l" t="t" r="r" b="b"/>
            <a:pathLst>
              <a:path w="3381375" h="4476750">
                <a:moveTo>
                  <a:pt x="0" y="0"/>
                </a:moveTo>
                <a:lnTo>
                  <a:pt x="3381375" y="0"/>
                </a:lnTo>
                <a:lnTo>
                  <a:pt x="3381375" y="4476750"/>
                </a:lnTo>
                <a:lnTo>
                  <a:pt x="0" y="4476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015" r="-467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39143" y="2177149"/>
            <a:ext cx="4338375" cy="81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</a:pPr>
            <a:r>
              <a:rPr lang="en-US" sz="4266" spc="627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PURPOSE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36894" y="3128276"/>
            <a:ext cx="3342872" cy="2537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657" spc="109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My work has meaning and a positive impact in the world.</a:t>
            </a:r>
          </a:p>
        </p:txBody>
      </p:sp>
      <p:sp>
        <p:nvSpPr>
          <p:cNvPr id="8" name="AutoShape 8"/>
          <p:cNvSpPr/>
          <p:nvPr/>
        </p:nvSpPr>
        <p:spPr>
          <a:xfrm>
            <a:off x="1350218" y="3014019"/>
            <a:ext cx="331622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6258" y="493941"/>
            <a:ext cx="8841084" cy="6327318"/>
            <a:chOff x="0" y="0"/>
            <a:chExt cx="4297749" cy="30757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97749" cy="3075780"/>
            </a:xfrm>
            <a:custGeom>
              <a:avLst/>
              <a:gdLst/>
              <a:ahLst/>
              <a:cxnLst/>
              <a:rect l="l" t="t" r="r" b="b"/>
              <a:pathLst>
                <a:path w="4297749" h="3075780">
                  <a:moveTo>
                    <a:pt x="0" y="0"/>
                  </a:moveTo>
                  <a:lnTo>
                    <a:pt x="4297749" y="0"/>
                  </a:lnTo>
                  <a:lnTo>
                    <a:pt x="4297749" y="3075780"/>
                  </a:lnTo>
                  <a:lnTo>
                    <a:pt x="0" y="3075780"/>
                  </a:lnTo>
                  <a:close/>
                </a:path>
              </a:pathLst>
            </a:custGeom>
            <a:solidFill>
              <a:srgbClr val="DBD7D3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97749" cy="3123405"/>
            </a:xfrm>
            <a:prstGeom prst="rect">
              <a:avLst/>
            </a:prstGeom>
          </p:spPr>
          <p:txBody>
            <a:bodyPr lIns="154819" tIns="154819" rIns="154819" bIns="154819" rtlCol="0" anchor="ctr"/>
            <a:lstStyle/>
            <a:p>
              <a:pPr algn="ctr">
                <a:lnSpc>
                  <a:spcPts val="38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594767" y="1419225"/>
            <a:ext cx="3381375" cy="4476750"/>
          </a:xfrm>
          <a:custGeom>
            <a:avLst/>
            <a:gdLst/>
            <a:ahLst/>
            <a:cxnLst/>
            <a:rect l="l" t="t" r="r" b="b"/>
            <a:pathLst>
              <a:path w="3381375" h="4476750">
                <a:moveTo>
                  <a:pt x="0" y="0"/>
                </a:moveTo>
                <a:lnTo>
                  <a:pt x="3381375" y="0"/>
                </a:lnTo>
                <a:lnTo>
                  <a:pt x="3381375" y="4476750"/>
                </a:lnTo>
                <a:lnTo>
                  <a:pt x="0" y="4476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523" r="-15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75956" y="2143125"/>
            <a:ext cx="4953085" cy="81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</a:pPr>
            <a:r>
              <a:rPr lang="en-US" sz="4266" spc="627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HONOR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7109" y="3162300"/>
            <a:ext cx="4230052" cy="2537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657" spc="109">
                <a:solidFill>
                  <a:srgbClr val="000000">
                    <a:alpha val="87843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rPr>
              <a:t>It’s important that my personal values are reflected in how I work.</a:t>
            </a:r>
          </a:p>
        </p:txBody>
      </p:sp>
      <p:sp>
        <p:nvSpPr>
          <p:cNvPr id="8" name="AutoShape 8"/>
          <p:cNvSpPr/>
          <p:nvPr/>
        </p:nvSpPr>
        <p:spPr>
          <a:xfrm>
            <a:off x="1494387" y="2979994"/>
            <a:ext cx="331622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0d1073-b73c-4cf9-a2e0-1985adf7d54f" xsi:nil="true"/>
    <lcf76f155ced4ddcb4097134ff3c332f xmlns="2f0b4cb7-2d2c-476b-a071-8ad196603c9a">
      <Terms xmlns="http://schemas.microsoft.com/office/infopath/2007/PartnerControls"/>
    </lcf76f155ced4ddcb4097134ff3c332f>
    <_dlc_DocId xmlns="ee0d1073-b73c-4cf9-a2e0-1985adf7d54f">3XNNPFDRQHSR-649832232-249</_dlc_DocId>
    <_dlc_DocIdUrl xmlns="ee0d1073-b73c-4cf9-a2e0-1985adf7d54f">
      <Url>https://myfloridacfo.sharepoint.com/sites/FLP/DFS CCN/_layouts/15/DocIdRedir.aspx?ID=3XNNPFDRQHSR-649832232-249</Url>
      <Description>3XNNPFDRQHSR-649832232-249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6AFD18EBBD724C8CD6C271456C1CEA" ma:contentTypeVersion="14" ma:contentTypeDescription="Create a new document." ma:contentTypeScope="" ma:versionID="84ff21d01e3c66125342d1de78876c9f">
  <xsd:schema xmlns:xsd="http://www.w3.org/2001/XMLSchema" xmlns:xs="http://www.w3.org/2001/XMLSchema" xmlns:p="http://schemas.microsoft.com/office/2006/metadata/properties" xmlns:ns2="ee0d1073-b73c-4cf9-a2e0-1985adf7d54f" xmlns:ns3="2f0b4cb7-2d2c-476b-a071-8ad196603c9a" targetNamespace="http://schemas.microsoft.com/office/2006/metadata/properties" ma:root="true" ma:fieldsID="22bc9cbc8ddd87c1f4facd9114a57d5f" ns2:_="" ns3:_="">
    <xsd:import namespace="ee0d1073-b73c-4cf9-a2e0-1985adf7d54f"/>
    <xsd:import namespace="2f0b4cb7-2d2c-476b-a071-8ad196603c9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d1073-b73c-4cf9-a2e0-1985adf7d54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0deb56-c673-49b7-a44c-1f8606d04005}" ma:internalName="TaxCatchAll" ma:showField="CatchAllData" ma:web="ee0d1073-b73c-4cf9-a2e0-1985adf7d5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b4cb7-2d2c-476b-a071-8ad196603c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199f5e-f571-42dc-8172-d11fd433b9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E25F82-3AC2-4867-B3AD-364EB07E068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f0b4cb7-2d2c-476b-a071-8ad196603c9a"/>
    <ds:schemaRef ds:uri="http://purl.org/dc/terms/"/>
    <ds:schemaRef ds:uri="http://schemas.microsoft.com/office/2006/documentManagement/types"/>
    <ds:schemaRef ds:uri="ee0d1073-b73c-4cf9-a2e0-1985adf7d54f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DA32A93-B09C-4142-9288-B66B072EB9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0d1073-b73c-4cf9-a2e0-1985adf7d54f"/>
    <ds:schemaRef ds:uri="2f0b4cb7-2d2c-476b-a071-8ad196603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6362DD-6292-4782-8479-0DD31A3757D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0C88765-99F5-4E3B-9D17-8B7B38407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1089</Words>
  <Application>Microsoft Office PowerPoint</Application>
  <PresentationFormat>Custom</PresentationFormat>
  <Paragraphs>178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Akzidenz-Grotesk Bold</vt:lpstr>
      <vt:lpstr>Proxima Nova Italics</vt:lpstr>
      <vt:lpstr>Calibri</vt:lpstr>
      <vt:lpstr>Akzidenz-Grotesk</vt:lpstr>
      <vt:lpstr>Proxima Nova Bold</vt:lpstr>
      <vt:lpstr>Arial</vt:lpstr>
      <vt:lpstr>Proxima Nova</vt:lpstr>
      <vt:lpstr>Canva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Motivators Presentation</dc:title>
  <cp:lastModifiedBy>Gabert, Elizabeth</cp:lastModifiedBy>
  <cp:revision>3</cp:revision>
  <cp:lastPrinted>2024-11-22T14:16:35Z</cp:lastPrinted>
  <dcterms:created xsi:type="dcterms:W3CDTF">2006-08-16T00:00:00Z</dcterms:created>
  <dcterms:modified xsi:type="dcterms:W3CDTF">2024-11-25T21:31:44Z</dcterms:modified>
  <dc:identifier>DAGXCUroUd0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0x010100366AFD18EBBD724C8CD6C271456C1CEA</vt:lpwstr>
  </property>
  <property fmtid="{D5CDD505-2E9C-101B-9397-08002B2CF9AE}" pid="3" name="MediaServiceImageTags">
    <vt:lpwstr/>
  </property>
  <property fmtid="{D5CDD505-2E9C-101B-9397-08002B2CF9AE}" pid="4" name="_dlc_DocIdItemGuid">
    <vt:lpwstr>7b6f4a48-b8d5-4611-8863-25ab25f1dfba</vt:lpwstr>
  </property>
</Properties>
</file>