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058400" cy="15544800"/>
  <p:notesSz cx="6858000" cy="9144000"/>
  <p:embeddedFontLst>
    <p:embeddedFont>
      <p:font typeface="Apricots" panose="020B0604020202020204" charset="0"/>
      <p:regular r:id="rId3"/>
    </p:embeddedFont>
    <p:embeddedFont>
      <p:font typeface="Bebas Neue" panose="020B0606020202050201" pitchFamily="34" charset="0"/>
      <p:regular r:id="rId4"/>
    </p:embeddedFont>
    <p:embeddedFont>
      <p:font typeface="Canva Sans" panose="020B0604020202020204" charset="0"/>
      <p:regular r:id="rId5"/>
    </p:embeddedFont>
    <p:embeddedFont>
      <p:font typeface="Canva Sans Bold" panose="020B0604020202020204" charset="0"/>
      <p:regular r:id="rId6"/>
    </p:embeddedFont>
    <p:embeddedFont>
      <p:font typeface="Open Sauce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32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s://myfloridacfo.sharepoint.com/sites/LnD/CCN" TargetMode="External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058400" cy="15544800"/>
          </a:xfrm>
          <a:custGeom>
            <a:avLst/>
            <a:gdLst/>
            <a:ahLst/>
            <a:cxnLst/>
            <a:rect l="l" t="t" r="r" b="b"/>
            <a:pathLst>
              <a:path w="10058400" h="15544800">
                <a:moveTo>
                  <a:pt x="0" y="0"/>
                </a:moveTo>
                <a:lnTo>
                  <a:pt x="10058400" y="0"/>
                </a:lnTo>
                <a:lnTo>
                  <a:pt x="10058400" y="15544800"/>
                </a:lnTo>
                <a:lnTo>
                  <a:pt x="0" y="1554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409" t="-735" r="-28409" b="-73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747487">
            <a:off x="1717733" y="1502250"/>
            <a:ext cx="589652" cy="178472"/>
          </a:xfrm>
          <a:custGeom>
            <a:avLst/>
            <a:gdLst/>
            <a:ahLst/>
            <a:cxnLst/>
            <a:rect l="l" t="t" r="r" b="b"/>
            <a:pathLst>
              <a:path w="589652" h="178472">
                <a:moveTo>
                  <a:pt x="0" y="0"/>
                </a:moveTo>
                <a:lnTo>
                  <a:pt x="589652" y="0"/>
                </a:lnTo>
                <a:lnTo>
                  <a:pt x="589652" y="178472"/>
                </a:lnTo>
                <a:lnTo>
                  <a:pt x="0" y="1784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947699" y="857863"/>
            <a:ext cx="207824" cy="203257"/>
          </a:xfrm>
          <a:custGeom>
            <a:avLst/>
            <a:gdLst/>
            <a:ahLst/>
            <a:cxnLst/>
            <a:rect l="l" t="t" r="r" b="b"/>
            <a:pathLst>
              <a:path w="207824" h="203257">
                <a:moveTo>
                  <a:pt x="0" y="0"/>
                </a:moveTo>
                <a:lnTo>
                  <a:pt x="207825" y="0"/>
                </a:lnTo>
                <a:lnTo>
                  <a:pt x="207825" y="203257"/>
                </a:lnTo>
                <a:lnTo>
                  <a:pt x="0" y="2032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84292" y="2757435"/>
            <a:ext cx="9689816" cy="2876824"/>
            <a:chOff x="0" y="0"/>
            <a:chExt cx="12919754" cy="3835766"/>
          </a:xfrm>
        </p:grpSpPr>
        <p:grpSp>
          <p:nvGrpSpPr>
            <p:cNvPr id="6" name="Group 6"/>
            <p:cNvGrpSpPr/>
            <p:nvPr/>
          </p:nvGrpSpPr>
          <p:grpSpPr>
            <a:xfrm>
              <a:off x="1937312" y="0"/>
              <a:ext cx="10982442" cy="3835766"/>
              <a:chOff x="0" y="0"/>
              <a:chExt cx="1935544" cy="67601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935544" cy="676015"/>
              </a:xfrm>
              <a:custGeom>
                <a:avLst/>
                <a:gdLst/>
                <a:ahLst/>
                <a:cxnLst/>
                <a:rect l="l" t="t" r="r" b="b"/>
                <a:pathLst>
                  <a:path w="1935544" h="676015">
                    <a:moveTo>
                      <a:pt x="50989" y="0"/>
                    </a:moveTo>
                    <a:lnTo>
                      <a:pt x="1884555" y="0"/>
                    </a:lnTo>
                    <a:cubicBezTo>
                      <a:pt x="1898078" y="0"/>
                      <a:pt x="1911047" y="5372"/>
                      <a:pt x="1920610" y="14934"/>
                    </a:cubicBezTo>
                    <a:cubicBezTo>
                      <a:pt x="1930172" y="24497"/>
                      <a:pt x="1935544" y="37466"/>
                      <a:pt x="1935544" y="50989"/>
                    </a:cubicBezTo>
                    <a:lnTo>
                      <a:pt x="1935544" y="625025"/>
                    </a:lnTo>
                    <a:cubicBezTo>
                      <a:pt x="1935544" y="653186"/>
                      <a:pt x="1912715" y="676015"/>
                      <a:pt x="1884555" y="676015"/>
                    </a:cubicBezTo>
                    <a:lnTo>
                      <a:pt x="50989" y="676015"/>
                    </a:lnTo>
                    <a:cubicBezTo>
                      <a:pt x="22829" y="676015"/>
                      <a:pt x="0" y="653186"/>
                      <a:pt x="0" y="625025"/>
                    </a:cubicBezTo>
                    <a:lnTo>
                      <a:pt x="0" y="50989"/>
                    </a:lnTo>
                    <a:cubicBezTo>
                      <a:pt x="0" y="22829"/>
                      <a:pt x="22829" y="0"/>
                      <a:pt x="50989" y="0"/>
                    </a:cubicBezTo>
                    <a:close/>
                  </a:path>
                </a:pathLst>
              </a:custGeom>
              <a:solidFill>
                <a:srgbClr val="C5E8F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1935544" cy="714115"/>
              </a:xfrm>
              <a:prstGeom prst="rect">
                <a:avLst/>
              </a:prstGeom>
            </p:spPr>
            <p:txBody>
              <a:bodyPr lIns="53670" tIns="53670" rIns="53670" bIns="5367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0"/>
              <a:ext cx="4014231" cy="3835766"/>
              <a:chOff x="0" y="0"/>
              <a:chExt cx="707467" cy="67601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07467" cy="676015"/>
              </a:xfrm>
              <a:custGeom>
                <a:avLst/>
                <a:gdLst/>
                <a:ahLst/>
                <a:cxnLst/>
                <a:rect l="l" t="t" r="r" b="b"/>
                <a:pathLst>
                  <a:path w="707467" h="676015">
                    <a:moveTo>
                      <a:pt x="139501" y="0"/>
                    </a:moveTo>
                    <a:lnTo>
                      <a:pt x="567966" y="0"/>
                    </a:lnTo>
                    <a:cubicBezTo>
                      <a:pt x="645011" y="0"/>
                      <a:pt x="707467" y="62457"/>
                      <a:pt x="707467" y="139501"/>
                    </a:cubicBezTo>
                    <a:lnTo>
                      <a:pt x="707467" y="536514"/>
                    </a:lnTo>
                    <a:cubicBezTo>
                      <a:pt x="707467" y="613558"/>
                      <a:pt x="645011" y="676015"/>
                      <a:pt x="567966" y="676015"/>
                    </a:cubicBezTo>
                    <a:lnTo>
                      <a:pt x="139501" y="676015"/>
                    </a:lnTo>
                    <a:cubicBezTo>
                      <a:pt x="62457" y="676015"/>
                      <a:pt x="0" y="613558"/>
                      <a:pt x="0" y="536514"/>
                    </a:cubicBezTo>
                    <a:lnTo>
                      <a:pt x="0" y="139501"/>
                    </a:lnTo>
                    <a:cubicBezTo>
                      <a:pt x="0" y="62457"/>
                      <a:pt x="62457" y="0"/>
                      <a:pt x="139501" y="0"/>
                    </a:cubicBezTo>
                    <a:close/>
                  </a:path>
                </a:pathLst>
              </a:custGeom>
              <a:solidFill>
                <a:srgbClr val="23648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707467" cy="714115"/>
              </a:xfrm>
              <a:prstGeom prst="rect">
                <a:avLst/>
              </a:prstGeom>
            </p:spPr>
            <p:txBody>
              <a:bodyPr lIns="53670" tIns="53670" rIns="53670" bIns="5367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506621" y="581086"/>
              <a:ext cx="3000989" cy="2904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44"/>
                </a:lnSpc>
              </a:pPr>
              <a:r>
                <a:rPr lang="en-US" sz="4747" spc="545" dirty="0">
                  <a:solidFill>
                    <a:schemeClr val="bg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What is </a:t>
              </a:r>
            </a:p>
            <a:p>
              <a:pPr algn="ctr">
                <a:lnSpc>
                  <a:spcPts val="5744"/>
                </a:lnSpc>
              </a:pPr>
              <a:r>
                <a:rPr lang="en-US" sz="4747" spc="545" dirty="0">
                  <a:solidFill>
                    <a:schemeClr val="bg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Florida</a:t>
              </a:r>
            </a:p>
            <a:p>
              <a:pPr algn="ctr">
                <a:lnSpc>
                  <a:spcPts val="5744"/>
                </a:lnSpc>
              </a:pPr>
              <a:r>
                <a:rPr lang="en-US" sz="4747" spc="545" dirty="0">
                  <a:solidFill>
                    <a:schemeClr val="bg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PALM?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205429" y="609571"/>
              <a:ext cx="8457554" cy="26451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23"/>
                </a:lnSpc>
              </a:pPr>
              <a:r>
                <a:rPr lang="en-US" sz="2865" b="1">
                  <a:solidFill>
                    <a:srgbClr val="23648A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Florida PALM</a:t>
              </a:r>
              <a:r>
                <a:rPr lang="en-US" sz="2865">
                  <a:solidFill>
                    <a:srgbClr val="23648A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is a multiyear endeavor to replace the accounting and cash management systems (FLAIR and CMS) with a cloud-based financial management solution. 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915382" y="5939060"/>
            <a:ext cx="7561490" cy="2496884"/>
            <a:chOff x="0" y="0"/>
            <a:chExt cx="1935544" cy="63913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35544" cy="639137"/>
            </a:xfrm>
            <a:custGeom>
              <a:avLst/>
              <a:gdLst/>
              <a:ahLst/>
              <a:cxnLst/>
              <a:rect l="l" t="t" r="r" b="b"/>
              <a:pathLst>
                <a:path w="1935544" h="639137">
                  <a:moveTo>
                    <a:pt x="51193" y="0"/>
                  </a:moveTo>
                  <a:lnTo>
                    <a:pt x="1884351" y="0"/>
                  </a:lnTo>
                  <a:cubicBezTo>
                    <a:pt x="1897928" y="0"/>
                    <a:pt x="1910949" y="5394"/>
                    <a:pt x="1920550" y="14994"/>
                  </a:cubicBezTo>
                  <a:cubicBezTo>
                    <a:pt x="1930151" y="24595"/>
                    <a:pt x="1935544" y="37616"/>
                    <a:pt x="1935544" y="51193"/>
                  </a:cubicBezTo>
                  <a:lnTo>
                    <a:pt x="1935544" y="587944"/>
                  </a:lnTo>
                  <a:cubicBezTo>
                    <a:pt x="1935544" y="601521"/>
                    <a:pt x="1930151" y="614542"/>
                    <a:pt x="1920550" y="624143"/>
                  </a:cubicBezTo>
                  <a:cubicBezTo>
                    <a:pt x="1910949" y="633744"/>
                    <a:pt x="1897928" y="639137"/>
                    <a:pt x="1884351" y="639137"/>
                  </a:cubicBezTo>
                  <a:lnTo>
                    <a:pt x="51193" y="639137"/>
                  </a:lnTo>
                  <a:cubicBezTo>
                    <a:pt x="22920" y="639137"/>
                    <a:pt x="0" y="616217"/>
                    <a:pt x="0" y="587944"/>
                  </a:cubicBezTo>
                  <a:lnTo>
                    <a:pt x="0" y="51193"/>
                  </a:lnTo>
                  <a:cubicBezTo>
                    <a:pt x="0" y="37616"/>
                    <a:pt x="5394" y="24595"/>
                    <a:pt x="14994" y="14994"/>
                  </a:cubicBezTo>
                  <a:cubicBezTo>
                    <a:pt x="24595" y="5394"/>
                    <a:pt x="37616" y="0"/>
                    <a:pt x="51193" y="0"/>
                  </a:cubicBezTo>
                  <a:close/>
                </a:path>
              </a:pathLst>
            </a:custGeom>
            <a:solidFill>
              <a:srgbClr val="C5E8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935544" cy="677237"/>
            </a:xfrm>
            <a:prstGeom prst="rect">
              <a:avLst/>
            </a:prstGeom>
          </p:spPr>
          <p:txBody>
            <a:bodyPr lIns="53457" tIns="53457" rIns="53457" bIns="5345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81529" y="5939060"/>
            <a:ext cx="2454787" cy="2496884"/>
            <a:chOff x="0" y="0"/>
            <a:chExt cx="628361" cy="63913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8361" cy="639137"/>
            </a:xfrm>
            <a:custGeom>
              <a:avLst/>
              <a:gdLst/>
              <a:ahLst/>
              <a:cxnLst/>
              <a:rect l="l" t="t" r="r" b="b"/>
              <a:pathLst>
                <a:path w="628361" h="639137">
                  <a:moveTo>
                    <a:pt x="157690" y="0"/>
                  </a:moveTo>
                  <a:lnTo>
                    <a:pt x="470671" y="0"/>
                  </a:lnTo>
                  <a:cubicBezTo>
                    <a:pt x="557761" y="0"/>
                    <a:pt x="628361" y="70600"/>
                    <a:pt x="628361" y="157690"/>
                  </a:cubicBezTo>
                  <a:lnTo>
                    <a:pt x="628361" y="481447"/>
                  </a:lnTo>
                  <a:cubicBezTo>
                    <a:pt x="628361" y="523269"/>
                    <a:pt x="611748" y="563378"/>
                    <a:pt x="582175" y="592951"/>
                  </a:cubicBezTo>
                  <a:cubicBezTo>
                    <a:pt x="552602" y="622523"/>
                    <a:pt x="512493" y="639137"/>
                    <a:pt x="470671" y="639137"/>
                  </a:cubicBezTo>
                  <a:lnTo>
                    <a:pt x="157690" y="639137"/>
                  </a:lnTo>
                  <a:cubicBezTo>
                    <a:pt x="115868" y="639137"/>
                    <a:pt x="75759" y="622523"/>
                    <a:pt x="46186" y="592951"/>
                  </a:cubicBezTo>
                  <a:cubicBezTo>
                    <a:pt x="16614" y="563378"/>
                    <a:pt x="0" y="523269"/>
                    <a:pt x="0" y="481447"/>
                  </a:cubicBezTo>
                  <a:lnTo>
                    <a:pt x="0" y="157690"/>
                  </a:lnTo>
                  <a:cubicBezTo>
                    <a:pt x="0" y="115868"/>
                    <a:pt x="16614" y="75759"/>
                    <a:pt x="46186" y="46186"/>
                  </a:cubicBezTo>
                  <a:cubicBezTo>
                    <a:pt x="75759" y="16614"/>
                    <a:pt x="115868" y="0"/>
                    <a:pt x="157690" y="0"/>
                  </a:cubicBezTo>
                  <a:close/>
                </a:path>
              </a:pathLst>
            </a:custGeom>
            <a:solidFill>
              <a:srgbClr val="23648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628361" cy="677237"/>
            </a:xfrm>
            <a:prstGeom prst="rect">
              <a:avLst/>
            </a:prstGeom>
          </p:spPr>
          <p:txBody>
            <a:bodyPr lIns="53457" tIns="53457" rIns="53457" bIns="53457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81529" y="8740744"/>
            <a:ext cx="8895343" cy="2496884"/>
            <a:chOff x="0" y="0"/>
            <a:chExt cx="11860457" cy="3329179"/>
          </a:xfrm>
        </p:grpSpPr>
        <p:grpSp>
          <p:nvGrpSpPr>
            <p:cNvPr id="21" name="Group 21"/>
            <p:cNvGrpSpPr/>
            <p:nvPr/>
          </p:nvGrpSpPr>
          <p:grpSpPr>
            <a:xfrm>
              <a:off x="1778471" y="0"/>
              <a:ext cx="10081986" cy="3329179"/>
              <a:chOff x="0" y="0"/>
              <a:chExt cx="1935544" cy="639137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935544" cy="639137"/>
              </a:xfrm>
              <a:custGeom>
                <a:avLst/>
                <a:gdLst/>
                <a:ahLst/>
                <a:cxnLst/>
                <a:rect l="l" t="t" r="r" b="b"/>
                <a:pathLst>
                  <a:path w="1935544" h="639137">
                    <a:moveTo>
                      <a:pt x="51193" y="0"/>
                    </a:moveTo>
                    <a:lnTo>
                      <a:pt x="1884351" y="0"/>
                    </a:lnTo>
                    <a:cubicBezTo>
                      <a:pt x="1897928" y="0"/>
                      <a:pt x="1910949" y="5394"/>
                      <a:pt x="1920550" y="14994"/>
                    </a:cubicBezTo>
                    <a:cubicBezTo>
                      <a:pt x="1930151" y="24595"/>
                      <a:pt x="1935544" y="37616"/>
                      <a:pt x="1935544" y="51193"/>
                    </a:cubicBezTo>
                    <a:lnTo>
                      <a:pt x="1935544" y="587944"/>
                    </a:lnTo>
                    <a:cubicBezTo>
                      <a:pt x="1935544" y="601521"/>
                      <a:pt x="1930151" y="614542"/>
                      <a:pt x="1920550" y="624143"/>
                    </a:cubicBezTo>
                    <a:cubicBezTo>
                      <a:pt x="1910949" y="633744"/>
                      <a:pt x="1897928" y="639137"/>
                      <a:pt x="1884351" y="639137"/>
                    </a:cubicBezTo>
                    <a:lnTo>
                      <a:pt x="51193" y="639137"/>
                    </a:lnTo>
                    <a:cubicBezTo>
                      <a:pt x="22920" y="639137"/>
                      <a:pt x="0" y="616217"/>
                      <a:pt x="0" y="587944"/>
                    </a:cubicBezTo>
                    <a:lnTo>
                      <a:pt x="0" y="51193"/>
                    </a:lnTo>
                    <a:cubicBezTo>
                      <a:pt x="0" y="37616"/>
                      <a:pt x="5394" y="24595"/>
                      <a:pt x="14994" y="14994"/>
                    </a:cubicBezTo>
                    <a:cubicBezTo>
                      <a:pt x="24595" y="5394"/>
                      <a:pt x="37616" y="0"/>
                      <a:pt x="51193" y="0"/>
                    </a:cubicBezTo>
                    <a:close/>
                  </a:path>
                </a:pathLst>
              </a:custGeom>
              <a:solidFill>
                <a:srgbClr val="C5E8F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1935544" cy="6772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0" y="0"/>
              <a:ext cx="3273049" cy="3329179"/>
              <a:chOff x="0" y="0"/>
              <a:chExt cx="628361" cy="639137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28361" cy="639137"/>
              </a:xfrm>
              <a:custGeom>
                <a:avLst/>
                <a:gdLst/>
                <a:ahLst/>
                <a:cxnLst/>
                <a:rect l="l" t="t" r="r" b="b"/>
                <a:pathLst>
                  <a:path w="628361" h="639137">
                    <a:moveTo>
                      <a:pt x="157690" y="0"/>
                    </a:moveTo>
                    <a:lnTo>
                      <a:pt x="470671" y="0"/>
                    </a:lnTo>
                    <a:cubicBezTo>
                      <a:pt x="557761" y="0"/>
                      <a:pt x="628361" y="70600"/>
                      <a:pt x="628361" y="157690"/>
                    </a:cubicBezTo>
                    <a:lnTo>
                      <a:pt x="628361" y="481447"/>
                    </a:lnTo>
                    <a:cubicBezTo>
                      <a:pt x="628361" y="523269"/>
                      <a:pt x="611748" y="563378"/>
                      <a:pt x="582175" y="592951"/>
                    </a:cubicBezTo>
                    <a:cubicBezTo>
                      <a:pt x="552602" y="622523"/>
                      <a:pt x="512493" y="639137"/>
                      <a:pt x="470671" y="639137"/>
                    </a:cubicBezTo>
                    <a:lnTo>
                      <a:pt x="157690" y="639137"/>
                    </a:lnTo>
                    <a:cubicBezTo>
                      <a:pt x="115868" y="639137"/>
                      <a:pt x="75759" y="622523"/>
                      <a:pt x="46186" y="592951"/>
                    </a:cubicBezTo>
                    <a:cubicBezTo>
                      <a:pt x="16614" y="563378"/>
                      <a:pt x="0" y="523269"/>
                      <a:pt x="0" y="481447"/>
                    </a:cubicBezTo>
                    <a:lnTo>
                      <a:pt x="0" y="157690"/>
                    </a:lnTo>
                    <a:cubicBezTo>
                      <a:pt x="0" y="115868"/>
                      <a:pt x="16614" y="75759"/>
                      <a:pt x="46186" y="46186"/>
                    </a:cubicBezTo>
                    <a:cubicBezTo>
                      <a:pt x="75759" y="16614"/>
                      <a:pt x="115868" y="0"/>
                      <a:pt x="157690" y="0"/>
                    </a:cubicBezTo>
                    <a:close/>
                  </a:path>
                </a:pathLst>
              </a:custGeom>
              <a:solidFill>
                <a:srgbClr val="23648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628361" cy="6772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323821" y="573166"/>
              <a:ext cx="2625406" cy="2251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46"/>
                </a:lnSpc>
              </a:pPr>
              <a:r>
                <a:rPr lang="en-US" sz="3674" spc="422" dirty="0">
                  <a:solidFill>
                    <a:schemeClr val="bg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 are</a:t>
              </a:r>
            </a:p>
            <a:p>
              <a:pPr algn="ctr">
                <a:lnSpc>
                  <a:spcPts val="4446"/>
                </a:lnSpc>
              </a:pPr>
              <a:r>
                <a:rPr lang="en-US" sz="3674" spc="422" dirty="0">
                  <a:solidFill>
                    <a:schemeClr val="bg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you</a:t>
              </a:r>
            </a:p>
            <a:p>
              <a:pPr algn="ctr">
                <a:lnSpc>
                  <a:spcPts val="4446"/>
                </a:lnSpc>
              </a:pPr>
              <a:r>
                <a:rPr lang="en-US" sz="3674" spc="422" dirty="0">
                  <a:solidFill>
                    <a:schemeClr val="bg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ready?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3487701" y="198565"/>
              <a:ext cx="8107254" cy="2916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78"/>
                </a:lnSpc>
              </a:pPr>
              <a:r>
                <a:rPr lang="en-US" sz="2641">
                  <a:solidFill>
                    <a:srgbClr val="23648A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The Change Champion Network has created an abundance of resources to guide you to successful Florida PALM implementation! Visit our stakeholder SharePoint site, here:</a:t>
              </a:r>
            </a:p>
            <a:p>
              <a:pPr algn="ctr">
                <a:lnSpc>
                  <a:spcPts val="2878"/>
                </a:lnSpc>
              </a:pPr>
              <a:r>
                <a:rPr lang="en-US" sz="2641" b="1" u="sng">
                  <a:solidFill>
                    <a:srgbClr val="23648A"/>
                  </a:solidFill>
                  <a:latin typeface="Canva Sans Bold"/>
                  <a:ea typeface="Canva Sans Bold"/>
                  <a:cs typeface="Canva Sans Bold"/>
                  <a:sym typeface="Canva Sans Bold"/>
                  <a:hlinkClick r:id="rId5" tooltip="https://myfloridacfo.sharepoint.com/sites/LnD/CCN"/>
                </a:rPr>
                <a:t>DFS Florida PALM Stakeholders Site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434853" y="11066101"/>
            <a:ext cx="3509247" cy="4364399"/>
            <a:chOff x="0" y="0"/>
            <a:chExt cx="4678997" cy="5819198"/>
          </a:xfrm>
        </p:grpSpPr>
        <p:sp>
          <p:nvSpPr>
            <p:cNvPr id="30" name="Freeform 30"/>
            <p:cNvSpPr/>
            <p:nvPr/>
          </p:nvSpPr>
          <p:spPr>
            <a:xfrm>
              <a:off x="26761" y="862231"/>
              <a:ext cx="4652236" cy="4956967"/>
            </a:xfrm>
            <a:custGeom>
              <a:avLst/>
              <a:gdLst/>
              <a:ahLst/>
              <a:cxnLst/>
              <a:rect l="l" t="t" r="r" b="b"/>
              <a:pathLst>
                <a:path w="4652236" h="4956967">
                  <a:moveTo>
                    <a:pt x="0" y="0"/>
                  </a:moveTo>
                  <a:lnTo>
                    <a:pt x="4652236" y="0"/>
                  </a:lnTo>
                  <a:lnTo>
                    <a:pt x="4652236" y="4956967"/>
                  </a:lnTo>
                  <a:lnTo>
                    <a:pt x="0" y="4956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43483" y="1618778"/>
              <a:ext cx="1546043" cy="1540421"/>
            </a:xfrm>
            <a:custGeom>
              <a:avLst/>
              <a:gdLst/>
              <a:ahLst/>
              <a:cxnLst/>
              <a:rect l="l" t="t" r="r" b="b"/>
              <a:pathLst>
                <a:path w="1546043" h="1540421">
                  <a:moveTo>
                    <a:pt x="0" y="0"/>
                  </a:moveTo>
                  <a:lnTo>
                    <a:pt x="1546043" y="0"/>
                  </a:lnTo>
                  <a:lnTo>
                    <a:pt x="1546043" y="1540421"/>
                  </a:lnTo>
                  <a:lnTo>
                    <a:pt x="0" y="15404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414528" y="2281452"/>
              <a:ext cx="897472" cy="877747"/>
            </a:xfrm>
            <a:custGeom>
              <a:avLst/>
              <a:gdLst/>
              <a:ahLst/>
              <a:cxnLst/>
              <a:rect l="l" t="t" r="r" b="b"/>
              <a:pathLst>
                <a:path w="897472" h="877747">
                  <a:moveTo>
                    <a:pt x="0" y="0"/>
                  </a:moveTo>
                  <a:lnTo>
                    <a:pt x="897471" y="0"/>
                  </a:lnTo>
                  <a:lnTo>
                    <a:pt x="897471" y="877747"/>
                  </a:lnTo>
                  <a:lnTo>
                    <a:pt x="0" y="8777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 rot="-909429">
              <a:off x="106223" y="1814922"/>
              <a:ext cx="477014" cy="466530"/>
            </a:xfrm>
            <a:custGeom>
              <a:avLst/>
              <a:gdLst/>
              <a:ahLst/>
              <a:cxnLst/>
              <a:rect l="l" t="t" r="r" b="b"/>
              <a:pathLst>
                <a:path w="477014" h="466530">
                  <a:moveTo>
                    <a:pt x="0" y="0"/>
                  </a:moveTo>
                  <a:lnTo>
                    <a:pt x="477014" y="0"/>
                  </a:lnTo>
                  <a:lnTo>
                    <a:pt x="477014" y="466530"/>
                  </a:lnTo>
                  <a:lnTo>
                    <a:pt x="0" y="466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 rot="1272424">
              <a:off x="1073492" y="1665537"/>
              <a:ext cx="477014" cy="466530"/>
            </a:xfrm>
            <a:custGeom>
              <a:avLst/>
              <a:gdLst/>
              <a:ahLst/>
              <a:cxnLst/>
              <a:rect l="l" t="t" r="r" b="b"/>
              <a:pathLst>
                <a:path w="477014" h="466530">
                  <a:moveTo>
                    <a:pt x="0" y="0"/>
                  </a:moveTo>
                  <a:lnTo>
                    <a:pt x="477014" y="0"/>
                  </a:lnTo>
                  <a:lnTo>
                    <a:pt x="477014" y="466530"/>
                  </a:lnTo>
                  <a:lnTo>
                    <a:pt x="0" y="4665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/>
            <p:nvPr/>
          </p:nvSpPr>
          <p:spPr>
            <a:xfrm rot="1950296">
              <a:off x="1212990" y="2614286"/>
              <a:ext cx="1096872" cy="1092884"/>
            </a:xfrm>
            <a:custGeom>
              <a:avLst/>
              <a:gdLst/>
              <a:ahLst/>
              <a:cxnLst/>
              <a:rect l="l" t="t" r="r" b="b"/>
              <a:pathLst>
                <a:path w="1096872" h="1092884">
                  <a:moveTo>
                    <a:pt x="0" y="0"/>
                  </a:moveTo>
                  <a:lnTo>
                    <a:pt x="1096873" y="0"/>
                  </a:lnTo>
                  <a:lnTo>
                    <a:pt x="1096873" y="1092883"/>
                  </a:lnTo>
                  <a:lnTo>
                    <a:pt x="0" y="10928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 rot="1950296">
              <a:off x="1344717" y="3065435"/>
              <a:ext cx="636730" cy="622736"/>
            </a:xfrm>
            <a:custGeom>
              <a:avLst/>
              <a:gdLst/>
              <a:ahLst/>
              <a:cxnLst/>
              <a:rect l="l" t="t" r="r" b="b"/>
              <a:pathLst>
                <a:path w="636730" h="622736">
                  <a:moveTo>
                    <a:pt x="0" y="0"/>
                  </a:moveTo>
                  <a:lnTo>
                    <a:pt x="636729" y="0"/>
                  </a:lnTo>
                  <a:lnTo>
                    <a:pt x="636729" y="622736"/>
                  </a:lnTo>
                  <a:lnTo>
                    <a:pt x="0" y="6227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 rot="1040867">
              <a:off x="1439867" y="2611458"/>
              <a:ext cx="338427" cy="330989"/>
            </a:xfrm>
            <a:custGeom>
              <a:avLst/>
              <a:gdLst/>
              <a:ahLst/>
              <a:cxnLst/>
              <a:rect l="l" t="t" r="r" b="b"/>
              <a:pathLst>
                <a:path w="338427" h="330989">
                  <a:moveTo>
                    <a:pt x="0" y="0"/>
                  </a:moveTo>
                  <a:lnTo>
                    <a:pt x="338428" y="0"/>
                  </a:lnTo>
                  <a:lnTo>
                    <a:pt x="338428" y="330989"/>
                  </a:lnTo>
                  <a:lnTo>
                    <a:pt x="0" y="3309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 rot="3222721">
              <a:off x="2075565" y="2890848"/>
              <a:ext cx="338427" cy="330989"/>
            </a:xfrm>
            <a:custGeom>
              <a:avLst/>
              <a:gdLst/>
              <a:ahLst/>
              <a:cxnLst/>
              <a:rect l="l" t="t" r="r" b="b"/>
              <a:pathLst>
                <a:path w="338427" h="330989">
                  <a:moveTo>
                    <a:pt x="0" y="0"/>
                  </a:moveTo>
                  <a:lnTo>
                    <a:pt x="338427" y="0"/>
                  </a:lnTo>
                  <a:lnTo>
                    <a:pt x="338427" y="330989"/>
                  </a:lnTo>
                  <a:lnTo>
                    <a:pt x="0" y="3309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>
            <a:xfrm rot="590630">
              <a:off x="1648234" y="1318476"/>
              <a:ext cx="1409290" cy="1404165"/>
            </a:xfrm>
            <a:custGeom>
              <a:avLst/>
              <a:gdLst/>
              <a:ahLst/>
              <a:cxnLst/>
              <a:rect l="l" t="t" r="r" b="b"/>
              <a:pathLst>
                <a:path w="1409290" h="1404165">
                  <a:moveTo>
                    <a:pt x="0" y="0"/>
                  </a:moveTo>
                  <a:lnTo>
                    <a:pt x="1409290" y="0"/>
                  </a:lnTo>
                  <a:lnTo>
                    <a:pt x="1409290" y="1404165"/>
                  </a:lnTo>
                  <a:lnTo>
                    <a:pt x="0" y="1404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/>
            <p:nvPr/>
          </p:nvSpPr>
          <p:spPr>
            <a:xfrm rot="590630">
              <a:off x="1934195" y="1925374"/>
              <a:ext cx="818087" cy="800107"/>
            </a:xfrm>
            <a:custGeom>
              <a:avLst/>
              <a:gdLst/>
              <a:ahLst/>
              <a:cxnLst/>
              <a:rect l="l" t="t" r="r" b="b"/>
              <a:pathLst>
                <a:path w="818087" h="800107">
                  <a:moveTo>
                    <a:pt x="0" y="0"/>
                  </a:moveTo>
                  <a:lnTo>
                    <a:pt x="818087" y="0"/>
                  </a:lnTo>
                  <a:lnTo>
                    <a:pt x="818087" y="800107"/>
                  </a:lnTo>
                  <a:lnTo>
                    <a:pt x="0" y="8001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 rot="-318798">
              <a:off x="1764867" y="1428322"/>
              <a:ext cx="434820" cy="425264"/>
            </a:xfrm>
            <a:custGeom>
              <a:avLst/>
              <a:gdLst/>
              <a:ahLst/>
              <a:cxnLst/>
              <a:rect l="l" t="t" r="r" b="b"/>
              <a:pathLst>
                <a:path w="434820" h="425264">
                  <a:moveTo>
                    <a:pt x="0" y="0"/>
                  </a:moveTo>
                  <a:lnTo>
                    <a:pt x="434820" y="0"/>
                  </a:lnTo>
                  <a:lnTo>
                    <a:pt x="434820" y="425264"/>
                  </a:lnTo>
                  <a:lnTo>
                    <a:pt x="0" y="425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/>
            <p:nvPr/>
          </p:nvSpPr>
          <p:spPr>
            <a:xfrm rot="1863055">
              <a:off x="2656877" y="1444896"/>
              <a:ext cx="434820" cy="425264"/>
            </a:xfrm>
            <a:custGeom>
              <a:avLst/>
              <a:gdLst/>
              <a:ahLst/>
              <a:cxnLst/>
              <a:rect l="l" t="t" r="r" b="b"/>
              <a:pathLst>
                <a:path w="434820" h="425264">
                  <a:moveTo>
                    <a:pt x="0" y="0"/>
                  </a:moveTo>
                  <a:lnTo>
                    <a:pt x="434820" y="0"/>
                  </a:lnTo>
                  <a:lnTo>
                    <a:pt x="434820" y="425263"/>
                  </a:lnTo>
                  <a:lnTo>
                    <a:pt x="0" y="425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3"/>
            <p:cNvSpPr/>
            <p:nvPr/>
          </p:nvSpPr>
          <p:spPr>
            <a:xfrm rot="2539563">
              <a:off x="2517349" y="2181053"/>
              <a:ext cx="1409290" cy="1404165"/>
            </a:xfrm>
            <a:custGeom>
              <a:avLst/>
              <a:gdLst/>
              <a:ahLst/>
              <a:cxnLst/>
              <a:rect l="l" t="t" r="r" b="b"/>
              <a:pathLst>
                <a:path w="1409290" h="1404165">
                  <a:moveTo>
                    <a:pt x="0" y="0"/>
                  </a:moveTo>
                  <a:lnTo>
                    <a:pt x="1409290" y="0"/>
                  </a:lnTo>
                  <a:lnTo>
                    <a:pt x="1409290" y="1404165"/>
                  </a:lnTo>
                  <a:lnTo>
                    <a:pt x="0" y="14041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4"/>
            <p:cNvSpPr/>
            <p:nvPr/>
          </p:nvSpPr>
          <p:spPr>
            <a:xfrm rot="2539563">
              <a:off x="2641092" y="2735080"/>
              <a:ext cx="818087" cy="800107"/>
            </a:xfrm>
            <a:custGeom>
              <a:avLst/>
              <a:gdLst/>
              <a:ahLst/>
              <a:cxnLst/>
              <a:rect l="l" t="t" r="r" b="b"/>
              <a:pathLst>
                <a:path w="818087" h="800107">
                  <a:moveTo>
                    <a:pt x="0" y="0"/>
                  </a:moveTo>
                  <a:lnTo>
                    <a:pt x="818087" y="0"/>
                  </a:lnTo>
                  <a:lnTo>
                    <a:pt x="818087" y="800107"/>
                  </a:lnTo>
                  <a:lnTo>
                    <a:pt x="0" y="8001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/>
            <p:nvPr/>
          </p:nvSpPr>
          <p:spPr>
            <a:xfrm rot="1630133">
              <a:off x="2895822" y="2151258"/>
              <a:ext cx="434820" cy="425264"/>
            </a:xfrm>
            <a:custGeom>
              <a:avLst/>
              <a:gdLst/>
              <a:ahLst/>
              <a:cxnLst/>
              <a:rect l="l" t="t" r="r" b="b"/>
              <a:pathLst>
                <a:path w="434820" h="425264">
                  <a:moveTo>
                    <a:pt x="0" y="0"/>
                  </a:moveTo>
                  <a:lnTo>
                    <a:pt x="434820" y="0"/>
                  </a:lnTo>
                  <a:lnTo>
                    <a:pt x="434820" y="425264"/>
                  </a:lnTo>
                  <a:lnTo>
                    <a:pt x="0" y="425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/>
            <p:nvPr/>
          </p:nvSpPr>
          <p:spPr>
            <a:xfrm rot="3811988">
              <a:off x="3639383" y="2644282"/>
              <a:ext cx="434820" cy="425264"/>
            </a:xfrm>
            <a:custGeom>
              <a:avLst/>
              <a:gdLst/>
              <a:ahLst/>
              <a:cxnLst/>
              <a:rect l="l" t="t" r="r" b="b"/>
              <a:pathLst>
                <a:path w="434820" h="425264">
                  <a:moveTo>
                    <a:pt x="0" y="0"/>
                  </a:moveTo>
                  <a:lnTo>
                    <a:pt x="434820" y="0"/>
                  </a:lnTo>
                  <a:lnTo>
                    <a:pt x="434820" y="425264"/>
                  </a:lnTo>
                  <a:lnTo>
                    <a:pt x="0" y="425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/>
            <p:nvPr/>
          </p:nvSpPr>
          <p:spPr>
            <a:xfrm rot="-1608964">
              <a:off x="1738390" y="3507313"/>
              <a:ext cx="821983" cy="818994"/>
            </a:xfrm>
            <a:custGeom>
              <a:avLst/>
              <a:gdLst/>
              <a:ahLst/>
              <a:cxnLst/>
              <a:rect l="l" t="t" r="r" b="b"/>
              <a:pathLst>
                <a:path w="821983" h="818994">
                  <a:moveTo>
                    <a:pt x="0" y="0"/>
                  </a:moveTo>
                  <a:lnTo>
                    <a:pt x="821983" y="0"/>
                  </a:lnTo>
                  <a:lnTo>
                    <a:pt x="821983" y="818994"/>
                  </a:lnTo>
                  <a:lnTo>
                    <a:pt x="0" y="818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/>
            <p:nvPr/>
          </p:nvSpPr>
          <p:spPr>
            <a:xfrm rot="-1608964">
              <a:off x="2012461" y="3829477"/>
              <a:ext cx="477158" cy="466671"/>
            </a:xfrm>
            <a:custGeom>
              <a:avLst/>
              <a:gdLst/>
              <a:ahLst/>
              <a:cxnLst/>
              <a:rect l="l" t="t" r="r" b="b"/>
              <a:pathLst>
                <a:path w="477158" h="466671">
                  <a:moveTo>
                    <a:pt x="0" y="0"/>
                  </a:moveTo>
                  <a:lnTo>
                    <a:pt x="477158" y="0"/>
                  </a:lnTo>
                  <a:lnTo>
                    <a:pt x="477158" y="466670"/>
                  </a:lnTo>
                  <a:lnTo>
                    <a:pt x="0" y="466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/>
            <p:nvPr/>
          </p:nvSpPr>
          <p:spPr>
            <a:xfrm rot="-2518394">
              <a:off x="1716980" y="3744238"/>
              <a:ext cx="253613" cy="248040"/>
            </a:xfrm>
            <a:custGeom>
              <a:avLst/>
              <a:gdLst/>
              <a:ahLst/>
              <a:cxnLst/>
              <a:rect l="l" t="t" r="r" b="b"/>
              <a:pathLst>
                <a:path w="253613" h="248040">
                  <a:moveTo>
                    <a:pt x="0" y="0"/>
                  </a:moveTo>
                  <a:lnTo>
                    <a:pt x="253614" y="0"/>
                  </a:lnTo>
                  <a:lnTo>
                    <a:pt x="253614" y="248039"/>
                  </a:lnTo>
                  <a:lnTo>
                    <a:pt x="0" y="2480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/>
            <p:nvPr/>
          </p:nvSpPr>
          <p:spPr>
            <a:xfrm rot="-336539">
              <a:off x="2140112" y="3441356"/>
              <a:ext cx="253613" cy="248040"/>
            </a:xfrm>
            <a:custGeom>
              <a:avLst/>
              <a:gdLst/>
              <a:ahLst/>
              <a:cxnLst/>
              <a:rect l="l" t="t" r="r" b="b"/>
              <a:pathLst>
                <a:path w="253613" h="248040">
                  <a:moveTo>
                    <a:pt x="0" y="0"/>
                  </a:moveTo>
                  <a:lnTo>
                    <a:pt x="253614" y="0"/>
                  </a:lnTo>
                  <a:lnTo>
                    <a:pt x="253614" y="248039"/>
                  </a:lnTo>
                  <a:lnTo>
                    <a:pt x="0" y="2480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/>
            <p:nvPr/>
          </p:nvSpPr>
          <p:spPr>
            <a:xfrm rot="-1608964">
              <a:off x="219972" y="221278"/>
              <a:ext cx="1286584" cy="1281905"/>
            </a:xfrm>
            <a:custGeom>
              <a:avLst/>
              <a:gdLst/>
              <a:ahLst/>
              <a:cxnLst/>
              <a:rect l="l" t="t" r="r" b="b"/>
              <a:pathLst>
                <a:path w="1286584" h="1281905">
                  <a:moveTo>
                    <a:pt x="0" y="0"/>
                  </a:moveTo>
                  <a:lnTo>
                    <a:pt x="1286583" y="0"/>
                  </a:lnTo>
                  <a:lnTo>
                    <a:pt x="1286583" y="1281906"/>
                  </a:lnTo>
                  <a:lnTo>
                    <a:pt x="0" y="1281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2"/>
            <p:cNvSpPr/>
            <p:nvPr/>
          </p:nvSpPr>
          <p:spPr>
            <a:xfrm rot="-1608964">
              <a:off x="648953" y="725535"/>
              <a:ext cx="746857" cy="730442"/>
            </a:xfrm>
            <a:custGeom>
              <a:avLst/>
              <a:gdLst/>
              <a:ahLst/>
              <a:cxnLst/>
              <a:rect l="l" t="t" r="r" b="b"/>
              <a:pathLst>
                <a:path w="746857" h="730442">
                  <a:moveTo>
                    <a:pt x="0" y="0"/>
                  </a:moveTo>
                  <a:lnTo>
                    <a:pt x="746856" y="0"/>
                  </a:lnTo>
                  <a:lnTo>
                    <a:pt x="746856" y="730442"/>
                  </a:lnTo>
                  <a:lnTo>
                    <a:pt x="0" y="730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3"/>
            <p:cNvSpPr/>
            <p:nvPr/>
          </p:nvSpPr>
          <p:spPr>
            <a:xfrm rot="-2518394">
              <a:off x="186460" y="592118"/>
              <a:ext cx="396961" cy="388236"/>
            </a:xfrm>
            <a:custGeom>
              <a:avLst/>
              <a:gdLst/>
              <a:ahLst/>
              <a:cxnLst/>
              <a:rect l="l" t="t" r="r" b="b"/>
              <a:pathLst>
                <a:path w="396961" h="388236">
                  <a:moveTo>
                    <a:pt x="0" y="0"/>
                  </a:moveTo>
                  <a:lnTo>
                    <a:pt x="396961" y="0"/>
                  </a:lnTo>
                  <a:lnTo>
                    <a:pt x="396961" y="388236"/>
                  </a:lnTo>
                  <a:lnTo>
                    <a:pt x="0" y="388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4"/>
            <p:cNvSpPr/>
            <p:nvPr/>
          </p:nvSpPr>
          <p:spPr>
            <a:xfrm rot="-336539">
              <a:off x="848755" y="118040"/>
              <a:ext cx="396961" cy="388236"/>
            </a:xfrm>
            <a:custGeom>
              <a:avLst/>
              <a:gdLst/>
              <a:ahLst/>
              <a:cxnLst/>
              <a:rect l="l" t="t" r="r" b="b"/>
              <a:pathLst>
                <a:path w="396961" h="388236">
                  <a:moveTo>
                    <a:pt x="0" y="0"/>
                  </a:moveTo>
                  <a:lnTo>
                    <a:pt x="396960" y="0"/>
                  </a:lnTo>
                  <a:lnTo>
                    <a:pt x="396960" y="388237"/>
                  </a:lnTo>
                  <a:lnTo>
                    <a:pt x="0" y="3882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84292" y="11868279"/>
            <a:ext cx="5964698" cy="2354947"/>
            <a:chOff x="0" y="0"/>
            <a:chExt cx="1526807" cy="602805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1526807" cy="602805"/>
            </a:xfrm>
            <a:custGeom>
              <a:avLst/>
              <a:gdLst/>
              <a:ahLst/>
              <a:cxnLst/>
              <a:rect l="l" t="t" r="r" b="b"/>
              <a:pathLst>
                <a:path w="1526807" h="602805">
                  <a:moveTo>
                    <a:pt x="64898" y="0"/>
                  </a:moveTo>
                  <a:lnTo>
                    <a:pt x="1461909" y="0"/>
                  </a:lnTo>
                  <a:cubicBezTo>
                    <a:pt x="1497751" y="0"/>
                    <a:pt x="1526807" y="29056"/>
                    <a:pt x="1526807" y="64898"/>
                  </a:cubicBezTo>
                  <a:lnTo>
                    <a:pt x="1526807" y="537907"/>
                  </a:lnTo>
                  <a:cubicBezTo>
                    <a:pt x="1526807" y="573749"/>
                    <a:pt x="1497751" y="602805"/>
                    <a:pt x="1461909" y="602805"/>
                  </a:cubicBezTo>
                  <a:lnTo>
                    <a:pt x="64898" y="602805"/>
                  </a:lnTo>
                  <a:cubicBezTo>
                    <a:pt x="29056" y="602805"/>
                    <a:pt x="0" y="573749"/>
                    <a:pt x="0" y="537907"/>
                  </a:cubicBezTo>
                  <a:lnTo>
                    <a:pt x="0" y="64898"/>
                  </a:lnTo>
                  <a:cubicBezTo>
                    <a:pt x="0" y="29056"/>
                    <a:pt x="29056" y="0"/>
                    <a:pt x="64898" y="0"/>
                  </a:cubicBezTo>
                  <a:close/>
                </a:path>
              </a:pathLst>
            </a:custGeom>
            <a:solidFill>
              <a:srgbClr val="C5E8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0" y="-38100"/>
              <a:ext cx="1526807" cy="6409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184292" y="11542428"/>
            <a:ext cx="5964698" cy="1112998"/>
            <a:chOff x="0" y="0"/>
            <a:chExt cx="1526807" cy="284898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526807" cy="284898"/>
            </a:xfrm>
            <a:custGeom>
              <a:avLst/>
              <a:gdLst/>
              <a:ahLst/>
              <a:cxnLst/>
              <a:rect l="l" t="t" r="r" b="b"/>
              <a:pathLst>
                <a:path w="1526807" h="284898">
                  <a:moveTo>
                    <a:pt x="64898" y="0"/>
                  </a:moveTo>
                  <a:lnTo>
                    <a:pt x="1461909" y="0"/>
                  </a:lnTo>
                  <a:cubicBezTo>
                    <a:pt x="1497751" y="0"/>
                    <a:pt x="1526807" y="29056"/>
                    <a:pt x="1526807" y="64898"/>
                  </a:cubicBezTo>
                  <a:lnTo>
                    <a:pt x="1526807" y="220001"/>
                  </a:lnTo>
                  <a:cubicBezTo>
                    <a:pt x="1526807" y="237213"/>
                    <a:pt x="1519970" y="253720"/>
                    <a:pt x="1507799" y="265890"/>
                  </a:cubicBezTo>
                  <a:cubicBezTo>
                    <a:pt x="1495628" y="278061"/>
                    <a:pt x="1479121" y="284898"/>
                    <a:pt x="1461909" y="284898"/>
                  </a:cubicBezTo>
                  <a:lnTo>
                    <a:pt x="64898" y="284898"/>
                  </a:lnTo>
                  <a:cubicBezTo>
                    <a:pt x="29056" y="284898"/>
                    <a:pt x="0" y="255843"/>
                    <a:pt x="0" y="220001"/>
                  </a:cubicBezTo>
                  <a:lnTo>
                    <a:pt x="0" y="64898"/>
                  </a:lnTo>
                  <a:cubicBezTo>
                    <a:pt x="0" y="29056"/>
                    <a:pt x="29056" y="0"/>
                    <a:pt x="64898" y="0"/>
                  </a:cubicBezTo>
                  <a:close/>
                </a:path>
              </a:pathLst>
            </a:custGeom>
            <a:solidFill>
              <a:srgbClr val="23648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0" y="-38100"/>
              <a:ext cx="1526807" cy="3229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44187" y="14518501"/>
            <a:ext cx="4844908" cy="911999"/>
            <a:chOff x="0" y="0"/>
            <a:chExt cx="6459877" cy="1215999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2338459" cy="1215999"/>
            </a:xfrm>
            <a:custGeom>
              <a:avLst/>
              <a:gdLst/>
              <a:ahLst/>
              <a:cxnLst/>
              <a:rect l="l" t="t" r="r" b="b"/>
              <a:pathLst>
                <a:path w="2338459" h="1215999">
                  <a:moveTo>
                    <a:pt x="0" y="0"/>
                  </a:moveTo>
                  <a:lnTo>
                    <a:pt x="2338459" y="0"/>
                  </a:lnTo>
                  <a:lnTo>
                    <a:pt x="2338459" y="1215999"/>
                  </a:lnTo>
                  <a:lnTo>
                    <a:pt x="0" y="1215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2586917" y="285399"/>
              <a:ext cx="3872960" cy="664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31"/>
                </a:lnSpc>
              </a:pPr>
              <a:r>
                <a:rPr lang="en-US" sz="1772">
                  <a:solidFill>
                    <a:srgbClr val="23648A"/>
                  </a:solidFill>
                  <a:latin typeface="Canva Sans"/>
                  <a:ea typeface="Canva Sans"/>
                  <a:cs typeface="Canva Sans"/>
                  <a:sym typeface="Canva Sans"/>
                </a:rPr>
                <a:t>More info from your CCN, coming soon!</a:t>
              </a: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47348" y="171906"/>
            <a:ext cx="9689816" cy="2153082"/>
            <a:chOff x="0" y="0"/>
            <a:chExt cx="12919754" cy="2870777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4431267" cy="2769542"/>
            </a:xfrm>
            <a:custGeom>
              <a:avLst/>
              <a:gdLst/>
              <a:ahLst/>
              <a:cxnLst/>
              <a:rect l="l" t="t" r="r" b="b"/>
              <a:pathLst>
                <a:path w="4431267" h="2769542">
                  <a:moveTo>
                    <a:pt x="0" y="0"/>
                  </a:moveTo>
                  <a:lnTo>
                    <a:pt x="4431267" y="0"/>
                  </a:lnTo>
                  <a:lnTo>
                    <a:pt x="4431267" y="2769542"/>
                  </a:lnTo>
                  <a:lnTo>
                    <a:pt x="0" y="2769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6"/>
            <p:cNvSpPr/>
            <p:nvPr/>
          </p:nvSpPr>
          <p:spPr>
            <a:xfrm>
              <a:off x="5145136" y="1316735"/>
              <a:ext cx="7104191" cy="1554042"/>
            </a:xfrm>
            <a:custGeom>
              <a:avLst/>
              <a:gdLst/>
              <a:ahLst/>
              <a:cxnLst/>
              <a:rect l="l" t="t" r="r" b="b"/>
              <a:pathLst>
                <a:path w="7104191" h="1554042">
                  <a:moveTo>
                    <a:pt x="0" y="0"/>
                  </a:moveTo>
                  <a:lnTo>
                    <a:pt x="7104191" y="0"/>
                  </a:lnTo>
                  <a:lnTo>
                    <a:pt x="7104191" y="1554042"/>
                  </a:lnTo>
                  <a:lnTo>
                    <a:pt x="0" y="1554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4474710" y="44705"/>
              <a:ext cx="8445045" cy="14701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182"/>
                </a:lnSpc>
                <a:spcBef>
                  <a:spcPct val="0"/>
                </a:spcBef>
              </a:pPr>
              <a:r>
                <a:rPr lang="en-US" sz="6558">
                  <a:solidFill>
                    <a:srgbClr val="23648A"/>
                  </a:solidFill>
                  <a:latin typeface="Apricots"/>
                  <a:ea typeface="Apricots"/>
                  <a:cs typeface="Apricots"/>
                  <a:sym typeface="Apricots"/>
                </a:rPr>
                <a:t>is cruising to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4888195" y="63755"/>
              <a:ext cx="1953255" cy="1390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2"/>
                </a:lnSpc>
              </a:pPr>
              <a:r>
                <a:rPr lang="en-US" sz="6265" spc="-344">
                  <a:solidFill>
                    <a:srgbClr val="23648A"/>
                  </a:solidFill>
                  <a:latin typeface="Open Sauce"/>
                  <a:ea typeface="Open Sauce"/>
                  <a:cs typeface="Open Sauce"/>
                  <a:sym typeface="Open Sauce"/>
                </a:rPr>
                <a:t>DFS</a:t>
              </a:r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772907" y="6324861"/>
            <a:ext cx="2174791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78"/>
              </a:lnSpc>
            </a:pPr>
            <a:r>
              <a:rPr lang="en-US" sz="3866" spc="444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what’s changing?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3209679" y="6080822"/>
            <a:ext cx="5989321" cy="391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9"/>
              </a:lnSpc>
            </a:pPr>
            <a:r>
              <a:rPr lang="en-US" sz="2779" b="1">
                <a:solidFill>
                  <a:srgbClr val="23648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All statewide systems, including: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3534330" y="7055843"/>
            <a:ext cx="5514728" cy="369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7"/>
              </a:lnSpc>
            </a:pPr>
            <a:r>
              <a:rPr lang="en-US" sz="2630">
                <a:solidFill>
                  <a:srgbClr val="23648A"/>
                </a:solidFill>
                <a:latin typeface="Canva Sans"/>
                <a:ea typeface="Canva Sans"/>
                <a:cs typeface="Canva Sans"/>
                <a:sym typeface="Canva Sans"/>
              </a:rPr>
              <a:t>MyFloridaMarketPlace (MFMP)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5042494" y="6589498"/>
            <a:ext cx="2323692" cy="370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67"/>
              </a:lnSpc>
            </a:pPr>
            <a:r>
              <a:rPr lang="en-US" sz="2630">
                <a:solidFill>
                  <a:srgbClr val="23648A"/>
                </a:solidFill>
                <a:latin typeface="Canva Sans"/>
                <a:ea typeface="Canva Sans"/>
                <a:cs typeface="Canva Sans"/>
                <a:sym typeface="Canva Sans"/>
              </a:rPr>
              <a:t>PCard Works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3446976" y="7522188"/>
            <a:ext cx="5514728" cy="729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7"/>
              </a:lnSpc>
            </a:pPr>
            <a:r>
              <a:rPr lang="en-US" sz="2630">
                <a:solidFill>
                  <a:srgbClr val="23648A"/>
                </a:solidFill>
                <a:latin typeface="Canva Sans"/>
                <a:ea typeface="Canva Sans"/>
                <a:cs typeface="Canva Sans"/>
                <a:sym typeface="Canva Sans"/>
              </a:rPr>
              <a:t>Statewide Travel Management System (STMS)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29678" y="11858754"/>
            <a:ext cx="5073927" cy="566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6"/>
              </a:lnSpc>
            </a:pPr>
            <a:r>
              <a:rPr lang="en-US" sz="3674" spc="422" dirty="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What’s up next?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949139" y="12874131"/>
            <a:ext cx="4435005" cy="117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5"/>
              </a:lnSpc>
            </a:pPr>
            <a:r>
              <a:rPr lang="en-US" sz="2830" b="1">
                <a:solidFill>
                  <a:srgbClr val="23648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Testing: </a:t>
            </a:r>
            <a:r>
              <a:rPr lang="en-US" sz="2830">
                <a:solidFill>
                  <a:srgbClr val="23648A"/>
                </a:solidFill>
                <a:latin typeface="Canva Sans"/>
                <a:ea typeface="Canva Sans"/>
                <a:cs typeface="Canva Sans"/>
                <a:sym typeface="Canva Sans"/>
              </a:rPr>
              <a:t>Summer 2025</a:t>
            </a:r>
          </a:p>
          <a:p>
            <a:pPr algn="ctr">
              <a:lnSpc>
                <a:spcPts val="3085"/>
              </a:lnSpc>
            </a:pPr>
            <a:r>
              <a:rPr lang="en-US" sz="2830" b="1">
                <a:solidFill>
                  <a:srgbClr val="23648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Training:</a:t>
            </a:r>
            <a:r>
              <a:rPr lang="en-US" sz="2830">
                <a:solidFill>
                  <a:srgbClr val="23648A"/>
                </a:solidFill>
                <a:latin typeface="Canva Sans"/>
                <a:ea typeface="Canva Sans"/>
                <a:cs typeface="Canva Sans"/>
                <a:sym typeface="Canva Sans"/>
              </a:rPr>
              <a:t> Spring 2026</a:t>
            </a:r>
          </a:p>
          <a:p>
            <a:pPr algn="ctr">
              <a:lnSpc>
                <a:spcPts val="3085"/>
              </a:lnSpc>
            </a:pPr>
            <a:r>
              <a:rPr lang="en-US" sz="2830" b="1">
                <a:solidFill>
                  <a:srgbClr val="23648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Go Live:</a:t>
            </a:r>
            <a:r>
              <a:rPr lang="en-US" sz="2830">
                <a:solidFill>
                  <a:srgbClr val="23648A"/>
                </a:solidFill>
                <a:latin typeface="Canva Sans"/>
                <a:ea typeface="Canva Sans"/>
                <a:cs typeface="Canva Sans"/>
                <a:sym typeface="Canva Sans"/>
              </a:rPr>
              <a:t> July 2026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7919853" y="15191416"/>
            <a:ext cx="1954255" cy="179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86"/>
              </a:lnSpc>
            </a:pPr>
            <a:r>
              <a:rPr lang="en-US" sz="1272">
                <a:solidFill>
                  <a:srgbClr val="23648A"/>
                </a:solidFill>
                <a:latin typeface="Canva Sans"/>
                <a:ea typeface="Canva Sans"/>
                <a:cs typeface="Canva Sans"/>
                <a:sym typeface="Canva Sans"/>
              </a:rPr>
              <a:t>March 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326A8CD784514980151857FFB91438" ma:contentTypeVersion="9" ma:contentTypeDescription="Create a new document." ma:contentTypeScope="" ma:versionID="5ada2d19edcb68cd8912940340cc943b">
  <xsd:schema xmlns:xsd="http://www.w3.org/2001/XMLSchema" xmlns:xs="http://www.w3.org/2001/XMLSchema" xmlns:p="http://schemas.microsoft.com/office/2006/metadata/properties" xmlns:ns2="ee0d1073-b73c-4cf9-a2e0-1985adf7d54f" xmlns:ns3="38bbd39f-e931-4627-bb4e-35dd95c2a6ed" targetNamespace="http://schemas.microsoft.com/office/2006/metadata/properties" ma:root="true" ma:fieldsID="92ea1cf7cd12e34d9b6cca020c40d3f7" ns2:_="" ns3:_="">
    <xsd:import namespace="ee0d1073-b73c-4cf9-a2e0-1985adf7d54f"/>
    <xsd:import namespace="38bbd39f-e931-4627-bb4e-35dd95c2a6e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d1073-b73c-4cf9-a2e0-1985adf7d54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bbd39f-e931-4627-bb4e-35dd95c2a6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Description" ma:index="18" nillable="true" ma:displayName="Description" ma:format="Dropdown" ma:internalName="Descrip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38bbd39f-e931-4627-bb4e-35dd95c2a6ed" xsi:nil="true"/>
    <_dlc_DocId xmlns="ee0d1073-b73c-4cf9-a2e0-1985adf7d54f">3XNNPFDRQHSR-1102996205-125</_dlc_DocId>
    <_dlc_DocIdUrl xmlns="ee0d1073-b73c-4cf9-a2e0-1985adf7d54f">
      <Url>https://myfloridacfo.sharepoint.com/sites/FLP/DFS CCN/_layouts/15/DocIdRedir.aspx?ID=3XNNPFDRQHSR-1102996205-125</Url>
      <Description>3XNNPFDRQHSR-1102996205-125</Description>
    </_dlc_DocIdUrl>
  </documentManagement>
</p:properties>
</file>

<file path=customXml/itemProps1.xml><?xml version="1.0" encoding="utf-8"?>
<ds:datastoreItem xmlns:ds="http://schemas.openxmlformats.org/officeDocument/2006/customXml" ds:itemID="{CA65D719-4B05-4D89-8E17-6FDF7AC67263}"/>
</file>

<file path=customXml/itemProps2.xml><?xml version="1.0" encoding="utf-8"?>
<ds:datastoreItem xmlns:ds="http://schemas.openxmlformats.org/officeDocument/2006/customXml" ds:itemID="{A81C7B95-DBEA-4A5D-A1E3-00F1B86F53A2}"/>
</file>

<file path=customXml/itemProps3.xml><?xml version="1.0" encoding="utf-8"?>
<ds:datastoreItem xmlns:ds="http://schemas.openxmlformats.org/officeDocument/2006/customXml" ds:itemID="{AA3B54AC-6991-447B-84CF-B276B5BB7C63}"/>
</file>

<file path=customXml/itemProps4.xml><?xml version="1.0" encoding="utf-8"?>
<ds:datastoreItem xmlns:ds="http://schemas.openxmlformats.org/officeDocument/2006/customXml" ds:itemID="{FE15E5D9-3FC9-4643-B731-A082CC8A257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Open Sauce</vt:lpstr>
      <vt:lpstr>Bebas Neue</vt:lpstr>
      <vt:lpstr>Calibri</vt:lpstr>
      <vt:lpstr>Canva Sans Bold</vt:lpstr>
      <vt:lpstr>Canva Sans</vt:lpstr>
      <vt:lpstr>Apricots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DFS is cruising to Florida PALM</dc:title>
  <cp:lastModifiedBy>Topol, Amy</cp:lastModifiedBy>
  <cp:revision>2</cp:revision>
  <dcterms:created xsi:type="dcterms:W3CDTF">2006-08-16T00:00:00Z</dcterms:created>
  <dcterms:modified xsi:type="dcterms:W3CDTF">2025-04-25T20:12:33Z</dcterms:modified>
  <dc:identifier>DAGIsYen2Zs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0x01010057326A8CD784514980151857FFB91438</vt:lpwstr>
  </property>
  <property fmtid="{D5CDD505-2E9C-101B-9397-08002B2CF9AE}" pid="3" name="_dlc_DocIdItemGuid">
    <vt:lpwstr>6dbfda01-6809-4f72-bed7-c021967ddb87</vt:lpwstr>
  </property>
</Properties>
</file>