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772400" cy="10058400"/>
  <p:notesSz cx="6858000" cy="9144000"/>
  <p:embeddedFontLst>
    <p:embeddedFont>
      <p:font typeface="Arimo Bold" panose="020B0604020202020204" charset="0"/>
      <p:regular r:id="rId3"/>
    </p:embeddedFont>
    <p:embeddedFont>
      <p:font typeface="Arimo Italics" panose="020B0604020202020204" charset="0"/>
      <p:regular r:id="rId4"/>
    </p:embeddedFont>
    <p:embeddedFont>
      <p:font typeface="Didact Gothic" panose="00000500000000000000" pitchFamily="2"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29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4.xml"/><Relationship Id="rId3" Type="http://schemas.openxmlformats.org/officeDocument/2006/relationships/font" Target="fonts/font1.fntdata"/><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font" Target="fonts/font3.fntdata"/><Relationship Id="rId10" Type="http://schemas.openxmlformats.org/officeDocument/2006/relationships/customXml" Target="../customXml/item1.xml"/><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hyperlink" Target="https://myfloridacfo.com/docs-sf/florida-palm-libraries/approach-documents/reporting-approachc38fa8024a9645e6bbbe7825c6374b1b.pdf?sfvrsn=f119edff_17"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hyperlink" Target="https://myfloridacfofloridapalm.us.document360.io/docs/report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myfloridacfo.sharepoint.com/sites/LnD/CCN/Lists/Question%20Board/AllItems.aspx" TargetMode="External"/><Relationship Id="rId5" Type="http://schemas.openxmlformats.org/officeDocument/2006/relationships/image" Target="../media/image4.png"/><Relationship Id="rId10" Type="http://schemas.openxmlformats.org/officeDocument/2006/relationships/hyperlink" Target="https://myfloridacfo.sharepoint.com/sites/LnD/CCN/SitePages/DFS-Florida-PALM-Stakeholders-Site.aspx" TargetMode="External"/><Relationship Id="rId4" Type="http://schemas.openxmlformats.org/officeDocument/2006/relationships/image" Target="../media/image3.png"/><Relationship Id="rId9" Type="http://schemas.openxmlformats.org/officeDocument/2006/relationships/hyperlink" Target="https://myfloridacfo.sharepoint.com/sites/LnD/CCN/Printable%20Resources/Forms/AllItems.aspx?id=%2Fsites%2FLnD%2FCCN%2FPrintable%20Resources%2FRoad%20Show%20FAQs%2Epdf&amp;parent=%2Fsites%2FLnD%2FCCN%2FPrintable%20Resources" TargetMode="External"/><Relationship Id="rId14" Type="http://schemas.openxmlformats.org/officeDocument/2006/relationships/hyperlink" Target="https://myfloridacfo.com/floridapalm/repor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284B"/>
        </a:solidFill>
        <a:effectLst/>
      </p:bgPr>
    </p:bg>
    <p:spTree>
      <p:nvGrpSpPr>
        <p:cNvPr id="1" name=""/>
        <p:cNvGrpSpPr/>
        <p:nvPr/>
      </p:nvGrpSpPr>
      <p:grpSpPr>
        <a:xfrm>
          <a:off x="0" y="0"/>
          <a:ext cx="0" cy="0"/>
          <a:chOff x="0" y="0"/>
          <a:chExt cx="0" cy="0"/>
        </a:xfrm>
      </p:grpSpPr>
      <p:sp>
        <p:nvSpPr>
          <p:cNvPr id="2" name="Freeform 2"/>
          <p:cNvSpPr/>
          <p:nvPr/>
        </p:nvSpPr>
        <p:spPr>
          <a:xfrm rot="-65883">
            <a:off x="-172571" y="5303774"/>
            <a:ext cx="8079759" cy="4853280"/>
          </a:xfrm>
          <a:custGeom>
            <a:avLst/>
            <a:gdLst/>
            <a:ahLst/>
            <a:cxnLst/>
            <a:rect l="l" t="t" r="r" b="b"/>
            <a:pathLst>
              <a:path w="9377019" h="6794132">
                <a:moveTo>
                  <a:pt x="0" y="0"/>
                </a:moveTo>
                <a:lnTo>
                  <a:pt x="9377020" y="0"/>
                </a:lnTo>
                <a:lnTo>
                  <a:pt x="9377020" y="6794132"/>
                </a:lnTo>
                <a:lnTo>
                  <a:pt x="0" y="6794132"/>
                </a:lnTo>
                <a:lnTo>
                  <a:pt x="0" y="0"/>
                </a:lnTo>
                <a:close/>
              </a:path>
            </a:pathLst>
          </a:custGeom>
          <a:blipFill>
            <a:blip r:embed="rId2"/>
            <a:stretch>
              <a:fillRect l="-58640" t="-32903" r="-49239" b="-39991"/>
            </a:stretch>
          </a:blipFill>
        </p:spPr>
        <p:txBody>
          <a:bodyPr/>
          <a:lstStyle/>
          <a:p>
            <a:endParaRPr lang="en-US"/>
          </a:p>
        </p:txBody>
      </p:sp>
      <p:sp>
        <p:nvSpPr>
          <p:cNvPr id="3" name="Freeform 3"/>
          <p:cNvSpPr/>
          <p:nvPr/>
        </p:nvSpPr>
        <p:spPr>
          <a:xfrm>
            <a:off x="0" y="0"/>
            <a:ext cx="7772400" cy="5029200"/>
          </a:xfrm>
          <a:custGeom>
            <a:avLst/>
            <a:gdLst/>
            <a:ahLst/>
            <a:cxnLst/>
            <a:rect l="l" t="t" r="r" b="b"/>
            <a:pathLst>
              <a:path w="11232272" h="6491809">
                <a:moveTo>
                  <a:pt x="0" y="0"/>
                </a:moveTo>
                <a:lnTo>
                  <a:pt x="11232272" y="0"/>
                </a:lnTo>
                <a:lnTo>
                  <a:pt x="11232272" y="6491809"/>
                </a:lnTo>
                <a:lnTo>
                  <a:pt x="0" y="6491809"/>
                </a:lnTo>
                <a:lnTo>
                  <a:pt x="0" y="0"/>
                </a:lnTo>
                <a:close/>
              </a:path>
            </a:pathLst>
          </a:custGeom>
          <a:blipFill>
            <a:blip r:embed="rId3" cstate="screen">
              <a:extLst>
                <a:ext uri="{28A0092B-C50C-407E-A947-70E740481C1C}">
                  <a14:useLocalDpi xmlns:a14="http://schemas.microsoft.com/office/drawing/2010/main"/>
                </a:ext>
              </a:extLst>
            </a:blip>
            <a:stretch>
              <a:fillRect l="-11919" t="-29082" r="-32596"/>
            </a:stretch>
          </a:blipFill>
        </p:spPr>
        <p:txBody>
          <a:bodyPr/>
          <a:lstStyle/>
          <a:p>
            <a:endParaRPr lang="en-US"/>
          </a:p>
        </p:txBody>
      </p:sp>
      <p:sp>
        <p:nvSpPr>
          <p:cNvPr id="4" name="AutoShape 4"/>
          <p:cNvSpPr/>
          <p:nvPr/>
        </p:nvSpPr>
        <p:spPr>
          <a:xfrm>
            <a:off x="301087" y="297528"/>
            <a:ext cx="7170225" cy="9522091"/>
          </a:xfrm>
          <a:prstGeom prst="rect">
            <a:avLst/>
          </a:prstGeom>
          <a:solidFill>
            <a:srgbClr val="FFFFFF"/>
          </a:solidFill>
        </p:spPr>
        <p:txBody>
          <a:bodyPr/>
          <a:lstStyle/>
          <a:p>
            <a:endParaRPr lang="en-US"/>
          </a:p>
        </p:txBody>
      </p:sp>
      <p:sp>
        <p:nvSpPr>
          <p:cNvPr id="5" name="Freeform 5"/>
          <p:cNvSpPr/>
          <p:nvPr/>
        </p:nvSpPr>
        <p:spPr>
          <a:xfrm>
            <a:off x="2426003" y="9372431"/>
            <a:ext cx="2920394" cy="355065"/>
          </a:xfrm>
          <a:custGeom>
            <a:avLst/>
            <a:gdLst/>
            <a:ahLst/>
            <a:cxnLst/>
            <a:rect l="l" t="t" r="r" b="b"/>
            <a:pathLst>
              <a:path w="2920394" h="355065">
                <a:moveTo>
                  <a:pt x="0" y="0"/>
                </a:moveTo>
                <a:lnTo>
                  <a:pt x="2920394" y="0"/>
                </a:lnTo>
                <a:lnTo>
                  <a:pt x="2920394" y="355066"/>
                </a:lnTo>
                <a:lnTo>
                  <a:pt x="0" y="355066"/>
                </a:lnTo>
                <a:lnTo>
                  <a:pt x="0" y="0"/>
                </a:lnTo>
                <a:close/>
              </a:path>
            </a:pathLst>
          </a:custGeom>
          <a:blipFill>
            <a:blip r:embed="rId4"/>
            <a:stretch>
              <a:fillRect t="-4833" b="-4833"/>
            </a:stretch>
          </a:blipFill>
        </p:spPr>
        <p:txBody>
          <a:bodyPr/>
          <a:lstStyle/>
          <a:p>
            <a:endParaRPr lang="en-US"/>
          </a:p>
        </p:txBody>
      </p:sp>
      <p:grpSp>
        <p:nvGrpSpPr>
          <p:cNvPr id="6" name="Group 6"/>
          <p:cNvGrpSpPr/>
          <p:nvPr/>
        </p:nvGrpSpPr>
        <p:grpSpPr>
          <a:xfrm>
            <a:off x="993272" y="476536"/>
            <a:ext cx="400884" cy="564338"/>
            <a:chOff x="0" y="0"/>
            <a:chExt cx="2462897" cy="3467100"/>
          </a:xfrm>
        </p:grpSpPr>
        <p:sp>
          <p:nvSpPr>
            <p:cNvPr id="7" name="Freeform 7"/>
            <p:cNvSpPr/>
            <p:nvPr/>
          </p:nvSpPr>
          <p:spPr>
            <a:xfrm>
              <a:off x="0" y="0"/>
              <a:ext cx="2464167" cy="3465830"/>
            </a:xfrm>
            <a:custGeom>
              <a:avLst/>
              <a:gdLst/>
              <a:ahLst/>
              <a:cxnLst/>
              <a:rect l="l" t="t" r="r" b="b"/>
              <a:pathLst>
                <a:path w="2464167" h="3465830">
                  <a:moveTo>
                    <a:pt x="2065093" y="1680210"/>
                  </a:moveTo>
                  <a:cubicBezTo>
                    <a:pt x="2152261" y="1610360"/>
                    <a:pt x="2221995" y="1529080"/>
                    <a:pt x="2272712" y="1436370"/>
                  </a:cubicBezTo>
                  <a:cubicBezTo>
                    <a:pt x="2348786" y="1299210"/>
                    <a:pt x="2386823" y="1146810"/>
                    <a:pt x="2386823" y="982980"/>
                  </a:cubicBezTo>
                  <a:cubicBezTo>
                    <a:pt x="2386823" y="852170"/>
                    <a:pt x="2363050" y="726440"/>
                    <a:pt x="2315503" y="609600"/>
                  </a:cubicBezTo>
                  <a:cubicBezTo>
                    <a:pt x="2266372" y="491490"/>
                    <a:pt x="2193468" y="384810"/>
                    <a:pt x="2098375" y="294640"/>
                  </a:cubicBezTo>
                  <a:cubicBezTo>
                    <a:pt x="2001698" y="203200"/>
                    <a:pt x="1878078" y="129540"/>
                    <a:pt x="1733854" y="77470"/>
                  </a:cubicBezTo>
                  <a:cubicBezTo>
                    <a:pt x="1589630" y="26670"/>
                    <a:pt x="1421633" y="0"/>
                    <a:pt x="1233033" y="0"/>
                  </a:cubicBezTo>
                  <a:cubicBezTo>
                    <a:pt x="1044433" y="0"/>
                    <a:pt x="876436" y="26670"/>
                    <a:pt x="732213" y="78740"/>
                  </a:cubicBezTo>
                  <a:cubicBezTo>
                    <a:pt x="587989" y="130810"/>
                    <a:pt x="464369" y="204470"/>
                    <a:pt x="366106" y="295910"/>
                  </a:cubicBezTo>
                  <a:cubicBezTo>
                    <a:pt x="269429" y="386080"/>
                    <a:pt x="196525" y="492760"/>
                    <a:pt x="148978" y="610870"/>
                  </a:cubicBezTo>
                  <a:cubicBezTo>
                    <a:pt x="101432" y="727710"/>
                    <a:pt x="79244" y="852170"/>
                    <a:pt x="79244" y="984250"/>
                  </a:cubicBezTo>
                  <a:cubicBezTo>
                    <a:pt x="79244" y="1146810"/>
                    <a:pt x="117281" y="1299210"/>
                    <a:pt x="190185" y="1436370"/>
                  </a:cubicBezTo>
                  <a:cubicBezTo>
                    <a:pt x="240901" y="1529080"/>
                    <a:pt x="310636" y="1611630"/>
                    <a:pt x="397804" y="1681480"/>
                  </a:cubicBezTo>
                  <a:cubicBezTo>
                    <a:pt x="282108" y="1753870"/>
                    <a:pt x="193355" y="1842770"/>
                    <a:pt x="129960" y="1946910"/>
                  </a:cubicBezTo>
                  <a:cubicBezTo>
                    <a:pt x="44377" y="2090420"/>
                    <a:pt x="0" y="2258060"/>
                    <a:pt x="0" y="2442210"/>
                  </a:cubicBezTo>
                  <a:cubicBezTo>
                    <a:pt x="0" y="2576830"/>
                    <a:pt x="22188" y="2707640"/>
                    <a:pt x="68150" y="2828290"/>
                  </a:cubicBezTo>
                  <a:cubicBezTo>
                    <a:pt x="114111" y="2954020"/>
                    <a:pt x="190185" y="3065780"/>
                    <a:pt x="291617" y="3159760"/>
                  </a:cubicBezTo>
                  <a:cubicBezTo>
                    <a:pt x="393049" y="3253740"/>
                    <a:pt x="524594" y="3329940"/>
                    <a:pt x="679912" y="3384550"/>
                  </a:cubicBezTo>
                  <a:cubicBezTo>
                    <a:pt x="835229" y="3439160"/>
                    <a:pt x="1020660" y="3465830"/>
                    <a:pt x="1233033" y="3465830"/>
                  </a:cubicBezTo>
                  <a:cubicBezTo>
                    <a:pt x="1445407" y="3465830"/>
                    <a:pt x="1632422" y="3437890"/>
                    <a:pt x="1786155" y="3384550"/>
                  </a:cubicBezTo>
                  <a:cubicBezTo>
                    <a:pt x="1941473" y="3329940"/>
                    <a:pt x="2073017" y="3253740"/>
                    <a:pt x="2174449" y="3159760"/>
                  </a:cubicBezTo>
                  <a:cubicBezTo>
                    <a:pt x="2274296" y="3065780"/>
                    <a:pt x="2348786" y="2954020"/>
                    <a:pt x="2396332" y="2828290"/>
                  </a:cubicBezTo>
                  <a:cubicBezTo>
                    <a:pt x="2440708" y="2707640"/>
                    <a:pt x="2464167" y="2576830"/>
                    <a:pt x="2464167" y="2442210"/>
                  </a:cubicBezTo>
                  <a:cubicBezTo>
                    <a:pt x="2464167" y="2255520"/>
                    <a:pt x="2421690" y="2087880"/>
                    <a:pt x="2336107" y="1945640"/>
                  </a:cubicBezTo>
                  <a:cubicBezTo>
                    <a:pt x="2272712" y="1841500"/>
                    <a:pt x="2182374" y="1752600"/>
                    <a:pt x="2065093" y="1680210"/>
                  </a:cubicBezTo>
                  <a:close/>
                  <a:moveTo>
                    <a:pt x="1039678" y="2112010"/>
                  </a:moveTo>
                  <a:cubicBezTo>
                    <a:pt x="1085640" y="2058670"/>
                    <a:pt x="1144280" y="2034540"/>
                    <a:pt x="1233033" y="2034540"/>
                  </a:cubicBezTo>
                  <a:cubicBezTo>
                    <a:pt x="1321786" y="2034540"/>
                    <a:pt x="1380427" y="2058670"/>
                    <a:pt x="1424803" y="2112010"/>
                  </a:cubicBezTo>
                  <a:cubicBezTo>
                    <a:pt x="1478689" y="2176780"/>
                    <a:pt x="1505632" y="2279650"/>
                    <a:pt x="1505632" y="2416810"/>
                  </a:cubicBezTo>
                  <a:cubicBezTo>
                    <a:pt x="1505632" y="2552700"/>
                    <a:pt x="1478689" y="2653030"/>
                    <a:pt x="1424803" y="2717800"/>
                  </a:cubicBezTo>
                  <a:cubicBezTo>
                    <a:pt x="1380427" y="2771140"/>
                    <a:pt x="1321786" y="2794000"/>
                    <a:pt x="1233033" y="2794000"/>
                  </a:cubicBezTo>
                  <a:cubicBezTo>
                    <a:pt x="1144280" y="2794000"/>
                    <a:pt x="1084055" y="2769870"/>
                    <a:pt x="1038094" y="2716530"/>
                  </a:cubicBezTo>
                  <a:cubicBezTo>
                    <a:pt x="984208" y="2651760"/>
                    <a:pt x="955680" y="2551430"/>
                    <a:pt x="955680" y="2416810"/>
                  </a:cubicBezTo>
                  <a:cubicBezTo>
                    <a:pt x="957265" y="2279650"/>
                    <a:pt x="984208" y="2176780"/>
                    <a:pt x="1039678" y="2112010"/>
                  </a:cubicBezTo>
                  <a:close/>
                  <a:moveTo>
                    <a:pt x="1377257" y="1300480"/>
                  </a:moveTo>
                  <a:cubicBezTo>
                    <a:pt x="1340805" y="1346200"/>
                    <a:pt x="1298013" y="1365250"/>
                    <a:pt x="1233033" y="1365250"/>
                  </a:cubicBezTo>
                  <a:cubicBezTo>
                    <a:pt x="1168053" y="1365250"/>
                    <a:pt x="1126847" y="1346200"/>
                    <a:pt x="1091979" y="1301750"/>
                  </a:cubicBezTo>
                  <a:cubicBezTo>
                    <a:pt x="1047603" y="1243330"/>
                    <a:pt x="1023830" y="1145540"/>
                    <a:pt x="1023830" y="1019810"/>
                  </a:cubicBezTo>
                  <a:cubicBezTo>
                    <a:pt x="1023830" y="894080"/>
                    <a:pt x="1047603" y="796290"/>
                    <a:pt x="1091979" y="737870"/>
                  </a:cubicBezTo>
                  <a:cubicBezTo>
                    <a:pt x="1125262" y="693420"/>
                    <a:pt x="1168053" y="674370"/>
                    <a:pt x="1233033" y="674370"/>
                  </a:cubicBezTo>
                  <a:cubicBezTo>
                    <a:pt x="1298013" y="674370"/>
                    <a:pt x="1342390" y="693420"/>
                    <a:pt x="1377257" y="739140"/>
                  </a:cubicBezTo>
                  <a:cubicBezTo>
                    <a:pt x="1423218" y="797560"/>
                    <a:pt x="1446991" y="894080"/>
                    <a:pt x="1446991" y="1019810"/>
                  </a:cubicBezTo>
                  <a:cubicBezTo>
                    <a:pt x="1446991" y="1145540"/>
                    <a:pt x="1423218" y="1242060"/>
                    <a:pt x="1377257" y="1300480"/>
                  </a:cubicBezTo>
                  <a:close/>
                </a:path>
              </a:pathLst>
            </a:custGeom>
            <a:blipFill>
              <a:blip r:embed="rId2"/>
              <a:stretch>
                <a:fillRect l="-289692" t="-69602" r="-676321" b="-209043"/>
              </a:stretch>
            </a:blipFill>
          </p:spPr>
          <p:txBody>
            <a:bodyPr/>
            <a:lstStyle/>
            <a:p>
              <a:endParaRPr lang="en-US"/>
            </a:p>
          </p:txBody>
        </p:sp>
      </p:grpSp>
      <p:sp>
        <p:nvSpPr>
          <p:cNvPr id="8" name="Freeform 8"/>
          <p:cNvSpPr/>
          <p:nvPr/>
        </p:nvSpPr>
        <p:spPr>
          <a:xfrm>
            <a:off x="467864" y="699656"/>
            <a:ext cx="370038" cy="436740"/>
          </a:xfrm>
          <a:custGeom>
            <a:avLst/>
            <a:gdLst/>
            <a:ahLst/>
            <a:cxnLst/>
            <a:rect l="l" t="t" r="r" b="b"/>
            <a:pathLst>
              <a:path w="370038" h="436740">
                <a:moveTo>
                  <a:pt x="0" y="0"/>
                </a:moveTo>
                <a:lnTo>
                  <a:pt x="370038" y="0"/>
                </a:lnTo>
                <a:lnTo>
                  <a:pt x="370038" y="436739"/>
                </a:lnTo>
                <a:lnTo>
                  <a:pt x="0" y="4367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427754" y="667734"/>
            <a:ext cx="450259" cy="451979"/>
          </a:xfrm>
          <a:custGeom>
            <a:avLst/>
            <a:gdLst/>
            <a:ahLst/>
            <a:cxnLst/>
            <a:rect l="l" t="t" r="r" b="b"/>
            <a:pathLst>
              <a:path w="450259" h="451979">
                <a:moveTo>
                  <a:pt x="0" y="0"/>
                </a:moveTo>
                <a:lnTo>
                  <a:pt x="450259" y="0"/>
                </a:lnTo>
                <a:lnTo>
                  <a:pt x="450259" y="451980"/>
                </a:lnTo>
                <a:lnTo>
                  <a:pt x="0" y="4519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TextBox 10"/>
          <p:cNvSpPr txBox="1"/>
          <p:nvPr/>
        </p:nvSpPr>
        <p:spPr>
          <a:xfrm>
            <a:off x="1509416" y="514636"/>
            <a:ext cx="1707725" cy="295656"/>
          </a:xfrm>
          <a:prstGeom prst="rect">
            <a:avLst/>
          </a:prstGeom>
        </p:spPr>
        <p:txBody>
          <a:bodyPr lIns="0" tIns="0" rIns="0" bIns="0" rtlCol="0" anchor="t">
            <a:spAutoFit/>
          </a:bodyPr>
          <a:lstStyle/>
          <a:p>
            <a:pPr algn="l">
              <a:lnSpc>
                <a:spcPts val="2111"/>
              </a:lnSpc>
            </a:pPr>
            <a:r>
              <a:rPr lang="en-US" sz="2199">
                <a:solidFill>
                  <a:srgbClr val="010101"/>
                </a:solidFill>
                <a:latin typeface="Didact Gothic"/>
                <a:ea typeface="Didact Gothic"/>
                <a:cs typeface="Didact Gothic"/>
                <a:sym typeface="Didact Gothic"/>
              </a:rPr>
              <a:t>Florida PALM</a:t>
            </a:r>
          </a:p>
        </p:txBody>
      </p:sp>
      <p:sp>
        <p:nvSpPr>
          <p:cNvPr id="11" name="TextBox 11"/>
          <p:cNvSpPr txBox="1"/>
          <p:nvPr/>
        </p:nvSpPr>
        <p:spPr>
          <a:xfrm>
            <a:off x="1509416" y="782288"/>
            <a:ext cx="1833173" cy="295656"/>
          </a:xfrm>
          <a:prstGeom prst="rect">
            <a:avLst/>
          </a:prstGeom>
        </p:spPr>
        <p:txBody>
          <a:bodyPr lIns="0" tIns="0" rIns="0" bIns="0" rtlCol="0" anchor="t">
            <a:spAutoFit/>
          </a:bodyPr>
          <a:lstStyle/>
          <a:p>
            <a:pPr algn="l">
              <a:lnSpc>
                <a:spcPts val="2111"/>
              </a:lnSpc>
            </a:pPr>
            <a:r>
              <a:rPr lang="en-US" sz="2199" spc="732">
                <a:solidFill>
                  <a:srgbClr val="010101"/>
                </a:solidFill>
                <a:latin typeface="Didact Gothic"/>
                <a:ea typeface="Didact Gothic"/>
                <a:cs typeface="Didact Gothic"/>
                <a:sym typeface="Didact Gothic"/>
              </a:rPr>
              <a:t>Updates</a:t>
            </a:r>
          </a:p>
        </p:txBody>
      </p:sp>
      <p:sp>
        <p:nvSpPr>
          <p:cNvPr id="12" name="TextBox 12"/>
          <p:cNvSpPr txBox="1"/>
          <p:nvPr/>
        </p:nvSpPr>
        <p:spPr>
          <a:xfrm>
            <a:off x="3256058" y="629634"/>
            <a:ext cx="3975066" cy="323215"/>
          </a:xfrm>
          <a:prstGeom prst="rect">
            <a:avLst/>
          </a:prstGeom>
        </p:spPr>
        <p:txBody>
          <a:bodyPr lIns="0" tIns="0" rIns="0" bIns="0" rtlCol="0" anchor="t">
            <a:spAutoFit/>
          </a:bodyPr>
          <a:lstStyle/>
          <a:p>
            <a:pPr algn="l">
              <a:lnSpc>
                <a:spcPts val="2660"/>
              </a:lnSpc>
            </a:pPr>
            <a:r>
              <a:rPr lang="en-US" sz="1900" spc="152">
                <a:solidFill>
                  <a:srgbClr val="010101"/>
                </a:solidFill>
                <a:latin typeface="Didact Gothic"/>
                <a:ea typeface="Didact Gothic"/>
                <a:cs typeface="Didact Gothic"/>
                <a:sym typeface="Didact Gothic"/>
              </a:rPr>
              <a:t>FREQUENTLY ASKED QUESTIONS</a:t>
            </a:r>
          </a:p>
        </p:txBody>
      </p:sp>
      <p:sp>
        <p:nvSpPr>
          <p:cNvPr id="13" name="AutoShape 13"/>
          <p:cNvSpPr/>
          <p:nvPr/>
        </p:nvSpPr>
        <p:spPr>
          <a:xfrm flipV="1">
            <a:off x="486041" y="1706972"/>
            <a:ext cx="6792443" cy="0"/>
          </a:xfrm>
          <a:prstGeom prst="line">
            <a:avLst/>
          </a:prstGeom>
          <a:ln w="9525" cap="flat">
            <a:solidFill>
              <a:srgbClr val="010101"/>
            </a:solidFill>
            <a:prstDash val="solid"/>
            <a:headEnd type="none" w="sm" len="sm"/>
            <a:tailEnd type="none" w="sm" len="sm"/>
          </a:ln>
        </p:spPr>
        <p:txBody>
          <a:bodyPr/>
          <a:lstStyle/>
          <a:p>
            <a:endParaRPr lang="en-US"/>
          </a:p>
        </p:txBody>
      </p:sp>
      <p:sp>
        <p:nvSpPr>
          <p:cNvPr id="14" name="AutoShape 14"/>
          <p:cNvSpPr/>
          <p:nvPr/>
        </p:nvSpPr>
        <p:spPr>
          <a:xfrm>
            <a:off x="1032194" y="1202998"/>
            <a:ext cx="6246291" cy="0"/>
          </a:xfrm>
          <a:prstGeom prst="line">
            <a:avLst/>
          </a:prstGeom>
          <a:ln w="9525" cap="flat">
            <a:solidFill>
              <a:srgbClr val="010101"/>
            </a:solidFill>
            <a:prstDash val="solid"/>
            <a:headEnd type="none" w="sm" len="sm"/>
            <a:tailEnd type="none" w="sm" len="sm"/>
          </a:ln>
        </p:spPr>
        <p:txBody>
          <a:bodyPr/>
          <a:lstStyle/>
          <a:p>
            <a:endParaRPr lang="en-US"/>
          </a:p>
        </p:txBody>
      </p:sp>
      <p:sp>
        <p:nvSpPr>
          <p:cNvPr id="15" name="TextBox 15"/>
          <p:cNvSpPr txBox="1"/>
          <p:nvPr/>
        </p:nvSpPr>
        <p:spPr>
          <a:xfrm>
            <a:off x="517912" y="1236938"/>
            <a:ext cx="6768447" cy="375285"/>
          </a:xfrm>
          <a:prstGeom prst="rect">
            <a:avLst/>
          </a:prstGeom>
        </p:spPr>
        <p:txBody>
          <a:bodyPr lIns="0" tIns="0" rIns="0" bIns="0" rtlCol="0" anchor="t">
            <a:spAutoFit/>
          </a:bodyPr>
          <a:lstStyle/>
          <a:p>
            <a:pPr algn="just">
              <a:lnSpc>
                <a:spcPts val="1560"/>
              </a:lnSpc>
            </a:pPr>
            <a:r>
              <a:rPr lang="en-US" sz="1200">
                <a:solidFill>
                  <a:srgbClr val="010101"/>
                </a:solidFill>
                <a:latin typeface="Didact Gothic"/>
                <a:ea typeface="Didact Gothic"/>
                <a:cs typeface="Didact Gothic"/>
                <a:sym typeface="Didact Gothic"/>
              </a:rPr>
              <a:t>The </a:t>
            </a:r>
            <a:r>
              <a:rPr lang="en-US" sz="1200" u="sng">
                <a:solidFill>
                  <a:srgbClr val="23648A"/>
                </a:solidFill>
                <a:latin typeface="Didact Gothic"/>
                <a:ea typeface="Didact Gothic"/>
                <a:cs typeface="Didact Gothic"/>
                <a:sym typeface="Didact Gothic"/>
                <a:hlinkClick r:id="rId9" tooltip="https://myfloridacfo.sharepoint.com/sites/LnD/CCN/Printable%20Resources/Forms/AllItems.aspx?id=%2Fsites%2FLnD%2FCCN%2FPrintable%20Resources%2FRoad%20Show%20FAQs%2Epdf&amp;parent=%2Fsites%2FLnD%2FCCN%2FPrintable%20Resources"/>
              </a:rPr>
              <a:t>Frequently Asked Questions</a:t>
            </a:r>
            <a:r>
              <a:rPr lang="en-US" sz="1200" u="sng">
                <a:solidFill>
                  <a:srgbClr val="23648A"/>
                </a:solidFill>
                <a:latin typeface="Didact Gothic"/>
                <a:ea typeface="Didact Gothic"/>
                <a:cs typeface="Didact Gothic"/>
                <a:sym typeface="Didact Gothic"/>
              </a:rPr>
              <a:t> (FAQs)</a:t>
            </a:r>
            <a:r>
              <a:rPr lang="en-US" sz="1200">
                <a:solidFill>
                  <a:srgbClr val="010101"/>
                </a:solidFill>
                <a:latin typeface="Didact Gothic"/>
                <a:ea typeface="Didact Gothic"/>
                <a:cs typeface="Didact Gothic"/>
                <a:sym typeface="Didact Gothic"/>
              </a:rPr>
              <a:t> from the Florida PALM Road Shows are now live! The following are top questions from each category. Head to the </a:t>
            </a:r>
            <a:r>
              <a:rPr lang="en-US" sz="1200" u="sng">
                <a:solidFill>
                  <a:srgbClr val="23648A"/>
                </a:solidFill>
                <a:latin typeface="Didact Gothic"/>
                <a:ea typeface="Didact Gothic"/>
                <a:cs typeface="Didact Gothic"/>
                <a:sym typeface="Didact Gothic"/>
                <a:hlinkClick r:id="rId10" tooltip="https://myfloridacfo.sharepoint.com/sites/LnD/CCN/SitePages/DFS-Florida-PALM-Stakeholders-Site.aspx"/>
              </a:rPr>
              <a:t>DFS Florida PALM Stakeholder Site</a:t>
            </a:r>
            <a:r>
              <a:rPr lang="en-US" sz="1200">
                <a:solidFill>
                  <a:srgbClr val="010101"/>
                </a:solidFill>
                <a:latin typeface="Didact Gothic"/>
                <a:ea typeface="Didact Gothic"/>
                <a:cs typeface="Didact Gothic"/>
                <a:sym typeface="Didact Gothic"/>
              </a:rPr>
              <a:t> to read the full list. </a:t>
            </a:r>
          </a:p>
        </p:txBody>
      </p:sp>
      <p:sp>
        <p:nvSpPr>
          <p:cNvPr id="16" name="AutoShape 16"/>
          <p:cNvSpPr/>
          <p:nvPr/>
        </p:nvSpPr>
        <p:spPr>
          <a:xfrm flipV="1">
            <a:off x="527307" y="8825956"/>
            <a:ext cx="6703817" cy="4762"/>
          </a:xfrm>
          <a:prstGeom prst="line">
            <a:avLst/>
          </a:prstGeom>
          <a:ln w="9525" cap="flat">
            <a:solidFill>
              <a:srgbClr val="010101"/>
            </a:solidFill>
            <a:prstDash val="solid"/>
            <a:headEnd type="none" w="sm" len="sm"/>
            <a:tailEnd type="none" w="sm" len="sm"/>
          </a:ln>
        </p:spPr>
        <p:txBody>
          <a:bodyPr/>
          <a:lstStyle/>
          <a:p>
            <a:endParaRPr lang="en-US"/>
          </a:p>
        </p:txBody>
      </p:sp>
      <p:sp>
        <p:nvSpPr>
          <p:cNvPr id="17" name="TextBox 17"/>
          <p:cNvSpPr txBox="1"/>
          <p:nvPr/>
        </p:nvSpPr>
        <p:spPr>
          <a:xfrm>
            <a:off x="527307" y="8902156"/>
            <a:ext cx="6703817" cy="548005"/>
          </a:xfrm>
          <a:prstGeom prst="rect">
            <a:avLst/>
          </a:prstGeom>
        </p:spPr>
        <p:txBody>
          <a:bodyPr lIns="0" tIns="0" rIns="0" bIns="0" rtlCol="0" anchor="t">
            <a:spAutoFit/>
          </a:bodyPr>
          <a:lstStyle/>
          <a:p>
            <a:pPr algn="just">
              <a:lnSpc>
                <a:spcPts val="1430"/>
              </a:lnSpc>
            </a:pPr>
            <a:r>
              <a:rPr lang="en-US" sz="1100">
                <a:solidFill>
                  <a:srgbClr val="010101"/>
                </a:solidFill>
                <a:latin typeface="Didact Gothic"/>
                <a:ea typeface="Didact Gothic"/>
                <a:cs typeface="Didact Gothic"/>
                <a:sym typeface="Didact Gothic"/>
              </a:rPr>
              <a:t>Have additional questions that haven’t been answered? No worries! You can post them on the </a:t>
            </a:r>
            <a:r>
              <a:rPr lang="en-US" sz="1100" u="sng">
                <a:solidFill>
                  <a:srgbClr val="23648A"/>
                </a:solidFill>
                <a:latin typeface="Didact Gothic"/>
                <a:ea typeface="Didact Gothic"/>
                <a:cs typeface="Didact Gothic"/>
                <a:sym typeface="Didact Gothic"/>
                <a:hlinkClick r:id="rId10" tooltip="https://myfloridacfo.sharepoint.com/sites/LnD/CCN/SitePages/DFS-Florida-PALM-Stakeholders-Site.aspx"/>
              </a:rPr>
              <a:t>DFS Florida PALM Stakeholder Site</a:t>
            </a:r>
            <a:r>
              <a:rPr lang="en-US" sz="1100">
                <a:solidFill>
                  <a:srgbClr val="23648A"/>
                </a:solidFill>
                <a:latin typeface="Didact Gothic"/>
                <a:ea typeface="Didact Gothic"/>
                <a:cs typeface="Didact Gothic"/>
                <a:sym typeface="Didact Gothic"/>
              </a:rPr>
              <a:t>: </a:t>
            </a:r>
            <a:r>
              <a:rPr lang="en-US" sz="1100" u="sng">
                <a:solidFill>
                  <a:srgbClr val="23648A"/>
                </a:solidFill>
                <a:latin typeface="Didact Gothic"/>
                <a:ea typeface="Didact Gothic"/>
                <a:cs typeface="Didact Gothic"/>
                <a:sym typeface="Didact Gothic"/>
                <a:hlinkClick r:id="rId11" tooltip="https://myfloridacfo.sharepoint.com/sites/LnD/CCN/Lists/Question%20Board/AllItems.aspx"/>
              </a:rPr>
              <a:t>Question Board</a:t>
            </a:r>
            <a:r>
              <a:rPr lang="en-US" sz="1100">
                <a:solidFill>
                  <a:srgbClr val="010101"/>
                </a:solidFill>
                <a:latin typeface="Didact Gothic"/>
                <a:ea typeface="Didact Gothic"/>
                <a:cs typeface="Didact Gothic"/>
                <a:sym typeface="Didact Gothic"/>
              </a:rPr>
              <a:t>. The Question Board is monitored closely so check back regularly for answers to all your questions.</a:t>
            </a:r>
          </a:p>
        </p:txBody>
      </p:sp>
      <p:grpSp>
        <p:nvGrpSpPr>
          <p:cNvPr id="18" name="Group 18"/>
          <p:cNvGrpSpPr/>
          <p:nvPr/>
        </p:nvGrpSpPr>
        <p:grpSpPr>
          <a:xfrm>
            <a:off x="506951" y="1797459"/>
            <a:ext cx="6758497" cy="769620"/>
            <a:chOff x="0" y="0"/>
            <a:chExt cx="9011330" cy="1026160"/>
          </a:xfrm>
        </p:grpSpPr>
        <p:sp>
          <p:nvSpPr>
            <p:cNvPr id="19" name="TextBox 19"/>
            <p:cNvSpPr txBox="1"/>
            <p:nvPr/>
          </p:nvSpPr>
          <p:spPr>
            <a:xfrm>
              <a:off x="0" y="301837"/>
              <a:ext cx="9011330" cy="724323"/>
            </a:xfrm>
            <a:prstGeom prst="rect">
              <a:avLst/>
            </a:prstGeom>
          </p:spPr>
          <p:txBody>
            <a:bodyPr lIns="0" tIns="0" rIns="0" bIns="0" rtlCol="0" anchor="t">
              <a:spAutoFit/>
            </a:bodyPr>
            <a:lstStyle/>
            <a:p>
              <a:pPr algn="just">
                <a:lnSpc>
                  <a:spcPts val="1430"/>
                </a:lnSpc>
              </a:pPr>
              <a:r>
                <a:rPr lang="en-US" sz="1100">
                  <a:solidFill>
                    <a:srgbClr val="010101"/>
                  </a:solidFill>
                  <a:latin typeface="Didact Gothic"/>
                  <a:ea typeface="Didact Gothic"/>
                  <a:cs typeface="Didact Gothic"/>
                  <a:sym typeface="Didact Gothic"/>
                </a:rPr>
                <a:t>A: FLAIR is over 40 years old and was built using programming languages that are no longer in widespread use. As a result, finding people with the expertise to maintain FLAIR is increasingly difficult and expensive. Pulling accurate and timely data from FLAIR is very difficult. </a:t>
              </a:r>
            </a:p>
          </p:txBody>
        </p:sp>
        <p:sp>
          <p:nvSpPr>
            <p:cNvPr id="20" name="TextBox 20"/>
            <p:cNvSpPr txBox="1"/>
            <p:nvPr/>
          </p:nvSpPr>
          <p:spPr>
            <a:xfrm>
              <a:off x="2835897" y="1482"/>
              <a:ext cx="6175433" cy="251248"/>
            </a:xfrm>
            <a:prstGeom prst="rect">
              <a:avLst/>
            </a:prstGeom>
          </p:spPr>
          <p:txBody>
            <a:bodyPr lIns="0" tIns="0" rIns="0" bIns="0" rtlCol="0" anchor="t">
              <a:spAutoFit/>
            </a:bodyPr>
            <a:lstStyle/>
            <a:p>
              <a:pPr algn="just">
                <a:lnSpc>
                  <a:spcPts val="1430"/>
                </a:lnSpc>
              </a:pPr>
              <a:r>
                <a:rPr lang="en-US" sz="1100" i="1" spc="-5">
                  <a:solidFill>
                    <a:srgbClr val="010101"/>
                  </a:solidFill>
                  <a:latin typeface="Arimo Italics"/>
                  <a:ea typeface="Arimo Italics"/>
                  <a:cs typeface="Arimo Italics"/>
                  <a:sym typeface="Arimo Italics"/>
                </a:rPr>
                <a:t>Q: Why are we replacing FLAIR, Payroll (PYRL), and the Data Warehouse? </a:t>
              </a:r>
            </a:p>
          </p:txBody>
        </p:sp>
        <p:sp>
          <p:nvSpPr>
            <p:cNvPr id="21" name="TextBox 21"/>
            <p:cNvSpPr txBox="1"/>
            <p:nvPr/>
          </p:nvSpPr>
          <p:spPr>
            <a:xfrm>
              <a:off x="0" y="-47625"/>
              <a:ext cx="2835897"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PROJECT OVERVIEW</a:t>
              </a:r>
            </a:p>
          </p:txBody>
        </p:sp>
      </p:grpSp>
      <p:grpSp>
        <p:nvGrpSpPr>
          <p:cNvPr id="22" name="Group 22"/>
          <p:cNvGrpSpPr/>
          <p:nvPr/>
        </p:nvGrpSpPr>
        <p:grpSpPr>
          <a:xfrm>
            <a:off x="504241" y="2652804"/>
            <a:ext cx="6763917" cy="769620"/>
            <a:chOff x="0" y="0"/>
            <a:chExt cx="9018556" cy="1026160"/>
          </a:xfrm>
        </p:grpSpPr>
        <p:sp>
          <p:nvSpPr>
            <p:cNvPr id="23" name="TextBox 23"/>
            <p:cNvSpPr txBox="1"/>
            <p:nvPr/>
          </p:nvSpPr>
          <p:spPr>
            <a:xfrm>
              <a:off x="7226" y="301837"/>
              <a:ext cx="9011330" cy="724323"/>
            </a:xfrm>
            <a:prstGeom prst="rect">
              <a:avLst/>
            </a:prstGeom>
          </p:spPr>
          <p:txBody>
            <a:bodyPr lIns="0" tIns="0" rIns="0" bIns="0" rtlCol="0" anchor="t">
              <a:spAutoFit/>
            </a:bodyPr>
            <a:lstStyle/>
            <a:p>
              <a:pPr marL="0" lvl="0" indent="0" algn="just">
                <a:lnSpc>
                  <a:spcPts val="1430"/>
                </a:lnSpc>
                <a:spcBef>
                  <a:spcPct val="0"/>
                </a:spcBef>
              </a:pPr>
              <a:r>
                <a:rPr lang="en-US" sz="1100" u="none" strike="noStrike">
                  <a:solidFill>
                    <a:srgbClr val="010101"/>
                  </a:solidFill>
                  <a:latin typeface="Didact Gothic"/>
                  <a:ea typeface="Didact Gothic"/>
                  <a:cs typeface="Didact Gothic"/>
                  <a:sym typeface="Didact Gothic"/>
                </a:rPr>
                <a:t>A: Florida PALM replaces all components of FLAIR for all agencies at the same time, including Central and Departmental accounting, PYRL, and the Information Warehouse. Florida PALM is designed to meet the State’s current and future financial needs. </a:t>
              </a:r>
            </a:p>
          </p:txBody>
        </p:sp>
        <p:sp>
          <p:nvSpPr>
            <p:cNvPr id="24" name="TextBox 24"/>
            <p:cNvSpPr txBox="1"/>
            <p:nvPr/>
          </p:nvSpPr>
          <p:spPr>
            <a:xfrm>
              <a:off x="1625408" y="1482"/>
              <a:ext cx="5026655" cy="251248"/>
            </a:xfrm>
            <a:prstGeom prst="rect">
              <a:avLst/>
            </a:prstGeom>
          </p:spPr>
          <p:txBody>
            <a:bodyPr lIns="0" tIns="0" rIns="0" bIns="0" rtlCol="0" anchor="t">
              <a:spAutoFit/>
            </a:bodyPr>
            <a:lstStyle/>
            <a:p>
              <a:pPr marL="0" lvl="0" indent="0" algn="just">
                <a:lnSpc>
                  <a:spcPts val="1430"/>
                </a:lnSpc>
                <a:spcBef>
                  <a:spcPct val="0"/>
                </a:spcBef>
              </a:pPr>
              <a:r>
                <a:rPr lang="en-US" sz="1100" i="1" u="none" strike="noStrike" spc="16">
                  <a:solidFill>
                    <a:srgbClr val="010101"/>
                  </a:solidFill>
                  <a:latin typeface="Arimo Italics"/>
                  <a:ea typeface="Arimo Italics"/>
                  <a:cs typeface="Arimo Italics"/>
                  <a:sym typeface="Arimo Italics"/>
                </a:rPr>
                <a:t>Q: What does Florida PALM replace in FLAIR? </a:t>
              </a:r>
            </a:p>
          </p:txBody>
        </p:sp>
        <p:sp>
          <p:nvSpPr>
            <p:cNvPr id="25" name="TextBox 25"/>
            <p:cNvSpPr txBox="1"/>
            <p:nvPr/>
          </p:nvSpPr>
          <p:spPr>
            <a:xfrm>
              <a:off x="0" y="-47625"/>
              <a:ext cx="1625408"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TECHNICAL</a:t>
              </a:r>
            </a:p>
          </p:txBody>
        </p:sp>
      </p:grpSp>
      <p:grpSp>
        <p:nvGrpSpPr>
          <p:cNvPr id="26" name="Group 26"/>
          <p:cNvGrpSpPr/>
          <p:nvPr/>
        </p:nvGrpSpPr>
        <p:grpSpPr>
          <a:xfrm>
            <a:off x="503166" y="3508149"/>
            <a:ext cx="6766069" cy="588645"/>
            <a:chOff x="0" y="0"/>
            <a:chExt cx="9021425" cy="784860"/>
          </a:xfrm>
        </p:grpSpPr>
        <p:sp>
          <p:nvSpPr>
            <p:cNvPr id="27" name="TextBox 27"/>
            <p:cNvSpPr txBox="1"/>
            <p:nvPr/>
          </p:nvSpPr>
          <p:spPr>
            <a:xfrm>
              <a:off x="0" y="301837"/>
              <a:ext cx="9021425" cy="483023"/>
            </a:xfrm>
            <a:prstGeom prst="rect">
              <a:avLst/>
            </a:prstGeom>
          </p:spPr>
          <p:txBody>
            <a:bodyPr lIns="0" tIns="0" rIns="0" bIns="0" rtlCol="0" anchor="t">
              <a:spAutoFit/>
            </a:bodyPr>
            <a:lstStyle/>
            <a:p>
              <a:pPr marL="0" lvl="0" indent="0" algn="just">
                <a:lnSpc>
                  <a:spcPts val="1430"/>
                </a:lnSpc>
                <a:spcBef>
                  <a:spcPct val="0"/>
                </a:spcBef>
              </a:pPr>
              <a:r>
                <a:rPr lang="en-US" sz="1100" u="none" strike="noStrike" spc="16">
                  <a:solidFill>
                    <a:srgbClr val="010101"/>
                  </a:solidFill>
                  <a:latin typeface="Didact Gothic"/>
                  <a:ea typeface="Didact Gothic"/>
                  <a:cs typeface="Didact Gothic"/>
                  <a:sym typeface="Didact Gothic"/>
                </a:rPr>
                <a:t>A: All enterprise Florida Financial Management Information Systems (FFMIS) will be remediated to ensure they properly interface with Florida PALM, including LAS/PBS, MFMP, STMS, PCard Works, FACTS, and PeopleFirst. </a:t>
              </a:r>
            </a:p>
          </p:txBody>
        </p:sp>
        <p:sp>
          <p:nvSpPr>
            <p:cNvPr id="28" name="TextBox 28"/>
            <p:cNvSpPr txBox="1"/>
            <p:nvPr/>
          </p:nvSpPr>
          <p:spPr>
            <a:xfrm>
              <a:off x="2842391" y="1482"/>
              <a:ext cx="6087261" cy="251248"/>
            </a:xfrm>
            <a:prstGeom prst="rect">
              <a:avLst/>
            </a:prstGeom>
          </p:spPr>
          <p:txBody>
            <a:bodyPr lIns="0" tIns="0" rIns="0" bIns="0" rtlCol="0" anchor="t">
              <a:spAutoFit/>
            </a:bodyPr>
            <a:lstStyle/>
            <a:p>
              <a:pPr marL="0" lvl="0" indent="0" algn="just">
                <a:lnSpc>
                  <a:spcPts val="1430"/>
                </a:lnSpc>
                <a:spcBef>
                  <a:spcPct val="0"/>
                </a:spcBef>
              </a:pPr>
              <a:r>
                <a:rPr lang="en-US" sz="1100" i="1" u="none" strike="noStrike" spc="16">
                  <a:solidFill>
                    <a:srgbClr val="010101"/>
                  </a:solidFill>
                  <a:latin typeface="Arimo Italics"/>
                  <a:ea typeface="Arimo Italics"/>
                  <a:cs typeface="Arimo Italics"/>
                  <a:sym typeface="Arimo Italics"/>
                </a:rPr>
                <a:t>Q: What other systems will change when Florida PALM goes live?</a:t>
              </a:r>
            </a:p>
          </p:txBody>
        </p:sp>
        <p:sp>
          <p:nvSpPr>
            <p:cNvPr id="29" name="TextBox 29"/>
            <p:cNvSpPr txBox="1"/>
            <p:nvPr/>
          </p:nvSpPr>
          <p:spPr>
            <a:xfrm>
              <a:off x="17827" y="-47625"/>
              <a:ext cx="2845992"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BUSINESS SYSTEMS</a:t>
              </a:r>
            </a:p>
          </p:txBody>
        </p:sp>
      </p:grpSp>
      <p:sp>
        <p:nvSpPr>
          <p:cNvPr id="30" name="TextBox 30"/>
          <p:cNvSpPr txBox="1"/>
          <p:nvPr/>
        </p:nvSpPr>
        <p:spPr>
          <a:xfrm>
            <a:off x="6422565" y="9552900"/>
            <a:ext cx="949005" cy="174596"/>
          </a:xfrm>
          <a:prstGeom prst="rect">
            <a:avLst/>
          </a:prstGeom>
        </p:spPr>
        <p:txBody>
          <a:bodyPr lIns="0" tIns="0" rIns="0" bIns="0" rtlCol="0" anchor="t">
            <a:spAutoFit/>
          </a:bodyPr>
          <a:lstStyle/>
          <a:p>
            <a:pPr marL="0" lvl="0" indent="0" algn="r">
              <a:lnSpc>
                <a:spcPts val="1401"/>
              </a:lnSpc>
              <a:spcBef>
                <a:spcPct val="0"/>
              </a:spcBef>
            </a:pPr>
            <a:r>
              <a:rPr lang="en-US" sz="1001">
                <a:solidFill>
                  <a:srgbClr val="201F1E"/>
                </a:solidFill>
                <a:latin typeface="Didact Gothic"/>
                <a:ea typeface="Didact Gothic"/>
                <a:cs typeface="Didact Gothic"/>
                <a:sym typeface="Didact Gothic"/>
              </a:rPr>
              <a:t>January 2025</a:t>
            </a:r>
          </a:p>
        </p:txBody>
      </p:sp>
      <p:grpSp>
        <p:nvGrpSpPr>
          <p:cNvPr id="31" name="Group 31"/>
          <p:cNvGrpSpPr/>
          <p:nvPr/>
        </p:nvGrpSpPr>
        <p:grpSpPr>
          <a:xfrm>
            <a:off x="499673" y="4182519"/>
            <a:ext cx="6773053" cy="769620"/>
            <a:chOff x="0" y="0"/>
            <a:chExt cx="9030738" cy="1026160"/>
          </a:xfrm>
        </p:grpSpPr>
        <p:sp>
          <p:nvSpPr>
            <p:cNvPr id="32" name="TextBox 32"/>
            <p:cNvSpPr txBox="1"/>
            <p:nvPr/>
          </p:nvSpPr>
          <p:spPr>
            <a:xfrm>
              <a:off x="0" y="-47625"/>
              <a:ext cx="3065596"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PROCESS/REPORTING</a:t>
              </a:r>
            </a:p>
          </p:txBody>
        </p:sp>
        <p:sp>
          <p:nvSpPr>
            <p:cNvPr id="33" name="TextBox 33"/>
            <p:cNvSpPr txBox="1"/>
            <p:nvPr/>
          </p:nvSpPr>
          <p:spPr>
            <a:xfrm>
              <a:off x="3065596" y="1482"/>
              <a:ext cx="5846227" cy="251248"/>
            </a:xfrm>
            <a:prstGeom prst="rect">
              <a:avLst/>
            </a:prstGeom>
          </p:spPr>
          <p:txBody>
            <a:bodyPr lIns="0" tIns="0" rIns="0" bIns="0" rtlCol="0" anchor="t">
              <a:spAutoFit/>
            </a:bodyPr>
            <a:lstStyle/>
            <a:p>
              <a:pPr algn="just">
                <a:lnSpc>
                  <a:spcPts val="1430"/>
                </a:lnSpc>
              </a:pPr>
              <a:r>
                <a:rPr lang="en-US" sz="1100" i="1" spc="16">
                  <a:solidFill>
                    <a:srgbClr val="010101"/>
                  </a:solidFill>
                  <a:latin typeface="Arimo Italics"/>
                  <a:ea typeface="Arimo Italics"/>
                  <a:cs typeface="Arimo Italics"/>
                  <a:sym typeface="Arimo Italics"/>
                </a:rPr>
                <a:t>Q: How will we pull information and reports from Florida PALM? </a:t>
              </a:r>
            </a:p>
          </p:txBody>
        </p:sp>
        <p:sp>
          <p:nvSpPr>
            <p:cNvPr id="34" name="TextBox 34"/>
            <p:cNvSpPr txBox="1"/>
            <p:nvPr/>
          </p:nvSpPr>
          <p:spPr>
            <a:xfrm>
              <a:off x="9313" y="301837"/>
              <a:ext cx="9021425" cy="724323"/>
            </a:xfrm>
            <a:prstGeom prst="rect">
              <a:avLst/>
            </a:prstGeom>
          </p:spPr>
          <p:txBody>
            <a:bodyPr lIns="0" tIns="0" rIns="0" bIns="0" rtlCol="0" anchor="t">
              <a:spAutoFit/>
            </a:bodyPr>
            <a:lstStyle/>
            <a:p>
              <a:pPr algn="just">
                <a:lnSpc>
                  <a:spcPts val="1430"/>
                </a:lnSpc>
              </a:pPr>
              <a:r>
                <a:rPr lang="en-US" sz="1100" spc="16">
                  <a:solidFill>
                    <a:srgbClr val="010101"/>
                  </a:solidFill>
                  <a:latin typeface="Didact Gothic"/>
                  <a:ea typeface="Didact Gothic"/>
                  <a:cs typeface="Didact Gothic"/>
                  <a:sym typeface="Didact Gothic"/>
                </a:rPr>
                <a:t>A: Florida PALM can pull from any data field and includes standard reports. If a standard report doesn’t meet your needs, custom queries can be built to extract data. The </a:t>
              </a:r>
              <a:r>
                <a:rPr lang="en-US" sz="1100" u="sng" spc="16">
                  <a:solidFill>
                    <a:srgbClr val="23648A"/>
                  </a:solidFill>
                  <a:latin typeface="Didact Gothic"/>
                  <a:ea typeface="Didact Gothic"/>
                  <a:cs typeface="Didact Gothic"/>
                  <a:sym typeface="Didact Gothic"/>
                  <a:hlinkClick r:id="rId12" tooltip="https://myfloridacfofloridapalm.us.document360.io/docs/reports"/>
                </a:rPr>
                <a:t>Florida PALM Reports Catalog</a:t>
              </a:r>
              <a:r>
                <a:rPr lang="en-US" sz="1100" spc="16">
                  <a:solidFill>
                    <a:srgbClr val="010101"/>
                  </a:solidFill>
                  <a:latin typeface="Didact Gothic"/>
                  <a:ea typeface="Didact Gothic"/>
                  <a:cs typeface="Didact Gothic"/>
                  <a:sym typeface="Didact Gothic"/>
                </a:rPr>
                <a:t> can be found in the </a:t>
              </a:r>
              <a:r>
                <a:rPr lang="en-US" sz="1100" u="sng" spc="16">
                  <a:solidFill>
                    <a:srgbClr val="23648A"/>
                  </a:solidFill>
                  <a:latin typeface="Didact Gothic"/>
                  <a:ea typeface="Didact Gothic"/>
                  <a:cs typeface="Didact Gothic"/>
                  <a:sym typeface="Didact Gothic"/>
                  <a:hlinkClick r:id="rId12" tooltip="https://myfloridacfofloridapalm.us.document360.io/docs/reports"/>
                </a:rPr>
                <a:t>Knowledge Center</a:t>
              </a:r>
              <a:r>
                <a:rPr lang="en-US" sz="1100" spc="16">
                  <a:solidFill>
                    <a:srgbClr val="23648A"/>
                  </a:solidFill>
                  <a:latin typeface="Didact Gothic"/>
                  <a:ea typeface="Didact Gothic"/>
                  <a:cs typeface="Didact Gothic"/>
                  <a:sym typeface="Didact Gothic"/>
                </a:rPr>
                <a:t>.</a:t>
              </a:r>
              <a:r>
                <a:rPr lang="en-US" sz="1100" spc="16">
                  <a:solidFill>
                    <a:srgbClr val="010101"/>
                  </a:solidFill>
                  <a:latin typeface="Didact Gothic"/>
                  <a:ea typeface="Didact Gothic"/>
                  <a:cs typeface="Didact Gothic"/>
                  <a:sym typeface="Didact Gothic"/>
                </a:rPr>
                <a:t> The </a:t>
              </a:r>
              <a:r>
                <a:rPr lang="en-US" sz="1100" u="sng" spc="16">
                  <a:solidFill>
                    <a:srgbClr val="23648A"/>
                  </a:solidFill>
                  <a:latin typeface="Didact Gothic"/>
                  <a:ea typeface="Didact Gothic"/>
                  <a:cs typeface="Didact Gothic"/>
                  <a:sym typeface="Didact Gothic"/>
                  <a:hlinkClick r:id="rId13" tooltip="https://myfloridacfo.com/docs-sf/florida-palm-libraries/approach-documents/reporting-approachc38fa8024a9645e6bbbe7825c6374b1b.pdf?sfvrsn=f119edff_17"/>
                </a:rPr>
                <a:t>Reporting Approach</a:t>
              </a:r>
              <a:r>
                <a:rPr lang="en-US" sz="1100" spc="16">
                  <a:solidFill>
                    <a:srgbClr val="010101"/>
                  </a:solidFill>
                  <a:latin typeface="Didact Gothic"/>
                  <a:ea typeface="Didact Gothic"/>
                  <a:cs typeface="Didact Gothic"/>
                  <a:sym typeface="Didact Gothic"/>
                </a:rPr>
                <a:t> can be found on the </a:t>
              </a:r>
              <a:r>
                <a:rPr lang="en-US" sz="1100" u="sng" spc="16">
                  <a:solidFill>
                    <a:srgbClr val="23648A"/>
                  </a:solidFill>
                  <a:latin typeface="Didact Gothic"/>
                  <a:ea typeface="Didact Gothic"/>
                  <a:cs typeface="Didact Gothic"/>
                  <a:sym typeface="Didact Gothic"/>
                  <a:hlinkClick r:id="rId14" tooltip="https://myfloridacfo.com/floridapalm/reporting"/>
                </a:rPr>
                <a:t>Florida PALM</a:t>
              </a:r>
              <a:r>
                <a:rPr lang="en-US" sz="1100" spc="16">
                  <a:solidFill>
                    <a:srgbClr val="010101"/>
                  </a:solidFill>
                  <a:latin typeface="Didact Gothic"/>
                  <a:ea typeface="Didact Gothic"/>
                  <a:cs typeface="Didact Gothic"/>
                  <a:sym typeface="Didact Gothic"/>
                </a:rPr>
                <a:t> site. </a:t>
              </a:r>
            </a:p>
          </p:txBody>
        </p:sp>
      </p:grpSp>
      <p:grpSp>
        <p:nvGrpSpPr>
          <p:cNvPr id="35" name="Group 35"/>
          <p:cNvGrpSpPr/>
          <p:nvPr/>
        </p:nvGrpSpPr>
        <p:grpSpPr>
          <a:xfrm>
            <a:off x="502866" y="5037864"/>
            <a:ext cx="6766668" cy="769620"/>
            <a:chOff x="0" y="0"/>
            <a:chExt cx="9022224" cy="1026160"/>
          </a:xfrm>
        </p:grpSpPr>
        <p:sp>
          <p:nvSpPr>
            <p:cNvPr id="36" name="TextBox 36"/>
            <p:cNvSpPr txBox="1"/>
            <p:nvPr/>
          </p:nvSpPr>
          <p:spPr>
            <a:xfrm>
              <a:off x="41901" y="-47625"/>
              <a:ext cx="3065596"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CHART OF ACCOUNTS</a:t>
              </a:r>
            </a:p>
          </p:txBody>
        </p:sp>
        <p:sp>
          <p:nvSpPr>
            <p:cNvPr id="37" name="TextBox 37"/>
            <p:cNvSpPr txBox="1"/>
            <p:nvPr/>
          </p:nvSpPr>
          <p:spPr>
            <a:xfrm>
              <a:off x="3126667" y="1482"/>
              <a:ext cx="5044210" cy="251248"/>
            </a:xfrm>
            <a:prstGeom prst="rect">
              <a:avLst/>
            </a:prstGeom>
          </p:spPr>
          <p:txBody>
            <a:bodyPr lIns="0" tIns="0" rIns="0" bIns="0" rtlCol="0" anchor="t">
              <a:spAutoFit/>
            </a:bodyPr>
            <a:lstStyle/>
            <a:p>
              <a:pPr algn="just">
                <a:lnSpc>
                  <a:spcPts val="1430"/>
                </a:lnSpc>
              </a:pPr>
              <a:r>
                <a:rPr lang="en-US" sz="1100" i="1" spc="16">
                  <a:solidFill>
                    <a:srgbClr val="010101"/>
                  </a:solidFill>
                  <a:latin typeface="Arimo Italics"/>
                  <a:ea typeface="Arimo Italics"/>
                  <a:cs typeface="Arimo Italics"/>
                  <a:sym typeface="Arimo Italics"/>
                </a:rPr>
                <a:t>Q: Is the FLAIR Chart of Accounts changing? </a:t>
              </a:r>
            </a:p>
          </p:txBody>
        </p:sp>
        <p:sp>
          <p:nvSpPr>
            <p:cNvPr id="38" name="TextBox 38"/>
            <p:cNvSpPr txBox="1"/>
            <p:nvPr/>
          </p:nvSpPr>
          <p:spPr>
            <a:xfrm>
              <a:off x="0" y="301837"/>
              <a:ext cx="9022224" cy="724323"/>
            </a:xfrm>
            <a:prstGeom prst="rect">
              <a:avLst/>
            </a:prstGeom>
          </p:spPr>
          <p:txBody>
            <a:bodyPr lIns="0" tIns="0" rIns="0" bIns="0" rtlCol="0" anchor="t">
              <a:spAutoFit/>
            </a:bodyPr>
            <a:lstStyle/>
            <a:p>
              <a:pPr algn="just">
                <a:lnSpc>
                  <a:spcPts val="1430"/>
                </a:lnSpc>
              </a:pPr>
              <a:r>
                <a:rPr lang="en-US" sz="1100">
                  <a:solidFill>
                    <a:srgbClr val="010101"/>
                  </a:solidFill>
                  <a:latin typeface="Didact Gothic"/>
                  <a:ea typeface="Didact Gothic"/>
                  <a:cs typeface="Didact Gothic"/>
                  <a:sym typeface="Didact Gothic"/>
                </a:rPr>
                <a:t>A: Yes. FLAIR data elements will be replaced with Florida PALM ChartFields. For instance, in Florida PALM the “Account” ChartField replaces FLAIR’s “General Ledger” Data Element for all Balance Sheet records and replaces the “Object Code” Data Elements for Expense and Revenue records. </a:t>
              </a:r>
            </a:p>
          </p:txBody>
        </p:sp>
      </p:grpSp>
      <p:grpSp>
        <p:nvGrpSpPr>
          <p:cNvPr id="39" name="Group 39"/>
          <p:cNvGrpSpPr/>
          <p:nvPr/>
        </p:nvGrpSpPr>
        <p:grpSpPr>
          <a:xfrm>
            <a:off x="487153" y="5893209"/>
            <a:ext cx="6798093" cy="769620"/>
            <a:chOff x="0" y="0"/>
            <a:chExt cx="9064124" cy="1026160"/>
          </a:xfrm>
        </p:grpSpPr>
        <p:sp>
          <p:nvSpPr>
            <p:cNvPr id="40" name="TextBox 40"/>
            <p:cNvSpPr txBox="1"/>
            <p:nvPr/>
          </p:nvSpPr>
          <p:spPr>
            <a:xfrm>
              <a:off x="0" y="-47625"/>
              <a:ext cx="2040435"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TRAINING/UAT</a:t>
              </a:r>
            </a:p>
          </p:txBody>
        </p:sp>
        <p:sp>
          <p:nvSpPr>
            <p:cNvPr id="41" name="TextBox 41"/>
            <p:cNvSpPr txBox="1"/>
            <p:nvPr/>
          </p:nvSpPr>
          <p:spPr>
            <a:xfrm>
              <a:off x="2082336" y="1482"/>
              <a:ext cx="6981788" cy="251248"/>
            </a:xfrm>
            <a:prstGeom prst="rect">
              <a:avLst/>
            </a:prstGeom>
          </p:spPr>
          <p:txBody>
            <a:bodyPr lIns="0" tIns="0" rIns="0" bIns="0" rtlCol="0" anchor="t">
              <a:spAutoFit/>
            </a:bodyPr>
            <a:lstStyle/>
            <a:p>
              <a:pPr algn="just">
                <a:lnSpc>
                  <a:spcPts val="1430"/>
                </a:lnSpc>
              </a:pPr>
              <a:r>
                <a:rPr lang="en-US" sz="1100" i="1" spc="11">
                  <a:solidFill>
                    <a:srgbClr val="010101"/>
                  </a:solidFill>
                  <a:latin typeface="Arimo Italics"/>
                  <a:ea typeface="Arimo Italics"/>
                  <a:cs typeface="Arimo Italics"/>
                  <a:sym typeface="Arimo Italics"/>
                </a:rPr>
                <a:t>Q: Will we be provided with a testing environment for real-world beta testing? </a:t>
              </a:r>
            </a:p>
          </p:txBody>
        </p:sp>
        <p:sp>
          <p:nvSpPr>
            <p:cNvPr id="42" name="TextBox 42"/>
            <p:cNvSpPr txBox="1"/>
            <p:nvPr/>
          </p:nvSpPr>
          <p:spPr>
            <a:xfrm>
              <a:off x="0" y="301837"/>
              <a:ext cx="9022224" cy="724323"/>
            </a:xfrm>
            <a:prstGeom prst="rect">
              <a:avLst/>
            </a:prstGeom>
          </p:spPr>
          <p:txBody>
            <a:bodyPr lIns="0" tIns="0" rIns="0" bIns="0" rtlCol="0" anchor="t">
              <a:spAutoFit/>
            </a:bodyPr>
            <a:lstStyle/>
            <a:p>
              <a:pPr algn="just">
                <a:lnSpc>
                  <a:spcPts val="1430"/>
                </a:lnSpc>
              </a:pPr>
              <a:r>
                <a:rPr lang="en-US" sz="1100">
                  <a:solidFill>
                    <a:srgbClr val="010101"/>
                  </a:solidFill>
                  <a:latin typeface="Didact Gothic"/>
                  <a:ea typeface="Didact Gothic"/>
                  <a:cs typeface="Didact Gothic"/>
                  <a:sym typeface="Didact Gothic"/>
                </a:rPr>
                <a:t>A: Yes. We will test the system as part of User Acceptance Testing (UAT) from April to November 2025. The Project Team will load our data into a testing environment so we can test our processes and ensure they work correctly. UAT will also be the time to create manuals and job aids for DFS processes so we will be prepared for go-live. </a:t>
              </a:r>
            </a:p>
          </p:txBody>
        </p:sp>
      </p:grpSp>
      <p:grpSp>
        <p:nvGrpSpPr>
          <p:cNvPr id="43" name="Group 43"/>
          <p:cNvGrpSpPr/>
          <p:nvPr/>
        </p:nvGrpSpPr>
        <p:grpSpPr>
          <a:xfrm>
            <a:off x="527606" y="6748554"/>
            <a:ext cx="6717187" cy="769620"/>
            <a:chOff x="0" y="0"/>
            <a:chExt cx="8956250" cy="1026160"/>
          </a:xfrm>
        </p:grpSpPr>
        <p:sp>
          <p:nvSpPr>
            <p:cNvPr id="44" name="TextBox 44"/>
            <p:cNvSpPr txBox="1"/>
            <p:nvPr/>
          </p:nvSpPr>
          <p:spPr>
            <a:xfrm>
              <a:off x="0" y="-47625"/>
              <a:ext cx="3334076"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TRANSITION / CUTOVER</a:t>
              </a:r>
            </a:p>
          </p:txBody>
        </p:sp>
        <p:sp>
          <p:nvSpPr>
            <p:cNvPr id="45" name="TextBox 45"/>
            <p:cNvSpPr txBox="1"/>
            <p:nvPr/>
          </p:nvSpPr>
          <p:spPr>
            <a:xfrm>
              <a:off x="3334076" y="1482"/>
              <a:ext cx="5441755" cy="251248"/>
            </a:xfrm>
            <a:prstGeom prst="rect">
              <a:avLst/>
            </a:prstGeom>
          </p:spPr>
          <p:txBody>
            <a:bodyPr lIns="0" tIns="0" rIns="0" bIns="0" rtlCol="0" anchor="t">
              <a:spAutoFit/>
            </a:bodyPr>
            <a:lstStyle/>
            <a:p>
              <a:pPr algn="just">
                <a:lnSpc>
                  <a:spcPts val="1430"/>
                </a:lnSpc>
              </a:pPr>
              <a:r>
                <a:rPr lang="en-US" sz="1100" i="1" spc="16">
                  <a:solidFill>
                    <a:srgbClr val="010101"/>
                  </a:solidFill>
                  <a:latin typeface="Arimo Italics"/>
                  <a:ea typeface="Arimo Italics"/>
                  <a:cs typeface="Arimo Italics"/>
                  <a:sym typeface="Arimo Italics"/>
                </a:rPr>
                <a:t>Q: What is the plan to transition from FLAIR to Florida PALM?</a:t>
              </a:r>
            </a:p>
          </p:txBody>
        </p:sp>
        <p:sp>
          <p:nvSpPr>
            <p:cNvPr id="46" name="TextBox 46"/>
            <p:cNvSpPr txBox="1"/>
            <p:nvPr/>
          </p:nvSpPr>
          <p:spPr>
            <a:xfrm>
              <a:off x="17827" y="301837"/>
              <a:ext cx="8938422" cy="724323"/>
            </a:xfrm>
            <a:prstGeom prst="rect">
              <a:avLst/>
            </a:prstGeom>
          </p:spPr>
          <p:txBody>
            <a:bodyPr lIns="0" tIns="0" rIns="0" bIns="0" rtlCol="0" anchor="t">
              <a:spAutoFit/>
            </a:bodyPr>
            <a:lstStyle/>
            <a:p>
              <a:pPr algn="just">
                <a:lnSpc>
                  <a:spcPts val="1430"/>
                </a:lnSpc>
              </a:pPr>
              <a:r>
                <a:rPr lang="en-US" sz="1100">
                  <a:solidFill>
                    <a:srgbClr val="010101"/>
                  </a:solidFill>
                  <a:latin typeface="Didact Gothic"/>
                  <a:ea typeface="Didact Gothic"/>
                  <a:cs typeface="Didact Gothic"/>
                  <a:sym typeface="Didact Gothic"/>
                </a:rPr>
                <a:t>A: All state agencies will go live with Florida PALM at the same time. We will work with your division leadership to create a plan for when and how to fully transition processes into Florida PALM. The go-live date for Florida PALM is January 6, 2026, so most processes will transition at that time. </a:t>
              </a:r>
            </a:p>
          </p:txBody>
        </p:sp>
      </p:grpSp>
      <p:grpSp>
        <p:nvGrpSpPr>
          <p:cNvPr id="47" name="Group 47"/>
          <p:cNvGrpSpPr/>
          <p:nvPr/>
        </p:nvGrpSpPr>
        <p:grpSpPr>
          <a:xfrm>
            <a:off x="534292" y="7603898"/>
            <a:ext cx="6703817" cy="1131570"/>
            <a:chOff x="0" y="0"/>
            <a:chExt cx="8938422" cy="1508760"/>
          </a:xfrm>
        </p:grpSpPr>
        <p:sp>
          <p:nvSpPr>
            <p:cNvPr id="48" name="TextBox 48"/>
            <p:cNvSpPr txBox="1"/>
            <p:nvPr/>
          </p:nvSpPr>
          <p:spPr>
            <a:xfrm>
              <a:off x="0" y="-47625"/>
              <a:ext cx="2795698" cy="330412"/>
            </a:xfrm>
            <a:prstGeom prst="rect">
              <a:avLst/>
            </a:prstGeom>
          </p:spPr>
          <p:txBody>
            <a:bodyPr lIns="0" tIns="0" rIns="0" bIns="0" rtlCol="0" anchor="t">
              <a:spAutoFit/>
            </a:bodyPr>
            <a:lstStyle/>
            <a:p>
              <a:pPr algn="l">
                <a:lnSpc>
                  <a:spcPts val="1960"/>
                </a:lnSpc>
              </a:pPr>
              <a:r>
                <a:rPr lang="en-US" sz="1400" b="1" spc="112">
                  <a:solidFill>
                    <a:srgbClr val="010101"/>
                  </a:solidFill>
                  <a:latin typeface="Arimo Bold"/>
                  <a:ea typeface="Arimo Bold"/>
                  <a:cs typeface="Arimo Bold"/>
                  <a:sym typeface="Arimo Bold"/>
                </a:rPr>
                <a:t>PEOPLE</a:t>
              </a:r>
            </a:p>
          </p:txBody>
        </p:sp>
        <p:sp>
          <p:nvSpPr>
            <p:cNvPr id="49" name="TextBox 49"/>
            <p:cNvSpPr txBox="1"/>
            <p:nvPr/>
          </p:nvSpPr>
          <p:spPr>
            <a:xfrm>
              <a:off x="1156873" y="1482"/>
              <a:ext cx="7776501" cy="251248"/>
            </a:xfrm>
            <a:prstGeom prst="rect">
              <a:avLst/>
            </a:prstGeom>
          </p:spPr>
          <p:txBody>
            <a:bodyPr lIns="0" tIns="0" rIns="0" bIns="0" rtlCol="0" anchor="t">
              <a:spAutoFit/>
            </a:bodyPr>
            <a:lstStyle/>
            <a:p>
              <a:pPr algn="just">
                <a:lnSpc>
                  <a:spcPts val="1430"/>
                </a:lnSpc>
              </a:pPr>
              <a:r>
                <a:rPr lang="en-US" sz="1100" i="1">
                  <a:solidFill>
                    <a:srgbClr val="010101"/>
                  </a:solidFill>
                  <a:latin typeface="Arimo Italics"/>
                  <a:ea typeface="Arimo Italics"/>
                  <a:cs typeface="Arimo Italics"/>
                  <a:sym typeface="Arimo Italics"/>
                </a:rPr>
                <a:t>Q: What are the benefits of transitioning to Florida PALM? What’s in it for me (WIIFM)?</a:t>
              </a:r>
            </a:p>
          </p:txBody>
        </p:sp>
        <p:sp>
          <p:nvSpPr>
            <p:cNvPr id="50" name="TextBox 50"/>
            <p:cNvSpPr txBox="1"/>
            <p:nvPr/>
          </p:nvSpPr>
          <p:spPr>
            <a:xfrm>
              <a:off x="0" y="301837"/>
              <a:ext cx="8938422" cy="1206923"/>
            </a:xfrm>
            <a:prstGeom prst="rect">
              <a:avLst/>
            </a:prstGeom>
          </p:spPr>
          <p:txBody>
            <a:bodyPr lIns="0" tIns="0" rIns="0" bIns="0" rtlCol="0" anchor="t">
              <a:spAutoFit/>
            </a:bodyPr>
            <a:lstStyle/>
            <a:p>
              <a:pPr algn="just">
                <a:lnSpc>
                  <a:spcPts val="1430"/>
                </a:lnSpc>
              </a:pPr>
              <a:r>
                <a:rPr lang="en-US" sz="1100">
                  <a:solidFill>
                    <a:srgbClr val="010101"/>
                  </a:solidFill>
                  <a:latin typeface="Didact Gothic"/>
                  <a:ea typeface="Didact Gothic"/>
                  <a:cs typeface="Didact Gothic"/>
                  <a:sym typeface="Didact Gothic"/>
                </a:rPr>
                <a:t>A: There are numerous benefits of transitioning to Florida PALM, including: </a:t>
              </a:r>
            </a:p>
            <a:p>
              <a:pPr marL="237491" lvl="1" indent="-118745" algn="just">
                <a:lnSpc>
                  <a:spcPts val="1430"/>
                </a:lnSpc>
                <a:buFont typeface="Arial"/>
                <a:buChar char="•"/>
              </a:pPr>
              <a:r>
                <a:rPr lang="en-US" sz="1100">
                  <a:solidFill>
                    <a:srgbClr val="010101"/>
                  </a:solidFill>
                  <a:latin typeface="Didact Gothic"/>
                  <a:ea typeface="Didact Gothic"/>
                  <a:cs typeface="Didact Gothic"/>
                  <a:sym typeface="Didact Gothic"/>
                </a:rPr>
                <a:t>The ability to use your mouse. Say goodbye ‘F’ keys! </a:t>
              </a:r>
            </a:p>
            <a:p>
              <a:pPr marL="237491" lvl="1" indent="-118745" algn="just">
                <a:lnSpc>
                  <a:spcPts val="1430"/>
                </a:lnSpc>
                <a:buFont typeface="Arial"/>
                <a:buChar char="•"/>
              </a:pPr>
              <a:r>
                <a:rPr lang="en-US" sz="1100">
                  <a:solidFill>
                    <a:srgbClr val="010101"/>
                  </a:solidFill>
                  <a:latin typeface="Didact Gothic"/>
                  <a:ea typeface="Didact Gothic"/>
                  <a:cs typeface="Didact Gothic"/>
                  <a:sym typeface="Didact Gothic"/>
                </a:rPr>
                <a:t>Florida PALM operates on Oracle® PeopleSoft technology used by many businesses and agencies. Learning this software gives you transferrable skills. </a:t>
              </a:r>
            </a:p>
            <a:p>
              <a:pPr marL="237491" lvl="1" indent="-118745" algn="just">
                <a:lnSpc>
                  <a:spcPts val="1430"/>
                </a:lnSpc>
                <a:buFont typeface="Arial"/>
                <a:buChar char="•"/>
              </a:pPr>
              <a:r>
                <a:rPr lang="en-US" sz="1100">
                  <a:solidFill>
                    <a:srgbClr val="010101"/>
                  </a:solidFill>
                  <a:latin typeface="Didact Gothic"/>
                  <a:ea typeface="Didact Gothic"/>
                  <a:cs typeface="Didact Gothic"/>
                  <a:sym typeface="Didact Gothic"/>
                </a:rPr>
                <a:t>Near real-time data will be available within Florida PALM!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3XNNPFDRQHSR-1102996205-111</_dlc_DocId>
    <_dlc_DocIdUrl xmlns="ee0d1073-b73c-4cf9-a2e0-1985adf7d54f">
      <Url>https://myfloridacfo.sharepoint.com/sites/FLP/DFS CCN/_layouts/15/DocIdRedir.aspx?ID=3XNNPFDRQHSR-1102996205-111</Url>
      <Description>3XNNPFDRQHSR-1102996205-111</Description>
    </_dlc_DocIdUrl>
  </documentManagement>
</p:properties>
</file>

<file path=customXml/itemProps1.xml><?xml version="1.0" encoding="utf-8"?>
<ds:datastoreItem xmlns:ds="http://schemas.openxmlformats.org/officeDocument/2006/customXml" ds:itemID="{D4832557-F707-40AB-B71C-31DC9E3F9DED}"/>
</file>

<file path=customXml/itemProps2.xml><?xml version="1.0" encoding="utf-8"?>
<ds:datastoreItem xmlns:ds="http://schemas.openxmlformats.org/officeDocument/2006/customXml" ds:itemID="{9093D41A-74D2-41D4-AA2B-00DB2433E611}"/>
</file>

<file path=customXml/itemProps3.xml><?xml version="1.0" encoding="utf-8"?>
<ds:datastoreItem xmlns:ds="http://schemas.openxmlformats.org/officeDocument/2006/customXml" ds:itemID="{911256B1-2AA1-4A3D-8A0E-291BE4CA7B15}"/>
</file>

<file path=customXml/itemProps4.xml><?xml version="1.0" encoding="utf-8"?>
<ds:datastoreItem xmlns:ds="http://schemas.openxmlformats.org/officeDocument/2006/customXml" ds:itemID="{80612E4F-534C-4171-9727-1874E06F882E}"/>
</file>

<file path=docProps/app.xml><?xml version="1.0" encoding="utf-8"?>
<Properties xmlns="http://schemas.openxmlformats.org/officeDocument/2006/extended-properties" xmlns:vt="http://schemas.openxmlformats.org/officeDocument/2006/docPropsVTypes">
  <TotalTime>1</TotalTime>
  <Words>660</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Arimo Italics</vt:lpstr>
      <vt:lpstr>Calibri</vt:lpstr>
      <vt:lpstr>Didact Gothic</vt:lpstr>
      <vt:lpstr>Arimo 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FAQs (Full)</dc:title>
  <cp:lastModifiedBy>Topol, Amy</cp:lastModifiedBy>
  <cp:revision>2</cp:revision>
  <dcterms:created xsi:type="dcterms:W3CDTF">2006-08-16T00:00:00Z</dcterms:created>
  <dcterms:modified xsi:type="dcterms:W3CDTF">2025-04-25T20:16:04Z</dcterms:modified>
  <dc:identifier>DAGZMar-Tmo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93558961-7551-4116-98fc-51aa1d0da183</vt:lpwstr>
  </property>
</Properties>
</file>