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</p:sldIdLst>
  <p:sldSz cx="7620000" cy="19050000"/>
  <p:notesSz cx="6858000" cy="9144000"/>
  <p:embeddedFontLst>
    <p:embeddedFont>
      <p:font typeface="Archivo Black" panose="020B0604020202020204" charset="0"/>
      <p:regular r:id="rId3"/>
    </p:embeddedFont>
    <p:embeddedFont>
      <p:font typeface="Canva Sans" panose="020B0604020202020204" charset="0"/>
      <p:regular r:id="rId4"/>
    </p:embeddedFont>
    <p:embeddedFont>
      <p:font typeface="Canva Sans Italics" panose="020B0604020202020204" charset="0"/>
      <p:regular r:id="rId5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37" d="100"/>
          <a:sy n="37" d="100"/>
        </p:scale>
        <p:origin x="3840" y="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font" Target="fonts/font1.fntdata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font" Target="fonts/font3.fntdata"/><Relationship Id="rId4" Type="http://schemas.openxmlformats.org/officeDocument/2006/relationships/font" Target="fonts/font2.fntdata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5/30/2025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5/30/2025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5/30/2025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5/30/2025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5/30/2025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5/30/2025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5/30/2025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5/30/2025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5/30/2025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5/30/2025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5/30/2025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5/30/2025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hyperlink" Target="https://www.myfloridacfo.com/docs-sf/florida-palm-libraries/chart-of-accounts/d66-chart-of-accounts-design-1.pdf?sfvrsn=2391023_17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6A6A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7616952" cy="19046952"/>
          </a:xfrm>
          <a:custGeom>
            <a:avLst/>
            <a:gdLst/>
            <a:ahLst/>
            <a:cxnLst/>
            <a:rect l="l" t="t" r="r" b="b"/>
            <a:pathLst>
              <a:path w="7616952" h="19046952">
                <a:moveTo>
                  <a:pt x="0" y="0"/>
                </a:moveTo>
                <a:lnTo>
                  <a:pt x="7616952" y="0"/>
                </a:lnTo>
                <a:lnTo>
                  <a:pt x="7616952" y="19046952"/>
                </a:lnTo>
                <a:lnTo>
                  <a:pt x="0" y="19046952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121907" t="-13511" r="-118539"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265817" y="264760"/>
            <a:ext cx="7069999" cy="18517432"/>
            <a:chOff x="0" y="0"/>
            <a:chExt cx="2464488" cy="6454878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2464488" cy="6454878"/>
            </a:xfrm>
            <a:custGeom>
              <a:avLst/>
              <a:gdLst/>
              <a:ahLst/>
              <a:cxnLst/>
              <a:rect l="l" t="t" r="r" b="b"/>
              <a:pathLst>
                <a:path w="2464488" h="6454878">
                  <a:moveTo>
                    <a:pt x="0" y="0"/>
                  </a:moveTo>
                  <a:lnTo>
                    <a:pt x="2464488" y="0"/>
                  </a:lnTo>
                  <a:lnTo>
                    <a:pt x="2464488" y="6454878"/>
                  </a:lnTo>
                  <a:lnTo>
                    <a:pt x="0" y="6454878"/>
                  </a:lnTo>
                  <a:close/>
                </a:path>
              </a:pathLst>
            </a:custGeom>
            <a:solidFill>
              <a:srgbClr val="FCFDFD"/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2464488" cy="649297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l">
                <a:lnSpc>
                  <a:spcPts val="1679"/>
                </a:lnSpc>
              </a:pPr>
              <a:endParaRPr/>
            </a:p>
          </p:txBody>
        </p:sp>
      </p:grpSp>
      <p:sp>
        <p:nvSpPr>
          <p:cNvPr id="6" name="Freeform 6"/>
          <p:cNvSpPr/>
          <p:nvPr/>
        </p:nvSpPr>
        <p:spPr>
          <a:xfrm>
            <a:off x="558806" y="395109"/>
            <a:ext cx="6499341" cy="790198"/>
          </a:xfrm>
          <a:custGeom>
            <a:avLst/>
            <a:gdLst/>
            <a:ahLst/>
            <a:cxnLst/>
            <a:rect l="l" t="t" r="r" b="b"/>
            <a:pathLst>
              <a:path w="6499341" h="790198">
                <a:moveTo>
                  <a:pt x="0" y="0"/>
                </a:moveTo>
                <a:lnTo>
                  <a:pt x="6499340" y="0"/>
                </a:lnTo>
                <a:lnTo>
                  <a:pt x="6499340" y="790198"/>
                </a:lnTo>
                <a:lnTo>
                  <a:pt x="0" y="790198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t="-4833" b="-4833"/>
            </a:stretch>
          </a:blipFill>
        </p:spPr>
      </p:sp>
      <p:grpSp>
        <p:nvGrpSpPr>
          <p:cNvPr id="7" name="Group 7"/>
          <p:cNvGrpSpPr/>
          <p:nvPr/>
        </p:nvGrpSpPr>
        <p:grpSpPr>
          <a:xfrm>
            <a:off x="697980" y="1493540"/>
            <a:ext cx="1007933" cy="1713487"/>
            <a:chOff x="0" y="0"/>
            <a:chExt cx="2006600" cy="3411220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2005330" cy="3411220"/>
            </a:xfrm>
            <a:custGeom>
              <a:avLst/>
              <a:gdLst/>
              <a:ahLst/>
              <a:cxnLst/>
              <a:rect l="l" t="t" r="r" b="b"/>
              <a:pathLst>
                <a:path w="2005330" h="3411220">
                  <a:moveTo>
                    <a:pt x="1766570" y="1388110"/>
                  </a:moveTo>
                  <a:cubicBezTo>
                    <a:pt x="1689100" y="1291590"/>
                    <a:pt x="1596390" y="1219200"/>
                    <a:pt x="1490980" y="1170940"/>
                  </a:cubicBezTo>
                  <a:cubicBezTo>
                    <a:pt x="1386840" y="1123950"/>
                    <a:pt x="1275080" y="1099820"/>
                    <a:pt x="1156970" y="1099820"/>
                  </a:cubicBezTo>
                  <a:cubicBezTo>
                    <a:pt x="1035050" y="1099820"/>
                    <a:pt x="929640" y="1120140"/>
                    <a:pt x="845820" y="1159510"/>
                  </a:cubicBezTo>
                  <a:cubicBezTo>
                    <a:pt x="844550" y="1160780"/>
                    <a:pt x="843280" y="1160780"/>
                    <a:pt x="840740" y="1162050"/>
                  </a:cubicBezTo>
                  <a:lnTo>
                    <a:pt x="867410" y="728980"/>
                  </a:lnTo>
                  <a:lnTo>
                    <a:pt x="1875790" y="728980"/>
                  </a:lnTo>
                  <a:lnTo>
                    <a:pt x="1875790" y="0"/>
                  </a:lnTo>
                  <a:lnTo>
                    <a:pt x="193040" y="0"/>
                  </a:lnTo>
                  <a:lnTo>
                    <a:pt x="78740" y="1939290"/>
                  </a:lnTo>
                  <a:lnTo>
                    <a:pt x="774700" y="2038350"/>
                  </a:lnTo>
                  <a:lnTo>
                    <a:pt x="807720" y="1963420"/>
                  </a:lnTo>
                  <a:cubicBezTo>
                    <a:pt x="835660" y="1901190"/>
                    <a:pt x="869950" y="1847850"/>
                    <a:pt x="911860" y="1807210"/>
                  </a:cubicBezTo>
                  <a:cubicBezTo>
                    <a:pt x="943610" y="1776730"/>
                    <a:pt x="982980" y="1761490"/>
                    <a:pt x="1036320" y="1761490"/>
                  </a:cubicBezTo>
                  <a:cubicBezTo>
                    <a:pt x="1060450" y="1761490"/>
                    <a:pt x="1080770" y="1767840"/>
                    <a:pt x="1101090" y="1780540"/>
                  </a:cubicBezTo>
                  <a:cubicBezTo>
                    <a:pt x="1123950" y="1795780"/>
                    <a:pt x="1145540" y="1819910"/>
                    <a:pt x="1165860" y="1854200"/>
                  </a:cubicBezTo>
                  <a:cubicBezTo>
                    <a:pt x="1188720" y="1892300"/>
                    <a:pt x="1206500" y="1943100"/>
                    <a:pt x="1220470" y="2002790"/>
                  </a:cubicBezTo>
                  <a:cubicBezTo>
                    <a:pt x="1234440" y="2065020"/>
                    <a:pt x="1242060" y="2138680"/>
                    <a:pt x="1242060" y="2221230"/>
                  </a:cubicBezTo>
                  <a:cubicBezTo>
                    <a:pt x="1242060" y="2316480"/>
                    <a:pt x="1234440" y="2400300"/>
                    <a:pt x="1219200" y="2470150"/>
                  </a:cubicBezTo>
                  <a:cubicBezTo>
                    <a:pt x="1205230" y="2537460"/>
                    <a:pt x="1184910" y="2592070"/>
                    <a:pt x="1160780" y="2633980"/>
                  </a:cubicBezTo>
                  <a:cubicBezTo>
                    <a:pt x="1139190" y="2670810"/>
                    <a:pt x="1115060" y="2697480"/>
                    <a:pt x="1088390" y="2713990"/>
                  </a:cubicBezTo>
                  <a:cubicBezTo>
                    <a:pt x="1064260" y="2729230"/>
                    <a:pt x="1037590" y="2736850"/>
                    <a:pt x="1007110" y="2736850"/>
                  </a:cubicBezTo>
                  <a:cubicBezTo>
                    <a:pt x="972820" y="2736850"/>
                    <a:pt x="944880" y="2729230"/>
                    <a:pt x="919480" y="2713990"/>
                  </a:cubicBezTo>
                  <a:cubicBezTo>
                    <a:pt x="891540" y="2696210"/>
                    <a:pt x="867410" y="2670810"/>
                    <a:pt x="847090" y="2635250"/>
                  </a:cubicBezTo>
                  <a:cubicBezTo>
                    <a:pt x="824230" y="2595880"/>
                    <a:pt x="805180" y="2545080"/>
                    <a:pt x="792480" y="2486660"/>
                  </a:cubicBezTo>
                  <a:cubicBezTo>
                    <a:pt x="778510" y="2423160"/>
                    <a:pt x="772160" y="2352040"/>
                    <a:pt x="772160" y="2273300"/>
                  </a:cubicBezTo>
                  <a:lnTo>
                    <a:pt x="772160" y="2165350"/>
                  </a:lnTo>
                  <a:lnTo>
                    <a:pt x="0" y="2165350"/>
                  </a:lnTo>
                  <a:lnTo>
                    <a:pt x="0" y="2273300"/>
                  </a:lnTo>
                  <a:cubicBezTo>
                    <a:pt x="0" y="2443480"/>
                    <a:pt x="22860" y="2599690"/>
                    <a:pt x="69850" y="2738120"/>
                  </a:cubicBezTo>
                  <a:cubicBezTo>
                    <a:pt x="116840" y="2879090"/>
                    <a:pt x="185420" y="2999740"/>
                    <a:pt x="271780" y="3098800"/>
                  </a:cubicBezTo>
                  <a:cubicBezTo>
                    <a:pt x="359410" y="3199130"/>
                    <a:pt x="468630" y="3277870"/>
                    <a:pt x="593090" y="3331210"/>
                  </a:cubicBezTo>
                  <a:cubicBezTo>
                    <a:pt x="716280" y="3384550"/>
                    <a:pt x="855980" y="3411220"/>
                    <a:pt x="1005840" y="3411220"/>
                  </a:cubicBezTo>
                  <a:cubicBezTo>
                    <a:pt x="1156970" y="3411220"/>
                    <a:pt x="1296670" y="3384550"/>
                    <a:pt x="1419860" y="3331210"/>
                  </a:cubicBezTo>
                  <a:cubicBezTo>
                    <a:pt x="1545590" y="3276600"/>
                    <a:pt x="1653540" y="3196590"/>
                    <a:pt x="1741170" y="3091180"/>
                  </a:cubicBezTo>
                  <a:cubicBezTo>
                    <a:pt x="1827530" y="2988310"/>
                    <a:pt x="1893570" y="2861310"/>
                    <a:pt x="1939290" y="2713990"/>
                  </a:cubicBezTo>
                  <a:cubicBezTo>
                    <a:pt x="1983740" y="2570480"/>
                    <a:pt x="2005330" y="2405380"/>
                    <a:pt x="2005330" y="2222500"/>
                  </a:cubicBezTo>
                  <a:cubicBezTo>
                    <a:pt x="2005330" y="2039620"/>
                    <a:pt x="1985010" y="1878330"/>
                    <a:pt x="1943100" y="1741170"/>
                  </a:cubicBezTo>
                  <a:cubicBezTo>
                    <a:pt x="1902460" y="1600200"/>
                    <a:pt x="1842770" y="1482090"/>
                    <a:pt x="1766570" y="1388110"/>
                  </a:cubicBezTo>
                  <a:close/>
                </a:path>
              </a:pathLst>
            </a:custGeom>
            <a:blipFill>
              <a:blip r:embed="rId4"/>
              <a:stretch>
                <a:fillRect l="-97320" t="-187368" r="-392249" b="-58784"/>
              </a:stretch>
            </a:blipFill>
          </p:spPr>
        </p:sp>
      </p:grpSp>
      <p:sp>
        <p:nvSpPr>
          <p:cNvPr id="9" name="Freeform 9"/>
          <p:cNvSpPr/>
          <p:nvPr/>
        </p:nvSpPr>
        <p:spPr>
          <a:xfrm>
            <a:off x="5129691" y="16018439"/>
            <a:ext cx="2144341" cy="2611070"/>
          </a:xfrm>
          <a:custGeom>
            <a:avLst/>
            <a:gdLst/>
            <a:ahLst/>
            <a:cxnLst/>
            <a:rect l="l" t="t" r="r" b="b"/>
            <a:pathLst>
              <a:path w="2144341" h="2611070">
                <a:moveTo>
                  <a:pt x="0" y="0"/>
                </a:moveTo>
                <a:lnTo>
                  <a:pt x="2144342" y="0"/>
                </a:lnTo>
                <a:lnTo>
                  <a:pt x="2144342" y="2611070"/>
                </a:lnTo>
                <a:lnTo>
                  <a:pt x="0" y="2611070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sp>
        <p:nvSpPr>
          <p:cNvPr id="10" name="TextBox 10"/>
          <p:cNvSpPr txBox="1"/>
          <p:nvPr/>
        </p:nvSpPr>
        <p:spPr>
          <a:xfrm>
            <a:off x="510931" y="18352332"/>
            <a:ext cx="1382032" cy="2971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just">
              <a:lnSpc>
                <a:spcPts val="2520"/>
              </a:lnSpc>
              <a:spcBef>
                <a:spcPct val="0"/>
              </a:spcBef>
            </a:pPr>
            <a:r>
              <a:rPr lang="en-US" sz="1800" i="1">
                <a:solidFill>
                  <a:srgbClr val="000000"/>
                </a:solidFill>
                <a:latin typeface="Canva Sans Italics"/>
                <a:ea typeface="Canva Sans Italics"/>
                <a:cs typeface="Canva Sans Italics"/>
                <a:sym typeface="Canva Sans Italics"/>
              </a:rPr>
              <a:t>May 2025</a:t>
            </a:r>
          </a:p>
        </p:txBody>
      </p:sp>
      <p:sp>
        <p:nvSpPr>
          <p:cNvPr id="11" name="Freeform 11"/>
          <p:cNvSpPr/>
          <p:nvPr/>
        </p:nvSpPr>
        <p:spPr>
          <a:xfrm>
            <a:off x="510931" y="3335082"/>
            <a:ext cx="6648986" cy="1401233"/>
          </a:xfrm>
          <a:custGeom>
            <a:avLst/>
            <a:gdLst/>
            <a:ahLst/>
            <a:cxnLst/>
            <a:rect l="l" t="t" r="r" b="b"/>
            <a:pathLst>
              <a:path w="6648986" h="1401233">
                <a:moveTo>
                  <a:pt x="0" y="0"/>
                </a:moveTo>
                <a:lnTo>
                  <a:pt x="6648986" y="0"/>
                </a:lnTo>
                <a:lnTo>
                  <a:pt x="6648986" y="1401233"/>
                </a:lnTo>
                <a:lnTo>
                  <a:pt x="0" y="1401233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-145046" t="-410799" r="-144962" b="-1032165"/>
            </a:stretch>
          </a:blipFill>
        </p:spPr>
      </p:sp>
      <p:sp>
        <p:nvSpPr>
          <p:cNvPr id="12" name="TextBox 12"/>
          <p:cNvSpPr txBox="1"/>
          <p:nvPr/>
        </p:nvSpPr>
        <p:spPr>
          <a:xfrm>
            <a:off x="981821" y="3407052"/>
            <a:ext cx="5653310" cy="12069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869"/>
              </a:lnSpc>
            </a:pPr>
            <a:r>
              <a:rPr lang="en-US" sz="3478">
                <a:solidFill>
                  <a:srgbClr val="FFFFFF"/>
                </a:solidFill>
                <a:latin typeface="Archivo Black"/>
                <a:ea typeface="Archivo Black"/>
                <a:cs typeface="Archivo Black"/>
                <a:sym typeface="Archivo Black"/>
              </a:rPr>
              <a:t>CHARTFIELD COMBINATION EDITS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1964324" y="1490107"/>
            <a:ext cx="5047527" cy="158207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6171"/>
              </a:lnSpc>
              <a:spcBef>
                <a:spcPct val="0"/>
              </a:spcBef>
            </a:pPr>
            <a:r>
              <a:rPr lang="en-US" sz="5461" u="none" strike="noStrike">
                <a:solidFill>
                  <a:srgbClr val="141414"/>
                </a:solidFill>
                <a:latin typeface="Archivo Black"/>
                <a:ea typeface="Archivo Black"/>
                <a:cs typeface="Archivo Black"/>
                <a:sym typeface="Archivo Black"/>
              </a:rPr>
              <a:t>Florida PALM </a:t>
            </a:r>
          </a:p>
          <a:p>
            <a:pPr marL="0" lvl="0" indent="0" algn="l">
              <a:lnSpc>
                <a:spcPts val="6171"/>
              </a:lnSpc>
              <a:spcBef>
                <a:spcPct val="0"/>
              </a:spcBef>
            </a:pPr>
            <a:r>
              <a:rPr lang="en-US" sz="5461" u="none" strike="noStrike">
                <a:solidFill>
                  <a:srgbClr val="141414"/>
                </a:solidFill>
                <a:latin typeface="Archivo Black"/>
                <a:ea typeface="Archivo Black"/>
                <a:cs typeface="Archivo Black"/>
                <a:sym typeface="Archivo Black"/>
              </a:rPr>
              <a:t>UPDATES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457035" y="5465833"/>
            <a:ext cx="6589948" cy="146969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just">
              <a:lnSpc>
                <a:spcPts val="2993"/>
              </a:lnSpc>
              <a:spcBef>
                <a:spcPct val="0"/>
              </a:spcBef>
            </a:pPr>
            <a:r>
              <a:rPr lang="en-US" sz="2138" u="none" strike="noStrike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ChartField Combination Edits are a Florida PALM feature to set and enforce criteria for filtering out unwanted journal entry lines to ledgers based on combinations of ChartFields and their values.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457035" y="4974440"/>
            <a:ext cx="6665237" cy="4318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499"/>
              </a:lnSpc>
            </a:pPr>
            <a:r>
              <a:rPr lang="en-US" sz="2499">
                <a:solidFill>
                  <a:srgbClr val="57524D"/>
                </a:solidFill>
                <a:latin typeface="Archivo Black"/>
                <a:ea typeface="Archivo Black"/>
                <a:cs typeface="Archivo Black"/>
                <a:sym typeface="Archivo Black"/>
              </a:rPr>
              <a:t>Definition: 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457035" y="7711494"/>
            <a:ext cx="6627592" cy="295559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2993"/>
              </a:lnSpc>
              <a:spcBef>
                <a:spcPct val="0"/>
              </a:spcBef>
            </a:pPr>
            <a:r>
              <a:rPr lang="en-US" sz="2138" dirty="0" err="1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ChartField</a:t>
            </a:r>
            <a:r>
              <a:rPr lang="en-US" sz="2138" dirty="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 Combination Edits are essential tools that support data integrity by validating the relationships between </a:t>
            </a:r>
            <a:r>
              <a:rPr lang="en-US" sz="2138" dirty="0" err="1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ChartFields</a:t>
            </a:r>
            <a:r>
              <a:rPr lang="en-US" sz="2138" dirty="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 during transaction processing. They ensure required </a:t>
            </a:r>
            <a:r>
              <a:rPr lang="en-US" sz="2138" dirty="0" err="1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ChartFields</a:t>
            </a:r>
            <a:r>
              <a:rPr lang="en-US" sz="2138" dirty="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 are present and contain valid value combinations. They also prevent invalid data entry by checking </a:t>
            </a:r>
            <a:r>
              <a:rPr lang="en-US" sz="2138" dirty="0" err="1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ChartField</a:t>
            </a:r>
            <a:r>
              <a:rPr lang="en-US" sz="2138" dirty="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 relationships across modules.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457035" y="7222544"/>
            <a:ext cx="6665237" cy="4318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3499"/>
              </a:lnSpc>
              <a:spcBef>
                <a:spcPct val="0"/>
              </a:spcBef>
            </a:pPr>
            <a:r>
              <a:rPr lang="en-US" sz="2499" u="none" strike="noStrike">
                <a:solidFill>
                  <a:srgbClr val="57524D"/>
                </a:solidFill>
                <a:latin typeface="Archivo Black"/>
                <a:ea typeface="Archivo Black"/>
                <a:cs typeface="Archivo Black"/>
                <a:sym typeface="Archivo Black"/>
              </a:rPr>
              <a:t>Purpose: 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457035" y="11443055"/>
            <a:ext cx="6627592" cy="258411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just">
              <a:lnSpc>
                <a:spcPts val="2993"/>
              </a:lnSpc>
              <a:spcBef>
                <a:spcPct val="0"/>
              </a:spcBef>
            </a:pPr>
            <a:r>
              <a:rPr lang="en-US" sz="2138" u="none" strike="noStrike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Combination edits can define which ChartFields are required, and which value combinations are allowed or disallowed. They are maintained by DFS - Division of Accounting &amp; Auditing and applied statewide, across all agencies. They are defined at both the ChartField level and the ChartField value level. 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457035" y="10954105"/>
            <a:ext cx="6627592" cy="4318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3499"/>
              </a:lnSpc>
              <a:spcBef>
                <a:spcPct val="0"/>
              </a:spcBef>
            </a:pPr>
            <a:r>
              <a:rPr lang="en-US" sz="2499" u="none" strike="noStrike">
                <a:solidFill>
                  <a:srgbClr val="57524D"/>
                </a:solidFill>
                <a:latin typeface="Archivo Black"/>
                <a:ea typeface="Archivo Black"/>
                <a:cs typeface="Archivo Black"/>
                <a:sym typeface="Archivo Black"/>
              </a:rPr>
              <a:t>Key Points: 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457035" y="14803142"/>
            <a:ext cx="6649919" cy="146969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2993"/>
              </a:lnSpc>
              <a:spcBef>
                <a:spcPct val="0"/>
              </a:spcBef>
            </a:pPr>
            <a:r>
              <a:rPr lang="en-US" sz="2138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Errors are flagged during the Edit Check process.  Transactions with errors are stopped from further processing.  Errors cannot be overridden and must be corrected to proceed.</a:t>
            </a:r>
          </a:p>
        </p:txBody>
      </p:sp>
      <p:sp>
        <p:nvSpPr>
          <p:cNvPr id="21" name="TextBox 21"/>
          <p:cNvSpPr txBox="1"/>
          <p:nvPr/>
        </p:nvSpPr>
        <p:spPr>
          <a:xfrm>
            <a:off x="457035" y="14314192"/>
            <a:ext cx="6665237" cy="4318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3499"/>
              </a:lnSpc>
              <a:spcBef>
                <a:spcPct val="0"/>
              </a:spcBef>
            </a:pPr>
            <a:r>
              <a:rPr lang="en-US" sz="2499" u="none" strike="noStrike">
                <a:solidFill>
                  <a:srgbClr val="57524D"/>
                </a:solidFill>
                <a:latin typeface="Archivo Black"/>
                <a:ea typeface="Archivo Black"/>
                <a:cs typeface="Archivo Black"/>
                <a:sym typeface="Archivo Black"/>
              </a:rPr>
              <a:t>Error Handling:</a:t>
            </a:r>
          </a:p>
        </p:txBody>
      </p:sp>
      <p:sp>
        <p:nvSpPr>
          <p:cNvPr id="22" name="TextBox 22"/>
          <p:cNvSpPr txBox="1"/>
          <p:nvPr/>
        </p:nvSpPr>
        <p:spPr>
          <a:xfrm>
            <a:off x="457035" y="17048803"/>
            <a:ext cx="4771522" cy="109821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2993"/>
              </a:lnSpc>
              <a:spcBef>
                <a:spcPct val="0"/>
              </a:spcBef>
            </a:pPr>
            <a:r>
              <a:rPr lang="en-US" sz="2138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Click </a:t>
            </a:r>
            <a:r>
              <a:rPr lang="en-US" sz="2138" u="sng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  <a:hlinkClick r:id="rId7" tooltip="https://www.myfloridacfo.com/docs-sf/florida-palm-libraries/chart-of-accounts/d66-chart-of-accounts-design-1.pdf?sfvrsn=2391023_17"/>
              </a:rPr>
              <a:t>here</a:t>
            </a:r>
            <a:r>
              <a:rPr lang="en-US" sz="2138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 to download the full Chart of Accounts Design and Edit Rules document. </a:t>
            </a:r>
          </a:p>
        </p:txBody>
      </p:sp>
      <p:sp>
        <p:nvSpPr>
          <p:cNvPr id="23" name="TextBox 23"/>
          <p:cNvSpPr txBox="1"/>
          <p:nvPr/>
        </p:nvSpPr>
        <p:spPr>
          <a:xfrm>
            <a:off x="457035" y="16559853"/>
            <a:ext cx="4950179" cy="4318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499"/>
              </a:lnSpc>
            </a:pPr>
            <a:r>
              <a:rPr lang="en-US" sz="2499">
                <a:solidFill>
                  <a:srgbClr val="57524D"/>
                </a:solidFill>
                <a:latin typeface="Archivo Black"/>
                <a:ea typeface="Archivo Black"/>
                <a:cs typeface="Archivo Black"/>
                <a:sym typeface="Archivo Black"/>
              </a:rPr>
              <a:t>Want more info? 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193</Words>
  <Application>Microsoft Office PowerPoint</Application>
  <PresentationFormat>Custom</PresentationFormat>
  <Paragraphs>14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Archivo Black</vt:lpstr>
      <vt:lpstr>Arial</vt:lpstr>
      <vt:lpstr>Canva Sans</vt:lpstr>
      <vt:lpstr>Calibri</vt:lpstr>
      <vt:lpstr>Canva Sans Italics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5 Florida PALM Updates - ChartField Combination Edits</dc:title>
  <cp:lastModifiedBy>Gabert, Elizabeth</cp:lastModifiedBy>
  <cp:revision>1</cp:revision>
  <dcterms:created xsi:type="dcterms:W3CDTF">2006-08-16T00:00:00Z</dcterms:created>
  <dcterms:modified xsi:type="dcterms:W3CDTF">2025-05-30T12:32:03Z</dcterms:modified>
  <dc:identifier>DAGoAVkKLys</dc:identifier>
</cp:coreProperties>
</file>