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nva Sans" panose="020B0604020202020204" charset="0"/>
      <p:regular r:id="rId11"/>
    </p:embeddedFont>
    <p:embeddedFont>
      <p:font typeface="Canva Sans Bold" panose="020B0604020202020204" charset="0"/>
      <p:regular r:id="rId12"/>
    </p:embeddedFont>
    <p:embeddedFont>
      <p:font typeface="Poppins" panose="00000500000000000000" pitchFamily="2" charset="0"/>
      <p:regular r:id="rId13"/>
    </p:embeddedFont>
    <p:embeddedFont>
      <p:font typeface="Poppins Bold" panose="00000800000000000000"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050" autoAdjust="0"/>
  </p:normalViewPr>
  <p:slideViewPr>
    <p:cSldViewPr>
      <p:cViewPr varScale="1">
        <p:scale>
          <a:sx n="69" d="100"/>
          <a:sy n="69" d="100"/>
        </p:scale>
        <p:origin x="11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Every division/office relies on timely data and after Florida PALM go-live, it will be critical for end-users to know how to access that data.  FLAIR interfaces, the Information Warehouse, FLAIR RDS, and FLAIR@DFS will be retired. </a:t>
            </a:r>
          </a:p>
          <a:p>
            <a:endParaRPr lang="en-US"/>
          </a:p>
          <a:p>
            <a:r>
              <a:rPr lang="en-US"/>
              <a:t>End-users will be able to access the data held in Florida PALM through standard reports and queries, custom queries, and through Agency and Enterprise Business Systems.  The information in the Data Warehouse can also be accessed through standard reports and custom queries. </a:t>
            </a:r>
          </a:p>
          <a:p>
            <a:endParaRPr lang="en-US"/>
          </a:p>
          <a:p>
            <a:r>
              <a:rPr lang="en-US"/>
              <a:t>Testing your reporting capabilities during User Acceptance Testing (UAT) will be key to confirming you can access needed data after go-live to perform the business needs within your division/office. You will have an opportunity to do this in a dedicated testing environment during UAT.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diagram illustrates the organization of data inside Florida PALM and the relationships between the General Ledger (GL) and Commitment Control (KK) ledgers with the source modules. Understanding this model will help you know where best to find your data.</a:t>
            </a:r>
          </a:p>
          <a:p>
            <a:endParaRPr lang="en-US"/>
          </a:p>
          <a:p>
            <a:r>
              <a:rPr lang="en-US"/>
              <a:t>In Florida PALM the General Ledger and Commitment Control Modules serve as a central hub, connected to the remaining smaller, decentralized modules. Each source module focuses on certain types of activities and transactions, and this is where the greatest amount of detail is available for those items.  For example, Accounts Payable will have the details about voucher/invoice and payment transactions.  The Accounts Receivable Module will have the details for deposits, returns and accounts receivable.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Florida PALM and the DW/BI will work in tandem, with the following interactions:</a:t>
            </a:r>
          </a:p>
          <a:p>
            <a:endParaRPr lang="en-US"/>
          </a:p>
          <a:p>
            <a:r>
              <a:rPr lang="en-US"/>
              <a:t>Florida PALM &amp; DW/BI: Florida PALM will send data to the DW/BI on a nightly basis. /BI. </a:t>
            </a:r>
          </a:p>
          <a:p>
            <a:r>
              <a:rPr lang="en-US"/>
              <a:t>Florida PALM &amp; Enterprise/ABS: Data is sent and received via standard interface files. </a:t>
            </a:r>
          </a:p>
          <a:p>
            <a:endParaRPr lang="en-US"/>
          </a:p>
          <a:p>
            <a:r>
              <a:rPr lang="en-US"/>
              <a:t>The DW/BI &amp; ABS: The DW/BI will not interface with ABS at go-live. </a:t>
            </a:r>
          </a:p>
          <a:p>
            <a:endParaRPr lang="en-US"/>
          </a:p>
          <a:p>
            <a:r>
              <a:rPr lang="en-US"/>
              <a:t>At go-live, users will be able to use query filters to target specific information in the DW/BI and even schedule queries to run as needed.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Unlike today, DW/BI reports are organized by subject area with logical groupings to support drag and drop reporting. DW/BI reports are used to analyze completed transactions, while Florida PALM reports are used to manage transactions in the approval workflow or not yet complete. DW/BI Reports will be available for the following modules: </a:t>
            </a:r>
          </a:p>
          <a:p>
            <a:endParaRPr lang="en-US"/>
          </a:p>
          <a:p>
            <a:r>
              <a:rPr lang="en-US"/>
              <a:t>Reports for the following modules will come directly from Florida PALM.  Some were implemented during the CMS wave and others will come directly from Florida PALM due to the need for the most current data. </a:t>
            </a:r>
          </a:p>
          <a:p>
            <a:r>
              <a:rPr lang="en-US"/>
              <a:t>Cash Management, </a:t>
            </a:r>
          </a:p>
          <a:p>
            <a:r>
              <a:rPr lang="en-US"/>
              <a:t>Purchase Order (Encumbrances), and </a:t>
            </a:r>
          </a:p>
          <a:p>
            <a:r>
              <a:rPr lang="en-US"/>
              <a:t>Accounts Receivable (Self-service reporting for AR is also available in the DW/BI.)</a:t>
            </a:r>
          </a:p>
          <a:p>
            <a:endParaRPr lang="en-US"/>
          </a:p>
          <a:p>
            <a:r>
              <a:rPr lang="en-US"/>
              <a:t>Project, Grant, and Contract data can be found in many different reports by using the ChartField data related to those modules.  Reports in other modules should be used to monitor these activities.  </a:t>
            </a:r>
          </a:p>
          <a:p>
            <a:endParaRPr lang="en-US"/>
          </a:p>
          <a:p>
            <a:r>
              <a:rPr lang="en-US"/>
              <a:t>The prefix for a report will correspond to the source module. For example, reports that start with APR will pull data from the Accounts Payable Module while reports that start with ARR will pull data from the Accounts Receivable Module. </a:t>
            </a:r>
          </a:p>
          <a:p>
            <a:r>
              <a:rPr lang="en-US"/>
              <a:t>APR = Accounts Payable Reports</a:t>
            </a:r>
          </a:p>
          <a:p>
            <a:r>
              <a:rPr lang="en-US"/>
              <a:t>ARR = Accounts Receivable Reports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Authors are those users responsible for writing queries on a recurring basis (daily, weekly, or monthly.) Author access includes the ability to create or modify queries using data within the subject areas and datasets to meet specific, targeted needs. </a:t>
            </a:r>
          </a:p>
          <a:p>
            <a:endParaRPr lang="en-US"/>
          </a:p>
          <a:p>
            <a:r>
              <a:rPr lang="en-US"/>
              <a:t>Standard reports will be available for general end-users, and selected users will be able to create custom queries. Note that the term report is used generically to refer to both pre-formatted reports and queries. </a:t>
            </a:r>
          </a:p>
          <a:p>
            <a:endParaRPr lang="en-US"/>
          </a:p>
          <a:p>
            <a:r>
              <a:rPr lang="en-US"/>
              <a:t>In the DW/BI, Consumers are end-users that access data or run reports on a recurring basis (daily, weekly, or monthly.) Consumers may be tasked with reporting or researching data across modules, businesses processes, and fiscal years. These users may be responsible for reporting on programs, projects, grants, or contracts, and distributing reports to others.</a:t>
            </a:r>
          </a:p>
          <a:p>
            <a:endParaRPr lang="en-US"/>
          </a:p>
          <a:p>
            <a:r>
              <a:rPr lang="en-US"/>
              <a:t>Your role assignments will dictate the level of access to specific reports or reporting functionality.  Each user role has a role article within the Knowledge Center that describes the capabilities of the role, including reporting, and which business processes they support.   </a:t>
            </a:r>
          </a:p>
          <a:p>
            <a:endParaRPr lang="en-US"/>
          </a:p>
          <a:p>
            <a:r>
              <a:rPr lang="en-US"/>
              <a:t>End-users can schedule reports to be delivered automatically via various channels, including via web browser or email. Email alerts can be set by users who can choose to download or print reports and distribute them via email or other methods. End-users can also ‘favorite’ reports for easier access. Report prompts are available to target information specific to agency needs.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40037" y="6476771"/>
            <a:ext cx="8254821" cy="979578"/>
          </a:xfrm>
          <a:custGeom>
            <a:avLst/>
            <a:gdLst/>
            <a:ahLst/>
            <a:cxnLst/>
            <a:rect l="l" t="t" r="r" b="b"/>
            <a:pathLst>
              <a:path w="8254821" h="979578">
                <a:moveTo>
                  <a:pt x="0" y="0"/>
                </a:moveTo>
                <a:lnTo>
                  <a:pt x="8254821" y="0"/>
                </a:lnTo>
                <a:lnTo>
                  <a:pt x="8254821" y="979578"/>
                </a:lnTo>
                <a:lnTo>
                  <a:pt x="0" y="979578"/>
                </a:lnTo>
                <a:lnTo>
                  <a:pt x="0" y="0"/>
                </a:lnTo>
                <a:close/>
              </a:path>
            </a:pathLst>
          </a:custGeom>
          <a:blipFill>
            <a:blip r:embed="rId3"/>
            <a:stretch>
              <a:fillRect b="-1421"/>
            </a:stretch>
          </a:blipFill>
        </p:spPr>
        <p:txBody>
          <a:bodyPr/>
          <a:lstStyle/>
          <a:p>
            <a:endParaRPr lang="en-US"/>
          </a:p>
        </p:txBody>
      </p:sp>
      <p:sp>
        <p:nvSpPr>
          <p:cNvPr id="3" name="TextBox 3"/>
          <p:cNvSpPr txBox="1"/>
          <p:nvPr/>
        </p:nvSpPr>
        <p:spPr>
          <a:xfrm>
            <a:off x="3140037" y="4184324"/>
            <a:ext cx="12719493" cy="729105"/>
          </a:xfrm>
          <a:prstGeom prst="rect">
            <a:avLst/>
          </a:prstGeom>
        </p:spPr>
        <p:txBody>
          <a:bodyPr lIns="0" tIns="0" rIns="0" bIns="0" rtlCol="0" anchor="t">
            <a:spAutoFit/>
          </a:bodyPr>
          <a:lstStyle/>
          <a:p>
            <a:pPr algn="l">
              <a:lnSpc>
                <a:spcPts val="5364"/>
              </a:lnSpc>
            </a:pPr>
            <a:r>
              <a:rPr lang="en-US" sz="4789">
                <a:solidFill>
                  <a:srgbClr val="FFFFFF"/>
                </a:solidFill>
                <a:latin typeface="Poppins"/>
                <a:ea typeface="Poppins"/>
                <a:cs typeface="Poppins"/>
                <a:sym typeface="Poppins"/>
              </a:rPr>
              <a:t>in Florida PALM and the Data Warehouse</a:t>
            </a:r>
          </a:p>
        </p:txBody>
      </p:sp>
      <p:sp>
        <p:nvSpPr>
          <p:cNvPr id="4" name="TextBox 4"/>
          <p:cNvSpPr txBox="1"/>
          <p:nvPr/>
        </p:nvSpPr>
        <p:spPr>
          <a:xfrm>
            <a:off x="2256459" y="2800946"/>
            <a:ext cx="12530805" cy="1427060"/>
          </a:xfrm>
          <a:prstGeom prst="rect">
            <a:avLst/>
          </a:prstGeom>
        </p:spPr>
        <p:txBody>
          <a:bodyPr lIns="0" tIns="0" rIns="0" bIns="0" rtlCol="0" anchor="t">
            <a:spAutoFit/>
          </a:bodyPr>
          <a:lstStyle/>
          <a:p>
            <a:pPr algn="l">
              <a:lnSpc>
                <a:spcPts val="10041"/>
              </a:lnSpc>
            </a:pPr>
            <a:r>
              <a:rPr lang="en-US" sz="10142" b="1">
                <a:solidFill>
                  <a:srgbClr val="FFFFFF"/>
                </a:solidFill>
                <a:latin typeface="Poppins Bold"/>
                <a:ea typeface="Poppins Bold"/>
                <a:cs typeface="Poppins Bold"/>
                <a:sym typeface="Poppins Bold"/>
              </a:rPr>
              <a:t>DATA &amp; REPORTS</a:t>
            </a:r>
          </a:p>
        </p:txBody>
      </p:sp>
      <p:grpSp>
        <p:nvGrpSpPr>
          <p:cNvPr id="5" name="Group 5"/>
          <p:cNvGrpSpPr/>
          <p:nvPr/>
        </p:nvGrpSpPr>
        <p:grpSpPr>
          <a:xfrm>
            <a:off x="730821" y="3378161"/>
            <a:ext cx="15470783" cy="2710867"/>
            <a:chOff x="0" y="0"/>
            <a:chExt cx="5236689" cy="917598"/>
          </a:xfrm>
        </p:grpSpPr>
        <p:sp>
          <p:nvSpPr>
            <p:cNvPr id="6" name="Freeform 6"/>
            <p:cNvSpPr/>
            <p:nvPr/>
          </p:nvSpPr>
          <p:spPr>
            <a:xfrm>
              <a:off x="0" y="0"/>
              <a:ext cx="5236689" cy="917598"/>
            </a:xfrm>
            <a:custGeom>
              <a:avLst/>
              <a:gdLst/>
              <a:ahLst/>
              <a:cxnLst/>
              <a:rect l="l" t="t" r="r" b="b"/>
              <a:pathLst>
                <a:path w="5236689" h="917598">
                  <a:moveTo>
                    <a:pt x="0" y="0"/>
                  </a:moveTo>
                  <a:lnTo>
                    <a:pt x="5236689" y="0"/>
                  </a:lnTo>
                  <a:lnTo>
                    <a:pt x="5236689" y="917598"/>
                  </a:lnTo>
                  <a:lnTo>
                    <a:pt x="0" y="917598"/>
                  </a:lnTo>
                  <a:close/>
                </a:path>
              </a:pathLst>
            </a:custGeom>
            <a:solidFill>
              <a:srgbClr val="7D9AB1"/>
            </a:solidFill>
          </p:spPr>
          <p:txBody>
            <a:bodyPr/>
            <a:lstStyle/>
            <a:p>
              <a:endParaRPr lang="en-US"/>
            </a:p>
          </p:txBody>
        </p:sp>
        <p:sp>
          <p:nvSpPr>
            <p:cNvPr id="7" name="TextBox 7"/>
            <p:cNvSpPr txBox="1"/>
            <p:nvPr/>
          </p:nvSpPr>
          <p:spPr>
            <a:xfrm>
              <a:off x="0" y="-28575"/>
              <a:ext cx="5236689" cy="946173"/>
            </a:xfrm>
            <a:prstGeom prst="rect">
              <a:avLst/>
            </a:prstGeom>
          </p:spPr>
          <p:txBody>
            <a:bodyPr lIns="50950" tIns="50950" rIns="50950" bIns="50950" rtlCol="0" anchor="ctr"/>
            <a:lstStyle/>
            <a:p>
              <a:pPr algn="ctr">
                <a:lnSpc>
                  <a:spcPts val="1965"/>
                </a:lnSpc>
              </a:pPr>
              <a:endParaRPr/>
            </a:p>
          </p:txBody>
        </p:sp>
      </p:grpSp>
      <p:grpSp>
        <p:nvGrpSpPr>
          <p:cNvPr id="8" name="Group 8"/>
          <p:cNvGrpSpPr/>
          <p:nvPr/>
        </p:nvGrpSpPr>
        <p:grpSpPr>
          <a:xfrm>
            <a:off x="1129320" y="2181602"/>
            <a:ext cx="15139925" cy="3301378"/>
            <a:chOff x="0" y="0"/>
            <a:chExt cx="5124697" cy="1117480"/>
          </a:xfrm>
        </p:grpSpPr>
        <p:sp>
          <p:nvSpPr>
            <p:cNvPr id="9" name="Freeform 9"/>
            <p:cNvSpPr/>
            <p:nvPr/>
          </p:nvSpPr>
          <p:spPr>
            <a:xfrm>
              <a:off x="0" y="0"/>
              <a:ext cx="5124697" cy="1117480"/>
            </a:xfrm>
            <a:custGeom>
              <a:avLst/>
              <a:gdLst/>
              <a:ahLst/>
              <a:cxnLst/>
              <a:rect l="l" t="t" r="r" b="b"/>
              <a:pathLst>
                <a:path w="5124697" h="1117480">
                  <a:moveTo>
                    <a:pt x="0" y="0"/>
                  </a:moveTo>
                  <a:lnTo>
                    <a:pt x="5124697" y="0"/>
                  </a:lnTo>
                  <a:lnTo>
                    <a:pt x="5124697" y="1117480"/>
                  </a:lnTo>
                  <a:lnTo>
                    <a:pt x="0" y="1117480"/>
                  </a:lnTo>
                  <a:close/>
                </a:path>
              </a:pathLst>
            </a:custGeom>
            <a:solidFill>
              <a:srgbClr val="3C6789"/>
            </a:solidFill>
          </p:spPr>
          <p:txBody>
            <a:bodyPr/>
            <a:lstStyle/>
            <a:p>
              <a:endParaRPr lang="en-US"/>
            </a:p>
          </p:txBody>
        </p:sp>
        <p:sp>
          <p:nvSpPr>
            <p:cNvPr id="10" name="TextBox 10"/>
            <p:cNvSpPr txBox="1"/>
            <p:nvPr/>
          </p:nvSpPr>
          <p:spPr>
            <a:xfrm>
              <a:off x="0" y="-28575"/>
              <a:ext cx="5124697" cy="1146055"/>
            </a:xfrm>
            <a:prstGeom prst="rect">
              <a:avLst/>
            </a:prstGeom>
          </p:spPr>
          <p:txBody>
            <a:bodyPr lIns="50950" tIns="50950" rIns="50950" bIns="50950" rtlCol="0" anchor="ctr"/>
            <a:lstStyle/>
            <a:p>
              <a:pPr algn="ctr">
                <a:lnSpc>
                  <a:spcPts val="1965"/>
                </a:lnSpc>
              </a:pPr>
              <a:endParaRPr/>
            </a:p>
          </p:txBody>
        </p:sp>
      </p:grpSp>
      <p:sp>
        <p:nvSpPr>
          <p:cNvPr id="11" name="Freeform 11"/>
          <p:cNvSpPr/>
          <p:nvPr/>
        </p:nvSpPr>
        <p:spPr>
          <a:xfrm>
            <a:off x="11918579" y="2439420"/>
            <a:ext cx="5737370" cy="5761376"/>
          </a:xfrm>
          <a:custGeom>
            <a:avLst/>
            <a:gdLst/>
            <a:ahLst/>
            <a:cxnLst/>
            <a:rect l="l" t="t" r="r" b="b"/>
            <a:pathLst>
              <a:path w="5737370" h="5761376">
                <a:moveTo>
                  <a:pt x="0" y="0"/>
                </a:moveTo>
                <a:lnTo>
                  <a:pt x="5737370" y="0"/>
                </a:lnTo>
                <a:lnTo>
                  <a:pt x="5737370" y="5761375"/>
                </a:lnTo>
                <a:lnTo>
                  <a:pt x="0" y="5761375"/>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76602" y="4184324"/>
            <a:ext cx="10323165" cy="612140"/>
          </a:xfrm>
          <a:prstGeom prst="rect">
            <a:avLst/>
          </a:prstGeom>
        </p:spPr>
        <p:txBody>
          <a:bodyPr lIns="0" tIns="0" rIns="0" bIns="0" rtlCol="0" anchor="t">
            <a:spAutoFit/>
          </a:bodyPr>
          <a:lstStyle/>
          <a:p>
            <a:pPr algn="l">
              <a:lnSpc>
                <a:spcPts val="4479"/>
              </a:lnSpc>
            </a:pPr>
            <a:r>
              <a:rPr lang="en-US" sz="3999">
                <a:solidFill>
                  <a:srgbClr val="FFFFFF"/>
                </a:solidFill>
                <a:latin typeface="Poppins"/>
                <a:ea typeface="Poppins"/>
                <a:cs typeface="Poppins"/>
                <a:sym typeface="Poppins"/>
              </a:rPr>
              <a:t>in Florida PALM and the Data Warehouse</a:t>
            </a:r>
          </a:p>
        </p:txBody>
      </p:sp>
      <p:sp>
        <p:nvSpPr>
          <p:cNvPr id="13" name="TextBox 13"/>
          <p:cNvSpPr txBox="1"/>
          <p:nvPr/>
        </p:nvSpPr>
        <p:spPr>
          <a:xfrm>
            <a:off x="1776602" y="2791421"/>
            <a:ext cx="9780177" cy="1268730"/>
          </a:xfrm>
          <a:prstGeom prst="rect">
            <a:avLst/>
          </a:prstGeom>
        </p:spPr>
        <p:txBody>
          <a:bodyPr lIns="0" tIns="0" rIns="0" bIns="0" rtlCol="0" anchor="t">
            <a:spAutoFit/>
          </a:bodyPr>
          <a:lstStyle/>
          <a:p>
            <a:pPr algn="l">
              <a:lnSpc>
                <a:spcPts val="8910"/>
              </a:lnSpc>
            </a:pPr>
            <a:r>
              <a:rPr lang="en-US" sz="9000" b="1">
                <a:solidFill>
                  <a:srgbClr val="FFFFFF"/>
                </a:solidFill>
                <a:latin typeface="Poppins Bold"/>
                <a:ea typeface="Poppins Bold"/>
                <a:cs typeface="Poppins Bold"/>
                <a:sym typeface="Poppins Bold"/>
              </a:rPr>
              <a:t>DATA &amp; REPORTS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12263"/>
            <a:ext cx="16230600" cy="953533"/>
            <a:chOff x="0" y="0"/>
            <a:chExt cx="2167467" cy="127337"/>
          </a:xfrm>
        </p:grpSpPr>
        <p:sp>
          <p:nvSpPr>
            <p:cNvPr id="3" name="Freeform 3"/>
            <p:cNvSpPr/>
            <p:nvPr/>
          </p:nvSpPr>
          <p:spPr>
            <a:xfrm>
              <a:off x="0" y="0"/>
              <a:ext cx="2167467" cy="127337"/>
            </a:xfrm>
            <a:custGeom>
              <a:avLst/>
              <a:gdLst/>
              <a:ahLst/>
              <a:cxnLst/>
              <a:rect l="l" t="t" r="r" b="b"/>
              <a:pathLst>
                <a:path w="2167467" h="127337">
                  <a:moveTo>
                    <a:pt x="0" y="0"/>
                  </a:moveTo>
                  <a:lnTo>
                    <a:pt x="2167467" y="0"/>
                  </a:lnTo>
                  <a:lnTo>
                    <a:pt x="2167467" y="127337"/>
                  </a:lnTo>
                  <a:lnTo>
                    <a:pt x="0" y="127337"/>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4" name="TextBox 4"/>
            <p:cNvSpPr txBox="1"/>
            <p:nvPr/>
          </p:nvSpPr>
          <p:spPr>
            <a:xfrm>
              <a:off x="0" y="-19050"/>
              <a:ext cx="2167467" cy="146387"/>
            </a:xfrm>
            <a:prstGeom prst="rect">
              <a:avLst/>
            </a:prstGeom>
          </p:spPr>
          <p:txBody>
            <a:bodyPr lIns="51955" tIns="51955" rIns="51955" bIns="51955" rtlCol="0" anchor="ctr"/>
            <a:lstStyle/>
            <a:p>
              <a:pPr algn="ctr">
                <a:lnSpc>
                  <a:spcPts val="1687"/>
                </a:lnSpc>
              </a:pPr>
              <a:endParaRPr/>
            </a:p>
          </p:txBody>
        </p:sp>
      </p:grpSp>
      <p:sp>
        <p:nvSpPr>
          <p:cNvPr id="5" name="TextBox 5"/>
          <p:cNvSpPr txBox="1"/>
          <p:nvPr/>
        </p:nvSpPr>
        <p:spPr>
          <a:xfrm>
            <a:off x="2464407" y="429607"/>
            <a:ext cx="13359187" cy="693420"/>
          </a:xfrm>
          <a:prstGeom prst="rect">
            <a:avLst/>
          </a:prstGeom>
        </p:spPr>
        <p:txBody>
          <a:bodyPr lIns="0" tIns="0" rIns="0" bIns="0" rtlCol="0" anchor="t">
            <a:spAutoFit/>
          </a:bodyPr>
          <a:lstStyle/>
          <a:p>
            <a:pPr algn="ctr">
              <a:lnSpc>
                <a:spcPts val="5040"/>
              </a:lnSpc>
            </a:pPr>
            <a:r>
              <a:rPr lang="en-US" sz="4500" b="1">
                <a:solidFill>
                  <a:srgbClr val="1E1E1E"/>
                </a:solidFill>
                <a:latin typeface="Poppins Bold"/>
                <a:ea typeface="Poppins Bold"/>
                <a:cs typeface="Poppins Bold"/>
                <a:sym typeface="Poppins Bold"/>
              </a:rPr>
              <a:t>Florida PALM Module Interactions</a:t>
            </a:r>
          </a:p>
        </p:txBody>
      </p:sp>
      <p:sp>
        <p:nvSpPr>
          <p:cNvPr id="6" name="Freeform 6"/>
          <p:cNvSpPr/>
          <p:nvPr/>
        </p:nvSpPr>
        <p:spPr>
          <a:xfrm>
            <a:off x="560734" y="1265796"/>
            <a:ext cx="17166532" cy="8669099"/>
          </a:xfrm>
          <a:custGeom>
            <a:avLst/>
            <a:gdLst/>
            <a:ahLst/>
            <a:cxnLst/>
            <a:rect l="l" t="t" r="r" b="b"/>
            <a:pathLst>
              <a:path w="17166532" h="8669099">
                <a:moveTo>
                  <a:pt x="0" y="0"/>
                </a:moveTo>
                <a:lnTo>
                  <a:pt x="17166532" y="0"/>
                </a:lnTo>
                <a:lnTo>
                  <a:pt x="17166532" y="8669099"/>
                </a:lnTo>
                <a:lnTo>
                  <a:pt x="0" y="866909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0608" y="1769353"/>
            <a:ext cx="13326784" cy="8036079"/>
            <a:chOff x="0" y="0"/>
            <a:chExt cx="17769045" cy="10714773"/>
          </a:xfrm>
        </p:grpSpPr>
        <p:grpSp>
          <p:nvGrpSpPr>
            <p:cNvPr id="3" name="Group 3"/>
            <p:cNvGrpSpPr/>
            <p:nvPr/>
          </p:nvGrpSpPr>
          <p:grpSpPr>
            <a:xfrm>
              <a:off x="0" y="0"/>
              <a:ext cx="17769045" cy="10714773"/>
              <a:chOff x="0" y="0"/>
              <a:chExt cx="2491909" cy="1502626"/>
            </a:xfrm>
          </p:grpSpPr>
          <p:sp>
            <p:nvSpPr>
              <p:cNvPr id="4" name="Freeform 4"/>
              <p:cNvSpPr/>
              <p:nvPr/>
            </p:nvSpPr>
            <p:spPr>
              <a:xfrm>
                <a:off x="0" y="0"/>
                <a:ext cx="2491909" cy="1502626"/>
              </a:xfrm>
              <a:custGeom>
                <a:avLst/>
                <a:gdLst/>
                <a:ahLst/>
                <a:cxnLst/>
                <a:rect l="l" t="t" r="r" b="b"/>
                <a:pathLst>
                  <a:path w="2491909" h="1502626">
                    <a:moveTo>
                      <a:pt x="0" y="0"/>
                    </a:moveTo>
                    <a:lnTo>
                      <a:pt x="2491909" y="0"/>
                    </a:lnTo>
                    <a:lnTo>
                      <a:pt x="2491909" y="1502626"/>
                    </a:lnTo>
                    <a:lnTo>
                      <a:pt x="0" y="1502626"/>
                    </a:lnTo>
                    <a:close/>
                  </a:path>
                </a:pathLst>
              </a:custGeom>
              <a:solidFill>
                <a:srgbClr val="426483"/>
              </a:solidFill>
            </p:spPr>
            <p:txBody>
              <a:bodyPr/>
              <a:lstStyle/>
              <a:p>
                <a:endParaRPr lang="en-US"/>
              </a:p>
            </p:txBody>
          </p:sp>
          <p:sp>
            <p:nvSpPr>
              <p:cNvPr id="5" name="TextBox 5"/>
              <p:cNvSpPr txBox="1"/>
              <p:nvPr/>
            </p:nvSpPr>
            <p:spPr>
              <a:xfrm>
                <a:off x="0" y="-28575"/>
                <a:ext cx="2491909" cy="1531201"/>
              </a:xfrm>
              <a:prstGeom prst="rect">
                <a:avLst/>
              </a:prstGeom>
            </p:spPr>
            <p:txBody>
              <a:bodyPr lIns="47790" tIns="47790" rIns="47790" bIns="47790" rtlCol="0" anchor="ctr"/>
              <a:lstStyle/>
              <a:p>
                <a:pPr algn="ctr">
                  <a:lnSpc>
                    <a:spcPts val="1885"/>
                  </a:lnSpc>
                </a:pPr>
                <a:endParaRPr/>
              </a:p>
            </p:txBody>
          </p:sp>
        </p:grpSp>
        <p:sp>
          <p:nvSpPr>
            <p:cNvPr id="6" name="Freeform 6"/>
            <p:cNvSpPr/>
            <p:nvPr/>
          </p:nvSpPr>
          <p:spPr>
            <a:xfrm>
              <a:off x="190777" y="1596586"/>
              <a:ext cx="17387492" cy="8885875"/>
            </a:xfrm>
            <a:custGeom>
              <a:avLst/>
              <a:gdLst/>
              <a:ahLst/>
              <a:cxnLst/>
              <a:rect l="l" t="t" r="r" b="b"/>
              <a:pathLst>
                <a:path w="17387492" h="8885875">
                  <a:moveTo>
                    <a:pt x="0" y="0"/>
                  </a:moveTo>
                  <a:lnTo>
                    <a:pt x="17387492" y="0"/>
                  </a:lnTo>
                  <a:lnTo>
                    <a:pt x="17387492" y="8885875"/>
                  </a:lnTo>
                  <a:lnTo>
                    <a:pt x="0" y="8885875"/>
                  </a:lnTo>
                  <a:lnTo>
                    <a:pt x="0" y="0"/>
                  </a:lnTo>
                  <a:close/>
                </a:path>
              </a:pathLst>
            </a:custGeom>
            <a:blipFill>
              <a:blip r:embed="rId3"/>
              <a:stretch>
                <a:fillRect t="-11712" r="-7465"/>
              </a:stretch>
            </a:blipFill>
          </p:spPr>
          <p:txBody>
            <a:bodyPr/>
            <a:lstStyle/>
            <a:p>
              <a:endParaRPr lang="en-US"/>
            </a:p>
          </p:txBody>
        </p:sp>
        <p:grpSp>
          <p:nvGrpSpPr>
            <p:cNvPr id="7" name="Group 7"/>
            <p:cNvGrpSpPr/>
            <p:nvPr/>
          </p:nvGrpSpPr>
          <p:grpSpPr>
            <a:xfrm>
              <a:off x="190777" y="180459"/>
              <a:ext cx="17387492" cy="1571373"/>
              <a:chOff x="0" y="0"/>
              <a:chExt cx="2438400" cy="220367"/>
            </a:xfrm>
          </p:grpSpPr>
          <p:sp>
            <p:nvSpPr>
              <p:cNvPr id="8" name="Freeform 8"/>
              <p:cNvSpPr/>
              <p:nvPr/>
            </p:nvSpPr>
            <p:spPr>
              <a:xfrm>
                <a:off x="0" y="0"/>
                <a:ext cx="2438400" cy="220367"/>
              </a:xfrm>
              <a:custGeom>
                <a:avLst/>
                <a:gdLst/>
                <a:ahLst/>
                <a:cxnLst/>
                <a:rect l="l" t="t" r="r" b="b"/>
                <a:pathLst>
                  <a:path w="2438400" h="220367">
                    <a:moveTo>
                      <a:pt x="0" y="0"/>
                    </a:moveTo>
                    <a:lnTo>
                      <a:pt x="2438400" y="0"/>
                    </a:lnTo>
                    <a:lnTo>
                      <a:pt x="2438400" y="220367"/>
                    </a:lnTo>
                    <a:lnTo>
                      <a:pt x="0" y="220367"/>
                    </a:lnTo>
                    <a:close/>
                  </a:path>
                </a:pathLst>
              </a:custGeom>
              <a:solidFill>
                <a:srgbClr val="FFFFFF"/>
              </a:solidFill>
            </p:spPr>
            <p:txBody>
              <a:bodyPr/>
              <a:lstStyle/>
              <a:p>
                <a:endParaRPr lang="en-US"/>
              </a:p>
            </p:txBody>
          </p:sp>
          <p:sp>
            <p:nvSpPr>
              <p:cNvPr id="9" name="TextBox 9"/>
              <p:cNvSpPr txBox="1"/>
              <p:nvPr/>
            </p:nvSpPr>
            <p:spPr>
              <a:xfrm>
                <a:off x="0" y="-28575"/>
                <a:ext cx="2438400" cy="248942"/>
              </a:xfrm>
              <a:prstGeom prst="rect">
                <a:avLst/>
              </a:prstGeom>
            </p:spPr>
            <p:txBody>
              <a:bodyPr lIns="47790" tIns="47790" rIns="47790" bIns="47790" rtlCol="0" anchor="ctr"/>
              <a:lstStyle/>
              <a:p>
                <a:pPr algn="ctr">
                  <a:lnSpc>
                    <a:spcPts val="1885"/>
                  </a:lnSpc>
                </a:pPr>
                <a:endParaRPr/>
              </a:p>
            </p:txBody>
          </p:sp>
        </p:grpSp>
        <p:grpSp>
          <p:nvGrpSpPr>
            <p:cNvPr id="10" name="Group 10"/>
            <p:cNvGrpSpPr/>
            <p:nvPr/>
          </p:nvGrpSpPr>
          <p:grpSpPr>
            <a:xfrm>
              <a:off x="14171380" y="5350830"/>
              <a:ext cx="3158496" cy="1377387"/>
              <a:chOff x="0" y="0"/>
              <a:chExt cx="442944" cy="193163"/>
            </a:xfrm>
          </p:grpSpPr>
          <p:sp>
            <p:nvSpPr>
              <p:cNvPr id="11" name="Freeform 11"/>
              <p:cNvSpPr/>
              <p:nvPr/>
            </p:nvSpPr>
            <p:spPr>
              <a:xfrm>
                <a:off x="0" y="0"/>
                <a:ext cx="442944" cy="193163"/>
              </a:xfrm>
              <a:custGeom>
                <a:avLst/>
                <a:gdLst/>
                <a:ahLst/>
                <a:cxnLst/>
                <a:rect l="l" t="t" r="r" b="b"/>
                <a:pathLst>
                  <a:path w="442944" h="193163">
                    <a:moveTo>
                      <a:pt x="0" y="0"/>
                    </a:moveTo>
                    <a:lnTo>
                      <a:pt x="442944" y="0"/>
                    </a:lnTo>
                    <a:lnTo>
                      <a:pt x="442944" y="193163"/>
                    </a:lnTo>
                    <a:lnTo>
                      <a:pt x="0" y="193163"/>
                    </a:lnTo>
                    <a:close/>
                  </a:path>
                </a:pathLst>
              </a:custGeom>
              <a:solidFill>
                <a:srgbClr val="FFFFFF"/>
              </a:solidFill>
            </p:spPr>
            <p:txBody>
              <a:bodyPr/>
              <a:lstStyle/>
              <a:p>
                <a:endParaRPr lang="en-US"/>
              </a:p>
            </p:txBody>
          </p:sp>
          <p:sp>
            <p:nvSpPr>
              <p:cNvPr id="12" name="TextBox 12"/>
              <p:cNvSpPr txBox="1"/>
              <p:nvPr/>
            </p:nvSpPr>
            <p:spPr>
              <a:xfrm>
                <a:off x="0" y="9525"/>
                <a:ext cx="442944" cy="183638"/>
              </a:xfrm>
              <a:prstGeom prst="rect">
                <a:avLst/>
              </a:prstGeom>
            </p:spPr>
            <p:txBody>
              <a:bodyPr lIns="0" tIns="0" rIns="0" bIns="0" rtlCol="0" anchor="t"/>
              <a:lstStyle/>
              <a:p>
                <a:pPr algn="l">
                  <a:lnSpc>
                    <a:spcPts val="956"/>
                  </a:lnSpc>
                </a:pPr>
                <a:r>
                  <a:rPr lang="en-US" sz="869" b="1">
                    <a:solidFill>
                      <a:srgbClr val="000000"/>
                    </a:solidFill>
                    <a:latin typeface="Canva Sans Bold"/>
                    <a:ea typeface="Canva Sans Bold"/>
                    <a:cs typeface="Canva Sans Bold"/>
                    <a:sym typeface="Canva Sans Bold"/>
                  </a:rPr>
                  <a:t>Available data/info</a:t>
                </a:r>
              </a:p>
              <a:p>
                <a:pPr marL="187685" lvl="1" indent="-93843" algn="l">
                  <a:lnSpc>
                    <a:spcPts val="956"/>
                  </a:lnSpc>
                  <a:buFont typeface="Arial"/>
                  <a:buChar char="•"/>
                </a:pPr>
                <a:r>
                  <a:rPr lang="en-US" sz="869">
                    <a:solidFill>
                      <a:srgbClr val="000000"/>
                    </a:solidFill>
                    <a:latin typeface="Canva Sans"/>
                    <a:ea typeface="Canva Sans"/>
                    <a:cs typeface="Canva Sans"/>
                    <a:sym typeface="Canva Sans"/>
                  </a:rPr>
                  <a:t>Reports &amp; Queries</a:t>
                </a:r>
              </a:p>
              <a:p>
                <a:pPr marL="187685" lvl="1" indent="-93843" algn="l">
                  <a:lnSpc>
                    <a:spcPts val="956"/>
                  </a:lnSpc>
                  <a:buFont typeface="Arial"/>
                  <a:buChar char="•"/>
                </a:pPr>
                <a:r>
                  <a:rPr lang="en-US" sz="869" b="1">
                    <a:solidFill>
                      <a:srgbClr val="000000"/>
                    </a:solidFill>
                    <a:latin typeface="Canva Sans Bold"/>
                    <a:ea typeface="Canva Sans Bold"/>
                    <a:cs typeface="Canva Sans Bold"/>
                    <a:sym typeface="Canva Sans Bold"/>
                  </a:rPr>
                  <a:t>PLUS:</a:t>
                </a:r>
                <a:r>
                  <a:rPr lang="en-US" sz="869">
                    <a:solidFill>
                      <a:srgbClr val="000000"/>
                    </a:solidFill>
                    <a:latin typeface="Canva Sans"/>
                    <a:ea typeface="Canva Sans"/>
                    <a:cs typeface="Canva Sans"/>
                    <a:sym typeface="Canva Sans"/>
                  </a:rPr>
                  <a:t> Self Service Queries &amp; Extracts</a:t>
                </a:r>
              </a:p>
            </p:txBody>
          </p:sp>
        </p:grpSp>
        <p:sp>
          <p:nvSpPr>
            <p:cNvPr id="13" name="TextBox 13"/>
            <p:cNvSpPr txBox="1"/>
            <p:nvPr/>
          </p:nvSpPr>
          <p:spPr>
            <a:xfrm>
              <a:off x="978208" y="400324"/>
              <a:ext cx="13406272" cy="1561980"/>
            </a:xfrm>
            <a:prstGeom prst="rect">
              <a:avLst/>
            </a:prstGeom>
          </p:spPr>
          <p:txBody>
            <a:bodyPr lIns="0" tIns="0" rIns="0" bIns="0" rtlCol="0" anchor="t">
              <a:spAutoFit/>
            </a:bodyPr>
            <a:lstStyle/>
            <a:p>
              <a:pPr algn="l">
                <a:lnSpc>
                  <a:spcPts val="2322"/>
                </a:lnSpc>
              </a:pPr>
              <a:r>
                <a:rPr lang="en-US" sz="1935">
                  <a:solidFill>
                    <a:srgbClr val="000000"/>
                  </a:solidFill>
                  <a:latin typeface="Canva Sans"/>
                  <a:ea typeface="Canva Sans"/>
                  <a:cs typeface="Canva Sans"/>
                  <a:sym typeface="Canva Sans"/>
                </a:rPr>
                <a:t>This diagram outlines paths for agencies to get data from Florida PALM or the DW/BI. </a:t>
              </a:r>
            </a:p>
            <a:p>
              <a:pPr marL="417870" lvl="1" indent="-208935" algn="l">
                <a:lnSpc>
                  <a:spcPts val="2322"/>
                </a:lnSpc>
                <a:buFont typeface="Arial"/>
                <a:buChar char="•"/>
              </a:pPr>
              <a:r>
                <a:rPr lang="en-US" sz="1935">
                  <a:solidFill>
                    <a:srgbClr val="000000"/>
                  </a:solidFill>
                  <a:latin typeface="Canva Sans"/>
                  <a:ea typeface="Canva Sans"/>
                  <a:cs typeface="Canva Sans"/>
                  <a:sym typeface="Canva Sans"/>
                </a:rPr>
                <a:t>Agency Business Systems (ABS) and users are represented in green.</a:t>
              </a:r>
            </a:p>
            <a:p>
              <a:pPr marL="417870" lvl="1" indent="-208935" algn="l">
                <a:lnSpc>
                  <a:spcPts val="2322"/>
                </a:lnSpc>
                <a:buFont typeface="Arial"/>
                <a:buChar char="•"/>
              </a:pPr>
              <a:r>
                <a:rPr lang="en-US" sz="1935">
                  <a:solidFill>
                    <a:srgbClr val="000000"/>
                  </a:solidFill>
                  <a:latin typeface="Canva Sans"/>
                  <a:ea typeface="Canva Sans"/>
                  <a:cs typeface="Canva Sans"/>
                  <a:sym typeface="Canva Sans"/>
                </a:rPr>
                <a:t>Florida PALM is the blue cloud in the middle.</a:t>
              </a:r>
            </a:p>
            <a:p>
              <a:pPr marL="417870" lvl="1" indent="-208935" algn="l">
                <a:lnSpc>
                  <a:spcPts val="2322"/>
                </a:lnSpc>
                <a:buFont typeface="Arial"/>
                <a:buChar char="•"/>
              </a:pPr>
              <a:r>
                <a:rPr lang="en-US" sz="1935">
                  <a:solidFill>
                    <a:srgbClr val="000000"/>
                  </a:solidFill>
                  <a:latin typeface="Canva Sans"/>
                  <a:ea typeface="Canva Sans"/>
                  <a:cs typeface="Canva Sans"/>
                  <a:sym typeface="Canva Sans"/>
                </a:rPr>
                <a:t>The gray lines represent future functionality. </a:t>
              </a:r>
            </a:p>
          </p:txBody>
        </p:sp>
        <p:grpSp>
          <p:nvGrpSpPr>
            <p:cNvPr id="14" name="Group 14"/>
            <p:cNvGrpSpPr/>
            <p:nvPr/>
          </p:nvGrpSpPr>
          <p:grpSpPr>
            <a:xfrm>
              <a:off x="10226429" y="2084282"/>
              <a:ext cx="3236119" cy="756405"/>
              <a:chOff x="0" y="0"/>
              <a:chExt cx="453829" cy="106077"/>
            </a:xfrm>
          </p:grpSpPr>
          <p:sp>
            <p:nvSpPr>
              <p:cNvPr id="15" name="Freeform 15"/>
              <p:cNvSpPr/>
              <p:nvPr/>
            </p:nvSpPr>
            <p:spPr>
              <a:xfrm>
                <a:off x="0" y="0"/>
                <a:ext cx="453829" cy="106077"/>
              </a:xfrm>
              <a:custGeom>
                <a:avLst/>
                <a:gdLst/>
                <a:ahLst/>
                <a:cxnLst/>
                <a:rect l="l" t="t" r="r" b="b"/>
                <a:pathLst>
                  <a:path w="453829" h="106077">
                    <a:moveTo>
                      <a:pt x="0" y="0"/>
                    </a:moveTo>
                    <a:lnTo>
                      <a:pt x="453829" y="0"/>
                    </a:lnTo>
                    <a:lnTo>
                      <a:pt x="453829" y="106077"/>
                    </a:lnTo>
                    <a:lnTo>
                      <a:pt x="0" y="106077"/>
                    </a:lnTo>
                    <a:close/>
                  </a:path>
                </a:pathLst>
              </a:custGeom>
              <a:solidFill>
                <a:srgbClr val="FFFFFF"/>
              </a:solidFill>
            </p:spPr>
            <p:txBody>
              <a:bodyPr/>
              <a:lstStyle/>
              <a:p>
                <a:endParaRPr lang="en-US"/>
              </a:p>
            </p:txBody>
          </p:sp>
          <p:sp>
            <p:nvSpPr>
              <p:cNvPr id="16" name="TextBox 16"/>
              <p:cNvSpPr txBox="1"/>
              <p:nvPr/>
            </p:nvSpPr>
            <p:spPr>
              <a:xfrm>
                <a:off x="0" y="9525"/>
                <a:ext cx="453829" cy="96552"/>
              </a:xfrm>
              <a:prstGeom prst="rect">
                <a:avLst/>
              </a:prstGeom>
            </p:spPr>
            <p:txBody>
              <a:bodyPr lIns="0" tIns="0" rIns="0" bIns="0" rtlCol="0" anchor="t"/>
              <a:lstStyle/>
              <a:p>
                <a:pPr algn="l">
                  <a:lnSpc>
                    <a:spcPts val="956"/>
                  </a:lnSpc>
                </a:pPr>
                <a:r>
                  <a:rPr lang="en-US" sz="869" b="1">
                    <a:solidFill>
                      <a:srgbClr val="000000"/>
                    </a:solidFill>
                    <a:latin typeface="Canva Sans Bold"/>
                    <a:ea typeface="Canva Sans Bold"/>
                    <a:cs typeface="Canva Sans Bold"/>
                    <a:sym typeface="Canva Sans Bold"/>
                  </a:rPr>
                  <a:t>Available data/info</a:t>
                </a:r>
              </a:p>
              <a:p>
                <a:pPr marL="187685" lvl="1" indent="-93843" algn="l">
                  <a:lnSpc>
                    <a:spcPts val="956"/>
                  </a:lnSpc>
                  <a:buFont typeface="Arial"/>
                  <a:buChar char="•"/>
                </a:pPr>
                <a:r>
                  <a:rPr lang="en-US" sz="869">
                    <a:solidFill>
                      <a:srgbClr val="000000"/>
                    </a:solidFill>
                    <a:latin typeface="Canva Sans"/>
                    <a:ea typeface="Canva Sans"/>
                    <a:cs typeface="Canva Sans"/>
                    <a:sym typeface="Canva Sans"/>
                  </a:rPr>
                  <a:t>Reports &amp; Queries</a:t>
                </a:r>
              </a:p>
            </p:txBody>
          </p:sp>
        </p:grpSp>
      </p:grpSp>
      <p:grpSp>
        <p:nvGrpSpPr>
          <p:cNvPr id="17" name="Group 17"/>
          <p:cNvGrpSpPr/>
          <p:nvPr/>
        </p:nvGrpSpPr>
        <p:grpSpPr>
          <a:xfrm>
            <a:off x="903681" y="402431"/>
            <a:ext cx="16230600" cy="1160227"/>
            <a:chOff x="0" y="0"/>
            <a:chExt cx="2167467" cy="154939"/>
          </a:xfrm>
        </p:grpSpPr>
        <p:sp>
          <p:nvSpPr>
            <p:cNvPr id="18" name="Freeform 18"/>
            <p:cNvSpPr/>
            <p:nvPr/>
          </p:nvSpPr>
          <p:spPr>
            <a:xfrm>
              <a:off x="0" y="0"/>
              <a:ext cx="2167467" cy="154939"/>
            </a:xfrm>
            <a:custGeom>
              <a:avLst/>
              <a:gdLst/>
              <a:ahLst/>
              <a:cxnLst/>
              <a:rect l="l" t="t" r="r" b="b"/>
              <a:pathLst>
                <a:path w="2167467" h="154939">
                  <a:moveTo>
                    <a:pt x="0" y="0"/>
                  </a:moveTo>
                  <a:lnTo>
                    <a:pt x="2167467" y="0"/>
                  </a:lnTo>
                  <a:lnTo>
                    <a:pt x="2167467" y="154939"/>
                  </a:lnTo>
                  <a:lnTo>
                    <a:pt x="0" y="154939"/>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9" name="TextBox 19"/>
            <p:cNvSpPr txBox="1"/>
            <p:nvPr/>
          </p:nvSpPr>
          <p:spPr>
            <a:xfrm>
              <a:off x="0" y="-19050"/>
              <a:ext cx="2167467" cy="173989"/>
            </a:xfrm>
            <a:prstGeom prst="rect">
              <a:avLst/>
            </a:prstGeom>
          </p:spPr>
          <p:txBody>
            <a:bodyPr lIns="51955" tIns="51955" rIns="51955" bIns="51955" rtlCol="0" anchor="ctr"/>
            <a:lstStyle/>
            <a:p>
              <a:pPr algn="ctr">
                <a:lnSpc>
                  <a:spcPts val="1687"/>
                </a:lnSpc>
              </a:pPr>
              <a:endParaRPr/>
            </a:p>
          </p:txBody>
        </p:sp>
      </p:grpSp>
      <p:sp>
        <p:nvSpPr>
          <p:cNvPr id="20" name="TextBox 20"/>
          <p:cNvSpPr txBox="1"/>
          <p:nvPr/>
        </p:nvSpPr>
        <p:spPr>
          <a:xfrm>
            <a:off x="3395566" y="677227"/>
            <a:ext cx="11246830" cy="693420"/>
          </a:xfrm>
          <a:prstGeom prst="rect">
            <a:avLst/>
          </a:prstGeom>
        </p:spPr>
        <p:txBody>
          <a:bodyPr lIns="0" tIns="0" rIns="0" bIns="0" rtlCol="0" anchor="t">
            <a:spAutoFit/>
          </a:bodyPr>
          <a:lstStyle/>
          <a:p>
            <a:pPr algn="ctr">
              <a:lnSpc>
                <a:spcPts val="5040"/>
              </a:lnSpc>
            </a:pPr>
            <a:r>
              <a:rPr lang="en-US" sz="4500" b="1">
                <a:solidFill>
                  <a:srgbClr val="1E1E1E"/>
                </a:solidFill>
                <a:latin typeface="Poppins Bold"/>
                <a:ea typeface="Poppins Bold"/>
                <a:cs typeface="Poppins Bold"/>
                <a:sym typeface="Poppins Bold"/>
              </a:rPr>
              <a:t>Data Flow &amp; Interfaces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255583"/>
            <a:ext cx="16230600" cy="1160227"/>
            <a:chOff x="0" y="0"/>
            <a:chExt cx="2167467" cy="154939"/>
          </a:xfrm>
        </p:grpSpPr>
        <p:sp>
          <p:nvSpPr>
            <p:cNvPr id="3" name="Freeform 3"/>
            <p:cNvSpPr/>
            <p:nvPr/>
          </p:nvSpPr>
          <p:spPr>
            <a:xfrm>
              <a:off x="0" y="0"/>
              <a:ext cx="2167467" cy="154939"/>
            </a:xfrm>
            <a:custGeom>
              <a:avLst/>
              <a:gdLst/>
              <a:ahLst/>
              <a:cxnLst/>
              <a:rect l="l" t="t" r="r" b="b"/>
              <a:pathLst>
                <a:path w="2167467" h="154939">
                  <a:moveTo>
                    <a:pt x="0" y="0"/>
                  </a:moveTo>
                  <a:lnTo>
                    <a:pt x="2167467" y="0"/>
                  </a:lnTo>
                  <a:lnTo>
                    <a:pt x="2167467" y="154939"/>
                  </a:lnTo>
                  <a:lnTo>
                    <a:pt x="0" y="154939"/>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4" name="TextBox 4"/>
            <p:cNvSpPr txBox="1"/>
            <p:nvPr/>
          </p:nvSpPr>
          <p:spPr>
            <a:xfrm>
              <a:off x="0" y="-19050"/>
              <a:ext cx="2167467" cy="173989"/>
            </a:xfrm>
            <a:prstGeom prst="rect">
              <a:avLst/>
            </a:prstGeom>
          </p:spPr>
          <p:txBody>
            <a:bodyPr lIns="51955" tIns="51955" rIns="51955" bIns="51955" rtlCol="0" anchor="ctr"/>
            <a:lstStyle/>
            <a:p>
              <a:pPr algn="ctr">
                <a:lnSpc>
                  <a:spcPts val="1687"/>
                </a:lnSpc>
              </a:pPr>
              <a:endParaRPr/>
            </a:p>
          </p:txBody>
        </p:sp>
      </p:grpSp>
      <p:sp>
        <p:nvSpPr>
          <p:cNvPr id="5" name="TextBox 5"/>
          <p:cNvSpPr txBox="1"/>
          <p:nvPr/>
        </p:nvSpPr>
        <p:spPr>
          <a:xfrm>
            <a:off x="1979876" y="1439136"/>
            <a:ext cx="14328248" cy="783595"/>
          </a:xfrm>
          <a:prstGeom prst="rect">
            <a:avLst/>
          </a:prstGeom>
        </p:spPr>
        <p:txBody>
          <a:bodyPr lIns="0" tIns="0" rIns="0" bIns="0" rtlCol="0" anchor="t">
            <a:spAutoFit/>
          </a:bodyPr>
          <a:lstStyle/>
          <a:p>
            <a:pPr algn="ctr">
              <a:lnSpc>
                <a:spcPts val="5847"/>
              </a:lnSpc>
            </a:pPr>
            <a:r>
              <a:rPr lang="en-US" sz="5220" b="1">
                <a:solidFill>
                  <a:srgbClr val="1E1E1E"/>
                </a:solidFill>
                <a:latin typeface="Poppins Bold"/>
                <a:ea typeface="Poppins Bold"/>
                <a:cs typeface="Poppins Bold"/>
                <a:sym typeface="Poppins Bold"/>
              </a:rPr>
              <a:t>Reporting Solution Comparison</a:t>
            </a:r>
          </a:p>
        </p:txBody>
      </p:sp>
      <p:graphicFrame>
        <p:nvGraphicFramePr>
          <p:cNvPr id="6" name="Table 6"/>
          <p:cNvGraphicFramePr>
            <a:graphicFrameLocks noGrp="1"/>
          </p:cNvGraphicFramePr>
          <p:nvPr>
            <p:extLst>
              <p:ext uri="{D42A27DB-BD31-4B8C-83A1-F6EECF244321}">
                <p14:modId xmlns:p14="http://schemas.microsoft.com/office/powerpoint/2010/main" val="2138491446"/>
              </p:ext>
            </p:extLst>
          </p:nvPr>
        </p:nvGraphicFramePr>
        <p:xfrm>
          <a:off x="1184502" y="2970682"/>
          <a:ext cx="16002000" cy="6347824"/>
        </p:xfrm>
        <a:graphic>
          <a:graphicData uri="http://schemas.openxmlformats.org/drawingml/2006/table">
            <a:tbl>
              <a:tblPr/>
              <a:tblGrid>
                <a:gridCol w="3097676">
                  <a:extLst>
                    <a:ext uri="{9D8B030D-6E8A-4147-A177-3AD203B41FA5}">
                      <a16:colId xmlns:a16="http://schemas.microsoft.com/office/drawing/2014/main" val="20000"/>
                    </a:ext>
                  </a:extLst>
                </a:gridCol>
                <a:gridCol w="6160624">
                  <a:extLst>
                    <a:ext uri="{9D8B030D-6E8A-4147-A177-3AD203B41FA5}">
                      <a16:colId xmlns:a16="http://schemas.microsoft.com/office/drawing/2014/main" val="20001"/>
                    </a:ext>
                  </a:extLst>
                </a:gridCol>
                <a:gridCol w="6743700">
                  <a:extLst>
                    <a:ext uri="{9D8B030D-6E8A-4147-A177-3AD203B41FA5}">
                      <a16:colId xmlns:a16="http://schemas.microsoft.com/office/drawing/2014/main" val="20002"/>
                    </a:ext>
                  </a:extLst>
                </a:gridCol>
              </a:tblGrid>
              <a:tr h="1325528">
                <a:tc>
                  <a:txBody>
                    <a:bodyPr/>
                    <a:lstStyle/>
                    <a:p>
                      <a:pPr algn="ctr">
                        <a:lnSpc>
                          <a:spcPts val="4019"/>
                        </a:lnSpc>
                        <a:defRPr/>
                      </a:pPr>
                      <a:r>
                        <a:rPr lang="en-US" sz="3200" b="1" dirty="0">
                          <a:solidFill>
                            <a:srgbClr val="000000"/>
                          </a:solidFill>
                          <a:latin typeface="Canva Sans Bold"/>
                          <a:ea typeface="Canva Sans Bold"/>
                          <a:cs typeface="Canva Sans Bold"/>
                          <a:sym typeface="Canva Sans Bold"/>
                        </a:rPr>
                        <a:t>Reporting Solution</a:t>
                      </a:r>
                      <a:endParaRPr lang="en-US" sz="1200" dirty="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4019"/>
                        </a:lnSpc>
                        <a:defRPr/>
                      </a:pPr>
                      <a:r>
                        <a:rPr lang="en-US" sz="3200" b="1">
                          <a:solidFill>
                            <a:srgbClr val="000000"/>
                          </a:solidFill>
                          <a:latin typeface="Canva Sans Bold"/>
                          <a:ea typeface="Canva Sans Bold"/>
                          <a:cs typeface="Canva Sans Bold"/>
                          <a:sym typeface="Canva Sans Bold"/>
                        </a:rPr>
                        <a:t>Florida PALM</a:t>
                      </a:r>
                      <a:endParaRPr lang="en-US" sz="12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4019"/>
                        </a:lnSpc>
                        <a:defRPr/>
                      </a:pPr>
                      <a:r>
                        <a:rPr lang="en-US" sz="3200" b="1">
                          <a:solidFill>
                            <a:srgbClr val="000000"/>
                          </a:solidFill>
                          <a:latin typeface="Canva Sans Bold"/>
                          <a:ea typeface="Canva Sans Bold"/>
                          <a:cs typeface="Canva Sans Bold"/>
                          <a:sym typeface="Canva Sans Bold"/>
                        </a:rPr>
                        <a:t>Data Warehouse/</a:t>
                      </a:r>
                      <a:endParaRPr lang="en-US" sz="1200"/>
                    </a:p>
                    <a:p>
                      <a:pPr algn="ctr">
                        <a:lnSpc>
                          <a:spcPts val="4019"/>
                        </a:lnSpc>
                      </a:pPr>
                      <a:r>
                        <a:rPr lang="en-US" sz="3200" b="1">
                          <a:solidFill>
                            <a:srgbClr val="000000"/>
                          </a:solidFill>
                          <a:latin typeface="Canva Sans Bold"/>
                          <a:ea typeface="Canva Sans Bold"/>
                          <a:cs typeface="Canva Sans Bold"/>
                          <a:sym typeface="Canva Sans Bold"/>
                        </a:rPr>
                        <a:t>Business Intelligence</a:t>
                      </a:r>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0"/>
                  </a:ext>
                </a:extLst>
              </a:tr>
              <a:tr h="2107760">
                <a:tc>
                  <a:txBody>
                    <a:bodyPr/>
                    <a:lstStyle/>
                    <a:p>
                      <a:pPr algn="ctr">
                        <a:lnSpc>
                          <a:spcPts val="4019"/>
                        </a:lnSpc>
                        <a:defRPr/>
                      </a:pPr>
                      <a:r>
                        <a:rPr lang="en-US" sz="3200" b="1">
                          <a:solidFill>
                            <a:srgbClr val="000000"/>
                          </a:solidFill>
                          <a:latin typeface="Canva Sans Bold"/>
                          <a:ea typeface="Canva Sans Bold"/>
                          <a:cs typeface="Canva Sans Bold"/>
                          <a:sym typeface="Canva Sans Bold"/>
                        </a:rPr>
                        <a:t>Audience</a:t>
                      </a:r>
                      <a:endParaRPr lang="en-US" sz="12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3445"/>
                        </a:lnSpc>
                        <a:defRPr/>
                      </a:pPr>
                      <a:r>
                        <a:rPr lang="en-US" sz="3200" dirty="0">
                          <a:solidFill>
                            <a:srgbClr val="000000"/>
                          </a:solidFill>
                          <a:latin typeface="Canva Sans"/>
                          <a:ea typeface="Canva Sans"/>
                          <a:cs typeface="Canva Sans"/>
                          <a:sym typeface="Canva Sans"/>
                        </a:rPr>
                        <a:t>Users responsible for </a:t>
                      </a:r>
                    </a:p>
                    <a:p>
                      <a:pPr algn="ctr">
                        <a:lnSpc>
                          <a:spcPts val="3445"/>
                        </a:lnSpc>
                        <a:defRPr/>
                      </a:pPr>
                      <a:r>
                        <a:rPr lang="en-US" sz="3200" dirty="0">
                          <a:solidFill>
                            <a:srgbClr val="000000"/>
                          </a:solidFill>
                          <a:latin typeface="Canva Sans"/>
                          <a:ea typeface="Canva Sans"/>
                          <a:cs typeface="Canva Sans"/>
                          <a:sym typeface="Canva Sans"/>
                        </a:rPr>
                        <a:t>day-to-day operations</a:t>
                      </a:r>
                      <a:endParaRPr lang="en-US" sz="1200" dirty="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3445"/>
                        </a:lnSpc>
                        <a:defRPr/>
                      </a:pPr>
                      <a:r>
                        <a:rPr lang="en-US" sz="3200" dirty="0">
                          <a:solidFill>
                            <a:srgbClr val="000000"/>
                          </a:solidFill>
                          <a:latin typeface="Canva Sans"/>
                          <a:ea typeface="Canva Sans"/>
                          <a:cs typeface="Canva Sans"/>
                          <a:sym typeface="Canva Sans"/>
                        </a:rPr>
                        <a:t>Users responsible for analytical, statutory, historical, and </a:t>
                      </a:r>
                    </a:p>
                    <a:p>
                      <a:pPr algn="ctr">
                        <a:lnSpc>
                          <a:spcPts val="3445"/>
                        </a:lnSpc>
                        <a:defRPr/>
                      </a:pPr>
                      <a:r>
                        <a:rPr lang="en-US" sz="3200" dirty="0">
                          <a:solidFill>
                            <a:srgbClr val="000000"/>
                          </a:solidFill>
                          <a:latin typeface="Canva Sans"/>
                          <a:ea typeface="Canva Sans"/>
                          <a:cs typeface="Canva Sans"/>
                          <a:sym typeface="Canva Sans"/>
                        </a:rPr>
                        <a:t>strategic reporting</a:t>
                      </a:r>
                      <a:endParaRPr lang="en-US" sz="1200" dirty="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1"/>
                  </a:ext>
                </a:extLst>
              </a:tr>
              <a:tr h="1325528">
                <a:tc>
                  <a:txBody>
                    <a:bodyPr/>
                    <a:lstStyle/>
                    <a:p>
                      <a:pPr algn="ctr">
                        <a:lnSpc>
                          <a:spcPts val="4019"/>
                        </a:lnSpc>
                        <a:defRPr/>
                      </a:pPr>
                      <a:r>
                        <a:rPr lang="en-US" sz="3200" b="1">
                          <a:solidFill>
                            <a:srgbClr val="000000"/>
                          </a:solidFill>
                          <a:latin typeface="Canva Sans Bold"/>
                          <a:ea typeface="Canva Sans Bold"/>
                          <a:cs typeface="Canva Sans Bold"/>
                          <a:sym typeface="Canva Sans Bold"/>
                        </a:rPr>
                        <a:t>Florida PALM Data</a:t>
                      </a:r>
                      <a:endParaRPr lang="en-US" sz="12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3445"/>
                        </a:lnSpc>
                        <a:defRPr/>
                      </a:pPr>
                      <a:r>
                        <a:rPr lang="en-US" sz="3200">
                          <a:solidFill>
                            <a:srgbClr val="000000"/>
                          </a:solidFill>
                          <a:latin typeface="Canva Sans"/>
                          <a:ea typeface="Canva Sans"/>
                          <a:cs typeface="Canva Sans"/>
                          <a:sym typeface="Canva Sans"/>
                        </a:rPr>
                        <a:t>Limited to information loaded as part of conversions</a:t>
                      </a:r>
                      <a:endParaRPr lang="en-US" sz="12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3445"/>
                        </a:lnSpc>
                        <a:defRPr/>
                      </a:pPr>
                      <a:r>
                        <a:rPr lang="en-US" sz="3200" dirty="0">
                          <a:solidFill>
                            <a:srgbClr val="000000"/>
                          </a:solidFill>
                          <a:latin typeface="Canva Sans"/>
                          <a:ea typeface="Canva Sans"/>
                          <a:cs typeface="Canva Sans"/>
                          <a:sym typeface="Canva Sans"/>
                        </a:rPr>
                        <a:t>IW Data</a:t>
                      </a:r>
                      <a:endParaRPr lang="en-US" sz="1200" dirty="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2"/>
                  </a:ext>
                </a:extLst>
              </a:tr>
              <a:tr h="794504">
                <a:tc>
                  <a:txBody>
                    <a:bodyPr/>
                    <a:lstStyle/>
                    <a:p>
                      <a:pPr algn="ctr">
                        <a:lnSpc>
                          <a:spcPts val="4019"/>
                        </a:lnSpc>
                        <a:defRPr/>
                      </a:pPr>
                      <a:r>
                        <a:rPr lang="en-US" sz="3200" b="1">
                          <a:solidFill>
                            <a:srgbClr val="000000"/>
                          </a:solidFill>
                          <a:latin typeface="Canva Sans Bold"/>
                          <a:ea typeface="Canva Sans Bold"/>
                          <a:cs typeface="Canva Sans Bold"/>
                          <a:sym typeface="Canva Sans Bold"/>
                        </a:rPr>
                        <a:t>Data Refresh</a:t>
                      </a:r>
                      <a:endParaRPr lang="en-US" sz="12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3445"/>
                        </a:lnSpc>
                        <a:defRPr/>
                      </a:pPr>
                      <a:r>
                        <a:rPr lang="en-US" sz="3200">
                          <a:solidFill>
                            <a:srgbClr val="000000"/>
                          </a:solidFill>
                          <a:latin typeface="Canva Sans"/>
                          <a:ea typeface="Canva Sans"/>
                          <a:cs typeface="Canva Sans"/>
                          <a:sym typeface="Canva Sans"/>
                        </a:rPr>
                        <a:t>Real or Near-Real Time</a:t>
                      </a:r>
                      <a:endParaRPr lang="en-US" sz="12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a:txBody>
                    <a:bodyPr/>
                    <a:lstStyle/>
                    <a:p>
                      <a:pPr algn="ctr">
                        <a:lnSpc>
                          <a:spcPts val="3445"/>
                        </a:lnSpc>
                        <a:defRPr/>
                      </a:pPr>
                      <a:r>
                        <a:rPr lang="en-US" sz="3200" dirty="0">
                          <a:solidFill>
                            <a:srgbClr val="000000"/>
                          </a:solidFill>
                          <a:latin typeface="Canva Sans"/>
                          <a:ea typeface="Canva Sans"/>
                          <a:cs typeface="Canva Sans"/>
                          <a:sym typeface="Canva Sans"/>
                        </a:rPr>
                        <a:t>Nightly data refreshes</a:t>
                      </a:r>
                      <a:endParaRPr lang="en-US" sz="1200" dirty="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3"/>
                  </a:ext>
                </a:extLst>
              </a:tr>
              <a:tr h="794504">
                <a:tc>
                  <a:txBody>
                    <a:bodyPr/>
                    <a:lstStyle/>
                    <a:p>
                      <a:pPr algn="ctr">
                        <a:lnSpc>
                          <a:spcPts val="4019"/>
                        </a:lnSpc>
                        <a:defRPr/>
                      </a:pPr>
                      <a:r>
                        <a:rPr lang="en-US" sz="3200" b="1">
                          <a:solidFill>
                            <a:srgbClr val="000000"/>
                          </a:solidFill>
                          <a:latin typeface="Canva Sans Bold"/>
                          <a:ea typeface="Canva Sans Bold"/>
                          <a:cs typeface="Canva Sans Bold"/>
                          <a:sym typeface="Canva Sans Bold"/>
                        </a:rPr>
                        <a:t>Formats</a:t>
                      </a:r>
                      <a:endParaRPr lang="en-US" sz="12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gridSpan="2">
                  <a:txBody>
                    <a:bodyPr/>
                    <a:lstStyle/>
                    <a:p>
                      <a:pPr algn="ctr">
                        <a:lnSpc>
                          <a:spcPts val="4019"/>
                        </a:lnSpc>
                        <a:defRPr/>
                      </a:pPr>
                      <a:r>
                        <a:rPr lang="en-US" sz="3200" dirty="0">
                          <a:solidFill>
                            <a:srgbClr val="000000"/>
                          </a:solidFill>
                          <a:latin typeface="Canva Sans"/>
                          <a:ea typeface="Canva Sans"/>
                          <a:cs typeface="Canva Sans"/>
                          <a:sym typeface="Canva Sans"/>
                        </a:rPr>
                        <a:t>Excel (.</a:t>
                      </a:r>
                      <a:r>
                        <a:rPr lang="en-US" sz="3200" dirty="0" err="1">
                          <a:solidFill>
                            <a:srgbClr val="000000"/>
                          </a:solidFill>
                          <a:latin typeface="Canva Sans"/>
                          <a:ea typeface="Canva Sans"/>
                          <a:cs typeface="Canva Sans"/>
                          <a:sym typeface="Canva Sans"/>
                        </a:rPr>
                        <a:t>xls</a:t>
                      </a:r>
                      <a:r>
                        <a:rPr lang="en-US" sz="3200" dirty="0">
                          <a:solidFill>
                            <a:srgbClr val="000000"/>
                          </a:solidFill>
                          <a:latin typeface="Canva Sans"/>
                          <a:ea typeface="Canva Sans"/>
                          <a:cs typeface="Canva Sans"/>
                          <a:sym typeface="Canva Sans"/>
                        </a:rPr>
                        <a:t>), .csv, .and .pdf</a:t>
                      </a:r>
                      <a:endParaRPr lang="en-US" sz="1200" dirty="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tc hMerge="1">
                  <a:txBody>
                    <a:bodyPr/>
                    <a:lstStyle/>
                    <a:p>
                      <a:pPr algn="ctr">
                        <a:lnSpc>
                          <a:spcPts val="4019"/>
                        </a:lnSpc>
                        <a:defRPr/>
                      </a:pPr>
                      <a:r>
                        <a:rPr lang="en-US" sz="2871">
                          <a:solidFill>
                            <a:srgbClr val="000000"/>
                          </a:solidFill>
                          <a:latin typeface="Canva Sans"/>
                          <a:ea typeface="Canva Sans"/>
                          <a:cs typeface="Canva Sans"/>
                          <a:sym typeface="Canva Sans"/>
                        </a:rPr>
                        <a:t>Excel (.xls), .csv, .and .pdf</a:t>
                      </a:r>
                      <a:endParaRPr lang="en-US" sz="1100"/>
                    </a:p>
                  </a:txBody>
                  <a:tcPr marL="74589" marR="74589" marT="74589" marB="74589" anchor="ctr">
                    <a:lnL w="129800" cap="flat" cmpd="sng" algn="ctr">
                      <a:solidFill>
                        <a:srgbClr val="426483"/>
                      </a:solidFill>
                      <a:prstDash val="solid"/>
                      <a:round/>
                      <a:headEnd type="none" w="med" len="med"/>
                      <a:tailEnd type="none" w="med" len="med"/>
                    </a:lnL>
                    <a:lnR w="129800" cap="flat" cmpd="sng" algn="ctr">
                      <a:solidFill>
                        <a:srgbClr val="426483"/>
                      </a:solidFill>
                      <a:prstDash val="solid"/>
                      <a:round/>
                      <a:headEnd type="none" w="med" len="med"/>
                      <a:tailEnd type="none" w="med" len="med"/>
                    </a:lnR>
                    <a:lnT w="129800" cap="flat" cmpd="sng" algn="ctr">
                      <a:solidFill>
                        <a:srgbClr val="426483"/>
                      </a:solidFill>
                      <a:prstDash val="solid"/>
                      <a:round/>
                      <a:headEnd type="none" w="med" len="med"/>
                      <a:tailEnd type="none" w="med" len="med"/>
                    </a:lnT>
                    <a:lnB w="129800" cap="flat" cmpd="sng" algn="ctr">
                      <a:solidFill>
                        <a:srgbClr val="42648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7" name="Group 7"/>
          <p:cNvGrpSpPr/>
          <p:nvPr/>
        </p:nvGrpSpPr>
        <p:grpSpPr>
          <a:xfrm>
            <a:off x="1028700" y="1028700"/>
            <a:ext cx="1613993" cy="1613993"/>
            <a:chOff x="0" y="0"/>
            <a:chExt cx="812800" cy="812800"/>
          </a:xfrm>
        </p:grpSpPr>
        <p:sp>
          <p:nvSpPr>
            <p:cNvPr id="8" name="Freeform 8"/>
            <p:cNvSpPr/>
            <p:nvPr/>
          </p:nvSpPr>
          <p:spPr>
            <a:xfrm>
              <a:off x="0" y="0"/>
              <a:ext cx="812800" cy="812800"/>
            </a:xfrm>
            <a:custGeom>
              <a:avLst/>
              <a:gdLst/>
              <a:ahLst/>
              <a:cxnLst/>
              <a:rect l="l" t="t" r="r" b="b"/>
              <a:pathLst>
                <a:path w="812800" h="812800">
                  <a:moveTo>
                    <a:pt x="172098" y="0"/>
                  </a:moveTo>
                  <a:lnTo>
                    <a:pt x="640702" y="0"/>
                  </a:lnTo>
                  <a:cubicBezTo>
                    <a:pt x="735749" y="0"/>
                    <a:pt x="812800" y="77051"/>
                    <a:pt x="812800" y="172098"/>
                  </a:cubicBezTo>
                  <a:lnTo>
                    <a:pt x="812800" y="640702"/>
                  </a:lnTo>
                  <a:cubicBezTo>
                    <a:pt x="812800" y="735749"/>
                    <a:pt x="735749" y="812800"/>
                    <a:pt x="640702" y="812800"/>
                  </a:cubicBezTo>
                  <a:lnTo>
                    <a:pt x="172098" y="812800"/>
                  </a:lnTo>
                  <a:cubicBezTo>
                    <a:pt x="77051" y="812800"/>
                    <a:pt x="0" y="735749"/>
                    <a:pt x="0" y="640702"/>
                  </a:cubicBezTo>
                  <a:lnTo>
                    <a:pt x="0" y="172098"/>
                  </a:lnTo>
                  <a:cubicBezTo>
                    <a:pt x="0" y="77051"/>
                    <a:pt x="77051" y="0"/>
                    <a:pt x="172098" y="0"/>
                  </a:cubicBezTo>
                  <a:close/>
                </a:path>
              </a:pathLst>
            </a:custGeom>
            <a:solidFill>
              <a:srgbClr val="3C6789"/>
            </a:solidFill>
          </p:spPr>
          <p:txBody>
            <a:bodyPr/>
            <a:lstStyle/>
            <a:p>
              <a:endParaRPr lang="en-US"/>
            </a:p>
          </p:txBody>
        </p:sp>
        <p:sp>
          <p:nvSpPr>
            <p:cNvPr id="9" name="TextBox 9"/>
            <p:cNvSpPr txBox="1"/>
            <p:nvPr/>
          </p:nvSpPr>
          <p:spPr>
            <a:xfrm>
              <a:off x="0" y="-28575"/>
              <a:ext cx="812800" cy="841375"/>
            </a:xfrm>
            <a:prstGeom prst="rect">
              <a:avLst/>
            </a:prstGeom>
          </p:spPr>
          <p:txBody>
            <a:bodyPr lIns="48876" tIns="48876" rIns="48876" bIns="48876" rtlCol="0" anchor="ctr"/>
            <a:lstStyle/>
            <a:p>
              <a:pPr algn="ctr">
                <a:lnSpc>
                  <a:spcPts val="1885"/>
                </a:lnSpc>
              </a:pPr>
              <a:endParaRPr/>
            </a:p>
          </p:txBody>
        </p:sp>
      </p:grpSp>
      <p:sp>
        <p:nvSpPr>
          <p:cNvPr id="10" name="Freeform 10"/>
          <p:cNvSpPr/>
          <p:nvPr/>
        </p:nvSpPr>
        <p:spPr>
          <a:xfrm>
            <a:off x="1175073" y="1206319"/>
            <a:ext cx="1321246" cy="1209491"/>
          </a:xfrm>
          <a:custGeom>
            <a:avLst/>
            <a:gdLst/>
            <a:ahLst/>
            <a:cxnLst/>
            <a:rect l="l" t="t" r="r" b="b"/>
            <a:pathLst>
              <a:path w="1321246" h="1209491">
                <a:moveTo>
                  <a:pt x="0" y="0"/>
                </a:moveTo>
                <a:lnTo>
                  <a:pt x="1321247" y="0"/>
                </a:lnTo>
                <a:lnTo>
                  <a:pt x="1321247" y="1209491"/>
                </a:lnTo>
                <a:lnTo>
                  <a:pt x="0" y="12094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5105" y="2493551"/>
            <a:ext cx="5177204" cy="3250070"/>
          </a:xfrm>
          <a:prstGeom prst="rect">
            <a:avLst/>
          </a:prstGeom>
        </p:spPr>
        <p:txBody>
          <a:bodyPr lIns="0" tIns="0" rIns="0" bIns="0" rtlCol="0" anchor="t">
            <a:spAutoFit/>
          </a:bodyPr>
          <a:lstStyle/>
          <a:p>
            <a:pPr algn="l">
              <a:lnSpc>
                <a:spcPts val="3294"/>
              </a:lnSpc>
            </a:pPr>
            <a:r>
              <a:rPr lang="en-US" sz="2196" b="1">
                <a:solidFill>
                  <a:srgbClr val="000000"/>
                </a:solidFill>
                <a:latin typeface="Canva Sans Bold"/>
                <a:ea typeface="Canva Sans Bold"/>
                <a:cs typeface="Canva Sans Bold"/>
                <a:sym typeface="Canva Sans Bold"/>
              </a:rPr>
              <a:t>Asset Management</a:t>
            </a:r>
          </a:p>
          <a:p>
            <a:pPr marL="474189" lvl="1" indent="-237095" algn="l">
              <a:lnSpc>
                <a:spcPts val="3294"/>
              </a:lnSpc>
              <a:buFont typeface="Arial"/>
              <a:buChar char="•"/>
            </a:pPr>
            <a:r>
              <a:rPr lang="en-US" sz="2196">
                <a:solidFill>
                  <a:srgbClr val="000000"/>
                </a:solidFill>
                <a:latin typeface="Canva Sans"/>
                <a:ea typeface="Canva Sans"/>
                <a:cs typeface="Canva Sans"/>
                <a:sym typeface="Canva Sans"/>
              </a:rPr>
              <a:t>Financials - Asset Acquisitions</a:t>
            </a:r>
          </a:p>
          <a:p>
            <a:pPr marL="474189" lvl="1" indent="-237095" algn="l">
              <a:lnSpc>
                <a:spcPts val="3294"/>
              </a:lnSpc>
              <a:buFont typeface="Arial"/>
              <a:buChar char="•"/>
            </a:pPr>
            <a:r>
              <a:rPr lang="en-US" sz="2196">
                <a:solidFill>
                  <a:srgbClr val="000000"/>
                </a:solidFill>
                <a:latin typeface="Canva Sans"/>
                <a:ea typeface="Canva Sans"/>
                <a:cs typeface="Canva Sans"/>
                <a:sym typeface="Canva Sans"/>
              </a:rPr>
              <a:t>Financials - Asset Balance</a:t>
            </a:r>
          </a:p>
          <a:p>
            <a:pPr marL="474189" lvl="1" indent="-237095" algn="l">
              <a:lnSpc>
                <a:spcPts val="3294"/>
              </a:lnSpc>
              <a:buFont typeface="Arial"/>
              <a:buChar char="•"/>
            </a:pPr>
            <a:r>
              <a:rPr lang="en-US" sz="2196">
                <a:solidFill>
                  <a:srgbClr val="000000"/>
                </a:solidFill>
                <a:latin typeface="Canva Sans"/>
                <a:ea typeface="Canva Sans"/>
                <a:cs typeface="Canva Sans"/>
                <a:sym typeface="Canva Sans"/>
              </a:rPr>
              <a:t>Financials - Asset Depreciation</a:t>
            </a:r>
          </a:p>
          <a:p>
            <a:pPr marL="474189" lvl="1" indent="-237095" algn="l">
              <a:lnSpc>
                <a:spcPts val="3294"/>
              </a:lnSpc>
              <a:buFont typeface="Arial"/>
              <a:buChar char="•"/>
            </a:pPr>
            <a:r>
              <a:rPr lang="en-US" sz="2196">
                <a:solidFill>
                  <a:srgbClr val="000000"/>
                </a:solidFill>
                <a:latin typeface="Canva Sans"/>
                <a:ea typeface="Canva Sans"/>
                <a:cs typeface="Canva Sans"/>
                <a:sym typeface="Canva Sans"/>
              </a:rPr>
              <a:t>Financials - Asset Lease Payment</a:t>
            </a:r>
          </a:p>
          <a:p>
            <a:pPr marL="474189" lvl="1" indent="-237095" algn="l">
              <a:lnSpc>
                <a:spcPts val="3294"/>
              </a:lnSpc>
              <a:buFont typeface="Arial"/>
              <a:buChar char="•"/>
            </a:pPr>
            <a:r>
              <a:rPr lang="en-US" sz="2196">
                <a:solidFill>
                  <a:srgbClr val="000000"/>
                </a:solidFill>
                <a:latin typeface="Canva Sans"/>
                <a:ea typeface="Canva Sans"/>
                <a:cs typeface="Canva Sans"/>
                <a:sym typeface="Canva Sans"/>
              </a:rPr>
              <a:t>Financials - Asset Overview</a:t>
            </a:r>
          </a:p>
          <a:p>
            <a:pPr marL="474189" lvl="1" indent="-237095" algn="l">
              <a:lnSpc>
                <a:spcPts val="3294"/>
              </a:lnSpc>
              <a:buFont typeface="Arial"/>
              <a:buChar char="•"/>
            </a:pPr>
            <a:r>
              <a:rPr lang="en-US" sz="2196">
                <a:solidFill>
                  <a:srgbClr val="000000"/>
                </a:solidFill>
                <a:latin typeface="Canva Sans"/>
                <a:ea typeface="Canva Sans"/>
                <a:cs typeface="Canva Sans"/>
                <a:sym typeface="Canva Sans"/>
              </a:rPr>
              <a:t>Financials - Asset Retirement</a:t>
            </a:r>
          </a:p>
          <a:p>
            <a:pPr marL="474189" lvl="1" indent="-237095" algn="l">
              <a:lnSpc>
                <a:spcPts val="3294"/>
              </a:lnSpc>
              <a:buFont typeface="Arial"/>
              <a:buChar char="•"/>
            </a:pPr>
            <a:r>
              <a:rPr lang="en-US" sz="2196">
                <a:solidFill>
                  <a:srgbClr val="000000"/>
                </a:solidFill>
                <a:latin typeface="Canva Sans"/>
                <a:ea typeface="Canva Sans"/>
                <a:cs typeface="Canva Sans"/>
                <a:sym typeface="Canva Sans"/>
              </a:rPr>
              <a:t>Financials - Asset Utilization</a:t>
            </a:r>
          </a:p>
        </p:txBody>
      </p:sp>
      <p:sp>
        <p:nvSpPr>
          <p:cNvPr id="3" name="TextBox 3"/>
          <p:cNvSpPr txBox="1"/>
          <p:nvPr/>
        </p:nvSpPr>
        <p:spPr>
          <a:xfrm>
            <a:off x="6355895" y="4429186"/>
            <a:ext cx="4537174" cy="1659255"/>
          </a:xfrm>
          <a:prstGeom prst="rect">
            <a:avLst/>
          </a:prstGeom>
        </p:spPr>
        <p:txBody>
          <a:bodyPr lIns="0" tIns="0" rIns="0" bIns="0" rtlCol="0" anchor="t">
            <a:spAutoFit/>
          </a:bodyPr>
          <a:lstStyle/>
          <a:p>
            <a:pPr algn="l">
              <a:lnSpc>
                <a:spcPts val="3300"/>
              </a:lnSpc>
            </a:pPr>
            <a:r>
              <a:rPr lang="en-US" sz="2200" b="1">
                <a:solidFill>
                  <a:srgbClr val="000000"/>
                </a:solidFill>
                <a:latin typeface="Canva Sans Bold"/>
                <a:ea typeface="Canva Sans Bold"/>
                <a:cs typeface="Canva Sans Bold"/>
                <a:sym typeface="Canva Sans Bold"/>
              </a:rPr>
              <a:t>Accounts Payable</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Financials - AP Balance</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Financials - AP Holds</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Financials - AP Invoice Aging</a:t>
            </a:r>
          </a:p>
        </p:txBody>
      </p:sp>
      <p:sp>
        <p:nvSpPr>
          <p:cNvPr id="4" name="TextBox 4"/>
          <p:cNvSpPr txBox="1"/>
          <p:nvPr/>
        </p:nvSpPr>
        <p:spPr>
          <a:xfrm>
            <a:off x="823633" y="5889081"/>
            <a:ext cx="4704487" cy="2021210"/>
          </a:xfrm>
          <a:prstGeom prst="rect">
            <a:avLst/>
          </a:prstGeom>
        </p:spPr>
        <p:txBody>
          <a:bodyPr lIns="0" tIns="0" rIns="0" bIns="0" rtlCol="0" anchor="t">
            <a:spAutoFit/>
          </a:bodyPr>
          <a:lstStyle/>
          <a:p>
            <a:pPr algn="l">
              <a:lnSpc>
                <a:spcPts val="3299"/>
              </a:lnSpc>
            </a:pPr>
            <a:r>
              <a:rPr lang="en-US" sz="2199" b="1">
                <a:solidFill>
                  <a:srgbClr val="000000"/>
                </a:solidFill>
                <a:latin typeface="Canva Sans Bold"/>
                <a:ea typeface="Canva Sans Bold"/>
                <a:cs typeface="Canva Sans Bold"/>
                <a:sym typeface="Canva Sans Bold"/>
              </a:rPr>
              <a:t>Accounts Receivable</a:t>
            </a:r>
          </a:p>
          <a:p>
            <a:pPr marL="474954" lvl="1" indent="-237477" algn="l">
              <a:lnSpc>
                <a:spcPts val="3299"/>
              </a:lnSpc>
              <a:buFont typeface="Arial"/>
              <a:buChar char="•"/>
            </a:pPr>
            <a:r>
              <a:rPr lang="en-US" sz="2199">
                <a:solidFill>
                  <a:srgbClr val="000000"/>
                </a:solidFill>
                <a:latin typeface="Canva Sans"/>
                <a:ea typeface="Canva Sans"/>
                <a:cs typeface="Canva Sans"/>
                <a:sym typeface="Canva Sans"/>
              </a:rPr>
              <a:t>Financials - AR Balance</a:t>
            </a:r>
          </a:p>
          <a:p>
            <a:pPr marL="474954" lvl="1" indent="-237477" algn="l">
              <a:lnSpc>
                <a:spcPts val="3299"/>
              </a:lnSpc>
              <a:buFont typeface="Arial"/>
              <a:buChar char="•"/>
            </a:pPr>
            <a:r>
              <a:rPr lang="en-US" sz="2199">
                <a:solidFill>
                  <a:srgbClr val="000000"/>
                </a:solidFill>
                <a:latin typeface="Canva Sans"/>
                <a:ea typeface="Canva Sans"/>
                <a:cs typeface="Canva Sans"/>
                <a:sym typeface="Canva Sans"/>
              </a:rPr>
              <a:t>Financials - AR Invoice Aging</a:t>
            </a:r>
          </a:p>
          <a:p>
            <a:pPr marL="474954" lvl="1" indent="-237477" algn="l">
              <a:lnSpc>
                <a:spcPts val="3299"/>
              </a:lnSpc>
              <a:buFont typeface="Arial"/>
              <a:buChar char="•"/>
            </a:pPr>
            <a:r>
              <a:rPr lang="en-US" sz="2199">
                <a:solidFill>
                  <a:srgbClr val="000000"/>
                </a:solidFill>
                <a:latin typeface="Canva Sans"/>
                <a:ea typeface="Canva Sans"/>
                <a:cs typeface="Canva Sans"/>
                <a:sym typeface="Canva Sans"/>
              </a:rPr>
              <a:t>Financials - AR Overview</a:t>
            </a:r>
          </a:p>
          <a:p>
            <a:pPr marL="474954" lvl="1" indent="-237477" algn="l">
              <a:lnSpc>
                <a:spcPts val="3299"/>
              </a:lnSpc>
              <a:buFont typeface="Arial"/>
              <a:buChar char="•"/>
            </a:pPr>
            <a:r>
              <a:rPr lang="en-US" sz="2199">
                <a:solidFill>
                  <a:srgbClr val="000000"/>
                </a:solidFill>
                <a:latin typeface="Canva Sans"/>
                <a:ea typeface="Canva Sans"/>
                <a:cs typeface="Canva Sans"/>
                <a:sym typeface="Canva Sans"/>
              </a:rPr>
              <a:t>Financials - AR Transactions</a:t>
            </a:r>
          </a:p>
        </p:txBody>
      </p:sp>
      <p:sp>
        <p:nvSpPr>
          <p:cNvPr id="5" name="TextBox 5"/>
          <p:cNvSpPr txBox="1"/>
          <p:nvPr/>
        </p:nvSpPr>
        <p:spPr>
          <a:xfrm>
            <a:off x="10956553" y="5033094"/>
            <a:ext cx="5629825" cy="2916509"/>
          </a:xfrm>
          <a:prstGeom prst="rect">
            <a:avLst/>
          </a:prstGeom>
        </p:spPr>
        <p:txBody>
          <a:bodyPr lIns="0" tIns="0" rIns="0" bIns="0" rtlCol="0" anchor="t">
            <a:spAutoFit/>
          </a:bodyPr>
          <a:lstStyle/>
          <a:p>
            <a:pPr algn="l">
              <a:lnSpc>
                <a:spcPts val="3301"/>
              </a:lnSpc>
            </a:pPr>
            <a:r>
              <a:rPr lang="en-US" sz="2201" b="1">
                <a:solidFill>
                  <a:srgbClr val="000000"/>
                </a:solidFill>
                <a:latin typeface="Canva Sans Bold"/>
                <a:ea typeface="Canva Sans Bold"/>
                <a:cs typeface="Canva Sans Bold"/>
                <a:sym typeface="Canva Sans Bold"/>
              </a:rPr>
              <a:t> General Ledger</a:t>
            </a:r>
          </a:p>
          <a:p>
            <a:pPr marL="475242" lvl="1" indent="-237621" algn="l">
              <a:lnSpc>
                <a:spcPts val="3301"/>
              </a:lnSpc>
              <a:buFont typeface="Arial"/>
              <a:buChar char="•"/>
            </a:pPr>
            <a:r>
              <a:rPr lang="en-US" sz="2201">
                <a:solidFill>
                  <a:srgbClr val="000000"/>
                </a:solidFill>
                <a:latin typeface="Canva Sans"/>
                <a:ea typeface="Canva Sans"/>
                <a:cs typeface="Canva Sans"/>
                <a:sym typeface="Canva Sans"/>
              </a:rPr>
              <a:t>Financials - GL Balance Sheet</a:t>
            </a:r>
          </a:p>
          <a:p>
            <a:pPr marL="475242" lvl="1" indent="-237621" algn="l">
              <a:lnSpc>
                <a:spcPts val="3301"/>
              </a:lnSpc>
              <a:buFont typeface="Arial"/>
              <a:buChar char="•"/>
            </a:pPr>
            <a:r>
              <a:rPr lang="en-US" sz="2201">
                <a:solidFill>
                  <a:srgbClr val="000000"/>
                </a:solidFill>
                <a:latin typeface="Canva Sans"/>
                <a:ea typeface="Canva Sans"/>
                <a:cs typeface="Canva Sans"/>
                <a:sym typeface="Canva Sans"/>
              </a:rPr>
              <a:t>Financials - GL Budget and Expenses</a:t>
            </a:r>
          </a:p>
          <a:p>
            <a:pPr marL="475242" lvl="1" indent="-237621" algn="l">
              <a:lnSpc>
                <a:spcPts val="3301"/>
              </a:lnSpc>
              <a:buFont typeface="Arial"/>
              <a:buChar char="•"/>
            </a:pPr>
            <a:r>
              <a:rPr lang="en-US" sz="2201">
                <a:solidFill>
                  <a:srgbClr val="000000"/>
                </a:solidFill>
                <a:latin typeface="Canva Sans"/>
                <a:ea typeface="Canva Sans"/>
                <a:cs typeface="Canva Sans"/>
                <a:sym typeface="Canva Sans"/>
              </a:rPr>
              <a:t>Financials - GL Cash Flow</a:t>
            </a:r>
          </a:p>
          <a:p>
            <a:pPr marL="475242" lvl="1" indent="-237621" algn="l">
              <a:lnSpc>
                <a:spcPts val="3301"/>
              </a:lnSpc>
              <a:buFont typeface="Arial"/>
              <a:buChar char="•"/>
            </a:pPr>
            <a:r>
              <a:rPr lang="en-US" sz="2201">
                <a:solidFill>
                  <a:srgbClr val="000000"/>
                </a:solidFill>
                <a:latin typeface="Canva Sans"/>
                <a:ea typeface="Canva Sans"/>
                <a:cs typeface="Canva Sans"/>
                <a:sym typeface="Canva Sans"/>
              </a:rPr>
              <a:t>Financials - GL Detail Transactions</a:t>
            </a:r>
          </a:p>
          <a:p>
            <a:pPr marL="475242" lvl="1" indent="-237621" algn="l">
              <a:lnSpc>
                <a:spcPts val="3301"/>
              </a:lnSpc>
              <a:buFont typeface="Arial"/>
              <a:buChar char="•"/>
            </a:pPr>
            <a:r>
              <a:rPr lang="en-US" sz="2201">
                <a:solidFill>
                  <a:srgbClr val="000000"/>
                </a:solidFill>
                <a:latin typeface="Canva Sans"/>
                <a:ea typeface="Canva Sans"/>
                <a:cs typeface="Canva Sans"/>
                <a:sym typeface="Canva Sans"/>
              </a:rPr>
              <a:t>Financials - AP Overview</a:t>
            </a:r>
          </a:p>
          <a:p>
            <a:pPr marL="475242" lvl="1" indent="-237621" algn="l">
              <a:lnSpc>
                <a:spcPts val="3301"/>
              </a:lnSpc>
              <a:buFont typeface="Arial"/>
              <a:buChar char="•"/>
            </a:pPr>
            <a:r>
              <a:rPr lang="en-US" sz="2201">
                <a:solidFill>
                  <a:srgbClr val="000000"/>
                </a:solidFill>
                <a:latin typeface="Canva Sans"/>
                <a:ea typeface="Canva Sans"/>
                <a:cs typeface="Canva Sans"/>
                <a:sym typeface="Canva Sans"/>
              </a:rPr>
              <a:t>Financials - AP Transactions</a:t>
            </a:r>
          </a:p>
        </p:txBody>
      </p:sp>
      <p:sp>
        <p:nvSpPr>
          <p:cNvPr id="6" name="TextBox 6"/>
          <p:cNvSpPr txBox="1"/>
          <p:nvPr/>
        </p:nvSpPr>
        <p:spPr>
          <a:xfrm>
            <a:off x="6355895" y="7143858"/>
            <a:ext cx="4037056" cy="821055"/>
          </a:xfrm>
          <a:prstGeom prst="rect">
            <a:avLst/>
          </a:prstGeom>
        </p:spPr>
        <p:txBody>
          <a:bodyPr lIns="0" tIns="0" rIns="0" bIns="0" rtlCol="0" anchor="t">
            <a:spAutoFit/>
          </a:bodyPr>
          <a:lstStyle/>
          <a:p>
            <a:pPr algn="l">
              <a:lnSpc>
                <a:spcPts val="3300"/>
              </a:lnSpc>
            </a:pPr>
            <a:r>
              <a:rPr lang="en-US" sz="2200" b="1">
                <a:solidFill>
                  <a:srgbClr val="000000"/>
                </a:solidFill>
                <a:latin typeface="Canva Sans Bold"/>
                <a:ea typeface="Canva Sans Bold"/>
                <a:cs typeface="Canva Sans Bold"/>
                <a:sym typeface="Canva Sans Bold"/>
              </a:rPr>
              <a:t>Inter/Intra Unit Transfers</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Work in progress</a:t>
            </a:r>
          </a:p>
        </p:txBody>
      </p:sp>
      <p:sp>
        <p:nvSpPr>
          <p:cNvPr id="7" name="TextBox 7"/>
          <p:cNvSpPr txBox="1"/>
          <p:nvPr/>
        </p:nvSpPr>
        <p:spPr>
          <a:xfrm>
            <a:off x="6355895" y="6145591"/>
            <a:ext cx="4670779" cy="821055"/>
          </a:xfrm>
          <a:prstGeom prst="rect">
            <a:avLst/>
          </a:prstGeom>
        </p:spPr>
        <p:txBody>
          <a:bodyPr lIns="0" tIns="0" rIns="0" bIns="0" rtlCol="0" anchor="t">
            <a:spAutoFit/>
          </a:bodyPr>
          <a:lstStyle/>
          <a:p>
            <a:pPr algn="l">
              <a:lnSpc>
                <a:spcPts val="3300"/>
              </a:lnSpc>
            </a:pPr>
            <a:r>
              <a:rPr lang="en-US" sz="2200" b="1">
                <a:solidFill>
                  <a:srgbClr val="000000"/>
                </a:solidFill>
                <a:latin typeface="Canva Sans Bold"/>
                <a:ea typeface="Canva Sans Bold"/>
                <a:cs typeface="Canva Sans Bold"/>
                <a:sym typeface="Canva Sans Bold"/>
              </a:rPr>
              <a:t>Payroll</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Human Resources - Payroll</a:t>
            </a:r>
          </a:p>
        </p:txBody>
      </p:sp>
      <p:sp>
        <p:nvSpPr>
          <p:cNvPr id="8" name="TextBox 8"/>
          <p:cNvSpPr txBox="1"/>
          <p:nvPr/>
        </p:nvSpPr>
        <p:spPr>
          <a:xfrm>
            <a:off x="10956553" y="2345140"/>
            <a:ext cx="6302747" cy="2497455"/>
          </a:xfrm>
          <a:prstGeom prst="rect">
            <a:avLst/>
          </a:prstGeom>
        </p:spPr>
        <p:txBody>
          <a:bodyPr lIns="0" tIns="0" rIns="0" bIns="0" rtlCol="0" anchor="t">
            <a:spAutoFit/>
          </a:bodyPr>
          <a:lstStyle/>
          <a:p>
            <a:pPr algn="l">
              <a:lnSpc>
                <a:spcPts val="3300"/>
              </a:lnSpc>
            </a:pPr>
            <a:r>
              <a:rPr lang="en-US" sz="2200" b="1">
                <a:solidFill>
                  <a:srgbClr val="000000"/>
                </a:solidFill>
                <a:latin typeface="Canva Sans Bold"/>
                <a:ea typeface="Canva Sans Bold"/>
                <a:cs typeface="Canva Sans Bold"/>
                <a:sym typeface="Canva Sans Bold"/>
              </a:rPr>
              <a:t>Commitment Control </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Financials - Budget and Expenses</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Financials - Budgetary Control - Expense</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Financials - Budgetary Control - Revenue</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Financials - Budgetary Control - Detail Transactions</a:t>
            </a:r>
          </a:p>
        </p:txBody>
      </p:sp>
      <p:sp>
        <p:nvSpPr>
          <p:cNvPr id="9" name="TextBox 9"/>
          <p:cNvSpPr txBox="1"/>
          <p:nvPr/>
        </p:nvSpPr>
        <p:spPr>
          <a:xfrm>
            <a:off x="6355895" y="2354665"/>
            <a:ext cx="3742194" cy="2021263"/>
          </a:xfrm>
          <a:prstGeom prst="rect">
            <a:avLst/>
          </a:prstGeom>
        </p:spPr>
        <p:txBody>
          <a:bodyPr lIns="0" tIns="0" rIns="0" bIns="0" rtlCol="0" anchor="t">
            <a:spAutoFit/>
          </a:bodyPr>
          <a:lstStyle/>
          <a:p>
            <a:pPr algn="l">
              <a:lnSpc>
                <a:spcPts val="3297"/>
              </a:lnSpc>
            </a:pPr>
            <a:r>
              <a:rPr lang="en-US" sz="2198" b="1">
                <a:solidFill>
                  <a:srgbClr val="000000"/>
                </a:solidFill>
                <a:latin typeface="Canva Sans Bold"/>
                <a:ea typeface="Canva Sans Bold"/>
                <a:cs typeface="Canva Sans Bold"/>
                <a:sym typeface="Canva Sans Bold"/>
              </a:rPr>
              <a:t>Project Costing</a:t>
            </a:r>
          </a:p>
          <a:p>
            <a:pPr marL="474654" lvl="1" indent="-237327" algn="l">
              <a:lnSpc>
                <a:spcPts val="3297"/>
              </a:lnSpc>
              <a:buFont typeface="Arial"/>
              <a:buChar char="•"/>
            </a:pPr>
            <a:r>
              <a:rPr lang="en-US" sz="2198">
                <a:solidFill>
                  <a:srgbClr val="000000"/>
                </a:solidFill>
                <a:latin typeface="Canva Sans"/>
                <a:ea typeface="Canva Sans"/>
                <a:cs typeface="Canva Sans"/>
                <a:sym typeface="Canva Sans"/>
              </a:rPr>
              <a:t>Project - Budget</a:t>
            </a:r>
          </a:p>
          <a:p>
            <a:pPr marL="474654" lvl="1" indent="-237327" algn="l">
              <a:lnSpc>
                <a:spcPts val="3297"/>
              </a:lnSpc>
              <a:buFont typeface="Arial"/>
              <a:buChar char="•"/>
            </a:pPr>
            <a:r>
              <a:rPr lang="en-US" sz="2198">
                <a:solidFill>
                  <a:srgbClr val="000000"/>
                </a:solidFill>
                <a:latin typeface="Canva Sans"/>
                <a:ea typeface="Canva Sans"/>
                <a:cs typeface="Canva Sans"/>
                <a:sym typeface="Canva Sans"/>
              </a:rPr>
              <a:t>Project Commitment</a:t>
            </a:r>
          </a:p>
          <a:p>
            <a:pPr marL="474654" lvl="1" indent="-237327" algn="l">
              <a:lnSpc>
                <a:spcPts val="3297"/>
              </a:lnSpc>
              <a:buFont typeface="Arial"/>
              <a:buChar char="•"/>
            </a:pPr>
            <a:r>
              <a:rPr lang="en-US" sz="2198">
                <a:solidFill>
                  <a:srgbClr val="000000"/>
                </a:solidFill>
                <a:latin typeface="Canva Sans"/>
                <a:ea typeface="Canva Sans"/>
                <a:cs typeface="Canva Sans"/>
                <a:sym typeface="Canva Sans"/>
              </a:rPr>
              <a:t>Project - Cost</a:t>
            </a:r>
          </a:p>
          <a:p>
            <a:pPr marL="474654" lvl="1" indent="-237327" algn="l">
              <a:lnSpc>
                <a:spcPts val="3297"/>
              </a:lnSpc>
              <a:buFont typeface="Arial"/>
              <a:buChar char="•"/>
            </a:pPr>
            <a:r>
              <a:rPr lang="en-US" sz="2198">
                <a:solidFill>
                  <a:srgbClr val="000000"/>
                </a:solidFill>
                <a:latin typeface="Canva Sans"/>
                <a:ea typeface="Canva Sans"/>
                <a:cs typeface="Canva Sans"/>
                <a:sym typeface="Canva Sans"/>
              </a:rPr>
              <a:t>Project - Forecast</a:t>
            </a:r>
          </a:p>
        </p:txBody>
      </p:sp>
      <p:grpSp>
        <p:nvGrpSpPr>
          <p:cNvPr id="10" name="Group 10"/>
          <p:cNvGrpSpPr/>
          <p:nvPr/>
        </p:nvGrpSpPr>
        <p:grpSpPr>
          <a:xfrm>
            <a:off x="2890391" y="742370"/>
            <a:ext cx="14368909" cy="1269656"/>
            <a:chOff x="0" y="0"/>
            <a:chExt cx="2289022" cy="202261"/>
          </a:xfrm>
        </p:grpSpPr>
        <p:sp>
          <p:nvSpPr>
            <p:cNvPr id="11" name="Freeform 11"/>
            <p:cNvSpPr/>
            <p:nvPr/>
          </p:nvSpPr>
          <p:spPr>
            <a:xfrm>
              <a:off x="0" y="0"/>
              <a:ext cx="2289022" cy="202261"/>
            </a:xfrm>
            <a:custGeom>
              <a:avLst/>
              <a:gdLst/>
              <a:ahLst/>
              <a:cxnLst/>
              <a:rect l="l" t="t" r="r" b="b"/>
              <a:pathLst>
                <a:path w="2289022" h="202261">
                  <a:moveTo>
                    <a:pt x="0" y="0"/>
                  </a:moveTo>
                  <a:lnTo>
                    <a:pt x="2289022" y="0"/>
                  </a:lnTo>
                  <a:lnTo>
                    <a:pt x="2289022" y="202261"/>
                  </a:lnTo>
                  <a:lnTo>
                    <a:pt x="0" y="202261"/>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2" name="TextBox 12"/>
            <p:cNvSpPr txBox="1"/>
            <p:nvPr/>
          </p:nvSpPr>
          <p:spPr>
            <a:xfrm>
              <a:off x="0" y="-47625"/>
              <a:ext cx="2289022" cy="249886"/>
            </a:xfrm>
            <a:prstGeom prst="rect">
              <a:avLst/>
            </a:prstGeom>
          </p:spPr>
          <p:txBody>
            <a:bodyPr lIns="61643" tIns="61643" rIns="61643" bIns="61643" rtlCol="0" anchor="ctr"/>
            <a:lstStyle/>
            <a:p>
              <a:pPr algn="ctr">
                <a:lnSpc>
                  <a:spcPts val="2002"/>
                </a:lnSpc>
              </a:pPr>
              <a:endParaRPr/>
            </a:p>
          </p:txBody>
        </p:sp>
      </p:grpSp>
      <p:grpSp>
        <p:nvGrpSpPr>
          <p:cNvPr id="13" name="Group 13"/>
          <p:cNvGrpSpPr/>
          <p:nvPr/>
        </p:nvGrpSpPr>
        <p:grpSpPr>
          <a:xfrm>
            <a:off x="4970591" y="8268787"/>
            <a:ext cx="12288709" cy="1477808"/>
            <a:chOff x="0" y="0"/>
            <a:chExt cx="1957638" cy="235420"/>
          </a:xfrm>
        </p:grpSpPr>
        <p:sp>
          <p:nvSpPr>
            <p:cNvPr id="14" name="Freeform 14"/>
            <p:cNvSpPr/>
            <p:nvPr/>
          </p:nvSpPr>
          <p:spPr>
            <a:xfrm>
              <a:off x="0" y="0"/>
              <a:ext cx="1957638" cy="235420"/>
            </a:xfrm>
            <a:custGeom>
              <a:avLst/>
              <a:gdLst/>
              <a:ahLst/>
              <a:cxnLst/>
              <a:rect l="l" t="t" r="r" b="b"/>
              <a:pathLst>
                <a:path w="1957638" h="235420">
                  <a:moveTo>
                    <a:pt x="0" y="0"/>
                  </a:moveTo>
                  <a:lnTo>
                    <a:pt x="1957638" y="0"/>
                  </a:lnTo>
                  <a:lnTo>
                    <a:pt x="1957638" y="235420"/>
                  </a:lnTo>
                  <a:lnTo>
                    <a:pt x="0" y="235420"/>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5" name="TextBox 15"/>
            <p:cNvSpPr txBox="1"/>
            <p:nvPr/>
          </p:nvSpPr>
          <p:spPr>
            <a:xfrm>
              <a:off x="0" y="-47625"/>
              <a:ext cx="1957638" cy="283045"/>
            </a:xfrm>
            <a:prstGeom prst="rect">
              <a:avLst/>
            </a:prstGeom>
          </p:spPr>
          <p:txBody>
            <a:bodyPr lIns="61643" tIns="61643" rIns="61643" bIns="61643" rtlCol="0" anchor="ctr"/>
            <a:lstStyle/>
            <a:p>
              <a:pPr algn="ctr">
                <a:lnSpc>
                  <a:spcPts val="2002"/>
                </a:lnSpc>
              </a:pPr>
              <a:endParaRPr/>
            </a:p>
          </p:txBody>
        </p:sp>
      </p:grpSp>
      <p:grpSp>
        <p:nvGrpSpPr>
          <p:cNvPr id="16" name="Group 16"/>
          <p:cNvGrpSpPr/>
          <p:nvPr/>
        </p:nvGrpSpPr>
        <p:grpSpPr>
          <a:xfrm>
            <a:off x="641510" y="8241138"/>
            <a:ext cx="4831443" cy="1505457"/>
            <a:chOff x="0" y="0"/>
            <a:chExt cx="769667" cy="239825"/>
          </a:xfrm>
        </p:grpSpPr>
        <p:sp>
          <p:nvSpPr>
            <p:cNvPr id="17" name="Freeform 17"/>
            <p:cNvSpPr/>
            <p:nvPr/>
          </p:nvSpPr>
          <p:spPr>
            <a:xfrm>
              <a:off x="0" y="0"/>
              <a:ext cx="769667" cy="239825"/>
            </a:xfrm>
            <a:custGeom>
              <a:avLst/>
              <a:gdLst/>
              <a:ahLst/>
              <a:cxnLst/>
              <a:rect l="l" t="t" r="r" b="b"/>
              <a:pathLst>
                <a:path w="769667" h="239825">
                  <a:moveTo>
                    <a:pt x="0" y="0"/>
                  </a:moveTo>
                  <a:lnTo>
                    <a:pt x="769667" y="0"/>
                  </a:lnTo>
                  <a:lnTo>
                    <a:pt x="769667" y="239825"/>
                  </a:lnTo>
                  <a:lnTo>
                    <a:pt x="0" y="239825"/>
                  </a:lnTo>
                  <a:close/>
                </a:path>
              </a:pathLst>
            </a:custGeom>
            <a:solidFill>
              <a:srgbClr val="3C6789"/>
            </a:solidFill>
            <a:ln w="19050" cap="sq">
              <a:solidFill>
                <a:srgbClr val="426483"/>
              </a:solidFill>
              <a:prstDash val="solid"/>
              <a:miter/>
            </a:ln>
          </p:spPr>
          <p:txBody>
            <a:bodyPr/>
            <a:lstStyle/>
            <a:p>
              <a:endParaRPr lang="en-US"/>
            </a:p>
          </p:txBody>
        </p:sp>
        <p:sp>
          <p:nvSpPr>
            <p:cNvPr id="18" name="TextBox 18"/>
            <p:cNvSpPr txBox="1"/>
            <p:nvPr/>
          </p:nvSpPr>
          <p:spPr>
            <a:xfrm>
              <a:off x="0" y="-47625"/>
              <a:ext cx="769667" cy="287450"/>
            </a:xfrm>
            <a:prstGeom prst="rect">
              <a:avLst/>
            </a:prstGeom>
          </p:spPr>
          <p:txBody>
            <a:bodyPr lIns="61643" tIns="61643" rIns="61643" bIns="61643" rtlCol="0" anchor="ctr"/>
            <a:lstStyle/>
            <a:p>
              <a:pPr algn="ctr">
                <a:lnSpc>
                  <a:spcPts val="2002"/>
                </a:lnSpc>
              </a:pPr>
              <a:endParaRPr/>
            </a:p>
          </p:txBody>
        </p:sp>
      </p:grpSp>
      <p:sp>
        <p:nvSpPr>
          <p:cNvPr id="19" name="TextBox 19"/>
          <p:cNvSpPr txBox="1"/>
          <p:nvPr/>
        </p:nvSpPr>
        <p:spPr>
          <a:xfrm>
            <a:off x="3175876" y="1013359"/>
            <a:ext cx="11936247" cy="727679"/>
          </a:xfrm>
          <a:prstGeom prst="rect">
            <a:avLst/>
          </a:prstGeom>
        </p:spPr>
        <p:txBody>
          <a:bodyPr lIns="0" tIns="0" rIns="0" bIns="0" rtlCol="0" anchor="t">
            <a:spAutoFit/>
          </a:bodyPr>
          <a:lstStyle/>
          <a:p>
            <a:pPr algn="ctr">
              <a:lnSpc>
                <a:spcPts val="5496"/>
              </a:lnSpc>
            </a:pPr>
            <a:r>
              <a:rPr lang="en-US" sz="4907" b="1">
                <a:solidFill>
                  <a:srgbClr val="1E1E1E"/>
                </a:solidFill>
                <a:latin typeface="Poppins Bold"/>
                <a:ea typeface="Poppins Bold"/>
                <a:cs typeface="Poppins Bold"/>
                <a:sym typeface="Poppins Bold"/>
              </a:rPr>
              <a:t>DW/BI - Report Subject Areas</a:t>
            </a:r>
          </a:p>
        </p:txBody>
      </p:sp>
      <p:sp>
        <p:nvSpPr>
          <p:cNvPr id="20" name="TextBox 20"/>
          <p:cNvSpPr txBox="1"/>
          <p:nvPr/>
        </p:nvSpPr>
        <p:spPr>
          <a:xfrm>
            <a:off x="708109" y="8608131"/>
            <a:ext cx="4626416" cy="727679"/>
          </a:xfrm>
          <a:prstGeom prst="rect">
            <a:avLst/>
          </a:prstGeom>
        </p:spPr>
        <p:txBody>
          <a:bodyPr lIns="0" tIns="0" rIns="0" bIns="0" rtlCol="0" anchor="t">
            <a:spAutoFit/>
          </a:bodyPr>
          <a:lstStyle/>
          <a:p>
            <a:pPr algn="ctr">
              <a:lnSpc>
                <a:spcPts val="5496"/>
              </a:lnSpc>
            </a:pPr>
            <a:r>
              <a:rPr lang="en-US" sz="4907" b="1">
                <a:solidFill>
                  <a:srgbClr val="FFFFFF"/>
                </a:solidFill>
                <a:latin typeface="Poppins Bold"/>
                <a:ea typeface="Poppins Bold"/>
                <a:cs typeface="Poppins Bold"/>
                <a:sym typeface="Poppins Bold"/>
              </a:rPr>
              <a:t>Florida PALM</a:t>
            </a:r>
          </a:p>
        </p:txBody>
      </p:sp>
      <p:grpSp>
        <p:nvGrpSpPr>
          <p:cNvPr id="21" name="Group 21"/>
          <p:cNvGrpSpPr/>
          <p:nvPr/>
        </p:nvGrpSpPr>
        <p:grpSpPr>
          <a:xfrm>
            <a:off x="641510" y="484576"/>
            <a:ext cx="2360178" cy="1785243"/>
            <a:chOff x="0" y="0"/>
            <a:chExt cx="1170850" cy="885633"/>
          </a:xfrm>
        </p:grpSpPr>
        <p:sp>
          <p:nvSpPr>
            <p:cNvPr id="22" name="Freeform 22"/>
            <p:cNvSpPr/>
            <p:nvPr/>
          </p:nvSpPr>
          <p:spPr>
            <a:xfrm>
              <a:off x="0" y="0"/>
              <a:ext cx="1170850" cy="885633"/>
            </a:xfrm>
            <a:custGeom>
              <a:avLst/>
              <a:gdLst/>
              <a:ahLst/>
              <a:cxnLst/>
              <a:rect l="l" t="t" r="r" b="b"/>
              <a:pathLst>
                <a:path w="1170850" h="885633">
                  <a:moveTo>
                    <a:pt x="54026" y="0"/>
                  </a:moveTo>
                  <a:lnTo>
                    <a:pt x="1116824" y="0"/>
                  </a:lnTo>
                  <a:cubicBezTo>
                    <a:pt x="1146662" y="0"/>
                    <a:pt x="1170850" y="24188"/>
                    <a:pt x="1170850" y="54026"/>
                  </a:cubicBezTo>
                  <a:lnTo>
                    <a:pt x="1170850" y="831607"/>
                  </a:lnTo>
                  <a:cubicBezTo>
                    <a:pt x="1170850" y="845936"/>
                    <a:pt x="1165158" y="859677"/>
                    <a:pt x="1155026" y="869809"/>
                  </a:cubicBezTo>
                  <a:cubicBezTo>
                    <a:pt x="1144894" y="879941"/>
                    <a:pt x="1131152" y="885633"/>
                    <a:pt x="1116824" y="885633"/>
                  </a:cubicBezTo>
                  <a:lnTo>
                    <a:pt x="54026" y="885633"/>
                  </a:lnTo>
                  <a:cubicBezTo>
                    <a:pt x="24188" y="885633"/>
                    <a:pt x="0" y="861445"/>
                    <a:pt x="0" y="831607"/>
                  </a:cubicBezTo>
                  <a:lnTo>
                    <a:pt x="0" y="54026"/>
                  </a:lnTo>
                  <a:cubicBezTo>
                    <a:pt x="0" y="24188"/>
                    <a:pt x="24188" y="0"/>
                    <a:pt x="54026" y="0"/>
                  </a:cubicBezTo>
                  <a:close/>
                </a:path>
              </a:pathLst>
            </a:custGeom>
            <a:solidFill>
              <a:srgbClr val="3C6789"/>
            </a:solidFill>
          </p:spPr>
          <p:txBody>
            <a:bodyPr/>
            <a:lstStyle/>
            <a:p>
              <a:endParaRPr lang="en-US"/>
            </a:p>
          </p:txBody>
        </p:sp>
        <p:sp>
          <p:nvSpPr>
            <p:cNvPr id="23" name="TextBox 23"/>
            <p:cNvSpPr txBox="1"/>
            <p:nvPr/>
          </p:nvSpPr>
          <p:spPr>
            <a:xfrm>
              <a:off x="0" y="-28575"/>
              <a:ext cx="1170850" cy="914208"/>
            </a:xfrm>
            <a:prstGeom prst="rect">
              <a:avLst/>
            </a:prstGeom>
          </p:spPr>
          <p:txBody>
            <a:bodyPr lIns="57990" tIns="57990" rIns="57990" bIns="57990" rtlCol="0" anchor="ctr"/>
            <a:lstStyle/>
            <a:p>
              <a:pPr algn="ctr">
                <a:lnSpc>
                  <a:spcPts val="2237"/>
                </a:lnSpc>
              </a:pPr>
              <a:endParaRPr/>
            </a:p>
          </p:txBody>
        </p:sp>
      </p:grpSp>
      <p:sp>
        <p:nvSpPr>
          <p:cNvPr id="24" name="Freeform 24"/>
          <p:cNvSpPr/>
          <p:nvPr/>
        </p:nvSpPr>
        <p:spPr>
          <a:xfrm>
            <a:off x="1028700" y="707886"/>
            <a:ext cx="1333604" cy="1338624"/>
          </a:xfrm>
          <a:custGeom>
            <a:avLst/>
            <a:gdLst/>
            <a:ahLst/>
            <a:cxnLst/>
            <a:rect l="l" t="t" r="r" b="b"/>
            <a:pathLst>
              <a:path w="1333604" h="1338624">
                <a:moveTo>
                  <a:pt x="0" y="0"/>
                </a:moveTo>
                <a:lnTo>
                  <a:pt x="1333604" y="0"/>
                </a:lnTo>
                <a:lnTo>
                  <a:pt x="1333604" y="1338624"/>
                </a:lnTo>
                <a:lnTo>
                  <a:pt x="0" y="13386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TextBox 25"/>
          <p:cNvSpPr txBox="1"/>
          <p:nvPr/>
        </p:nvSpPr>
        <p:spPr>
          <a:xfrm>
            <a:off x="5528120" y="8364963"/>
            <a:ext cx="11474851" cy="1240155"/>
          </a:xfrm>
          <a:prstGeom prst="rect">
            <a:avLst/>
          </a:prstGeom>
        </p:spPr>
        <p:txBody>
          <a:bodyPr lIns="0" tIns="0" rIns="0" bIns="0" rtlCol="0" anchor="t">
            <a:spAutoFit/>
          </a:bodyPr>
          <a:lstStyle/>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Cash Management, </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Purchase Order (Encumbrances), and </a:t>
            </a:r>
          </a:p>
          <a:p>
            <a:pPr marL="474981" lvl="1" indent="-237491" algn="l">
              <a:lnSpc>
                <a:spcPts val="3300"/>
              </a:lnSpc>
              <a:buFont typeface="Arial"/>
              <a:buChar char="•"/>
            </a:pPr>
            <a:r>
              <a:rPr lang="en-US" sz="2200">
                <a:solidFill>
                  <a:srgbClr val="000000"/>
                </a:solidFill>
                <a:latin typeface="Canva Sans"/>
                <a:ea typeface="Canva Sans"/>
                <a:cs typeface="Canva Sans"/>
                <a:sym typeface="Canva Sans"/>
              </a:rPr>
              <a:t>Accounts Receivable (Self-service reporting for AR is also available in the DW/BI.)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5130" y="5221944"/>
            <a:ext cx="7807705" cy="248602"/>
          </a:xfrm>
          <a:prstGeom prst="rect">
            <a:avLst/>
          </a:prstGeom>
        </p:spPr>
        <p:txBody>
          <a:bodyPr lIns="0" tIns="0" rIns="0" bIns="0" rtlCol="0" anchor="t">
            <a:spAutoFit/>
          </a:bodyPr>
          <a:lstStyle/>
          <a:p>
            <a:pPr algn="just">
              <a:lnSpc>
                <a:spcPts val="2071"/>
              </a:lnSpc>
            </a:pPr>
            <a:endParaRPr/>
          </a:p>
        </p:txBody>
      </p:sp>
      <p:sp>
        <p:nvSpPr>
          <p:cNvPr id="3" name="TextBox 3"/>
          <p:cNvSpPr txBox="1"/>
          <p:nvPr/>
        </p:nvSpPr>
        <p:spPr>
          <a:xfrm>
            <a:off x="1424770" y="2791464"/>
            <a:ext cx="9099625" cy="5962650"/>
          </a:xfrm>
          <a:prstGeom prst="rect">
            <a:avLst/>
          </a:prstGeom>
        </p:spPr>
        <p:txBody>
          <a:bodyPr lIns="0" tIns="0" rIns="0" bIns="0" rtlCol="0" anchor="t">
            <a:spAutoFit/>
          </a:bodyPr>
          <a:lstStyle/>
          <a:p>
            <a:pPr algn="l">
              <a:lnSpc>
                <a:spcPts val="5250"/>
              </a:lnSpc>
            </a:pPr>
            <a:r>
              <a:rPr lang="en-US" sz="3500" b="1" u="sng">
                <a:solidFill>
                  <a:srgbClr val="000000"/>
                </a:solidFill>
                <a:latin typeface="Canva Sans Bold"/>
                <a:ea typeface="Canva Sans Bold"/>
                <a:cs typeface="Canva Sans Bold"/>
                <a:sym typeface="Canva Sans Bold"/>
              </a:rPr>
              <a:t>DW/BI Consumers</a:t>
            </a:r>
            <a:r>
              <a:rPr lang="en-US" sz="3500" u="sng">
                <a:solidFill>
                  <a:srgbClr val="000000"/>
                </a:solidFill>
                <a:latin typeface="Canva Sans"/>
                <a:ea typeface="Canva Sans"/>
                <a:cs typeface="Canva Sans"/>
                <a:sym typeface="Canva Sans"/>
              </a:rPr>
              <a:t> will be able to</a:t>
            </a:r>
            <a:r>
              <a:rPr lang="en-US" sz="3500">
                <a:solidFill>
                  <a:srgbClr val="000000"/>
                </a:solidFill>
                <a:latin typeface="Canva Sans"/>
                <a:ea typeface="Canva Sans"/>
                <a:cs typeface="Canva Sans"/>
                <a:sym typeface="Canva Sans"/>
              </a:rPr>
              <a:t>: </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Run a report</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Filter/prompt using parameters</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Schedule a report</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Set up email alerts</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Print or download a report</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Choose an output type (.xls, .pdf., .csv)</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Distribute/attach reports</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Add reports as favorites</a:t>
            </a:r>
          </a:p>
        </p:txBody>
      </p:sp>
      <p:sp>
        <p:nvSpPr>
          <p:cNvPr id="4" name="TextBox 4"/>
          <p:cNvSpPr txBox="1"/>
          <p:nvPr/>
        </p:nvSpPr>
        <p:spPr>
          <a:xfrm>
            <a:off x="9417505" y="2791464"/>
            <a:ext cx="7435796" cy="3295650"/>
          </a:xfrm>
          <a:prstGeom prst="rect">
            <a:avLst/>
          </a:prstGeom>
        </p:spPr>
        <p:txBody>
          <a:bodyPr lIns="0" tIns="0" rIns="0" bIns="0" rtlCol="0" anchor="t">
            <a:spAutoFit/>
          </a:bodyPr>
          <a:lstStyle/>
          <a:p>
            <a:pPr algn="l">
              <a:lnSpc>
                <a:spcPts val="5250"/>
              </a:lnSpc>
            </a:pPr>
            <a:r>
              <a:rPr lang="en-US" sz="3500" b="1" u="sng">
                <a:solidFill>
                  <a:srgbClr val="000000"/>
                </a:solidFill>
                <a:latin typeface="Canva Sans Bold"/>
                <a:ea typeface="Canva Sans Bold"/>
                <a:cs typeface="Canva Sans Bold"/>
                <a:sym typeface="Canva Sans Bold"/>
              </a:rPr>
              <a:t>DW/BI Authors</a:t>
            </a:r>
            <a:r>
              <a:rPr lang="en-US" sz="3500" u="sng">
                <a:solidFill>
                  <a:srgbClr val="000000"/>
                </a:solidFill>
                <a:latin typeface="Canva Sans"/>
                <a:ea typeface="Canva Sans"/>
                <a:cs typeface="Canva Sans"/>
                <a:sym typeface="Canva Sans"/>
              </a:rPr>
              <a:t> will also be able to</a:t>
            </a:r>
            <a:r>
              <a:rPr lang="en-US" sz="3500">
                <a:solidFill>
                  <a:srgbClr val="000000"/>
                </a:solidFill>
                <a:latin typeface="Canva Sans"/>
                <a:ea typeface="Canva Sans"/>
                <a:cs typeface="Canva Sans"/>
                <a:sym typeface="Canva Sans"/>
              </a:rPr>
              <a:t>: </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Create a query</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Modify a query (drag and drop) </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Share a query (privately) </a:t>
            </a:r>
          </a:p>
          <a:p>
            <a:pPr marL="755651" lvl="1" indent="-377825" algn="l">
              <a:lnSpc>
                <a:spcPts val="5250"/>
              </a:lnSpc>
              <a:buFont typeface="Arial"/>
              <a:buChar char="•"/>
            </a:pPr>
            <a:r>
              <a:rPr lang="en-US" sz="3500">
                <a:solidFill>
                  <a:srgbClr val="000000"/>
                </a:solidFill>
                <a:latin typeface="Canva Sans"/>
                <a:ea typeface="Canva Sans"/>
                <a:cs typeface="Canva Sans"/>
                <a:sym typeface="Canva Sans"/>
              </a:rPr>
              <a:t>Publish a query (DFS only)</a:t>
            </a:r>
          </a:p>
        </p:txBody>
      </p:sp>
      <p:pic>
        <p:nvPicPr>
          <p:cNvPr id="5" name="Picture 5"/>
          <p:cNvPicPr>
            <a:picLocks noChangeAspect="1"/>
          </p:cNvPicPr>
          <p:nvPr/>
        </p:nvPicPr>
        <p:blipFill>
          <a:blip r:embed="rId3"/>
          <a:stretch>
            <a:fillRect/>
          </a:stretch>
        </p:blipFill>
        <p:spPr>
          <a:xfrm>
            <a:off x="10296218" y="5850258"/>
            <a:ext cx="7153181" cy="3745765"/>
          </a:xfrm>
          <a:prstGeom prst="rect">
            <a:avLst/>
          </a:prstGeom>
        </p:spPr>
      </p:pic>
      <p:grpSp>
        <p:nvGrpSpPr>
          <p:cNvPr id="6" name="Group 6"/>
          <p:cNvGrpSpPr/>
          <p:nvPr/>
        </p:nvGrpSpPr>
        <p:grpSpPr>
          <a:xfrm>
            <a:off x="1025130" y="1028700"/>
            <a:ext cx="16126718" cy="1269656"/>
            <a:chOff x="0" y="0"/>
            <a:chExt cx="2569047" cy="202261"/>
          </a:xfrm>
        </p:grpSpPr>
        <p:sp>
          <p:nvSpPr>
            <p:cNvPr id="7" name="Freeform 7"/>
            <p:cNvSpPr/>
            <p:nvPr/>
          </p:nvSpPr>
          <p:spPr>
            <a:xfrm>
              <a:off x="0" y="0"/>
              <a:ext cx="2569047" cy="202261"/>
            </a:xfrm>
            <a:custGeom>
              <a:avLst/>
              <a:gdLst/>
              <a:ahLst/>
              <a:cxnLst/>
              <a:rect l="l" t="t" r="r" b="b"/>
              <a:pathLst>
                <a:path w="2569047" h="202261">
                  <a:moveTo>
                    <a:pt x="0" y="0"/>
                  </a:moveTo>
                  <a:lnTo>
                    <a:pt x="2569047" y="0"/>
                  </a:lnTo>
                  <a:lnTo>
                    <a:pt x="2569047" y="202261"/>
                  </a:lnTo>
                  <a:lnTo>
                    <a:pt x="0" y="202261"/>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8" name="TextBox 8"/>
            <p:cNvSpPr txBox="1"/>
            <p:nvPr/>
          </p:nvSpPr>
          <p:spPr>
            <a:xfrm>
              <a:off x="0" y="-47625"/>
              <a:ext cx="2569047" cy="249886"/>
            </a:xfrm>
            <a:prstGeom prst="rect">
              <a:avLst/>
            </a:prstGeom>
          </p:spPr>
          <p:txBody>
            <a:bodyPr lIns="61643" tIns="61643" rIns="61643" bIns="61643" rtlCol="0" anchor="ctr"/>
            <a:lstStyle/>
            <a:p>
              <a:pPr algn="ctr">
                <a:lnSpc>
                  <a:spcPts val="2002"/>
                </a:lnSpc>
              </a:pPr>
              <a:endParaRPr/>
            </a:p>
          </p:txBody>
        </p:sp>
      </p:grpSp>
      <p:sp>
        <p:nvSpPr>
          <p:cNvPr id="9" name="TextBox 9"/>
          <p:cNvSpPr txBox="1"/>
          <p:nvPr/>
        </p:nvSpPr>
        <p:spPr>
          <a:xfrm>
            <a:off x="4082153" y="1299689"/>
            <a:ext cx="11936247" cy="727679"/>
          </a:xfrm>
          <a:prstGeom prst="rect">
            <a:avLst/>
          </a:prstGeom>
        </p:spPr>
        <p:txBody>
          <a:bodyPr lIns="0" tIns="0" rIns="0" bIns="0" rtlCol="0" anchor="t">
            <a:spAutoFit/>
          </a:bodyPr>
          <a:lstStyle/>
          <a:p>
            <a:pPr algn="ctr">
              <a:lnSpc>
                <a:spcPts val="5496"/>
              </a:lnSpc>
            </a:pPr>
            <a:r>
              <a:rPr lang="en-US" sz="4907" b="1">
                <a:solidFill>
                  <a:srgbClr val="1E1E1E"/>
                </a:solidFill>
                <a:latin typeface="Poppins Bold"/>
                <a:ea typeface="Poppins Bold"/>
                <a:cs typeface="Poppins Bold"/>
                <a:sym typeface="Poppins Bold"/>
              </a:rPr>
              <a:t>End-User Reporting Capabilities</a:t>
            </a:r>
          </a:p>
        </p:txBody>
      </p:sp>
      <p:grpSp>
        <p:nvGrpSpPr>
          <p:cNvPr id="10" name="Group 10"/>
          <p:cNvGrpSpPr/>
          <p:nvPr/>
        </p:nvGrpSpPr>
        <p:grpSpPr>
          <a:xfrm>
            <a:off x="911483" y="770906"/>
            <a:ext cx="2360178" cy="1785243"/>
            <a:chOff x="0" y="0"/>
            <a:chExt cx="1170850" cy="885633"/>
          </a:xfrm>
        </p:grpSpPr>
        <p:sp>
          <p:nvSpPr>
            <p:cNvPr id="11" name="Freeform 11"/>
            <p:cNvSpPr/>
            <p:nvPr/>
          </p:nvSpPr>
          <p:spPr>
            <a:xfrm>
              <a:off x="0" y="0"/>
              <a:ext cx="1170850" cy="885633"/>
            </a:xfrm>
            <a:custGeom>
              <a:avLst/>
              <a:gdLst/>
              <a:ahLst/>
              <a:cxnLst/>
              <a:rect l="l" t="t" r="r" b="b"/>
              <a:pathLst>
                <a:path w="1170850" h="885633">
                  <a:moveTo>
                    <a:pt x="54026" y="0"/>
                  </a:moveTo>
                  <a:lnTo>
                    <a:pt x="1116824" y="0"/>
                  </a:lnTo>
                  <a:cubicBezTo>
                    <a:pt x="1146662" y="0"/>
                    <a:pt x="1170850" y="24188"/>
                    <a:pt x="1170850" y="54026"/>
                  </a:cubicBezTo>
                  <a:lnTo>
                    <a:pt x="1170850" y="831607"/>
                  </a:lnTo>
                  <a:cubicBezTo>
                    <a:pt x="1170850" y="845936"/>
                    <a:pt x="1165158" y="859677"/>
                    <a:pt x="1155026" y="869809"/>
                  </a:cubicBezTo>
                  <a:cubicBezTo>
                    <a:pt x="1144894" y="879941"/>
                    <a:pt x="1131152" y="885633"/>
                    <a:pt x="1116824" y="885633"/>
                  </a:cubicBezTo>
                  <a:lnTo>
                    <a:pt x="54026" y="885633"/>
                  </a:lnTo>
                  <a:cubicBezTo>
                    <a:pt x="24188" y="885633"/>
                    <a:pt x="0" y="861445"/>
                    <a:pt x="0" y="831607"/>
                  </a:cubicBezTo>
                  <a:lnTo>
                    <a:pt x="0" y="54026"/>
                  </a:lnTo>
                  <a:cubicBezTo>
                    <a:pt x="0" y="24188"/>
                    <a:pt x="24188" y="0"/>
                    <a:pt x="54026" y="0"/>
                  </a:cubicBezTo>
                  <a:close/>
                </a:path>
              </a:pathLst>
            </a:custGeom>
            <a:solidFill>
              <a:srgbClr val="3C6789"/>
            </a:solidFill>
          </p:spPr>
          <p:txBody>
            <a:bodyPr/>
            <a:lstStyle/>
            <a:p>
              <a:endParaRPr lang="en-US"/>
            </a:p>
          </p:txBody>
        </p:sp>
        <p:sp>
          <p:nvSpPr>
            <p:cNvPr id="12" name="TextBox 12"/>
            <p:cNvSpPr txBox="1"/>
            <p:nvPr/>
          </p:nvSpPr>
          <p:spPr>
            <a:xfrm>
              <a:off x="0" y="-28575"/>
              <a:ext cx="1170850" cy="914208"/>
            </a:xfrm>
            <a:prstGeom prst="rect">
              <a:avLst/>
            </a:prstGeom>
          </p:spPr>
          <p:txBody>
            <a:bodyPr lIns="57990" tIns="57990" rIns="57990" bIns="57990" rtlCol="0" anchor="ctr"/>
            <a:lstStyle/>
            <a:p>
              <a:pPr algn="ctr">
                <a:lnSpc>
                  <a:spcPts val="2237"/>
                </a:lnSpc>
              </a:pPr>
              <a:endParaRPr/>
            </a:p>
          </p:txBody>
        </p:sp>
      </p:grpSp>
      <p:sp>
        <p:nvSpPr>
          <p:cNvPr id="13" name="Freeform 13"/>
          <p:cNvSpPr/>
          <p:nvPr/>
        </p:nvSpPr>
        <p:spPr>
          <a:xfrm>
            <a:off x="1424770" y="994216"/>
            <a:ext cx="1333604" cy="1338624"/>
          </a:xfrm>
          <a:custGeom>
            <a:avLst/>
            <a:gdLst/>
            <a:ahLst/>
            <a:cxnLst/>
            <a:rect l="l" t="t" r="r" b="b"/>
            <a:pathLst>
              <a:path w="1333604" h="1338624">
                <a:moveTo>
                  <a:pt x="0" y="0"/>
                </a:moveTo>
                <a:lnTo>
                  <a:pt x="1333604" y="0"/>
                </a:lnTo>
                <a:lnTo>
                  <a:pt x="1333604" y="1338624"/>
                </a:lnTo>
                <a:lnTo>
                  <a:pt x="0" y="13386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1341261"/>
            <a:chOff x="0" y="0"/>
            <a:chExt cx="2167467" cy="179115"/>
          </a:xfrm>
        </p:grpSpPr>
        <p:sp>
          <p:nvSpPr>
            <p:cNvPr id="3" name="Freeform 3"/>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28575" cap="sq">
              <a:solidFill>
                <a:srgbClr val="426483"/>
              </a:solidFill>
              <a:prstDash val="solid"/>
              <a:miter/>
            </a:ln>
          </p:spPr>
          <p:txBody>
            <a:bodyPr/>
            <a:lstStyle/>
            <a:p>
              <a:endParaRPr lang="en-US"/>
            </a:p>
          </p:txBody>
        </p:sp>
        <p:sp>
          <p:nvSpPr>
            <p:cNvPr id="4" name="TextBox 4"/>
            <p:cNvSpPr txBox="1"/>
            <p:nvPr/>
          </p:nvSpPr>
          <p:spPr>
            <a:xfrm>
              <a:off x="0" y="-38100"/>
              <a:ext cx="2167467" cy="217215"/>
            </a:xfrm>
            <a:prstGeom prst="rect">
              <a:avLst/>
            </a:prstGeom>
          </p:spPr>
          <p:txBody>
            <a:bodyPr lIns="64252" tIns="64252" rIns="64252" bIns="64252" rtlCol="0" anchor="ctr"/>
            <a:lstStyle/>
            <a:p>
              <a:pPr algn="ctr">
                <a:lnSpc>
                  <a:spcPts val="2086"/>
                </a:lnSpc>
              </a:pPr>
              <a:endParaRPr/>
            </a:p>
          </p:txBody>
        </p:sp>
      </p:grpSp>
      <p:sp>
        <p:nvSpPr>
          <p:cNvPr id="5" name="TextBox 5"/>
          <p:cNvSpPr txBox="1"/>
          <p:nvPr/>
        </p:nvSpPr>
        <p:spPr>
          <a:xfrm>
            <a:off x="2194653" y="1187163"/>
            <a:ext cx="13898694" cy="1005285"/>
          </a:xfrm>
          <a:prstGeom prst="rect">
            <a:avLst/>
          </a:prstGeom>
        </p:spPr>
        <p:txBody>
          <a:bodyPr lIns="0" tIns="0" rIns="0" bIns="0" rtlCol="0" anchor="t">
            <a:spAutoFit/>
          </a:bodyPr>
          <a:lstStyle/>
          <a:p>
            <a:pPr algn="l">
              <a:lnSpc>
                <a:spcPts val="7308"/>
              </a:lnSpc>
            </a:pPr>
            <a:r>
              <a:rPr lang="en-US" sz="6525" b="1">
                <a:solidFill>
                  <a:srgbClr val="1E1E1E"/>
                </a:solidFill>
                <a:latin typeface="Poppins Bold"/>
                <a:ea typeface="Poppins Bold"/>
                <a:cs typeface="Poppins Bold"/>
                <a:sym typeface="Poppins Bold"/>
              </a:rPr>
              <a:t>Preparing for UAT and Go-Live</a:t>
            </a:r>
          </a:p>
        </p:txBody>
      </p:sp>
      <p:grpSp>
        <p:nvGrpSpPr>
          <p:cNvPr id="6" name="Group 6"/>
          <p:cNvGrpSpPr/>
          <p:nvPr/>
        </p:nvGrpSpPr>
        <p:grpSpPr>
          <a:xfrm>
            <a:off x="1028700" y="3407678"/>
            <a:ext cx="16230600" cy="4321397"/>
            <a:chOff x="0" y="0"/>
            <a:chExt cx="21640800" cy="5761863"/>
          </a:xfrm>
        </p:grpSpPr>
        <p:sp>
          <p:nvSpPr>
            <p:cNvPr id="7" name="Freeform 7"/>
            <p:cNvSpPr/>
            <p:nvPr/>
          </p:nvSpPr>
          <p:spPr>
            <a:xfrm>
              <a:off x="0" y="0"/>
              <a:ext cx="21640800" cy="5761863"/>
            </a:xfrm>
            <a:custGeom>
              <a:avLst/>
              <a:gdLst/>
              <a:ahLst/>
              <a:cxnLst/>
              <a:rect l="l" t="t" r="r" b="b"/>
              <a:pathLst>
                <a:path w="21640800" h="5761863">
                  <a:moveTo>
                    <a:pt x="0" y="0"/>
                  </a:moveTo>
                  <a:lnTo>
                    <a:pt x="21640800" y="0"/>
                  </a:lnTo>
                  <a:lnTo>
                    <a:pt x="21640800" y="5761863"/>
                  </a:lnTo>
                  <a:lnTo>
                    <a:pt x="0" y="57618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945110" y="2471178"/>
              <a:ext cx="3771374" cy="2669192"/>
            </a:xfrm>
            <a:prstGeom prst="rect">
              <a:avLst/>
            </a:prstGeom>
          </p:spPr>
          <p:txBody>
            <a:bodyPr lIns="0" tIns="0" rIns="0" bIns="0" rtlCol="0" anchor="t">
              <a:spAutoFit/>
            </a:bodyPr>
            <a:lstStyle/>
            <a:p>
              <a:pPr algn="l">
                <a:lnSpc>
                  <a:spcPts val="5453"/>
                </a:lnSpc>
              </a:pPr>
              <a:r>
                <a:rPr lang="en-US" sz="3635" b="1">
                  <a:solidFill>
                    <a:srgbClr val="FFFFFF"/>
                  </a:solidFill>
                  <a:latin typeface="Canva Sans Bold"/>
                  <a:ea typeface="Canva Sans Bold"/>
                  <a:cs typeface="Canva Sans Bold"/>
                  <a:sym typeface="Canva Sans Bold"/>
                </a:rPr>
                <a:t>Understand the Data You Use</a:t>
              </a:r>
            </a:p>
          </p:txBody>
        </p:sp>
        <p:sp>
          <p:nvSpPr>
            <p:cNvPr id="9" name="TextBox 9"/>
            <p:cNvSpPr txBox="1"/>
            <p:nvPr/>
          </p:nvSpPr>
          <p:spPr>
            <a:xfrm>
              <a:off x="6468173" y="2471178"/>
              <a:ext cx="3674514" cy="2669192"/>
            </a:xfrm>
            <a:prstGeom prst="rect">
              <a:avLst/>
            </a:prstGeom>
          </p:spPr>
          <p:txBody>
            <a:bodyPr lIns="0" tIns="0" rIns="0" bIns="0" rtlCol="0" anchor="t">
              <a:spAutoFit/>
            </a:bodyPr>
            <a:lstStyle/>
            <a:p>
              <a:pPr algn="l">
                <a:lnSpc>
                  <a:spcPts val="5453"/>
                </a:lnSpc>
              </a:pPr>
              <a:r>
                <a:rPr lang="en-US" sz="3635" b="1">
                  <a:solidFill>
                    <a:srgbClr val="041840"/>
                  </a:solidFill>
                  <a:latin typeface="Canva Sans Bold"/>
                  <a:ea typeface="Canva Sans Bold"/>
                  <a:cs typeface="Canva Sans Bold"/>
                  <a:sym typeface="Canva Sans Bold"/>
                </a:rPr>
                <a:t>Document Key Report Details</a:t>
              </a:r>
            </a:p>
          </p:txBody>
        </p:sp>
        <p:sp>
          <p:nvSpPr>
            <p:cNvPr id="10" name="TextBox 10"/>
            <p:cNvSpPr txBox="1"/>
            <p:nvPr/>
          </p:nvSpPr>
          <p:spPr>
            <a:xfrm>
              <a:off x="11627834" y="2471178"/>
              <a:ext cx="3771374" cy="2669192"/>
            </a:xfrm>
            <a:prstGeom prst="rect">
              <a:avLst/>
            </a:prstGeom>
          </p:spPr>
          <p:txBody>
            <a:bodyPr lIns="0" tIns="0" rIns="0" bIns="0" rtlCol="0" anchor="t">
              <a:spAutoFit/>
            </a:bodyPr>
            <a:lstStyle/>
            <a:p>
              <a:pPr algn="l">
                <a:lnSpc>
                  <a:spcPts val="5453"/>
                </a:lnSpc>
              </a:pPr>
              <a:r>
                <a:rPr lang="en-US" sz="3635" b="1">
                  <a:solidFill>
                    <a:srgbClr val="FFFFFF"/>
                  </a:solidFill>
                  <a:latin typeface="Canva Sans Bold"/>
                  <a:ea typeface="Canva Sans Bold"/>
                  <a:cs typeface="Canva Sans Bold"/>
                  <a:sym typeface="Canva Sans Bold"/>
                </a:rPr>
                <a:t>Learn the New Terms &amp; Data Flow</a:t>
              </a:r>
            </a:p>
          </p:txBody>
        </p:sp>
        <p:sp>
          <p:nvSpPr>
            <p:cNvPr id="11" name="TextBox 11"/>
            <p:cNvSpPr txBox="1"/>
            <p:nvPr/>
          </p:nvSpPr>
          <p:spPr>
            <a:xfrm>
              <a:off x="16870746" y="2471178"/>
              <a:ext cx="3819805" cy="2669192"/>
            </a:xfrm>
            <a:prstGeom prst="rect">
              <a:avLst/>
            </a:prstGeom>
          </p:spPr>
          <p:txBody>
            <a:bodyPr lIns="0" tIns="0" rIns="0" bIns="0" rtlCol="0" anchor="t">
              <a:spAutoFit/>
            </a:bodyPr>
            <a:lstStyle/>
            <a:p>
              <a:pPr algn="l">
                <a:lnSpc>
                  <a:spcPts val="5453"/>
                </a:lnSpc>
              </a:pPr>
              <a:r>
                <a:rPr lang="en-US" sz="3635" b="1">
                  <a:solidFill>
                    <a:srgbClr val="041840"/>
                  </a:solidFill>
                  <a:latin typeface="Canva Sans Bold"/>
                  <a:ea typeface="Canva Sans Bold"/>
                  <a:cs typeface="Canva Sans Bold"/>
                  <a:sym typeface="Canva Sans Bold"/>
                </a:rPr>
                <a:t>Prepare to Test Reports During UAT</a:t>
              </a:r>
            </a:p>
          </p:txBody>
        </p:sp>
        <p:sp>
          <p:nvSpPr>
            <p:cNvPr id="12" name="TextBox 12"/>
            <p:cNvSpPr txBox="1"/>
            <p:nvPr/>
          </p:nvSpPr>
          <p:spPr>
            <a:xfrm>
              <a:off x="1263540" y="506563"/>
              <a:ext cx="1323493" cy="1137979"/>
            </a:xfrm>
            <a:prstGeom prst="rect">
              <a:avLst/>
            </a:prstGeom>
          </p:spPr>
          <p:txBody>
            <a:bodyPr lIns="0" tIns="0" rIns="0" bIns="0" rtlCol="0" anchor="t">
              <a:spAutoFit/>
            </a:bodyPr>
            <a:lstStyle/>
            <a:p>
              <a:pPr algn="l">
                <a:lnSpc>
                  <a:spcPts val="7245"/>
                </a:lnSpc>
              </a:pPr>
              <a:r>
                <a:rPr lang="en-US" sz="4830" b="1">
                  <a:solidFill>
                    <a:srgbClr val="FFFFFF"/>
                  </a:solidFill>
                  <a:latin typeface="Poppins Bold"/>
                  <a:ea typeface="Poppins Bold"/>
                  <a:cs typeface="Poppins Bold"/>
                  <a:sym typeface="Poppins Bold"/>
                </a:rPr>
                <a:t>01.</a:t>
              </a:r>
            </a:p>
          </p:txBody>
        </p:sp>
        <p:sp>
          <p:nvSpPr>
            <p:cNvPr id="13" name="TextBox 13"/>
            <p:cNvSpPr txBox="1"/>
            <p:nvPr/>
          </p:nvSpPr>
          <p:spPr>
            <a:xfrm>
              <a:off x="6378757" y="506563"/>
              <a:ext cx="1323493" cy="1137979"/>
            </a:xfrm>
            <a:prstGeom prst="rect">
              <a:avLst/>
            </a:prstGeom>
          </p:spPr>
          <p:txBody>
            <a:bodyPr lIns="0" tIns="0" rIns="0" bIns="0" rtlCol="0" anchor="t">
              <a:spAutoFit/>
            </a:bodyPr>
            <a:lstStyle/>
            <a:p>
              <a:pPr algn="l">
                <a:lnSpc>
                  <a:spcPts val="7245"/>
                </a:lnSpc>
              </a:pPr>
              <a:r>
                <a:rPr lang="en-US" sz="4830" b="1">
                  <a:solidFill>
                    <a:srgbClr val="041840"/>
                  </a:solidFill>
                  <a:latin typeface="Poppins Bold"/>
                  <a:ea typeface="Poppins Bold"/>
                  <a:cs typeface="Poppins Bold"/>
                  <a:sym typeface="Poppins Bold"/>
                </a:rPr>
                <a:t>02.</a:t>
              </a:r>
            </a:p>
          </p:txBody>
        </p:sp>
        <p:sp>
          <p:nvSpPr>
            <p:cNvPr id="14" name="TextBox 14"/>
            <p:cNvSpPr txBox="1"/>
            <p:nvPr/>
          </p:nvSpPr>
          <p:spPr>
            <a:xfrm>
              <a:off x="11627834" y="506563"/>
              <a:ext cx="1323493" cy="1137979"/>
            </a:xfrm>
            <a:prstGeom prst="rect">
              <a:avLst/>
            </a:prstGeom>
          </p:spPr>
          <p:txBody>
            <a:bodyPr lIns="0" tIns="0" rIns="0" bIns="0" rtlCol="0" anchor="t">
              <a:spAutoFit/>
            </a:bodyPr>
            <a:lstStyle/>
            <a:p>
              <a:pPr algn="l">
                <a:lnSpc>
                  <a:spcPts val="7245"/>
                </a:lnSpc>
              </a:pPr>
              <a:r>
                <a:rPr lang="en-US" sz="4830" b="1">
                  <a:solidFill>
                    <a:srgbClr val="FFFFFF"/>
                  </a:solidFill>
                  <a:latin typeface="Poppins Bold"/>
                  <a:ea typeface="Poppins Bold"/>
                  <a:cs typeface="Poppins Bold"/>
                  <a:sym typeface="Poppins Bold"/>
                </a:rPr>
                <a:t>03.</a:t>
              </a:r>
            </a:p>
          </p:txBody>
        </p:sp>
        <p:sp>
          <p:nvSpPr>
            <p:cNvPr id="15" name="TextBox 15"/>
            <p:cNvSpPr txBox="1"/>
            <p:nvPr/>
          </p:nvSpPr>
          <p:spPr>
            <a:xfrm>
              <a:off x="16870746" y="506563"/>
              <a:ext cx="1323493" cy="1137979"/>
            </a:xfrm>
            <a:prstGeom prst="rect">
              <a:avLst/>
            </a:prstGeom>
          </p:spPr>
          <p:txBody>
            <a:bodyPr lIns="0" tIns="0" rIns="0" bIns="0" rtlCol="0" anchor="t">
              <a:spAutoFit/>
            </a:bodyPr>
            <a:lstStyle/>
            <a:p>
              <a:pPr algn="l">
                <a:lnSpc>
                  <a:spcPts val="7245"/>
                </a:lnSpc>
              </a:pPr>
              <a:r>
                <a:rPr lang="en-US" sz="4830" b="1">
                  <a:solidFill>
                    <a:srgbClr val="041840"/>
                  </a:solidFill>
                  <a:latin typeface="Poppins Bold"/>
                  <a:ea typeface="Poppins Bold"/>
                  <a:cs typeface="Poppins Bold"/>
                  <a:sym typeface="Poppins Bold"/>
                </a:rPr>
                <a:t>04.</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879270" cy="2002623"/>
            <a:chOff x="0" y="0"/>
            <a:chExt cx="834617" cy="889400"/>
          </a:xfrm>
        </p:grpSpPr>
        <p:sp>
          <p:nvSpPr>
            <p:cNvPr id="3" name="Freeform 3"/>
            <p:cNvSpPr/>
            <p:nvPr/>
          </p:nvSpPr>
          <p:spPr>
            <a:xfrm>
              <a:off x="0" y="0"/>
              <a:ext cx="834617" cy="889400"/>
            </a:xfrm>
            <a:custGeom>
              <a:avLst/>
              <a:gdLst/>
              <a:ahLst/>
              <a:cxnLst/>
              <a:rect l="l" t="t" r="r" b="b"/>
              <a:pathLst>
                <a:path w="834617" h="889400">
                  <a:moveTo>
                    <a:pt x="72415" y="0"/>
                  </a:moveTo>
                  <a:lnTo>
                    <a:pt x="762202" y="0"/>
                  </a:lnTo>
                  <a:cubicBezTo>
                    <a:pt x="781408" y="0"/>
                    <a:pt x="799827" y="7629"/>
                    <a:pt x="813407" y="21210"/>
                  </a:cubicBezTo>
                  <a:cubicBezTo>
                    <a:pt x="826988" y="34790"/>
                    <a:pt x="834617" y="53209"/>
                    <a:pt x="834617" y="72415"/>
                  </a:cubicBezTo>
                  <a:lnTo>
                    <a:pt x="834617" y="816986"/>
                  </a:lnTo>
                  <a:cubicBezTo>
                    <a:pt x="834617" y="836191"/>
                    <a:pt x="826988" y="854610"/>
                    <a:pt x="813407" y="868191"/>
                  </a:cubicBezTo>
                  <a:cubicBezTo>
                    <a:pt x="799827" y="881771"/>
                    <a:pt x="781408" y="889400"/>
                    <a:pt x="762202" y="889400"/>
                  </a:cubicBezTo>
                  <a:lnTo>
                    <a:pt x="72415" y="889400"/>
                  </a:lnTo>
                  <a:cubicBezTo>
                    <a:pt x="53209" y="889400"/>
                    <a:pt x="34790" y="881771"/>
                    <a:pt x="21210" y="868191"/>
                  </a:cubicBezTo>
                  <a:cubicBezTo>
                    <a:pt x="7629" y="854610"/>
                    <a:pt x="0" y="836191"/>
                    <a:pt x="0" y="816986"/>
                  </a:cubicBezTo>
                  <a:lnTo>
                    <a:pt x="0" y="72415"/>
                  </a:lnTo>
                  <a:cubicBezTo>
                    <a:pt x="0" y="53209"/>
                    <a:pt x="7629" y="34790"/>
                    <a:pt x="21210" y="21210"/>
                  </a:cubicBezTo>
                  <a:cubicBezTo>
                    <a:pt x="34790" y="7629"/>
                    <a:pt x="53209" y="0"/>
                    <a:pt x="72415" y="0"/>
                  </a:cubicBezTo>
                  <a:close/>
                </a:path>
              </a:pathLst>
            </a:custGeom>
            <a:solidFill>
              <a:srgbClr val="3C6789"/>
            </a:solidFill>
          </p:spPr>
          <p:txBody>
            <a:bodyPr/>
            <a:lstStyle/>
            <a:p>
              <a:endParaRPr lang="en-US"/>
            </a:p>
          </p:txBody>
        </p:sp>
        <p:sp>
          <p:nvSpPr>
            <p:cNvPr id="4" name="TextBox 4"/>
            <p:cNvSpPr txBox="1"/>
            <p:nvPr/>
          </p:nvSpPr>
          <p:spPr>
            <a:xfrm>
              <a:off x="0" y="-28575"/>
              <a:ext cx="834617" cy="917975"/>
            </a:xfrm>
            <a:prstGeom prst="rect">
              <a:avLst/>
            </a:prstGeom>
          </p:spPr>
          <p:txBody>
            <a:bodyPr lIns="48876" tIns="48876" rIns="48876" bIns="48876" rtlCol="0" anchor="ctr"/>
            <a:lstStyle/>
            <a:p>
              <a:pPr algn="ctr">
                <a:lnSpc>
                  <a:spcPts val="1885"/>
                </a:lnSpc>
              </a:pPr>
              <a:endParaRPr/>
            </a:p>
          </p:txBody>
        </p:sp>
      </p:grpSp>
      <p:sp>
        <p:nvSpPr>
          <p:cNvPr id="5" name="Freeform 5"/>
          <p:cNvSpPr/>
          <p:nvPr/>
        </p:nvSpPr>
        <p:spPr>
          <a:xfrm>
            <a:off x="1346002" y="1510364"/>
            <a:ext cx="1244665" cy="1039295"/>
          </a:xfrm>
          <a:custGeom>
            <a:avLst/>
            <a:gdLst/>
            <a:ahLst/>
            <a:cxnLst/>
            <a:rect l="l" t="t" r="r" b="b"/>
            <a:pathLst>
              <a:path w="1244665" h="1039295">
                <a:moveTo>
                  <a:pt x="0" y="0"/>
                </a:moveTo>
                <a:lnTo>
                  <a:pt x="1244665" y="0"/>
                </a:lnTo>
                <a:lnTo>
                  <a:pt x="1244665" y="1039295"/>
                </a:lnTo>
                <a:lnTo>
                  <a:pt x="0" y="1039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5148396" y="2798745"/>
            <a:ext cx="7820153" cy="1466850"/>
          </a:xfrm>
          <a:prstGeom prst="rect">
            <a:avLst/>
          </a:prstGeom>
        </p:spPr>
        <p:txBody>
          <a:bodyPr lIns="0" tIns="0" rIns="0" bIns="0" rtlCol="0" anchor="t">
            <a:spAutoFit/>
          </a:bodyPr>
          <a:lstStyle/>
          <a:p>
            <a:pPr algn="just">
              <a:lnSpc>
                <a:spcPts val="5999"/>
              </a:lnSpc>
            </a:pPr>
            <a:r>
              <a:rPr lang="en-US" sz="3999">
                <a:solidFill>
                  <a:srgbClr val="000000"/>
                </a:solidFill>
                <a:latin typeface="Canva Sans"/>
                <a:ea typeface="Canva Sans"/>
                <a:cs typeface="Canva Sans"/>
                <a:sym typeface="Canva Sans"/>
              </a:rPr>
              <a:t>Data Warehouse system testing will begin in August during UAT.  </a:t>
            </a:r>
            <a:r>
              <a:rPr lang="en-US" sz="3999" b="1">
                <a:solidFill>
                  <a:srgbClr val="000000"/>
                </a:solidFill>
                <a:latin typeface="Canva Sans Bold"/>
                <a:ea typeface="Canva Sans Bold"/>
                <a:cs typeface="Canva Sans Bold"/>
                <a:sym typeface="Canva Sans Bold"/>
              </a:rPr>
              <a:t> </a:t>
            </a:r>
          </a:p>
        </p:txBody>
      </p:sp>
      <p:grpSp>
        <p:nvGrpSpPr>
          <p:cNvPr id="7" name="Group 7"/>
          <p:cNvGrpSpPr/>
          <p:nvPr/>
        </p:nvGrpSpPr>
        <p:grpSpPr>
          <a:xfrm>
            <a:off x="2783286" y="1429492"/>
            <a:ext cx="13011303" cy="1117312"/>
            <a:chOff x="0" y="0"/>
            <a:chExt cx="1612785" cy="138494"/>
          </a:xfrm>
        </p:grpSpPr>
        <p:sp>
          <p:nvSpPr>
            <p:cNvPr id="8" name="Freeform 8"/>
            <p:cNvSpPr/>
            <p:nvPr/>
          </p:nvSpPr>
          <p:spPr>
            <a:xfrm>
              <a:off x="0" y="0"/>
              <a:ext cx="1612785" cy="138494"/>
            </a:xfrm>
            <a:custGeom>
              <a:avLst/>
              <a:gdLst/>
              <a:ahLst/>
              <a:cxnLst/>
              <a:rect l="l" t="t" r="r" b="b"/>
              <a:pathLst>
                <a:path w="1612785" h="138494">
                  <a:moveTo>
                    <a:pt x="0" y="0"/>
                  </a:moveTo>
                  <a:lnTo>
                    <a:pt x="1612785" y="0"/>
                  </a:lnTo>
                  <a:lnTo>
                    <a:pt x="1612785" y="138494"/>
                  </a:lnTo>
                  <a:lnTo>
                    <a:pt x="0" y="138494"/>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9" name="TextBox 9"/>
            <p:cNvSpPr txBox="1"/>
            <p:nvPr/>
          </p:nvSpPr>
          <p:spPr>
            <a:xfrm>
              <a:off x="0" y="-19050"/>
              <a:ext cx="1612785" cy="157544"/>
            </a:xfrm>
            <a:prstGeom prst="rect">
              <a:avLst/>
            </a:prstGeom>
          </p:spPr>
          <p:txBody>
            <a:bodyPr lIns="51955" tIns="51955" rIns="51955" bIns="51955" rtlCol="0" anchor="ctr"/>
            <a:lstStyle/>
            <a:p>
              <a:pPr algn="ctr">
                <a:lnSpc>
                  <a:spcPts val="1687"/>
                </a:lnSpc>
              </a:pPr>
              <a:endParaRPr/>
            </a:p>
          </p:txBody>
        </p:sp>
      </p:grpSp>
      <p:sp>
        <p:nvSpPr>
          <p:cNvPr id="10" name="TextBox 10"/>
          <p:cNvSpPr txBox="1"/>
          <p:nvPr/>
        </p:nvSpPr>
        <p:spPr>
          <a:xfrm>
            <a:off x="2907970" y="1560158"/>
            <a:ext cx="12301005" cy="846455"/>
          </a:xfrm>
          <a:prstGeom prst="rect">
            <a:avLst/>
          </a:prstGeom>
        </p:spPr>
        <p:txBody>
          <a:bodyPr lIns="0" tIns="0" rIns="0" bIns="0" rtlCol="0" anchor="t">
            <a:spAutoFit/>
          </a:bodyPr>
          <a:lstStyle/>
          <a:p>
            <a:pPr algn="ctr">
              <a:lnSpc>
                <a:spcPts val="6159"/>
              </a:lnSpc>
            </a:pPr>
            <a:r>
              <a:rPr lang="en-US" sz="5499" b="1">
                <a:solidFill>
                  <a:srgbClr val="1E1E1E"/>
                </a:solidFill>
                <a:latin typeface="Poppins Bold"/>
                <a:ea typeface="Poppins Bold"/>
                <a:cs typeface="Poppins Bold"/>
                <a:sym typeface="Poppins Bold"/>
              </a:rPr>
              <a:t>Testing Timeline</a:t>
            </a:r>
          </a:p>
        </p:txBody>
      </p:sp>
      <p:grpSp>
        <p:nvGrpSpPr>
          <p:cNvPr id="11" name="Group 11"/>
          <p:cNvGrpSpPr/>
          <p:nvPr/>
        </p:nvGrpSpPr>
        <p:grpSpPr>
          <a:xfrm>
            <a:off x="2176589" y="5013426"/>
            <a:ext cx="13032386" cy="1161925"/>
            <a:chOff x="0" y="0"/>
            <a:chExt cx="1701619" cy="151711"/>
          </a:xfrm>
        </p:grpSpPr>
        <p:sp>
          <p:nvSpPr>
            <p:cNvPr id="12" name="Freeform 12"/>
            <p:cNvSpPr/>
            <p:nvPr/>
          </p:nvSpPr>
          <p:spPr>
            <a:xfrm>
              <a:off x="0" y="0"/>
              <a:ext cx="1701619" cy="151711"/>
            </a:xfrm>
            <a:custGeom>
              <a:avLst/>
              <a:gdLst/>
              <a:ahLst/>
              <a:cxnLst/>
              <a:rect l="l" t="t" r="r" b="b"/>
              <a:pathLst>
                <a:path w="1701619" h="151711">
                  <a:moveTo>
                    <a:pt x="0" y="0"/>
                  </a:moveTo>
                  <a:lnTo>
                    <a:pt x="1701619" y="0"/>
                  </a:lnTo>
                  <a:lnTo>
                    <a:pt x="1701619" y="151711"/>
                  </a:lnTo>
                  <a:lnTo>
                    <a:pt x="0" y="151711"/>
                  </a:lnTo>
                  <a:close/>
                </a:path>
              </a:pathLst>
            </a:custGeom>
            <a:solidFill>
              <a:srgbClr val="000000">
                <a:alpha val="0"/>
              </a:srgbClr>
            </a:solidFill>
            <a:ln w="19050" cap="sq">
              <a:solidFill>
                <a:srgbClr val="3C6789"/>
              </a:solidFill>
              <a:prstDash val="solid"/>
              <a:miter/>
            </a:ln>
          </p:spPr>
          <p:txBody>
            <a:bodyPr/>
            <a:lstStyle/>
            <a:p>
              <a:endParaRPr lang="en-US"/>
            </a:p>
          </p:txBody>
        </p:sp>
        <p:sp>
          <p:nvSpPr>
            <p:cNvPr id="13" name="TextBox 13"/>
            <p:cNvSpPr txBox="1"/>
            <p:nvPr/>
          </p:nvSpPr>
          <p:spPr>
            <a:xfrm>
              <a:off x="0" y="-19050"/>
              <a:ext cx="1701619" cy="170761"/>
            </a:xfrm>
            <a:prstGeom prst="rect">
              <a:avLst/>
            </a:prstGeom>
          </p:spPr>
          <p:txBody>
            <a:bodyPr lIns="51955" tIns="51955" rIns="51955" bIns="51955" rtlCol="0" anchor="ctr"/>
            <a:lstStyle/>
            <a:p>
              <a:pPr algn="ctr">
                <a:lnSpc>
                  <a:spcPts val="1687"/>
                </a:lnSpc>
              </a:pPr>
              <a:endParaRPr/>
            </a:p>
          </p:txBody>
        </p:sp>
      </p:grpSp>
      <p:sp>
        <p:nvSpPr>
          <p:cNvPr id="14" name="TextBox 14"/>
          <p:cNvSpPr txBox="1"/>
          <p:nvPr/>
        </p:nvSpPr>
        <p:spPr>
          <a:xfrm>
            <a:off x="2907970" y="5166398"/>
            <a:ext cx="12301005" cy="846455"/>
          </a:xfrm>
          <a:prstGeom prst="rect">
            <a:avLst/>
          </a:prstGeom>
        </p:spPr>
        <p:txBody>
          <a:bodyPr lIns="0" tIns="0" rIns="0" bIns="0" rtlCol="0" anchor="t">
            <a:spAutoFit/>
          </a:bodyPr>
          <a:lstStyle/>
          <a:p>
            <a:pPr algn="ctr">
              <a:lnSpc>
                <a:spcPts val="6159"/>
              </a:lnSpc>
            </a:pPr>
            <a:r>
              <a:rPr lang="en-US" sz="5499" b="1">
                <a:solidFill>
                  <a:srgbClr val="1E1E1E"/>
                </a:solidFill>
                <a:latin typeface="Poppins Bold"/>
                <a:ea typeface="Poppins Bold"/>
                <a:cs typeface="Poppins Bold"/>
                <a:sym typeface="Poppins Bold"/>
              </a:rPr>
              <a:t>Additional Resources</a:t>
            </a:r>
          </a:p>
        </p:txBody>
      </p:sp>
      <p:grpSp>
        <p:nvGrpSpPr>
          <p:cNvPr id="15" name="Group 15"/>
          <p:cNvGrpSpPr/>
          <p:nvPr/>
        </p:nvGrpSpPr>
        <p:grpSpPr>
          <a:xfrm>
            <a:off x="14909989" y="4511418"/>
            <a:ext cx="2187123" cy="2187123"/>
            <a:chOff x="0" y="0"/>
            <a:chExt cx="812800" cy="812800"/>
          </a:xfrm>
        </p:grpSpPr>
        <p:sp>
          <p:nvSpPr>
            <p:cNvPr id="16" name="Freeform 16"/>
            <p:cNvSpPr/>
            <p:nvPr/>
          </p:nvSpPr>
          <p:spPr>
            <a:xfrm>
              <a:off x="0" y="0"/>
              <a:ext cx="812800" cy="812800"/>
            </a:xfrm>
            <a:custGeom>
              <a:avLst/>
              <a:gdLst/>
              <a:ahLst/>
              <a:cxnLst/>
              <a:rect l="l" t="t" r="r" b="b"/>
              <a:pathLst>
                <a:path w="812800" h="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3C6789"/>
            </a:solidFill>
          </p:spPr>
          <p:txBody>
            <a:bodyPr/>
            <a:lstStyle/>
            <a:p>
              <a:endParaRPr lang="en-US"/>
            </a:p>
          </p:txBody>
        </p:sp>
        <p:sp>
          <p:nvSpPr>
            <p:cNvPr id="17" name="TextBox 17"/>
            <p:cNvSpPr txBox="1"/>
            <p:nvPr/>
          </p:nvSpPr>
          <p:spPr>
            <a:xfrm>
              <a:off x="0" y="-28575"/>
              <a:ext cx="812800" cy="841375"/>
            </a:xfrm>
            <a:prstGeom prst="rect">
              <a:avLst/>
            </a:prstGeom>
          </p:spPr>
          <p:txBody>
            <a:bodyPr lIns="48876" tIns="48876" rIns="48876" bIns="48876" rtlCol="0" anchor="ctr"/>
            <a:lstStyle/>
            <a:p>
              <a:pPr algn="ctr">
                <a:lnSpc>
                  <a:spcPts val="1885"/>
                </a:lnSpc>
              </a:pPr>
              <a:endParaRPr/>
            </a:p>
          </p:txBody>
        </p:sp>
      </p:grpSp>
      <p:sp>
        <p:nvSpPr>
          <p:cNvPr id="18" name="Freeform 18"/>
          <p:cNvSpPr/>
          <p:nvPr/>
        </p:nvSpPr>
        <p:spPr>
          <a:xfrm>
            <a:off x="15541744" y="4921997"/>
            <a:ext cx="1254519" cy="1254519"/>
          </a:xfrm>
          <a:custGeom>
            <a:avLst/>
            <a:gdLst/>
            <a:ahLst/>
            <a:cxnLst/>
            <a:rect l="l" t="t" r="r" b="b"/>
            <a:pathLst>
              <a:path w="1254519" h="1254519">
                <a:moveTo>
                  <a:pt x="0" y="0"/>
                </a:moveTo>
                <a:lnTo>
                  <a:pt x="1254519" y="0"/>
                </a:lnTo>
                <a:lnTo>
                  <a:pt x="1254519" y="1254519"/>
                </a:lnTo>
                <a:lnTo>
                  <a:pt x="0" y="12545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2907970" y="6337128"/>
            <a:ext cx="6643109" cy="2654883"/>
          </a:xfrm>
          <a:prstGeom prst="rect">
            <a:avLst/>
          </a:prstGeom>
        </p:spPr>
        <p:txBody>
          <a:bodyPr lIns="0" tIns="0" rIns="0" bIns="0" rtlCol="0" anchor="t">
            <a:spAutoFit/>
          </a:bodyPr>
          <a:lstStyle/>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Demo Videos</a:t>
            </a:r>
          </a:p>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Interface Catalog</a:t>
            </a:r>
          </a:p>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Conversion Catalog </a:t>
            </a:r>
          </a:p>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Configuration Data Values</a:t>
            </a:r>
          </a:p>
        </p:txBody>
      </p:sp>
      <p:sp>
        <p:nvSpPr>
          <p:cNvPr id="20" name="TextBox 20"/>
          <p:cNvSpPr txBox="1"/>
          <p:nvPr/>
        </p:nvSpPr>
        <p:spPr>
          <a:xfrm>
            <a:off x="9789201" y="6337128"/>
            <a:ext cx="5180985" cy="2654883"/>
          </a:xfrm>
          <a:prstGeom prst="rect">
            <a:avLst/>
          </a:prstGeom>
        </p:spPr>
        <p:txBody>
          <a:bodyPr lIns="0" tIns="0" rIns="0" bIns="0" rtlCol="0" anchor="t">
            <a:spAutoFit/>
          </a:bodyPr>
          <a:lstStyle/>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Reports Catalog</a:t>
            </a:r>
          </a:p>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Business Processes</a:t>
            </a:r>
          </a:p>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Reporting Solution </a:t>
            </a:r>
          </a:p>
          <a:p>
            <a:pPr marL="773578" lvl="1" indent="-386789" algn="just">
              <a:lnSpc>
                <a:spcPts val="5374"/>
              </a:lnSpc>
              <a:buFont typeface="Arial"/>
              <a:buChar char="•"/>
            </a:pPr>
            <a:r>
              <a:rPr lang="en-US" sz="3583">
                <a:solidFill>
                  <a:srgbClr val="000000"/>
                </a:solidFill>
                <a:latin typeface="Canva Sans"/>
                <a:ea typeface="Canva Sans"/>
                <a:cs typeface="Canva Sans"/>
                <a:sym typeface="Canva Sans"/>
              </a:rPr>
              <a:t>User Roles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1365</Words>
  <Application>Microsoft Office PowerPoint</Application>
  <PresentationFormat>Custom</PresentationFormat>
  <Paragraphs>158</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Poppins</vt:lpstr>
      <vt:lpstr>Canva Sans</vt:lpstr>
      <vt:lpstr>Poppins Bold</vt:lpstr>
      <vt:lpstr>Arial</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&amp; Reports in Florida PALM &amp; DW/BI (Presentation)</dc:title>
  <dc:creator>Amy Topol</dc:creator>
  <cp:lastModifiedBy>Amy Topol</cp:lastModifiedBy>
  <cp:revision>2</cp:revision>
  <dcterms:created xsi:type="dcterms:W3CDTF">2006-08-16T00:00:00Z</dcterms:created>
  <dcterms:modified xsi:type="dcterms:W3CDTF">2025-06-05T17:42:16Z</dcterms:modified>
  <dc:identifier>DAGoM-VnlOE</dc:identifier>
</cp:coreProperties>
</file>