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5-->
<p:presentation xmlns:r="http://schemas.openxmlformats.org/officeDocument/2006/relationships" xmlns:a="http://schemas.openxmlformats.org/drawingml/2006/main" xmlns:p="http://schemas.openxmlformats.org/presentationml/2006/main" saveSubsetFonts="1">
  <p:sldMasterIdLst>
    <p:sldMasterId id="2147483648" r:id="rId4"/>
    <p:sldMasterId id="2147483659" r:id="rId5"/>
  </p:sldMasterIdLst>
  <p:notesMasterIdLst>
    <p:notesMasterId r:id="rId6"/>
  </p:notesMasterIdLst>
  <p:sldIdLst>
    <p:sldId id="261" r:id="rId7"/>
    <p:sldId id="262" r:id="rId8"/>
    <p:sldId id="264" r:id="rId9"/>
    <p:sldId id="266" r:id="rId10"/>
    <p:sldId id="267" r:id="rId11"/>
    <p:sldId id="265"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7DCFE-1D1F-4C92-890F-6C376187B1FF}" v="891" dt="2025-07-24T20:32:20.396"/>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71" autoAdjust="0"/>
  </p:normalViewPr>
  <p:slideViewPr>
    <p:cSldViewPr snapToGrid="0">
      <p:cViewPr varScale="1">
        <p:scale>
          <a:sx n="134" d="100"/>
          <a:sy n="134" d="100"/>
        </p:scale>
        <p:origin x="129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microsoft.com/office/2016/11/relationships/changesInfo" Target="changesInfos/changesInfo1.xml" /><Relationship Id="rId18" Type="http://schemas.microsoft.com/office/2015/10/relationships/revisionInfo" Target="revisionInfo.xml" /><Relationship Id="rId19" Type="http://schemas.openxmlformats.org/officeDocument/2006/relationships/tableStyles" Target="tableStyles.xml" /><Relationship Id="rId2" Type="http://schemas.openxmlformats.org/officeDocument/2006/relationships/customXml" Target="../customXml/item2.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slideMaster" Target="slideMasters/slideMaster2.xml" /><Relationship Id="rId6" Type="http://schemas.openxmlformats.org/officeDocument/2006/relationships/notesMaster" Target="notesMasters/notes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s, Sarah" userId="3019c4e6-dd1e-470f-9528-c554f137fad0" providerId="ADAL" clId="{3547DCFE-1D1F-4C92-890F-6C376187B1FF}"/>
    <pc:docChg chg="undo redo custSel addSld delSld modSld sldOrd addSection delSection modSection">
      <pc:chgData name="Pons, Sarah" userId="3019c4e6-dd1e-470f-9528-c554f137fad0" providerId="ADAL" clId="{3547DCFE-1D1F-4C92-890F-6C376187B1FF}" dt="2025-07-24T20:52:21.397" v="3859"/>
      <pc:docMkLst>
        <pc:docMk/>
      </pc:docMkLst>
      <pc:sldChg chg="modSp mod modClrScheme chgLayout">
        <pc:chgData name="Pons, Sarah" userId="3019c4e6-dd1e-470f-9528-c554f137fad0" providerId="ADAL" clId="{3547DCFE-1D1F-4C92-890F-6C376187B1FF}" dt="2025-07-24T18:33:00.807" v="1050" actId="700"/>
        <pc:sldMkLst>
          <pc:docMk/>
          <pc:sldMk cId="1958973267" sldId="261"/>
        </pc:sldMkLst>
        <pc:spChg chg="mod ord">
          <ac:chgData name="Pons, Sarah" userId="3019c4e6-dd1e-470f-9528-c554f137fad0" providerId="ADAL" clId="{3547DCFE-1D1F-4C92-890F-6C376187B1FF}" dt="2025-07-24T18:33:00.807" v="1050" actId="700"/>
          <ac:spMkLst>
            <pc:docMk/>
            <pc:sldMk cId="1958973267" sldId="261"/>
            <ac:spMk id="4" creationId="{4898D9A0-9D82-B913-B20A-3C1219E56024}"/>
          </ac:spMkLst>
        </pc:spChg>
        <pc:spChg chg="mod ord">
          <ac:chgData name="Pons, Sarah" userId="3019c4e6-dd1e-470f-9528-c554f137fad0" providerId="ADAL" clId="{3547DCFE-1D1F-4C92-890F-6C376187B1FF}" dt="2025-07-24T18:33:00.807" v="1050" actId="700"/>
          <ac:spMkLst>
            <pc:docMk/>
            <pc:sldMk cId="1958973267" sldId="261"/>
            <ac:spMk id="5" creationId="{B5CF3FFC-F44D-27B6-7794-BE3B9162CBA9}"/>
          </ac:spMkLst>
        </pc:spChg>
      </pc:sldChg>
      <pc:sldChg chg="modSp mod modNotesTx">
        <pc:chgData name="Pons, Sarah" userId="3019c4e6-dd1e-470f-9528-c554f137fad0" providerId="ADAL" clId="{3547DCFE-1D1F-4C92-890F-6C376187B1FF}" dt="2025-07-24T17:39:59.961" v="416" actId="27636"/>
        <pc:sldMkLst>
          <pc:docMk/>
          <pc:sldMk cId="4154155592" sldId="262"/>
        </pc:sldMkLst>
        <pc:spChg chg="mod">
          <ac:chgData name="Pons, Sarah" userId="3019c4e6-dd1e-470f-9528-c554f137fad0" providerId="ADAL" clId="{3547DCFE-1D1F-4C92-890F-6C376187B1FF}" dt="2025-07-24T17:39:59.961" v="416" actId="27636"/>
          <ac:spMkLst>
            <pc:docMk/>
            <pc:sldMk cId="4154155592" sldId="262"/>
            <ac:spMk id="4" creationId="{017240B9-0F74-316F-DDCE-1D2062FAF5E0}"/>
          </ac:spMkLst>
        </pc:spChg>
        <pc:picChg chg="mod">
          <ac:chgData name="Pons, Sarah" userId="3019c4e6-dd1e-470f-9528-c554f137fad0" providerId="ADAL" clId="{3547DCFE-1D1F-4C92-890F-6C376187B1FF}" dt="2025-07-24T17:36:41.855" v="256" actId="1076"/>
          <ac:picMkLst>
            <pc:docMk/>
            <pc:sldMk cId="4154155592" sldId="262"/>
            <ac:picMk id="1026" creationId="{F7C68ADF-7011-5850-ECC2-31DC88512A91}"/>
          </ac:picMkLst>
        </pc:picChg>
      </pc:sldChg>
      <pc:sldChg chg="addSp delSp modSp del mod">
        <pc:chgData name="Pons, Sarah" userId="3019c4e6-dd1e-470f-9528-c554f137fad0" providerId="ADAL" clId="{3547DCFE-1D1F-4C92-890F-6C376187B1FF}" dt="2025-07-24T19:50:46.415" v="1331" actId="2696"/>
        <pc:sldMkLst>
          <pc:docMk/>
          <pc:sldMk cId="1220799572" sldId="263"/>
        </pc:sldMkLst>
        <pc:spChg chg="mod">
          <ac:chgData name="Pons, Sarah" userId="3019c4e6-dd1e-470f-9528-c554f137fad0" providerId="ADAL" clId="{3547DCFE-1D1F-4C92-890F-6C376187B1FF}" dt="2025-07-24T17:43:02.571" v="444" actId="20577"/>
          <ac:spMkLst>
            <pc:docMk/>
            <pc:sldMk cId="1220799572" sldId="263"/>
            <ac:spMk id="5" creationId="{00C85C45-A2C6-9D64-89D0-DDA943849FF8}"/>
          </ac:spMkLst>
        </pc:spChg>
        <pc:graphicFrameChg chg="add del modGraphic">
          <ac:chgData name="Pons, Sarah" userId="3019c4e6-dd1e-470f-9528-c554f137fad0" providerId="ADAL" clId="{3547DCFE-1D1F-4C92-890F-6C376187B1FF}" dt="2025-07-24T17:43:32.922" v="446" actId="1032"/>
          <ac:graphicFrameMkLst>
            <pc:docMk/>
            <pc:sldMk cId="1220799572" sldId="263"/>
            <ac:graphicFrameMk id="6" creationId="{ECECC153-3FA6-2B28-827F-6D29C08522B9}"/>
          </ac:graphicFrameMkLst>
        </pc:graphicFrameChg>
        <pc:graphicFrameChg chg="add del mod modGraphic">
          <ac:chgData name="Pons, Sarah" userId="3019c4e6-dd1e-470f-9528-c554f137fad0" providerId="ADAL" clId="{3547DCFE-1D1F-4C92-890F-6C376187B1FF}" dt="2025-07-24T17:44:15.012" v="449" actId="1032"/>
          <ac:graphicFrameMkLst>
            <pc:docMk/>
            <pc:sldMk cId="1220799572" sldId="263"/>
            <ac:graphicFrameMk id="7" creationId="{481C0264-0DEB-F744-4F37-19CA87A91664}"/>
          </ac:graphicFrameMkLst>
        </pc:graphicFrameChg>
      </pc:sldChg>
      <pc:sldChg chg="addSp delSp modSp new mod setBg modClrScheme chgLayout">
        <pc:chgData name="Pons, Sarah" userId="3019c4e6-dd1e-470f-9528-c554f137fad0" providerId="ADAL" clId="{3547DCFE-1D1F-4C92-890F-6C376187B1FF}" dt="2025-07-24T20:45:19.640" v="3108" actId="478"/>
        <pc:sldMkLst>
          <pc:docMk/>
          <pc:sldMk cId="1871758741" sldId="264"/>
        </pc:sldMkLst>
        <pc:spChg chg="mod ord">
          <ac:chgData name="Pons, Sarah" userId="3019c4e6-dd1e-470f-9528-c554f137fad0" providerId="ADAL" clId="{3547DCFE-1D1F-4C92-890F-6C376187B1FF}" dt="2025-07-24T19:55:22.147" v="1536" actId="1076"/>
          <ac:spMkLst>
            <pc:docMk/>
            <pc:sldMk cId="1871758741" sldId="264"/>
            <ac:spMk id="2" creationId="{426B5B5A-5539-BD8E-9968-C560EE1BBD6E}"/>
          </ac:spMkLst>
        </pc:spChg>
        <pc:spChg chg="del">
          <ac:chgData name="Pons, Sarah" userId="3019c4e6-dd1e-470f-9528-c554f137fad0" providerId="ADAL" clId="{3547DCFE-1D1F-4C92-890F-6C376187B1FF}" dt="2025-07-24T17:44:42.150" v="451" actId="1032"/>
          <ac:spMkLst>
            <pc:docMk/>
            <pc:sldMk cId="1871758741" sldId="264"/>
            <ac:spMk id="3" creationId="{7C906C7A-2016-E293-C6AD-FA2E4EE867DD}"/>
          </ac:spMkLst>
        </pc:spChg>
        <pc:spChg chg="add del mod">
          <ac:chgData name="Pons, Sarah" userId="3019c4e6-dd1e-470f-9528-c554f137fad0" providerId="ADAL" clId="{3547DCFE-1D1F-4C92-890F-6C376187B1FF}" dt="2025-07-24T20:45:19.640" v="3108" actId="478"/>
          <ac:spMkLst>
            <pc:docMk/>
            <pc:sldMk cId="1871758741" sldId="264"/>
            <ac:spMk id="7" creationId="{F60BFFD2-7674-8A18-3C20-75D8781ABFA2}"/>
          </ac:spMkLst>
        </pc:spChg>
        <pc:spChg chg="add del">
          <ac:chgData name="Pons, Sarah" userId="3019c4e6-dd1e-470f-9528-c554f137fad0" providerId="ADAL" clId="{3547DCFE-1D1F-4C92-890F-6C376187B1FF}" dt="2025-07-24T17:59:15.424" v="1042" actId="26606"/>
          <ac:spMkLst>
            <pc:docMk/>
            <pc:sldMk cId="1871758741" sldId="264"/>
            <ac:spMk id="11" creationId="{955A2079-FA98-4876-80F0-72364A7D2EA4}"/>
          </ac:spMkLst>
        </pc:spChg>
        <pc:graphicFrameChg chg="add mod ord modGraphic">
          <ac:chgData name="Pons, Sarah" userId="3019c4e6-dd1e-470f-9528-c554f137fad0" providerId="ADAL" clId="{3547DCFE-1D1F-4C92-890F-6C376187B1FF}" dt="2025-07-24T19:55:11.012" v="1534" actId="167"/>
          <ac:graphicFrameMkLst>
            <pc:docMk/>
            <pc:sldMk cId="1871758741" sldId="264"/>
            <ac:graphicFrameMk id="6" creationId="{CCA9FD3B-C347-7C15-58C4-399FFC0CEF96}"/>
          </ac:graphicFrameMkLst>
        </pc:graphicFrameChg>
      </pc:sldChg>
      <pc:sldChg chg="addSp delSp modSp new mod ord modClrScheme chgLayout modNotesTx">
        <pc:chgData name="Pons, Sarah" userId="3019c4e6-dd1e-470f-9528-c554f137fad0" providerId="ADAL" clId="{3547DCFE-1D1F-4C92-890F-6C376187B1FF}" dt="2025-07-24T20:52:21.397" v="3859"/>
        <pc:sldMkLst>
          <pc:docMk/>
          <pc:sldMk cId="3395343095" sldId="265"/>
        </pc:sldMkLst>
        <pc:spChg chg="del mod ord">
          <ac:chgData name="Pons, Sarah" userId="3019c4e6-dd1e-470f-9528-c554f137fad0" providerId="ADAL" clId="{3547DCFE-1D1F-4C92-890F-6C376187B1FF}" dt="2025-07-24T19:51:21.331" v="1333" actId="700"/>
          <ac:spMkLst>
            <pc:docMk/>
            <pc:sldMk cId="3395343095" sldId="265"/>
            <ac:spMk id="2" creationId="{B98A76D5-24D1-8D01-137D-9E588C161832}"/>
          </ac:spMkLst>
        </pc:spChg>
        <pc:spChg chg="add mod ord">
          <ac:chgData name="Pons, Sarah" userId="3019c4e6-dd1e-470f-9528-c554f137fad0" providerId="ADAL" clId="{3547DCFE-1D1F-4C92-890F-6C376187B1FF}" dt="2025-07-24T20:06:18.815" v="2040" actId="20577"/>
          <ac:spMkLst>
            <pc:docMk/>
            <pc:sldMk cId="3395343095" sldId="265"/>
            <ac:spMk id="3" creationId="{674B3A00-AD32-5822-6A53-9383BCAC39DB}"/>
          </ac:spMkLst>
        </pc:spChg>
        <pc:spChg chg="add mod ord">
          <ac:chgData name="Pons, Sarah" userId="3019c4e6-dd1e-470f-9528-c554f137fad0" providerId="ADAL" clId="{3547DCFE-1D1F-4C92-890F-6C376187B1FF}" dt="2025-07-24T20:31:47.537" v="2653" actId="20577"/>
          <ac:spMkLst>
            <pc:docMk/>
            <pc:sldMk cId="3395343095" sldId="265"/>
            <ac:spMk id="4" creationId="{A55EC641-75CD-8B63-3EE7-69B2C96592AB}"/>
          </ac:spMkLst>
        </pc:spChg>
        <pc:spChg chg="add mod ord">
          <ac:chgData name="Pons, Sarah" userId="3019c4e6-dd1e-470f-9528-c554f137fad0" providerId="ADAL" clId="{3547DCFE-1D1F-4C92-890F-6C376187B1FF}" dt="2025-07-24T20:31:40.714" v="2651" actId="27636"/>
          <ac:spMkLst>
            <pc:docMk/>
            <pc:sldMk cId="3395343095" sldId="265"/>
            <ac:spMk id="5" creationId="{32F71F21-5250-D4F8-20AB-815BB60757C6}"/>
          </ac:spMkLst>
        </pc:spChg>
        <pc:spChg chg="add mod">
          <ac:chgData name="Pons, Sarah" userId="3019c4e6-dd1e-470f-9528-c554f137fad0" providerId="ADAL" clId="{3547DCFE-1D1F-4C92-890F-6C376187B1FF}" dt="2025-07-24T20:33:17.208" v="2664" actId="1076"/>
          <ac:spMkLst>
            <pc:docMk/>
            <pc:sldMk cId="3395343095" sldId="265"/>
            <ac:spMk id="7" creationId="{3007998A-A882-570E-6784-517960323D8D}"/>
          </ac:spMkLst>
        </pc:spChg>
      </pc:sldChg>
      <pc:sldChg chg="delSp modSp new mod modClrScheme chgLayout">
        <pc:chgData name="Pons, Sarah" userId="3019c4e6-dd1e-470f-9528-c554f137fad0" providerId="ADAL" clId="{3547DCFE-1D1F-4C92-890F-6C376187B1FF}" dt="2025-07-24T20:43:59.271" v="3068" actId="20577"/>
        <pc:sldMkLst>
          <pc:docMk/>
          <pc:sldMk cId="2336667489" sldId="266"/>
        </pc:sldMkLst>
        <pc:spChg chg="mod ord">
          <ac:chgData name="Pons, Sarah" userId="3019c4e6-dd1e-470f-9528-c554f137fad0" providerId="ADAL" clId="{3547DCFE-1D1F-4C92-890F-6C376187B1FF}" dt="2025-07-24T20:43:59.271" v="3068" actId="20577"/>
          <ac:spMkLst>
            <pc:docMk/>
            <pc:sldMk cId="2336667489" sldId="266"/>
            <ac:spMk id="2" creationId="{2B0602A4-D581-03B4-9B6C-A1A90BE07D69}"/>
          </ac:spMkLst>
        </pc:spChg>
        <pc:spChg chg="mod ord">
          <ac:chgData name="Pons, Sarah" userId="3019c4e6-dd1e-470f-9528-c554f137fad0" providerId="ADAL" clId="{3547DCFE-1D1F-4C92-890F-6C376187B1FF}" dt="2025-07-24T20:43:50.866" v="3065" actId="27636"/>
          <ac:spMkLst>
            <pc:docMk/>
            <pc:sldMk cId="2336667489" sldId="266"/>
            <ac:spMk id="3" creationId="{2F9053BE-2ADE-5E0E-B5C0-33C61B3E4D6C}"/>
          </ac:spMkLst>
        </pc:spChg>
        <pc:spChg chg="del mod">
          <ac:chgData name="Pons, Sarah" userId="3019c4e6-dd1e-470f-9528-c554f137fad0" providerId="ADAL" clId="{3547DCFE-1D1F-4C92-890F-6C376187B1FF}" dt="2025-07-24T20:43:50.824" v="3064" actId="700"/>
          <ac:spMkLst>
            <pc:docMk/>
            <pc:sldMk cId="2336667489" sldId="266"/>
            <ac:spMk id="4" creationId="{9390530B-7294-E998-98A5-B44868C9A6AC}"/>
          </ac:spMkLst>
        </pc:spChg>
      </pc:sldChg>
      <pc:sldChg chg="modSp new mod ord modNotesTx">
        <pc:chgData name="Pons, Sarah" userId="3019c4e6-dd1e-470f-9528-c554f137fad0" providerId="ADAL" clId="{3547DCFE-1D1F-4C92-890F-6C376187B1FF}" dt="2025-07-24T20:52:10.023" v="3857" actId="20577"/>
        <pc:sldMkLst>
          <pc:docMk/>
          <pc:sldMk cId="62595958" sldId="267"/>
        </pc:sldMkLst>
        <pc:spChg chg="mod">
          <ac:chgData name="Pons, Sarah" userId="3019c4e6-dd1e-470f-9528-c554f137fad0" providerId="ADAL" clId="{3547DCFE-1D1F-4C92-890F-6C376187B1FF}" dt="2025-07-24T20:44:22.055" v="3102" actId="20577"/>
          <ac:spMkLst>
            <pc:docMk/>
            <pc:sldMk cId="62595958" sldId="267"/>
            <ac:spMk id="2" creationId="{65839B59-D19C-F678-7ECD-61D10230FA65}"/>
          </ac:spMkLst>
        </pc:spChg>
        <pc:spChg chg="mod">
          <ac:chgData name="Pons, Sarah" userId="3019c4e6-dd1e-470f-9528-c554f137fad0" providerId="ADAL" clId="{3547DCFE-1D1F-4C92-890F-6C376187B1FF}" dt="2025-07-24T20:51:54.744" v="3803" actId="20577"/>
          <ac:spMkLst>
            <pc:docMk/>
            <pc:sldMk cId="62595958" sldId="267"/>
            <ac:spMk id="3" creationId="{1F7C6455-81A9-BB29-94B3-E9F6C6DAC4CA}"/>
          </ac:spMkLst>
        </pc:spChg>
      </pc:sldChg>
    </pc:docChg>
  </pc:docChgLst>
</pc:chgInfo>
</file>

<file path=ppt/diagrams/colors1.xml><?xml version="1.0" encoding="utf-8"?>
<dgm:colorsDef xmlns:a="http://schemas.openxmlformats.org/drawingml/2006/main" xmlns:dgm="http://schemas.openxmlformats.org/drawingml/2006/diagram"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515FD1C-170F-4EC0-94E1-3267EE1F380E}"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US"/>
        </a:p>
      </dgm:t>
    </dgm:pt>
    <dgm:pt modelId="{FAF059E5-BAD4-40A1-849C-0DF6CB75B7B7}" type="parTrans" cxnId="{F418148E-6428-4913-8AB5-FAF8564E0462}">
      <dgm:prSet/>
      <dgm:spPr/>
      <dgm:t>
        <a:bodyPr/>
        <a:lstStyle/>
        <a:p>
          <a:endParaRPr lang="en-US" b="1" cap="none" spc="50">
            <a:ln w="0"/>
            <a:solidFill>
              <a:schemeClr val="bg2"/>
            </a:solidFill>
            <a:effectLst>
              <a:innerShdw blurRad="63500" dist="50800" dir="13500000">
                <a:srgbClr val="000000">
                  <a:alpha val="50000"/>
                </a:srgbClr>
              </a:innerShdw>
            </a:effectLst>
          </a:endParaRPr>
        </a:p>
      </dgm:t>
    </dgm:pt>
    <dgm:pt modelId="{B5B88C38-66A6-40B8-B542-0F3B7E6763A8}">
      <dgm:prSet phldrT="[Text]"/>
      <dgm:spPr>
        <a:noFill/>
        <a:ln>
          <a:noFill/>
        </a:ln>
      </dgm:spPr>
      <dgm:t>
        <a:bodyPr/>
        <a:lstStyle/>
        <a:p>
          <a:r>
            <a:rPr lang="en-US" b="1" cap="none" spc="50">
              <a:ln w="0">
                <a:solidFill>
                  <a:schemeClr val="tx2"/>
                </a:solidFill>
              </a:ln>
              <a:solidFill>
                <a:schemeClr val="bg2"/>
              </a:solidFill>
              <a:effectLst>
                <a:innerShdw blurRad="63500" dist="50800" dir="13500000">
                  <a:srgbClr val="000000">
                    <a:alpha val="50000"/>
                  </a:srgbClr>
                </a:innerShdw>
              </a:effectLst>
            </a:rPr>
            <a:t>HB 999 (2025) signed by the Governor in May 2025.</a:t>
          </a:r>
        </a:p>
      </dgm:t>
    </dgm:pt>
    <dgm:pt modelId="{E28CD695-804E-4638-87B2-6474D3CA32D6}" type="sibTrans" cxnId="{F418148E-6428-4913-8AB5-FAF8564E0462}">
      <dgm:prSet/>
      <dgm:spPr/>
      <dgm:t>
        <a:bodyPr/>
        <a:lstStyle/>
        <a:p>
          <a:endParaRPr lang="en-US" b="1" cap="none" spc="50">
            <a:ln w="0"/>
            <a:solidFill>
              <a:schemeClr val="bg2"/>
            </a:solidFill>
            <a:effectLst>
              <a:innerShdw blurRad="63500" dist="50800" dir="13500000">
                <a:srgbClr val="000000">
                  <a:alpha val="50000"/>
                </a:srgbClr>
              </a:innerShdw>
            </a:effectLst>
          </a:endParaRPr>
        </a:p>
      </dgm:t>
    </dgm:pt>
    <dgm:pt modelId="{55672FF4-9387-41C6-81E5-34DFAB9408A6}" type="parTrans" cxnId="{8BEEC2C0-01CF-4287-8DF3-D52AC3DB57AA}">
      <dgm:prSet/>
      <dgm:spPr/>
      <dgm:t>
        <a:bodyPr/>
        <a:lstStyle/>
        <a:p>
          <a:endParaRPr lang="en-US" b="1" cap="none" spc="50">
            <a:ln w="0"/>
            <a:solidFill>
              <a:schemeClr val="bg2"/>
            </a:solidFill>
            <a:effectLst>
              <a:innerShdw blurRad="63500" dist="50800" dir="13500000">
                <a:srgbClr val="000000">
                  <a:alpha val="50000"/>
                </a:srgbClr>
              </a:innerShdw>
            </a:effectLst>
          </a:endParaRPr>
        </a:p>
      </dgm:t>
    </dgm:pt>
    <dgm:pt modelId="{523C0BD3-0A17-4ED2-9248-31DEF7E7E729}">
      <dgm:prSet phldrT="[Text]"/>
      <dgm:spPr>
        <a:noFill/>
        <a:ln>
          <a:noFill/>
        </a:ln>
      </dgm:spPr>
      <dgm:t>
        <a:bodyPr/>
        <a:lstStyle/>
        <a:p>
          <a:r>
            <a:rPr lang="en-US" b="1" cap="none" spc="50">
              <a:ln w="0">
                <a:solidFill>
                  <a:schemeClr val="tx2"/>
                </a:solidFill>
              </a:ln>
              <a:solidFill>
                <a:schemeClr val="bg2"/>
              </a:solidFill>
              <a:effectLst>
                <a:innerShdw blurRad="63500" dist="50800" dir="13500000">
                  <a:srgbClr val="000000">
                    <a:alpha val="50000"/>
                  </a:srgbClr>
                </a:innerShdw>
              </a:effectLst>
            </a:rPr>
            <a:t>Department of Financial Services and Office of Financial Regulation to adopt implementing rules and to develop required report by November 1, 2025.</a:t>
          </a:r>
        </a:p>
      </dgm:t>
    </dgm:pt>
    <dgm:pt modelId="{19C9434A-2717-4EAA-9E06-6D25CF0CC6BA}" type="sibTrans" cxnId="{8BEEC2C0-01CF-4287-8DF3-D52AC3DB57AA}">
      <dgm:prSet/>
      <dgm:spPr/>
      <dgm:t>
        <a:bodyPr/>
        <a:lstStyle/>
        <a:p>
          <a:endParaRPr lang="en-US" b="1" cap="none" spc="50">
            <a:ln w="0"/>
            <a:solidFill>
              <a:schemeClr val="bg2"/>
            </a:solidFill>
            <a:effectLst>
              <a:innerShdw blurRad="63500" dist="50800" dir="13500000">
                <a:srgbClr val="000000">
                  <a:alpha val="50000"/>
                </a:srgbClr>
              </a:innerShdw>
            </a:effectLst>
          </a:endParaRPr>
        </a:p>
      </dgm:t>
    </dgm:pt>
    <dgm:pt modelId="{9BDE4B4F-44E4-4744-814B-96F6A062ADA5}" type="parTrans" cxnId="{DB4B58A9-BBFA-41FD-B90A-BB458A97894C}">
      <dgm:prSet/>
      <dgm:spPr/>
      <dgm:t>
        <a:bodyPr/>
        <a:lstStyle/>
        <a:p>
          <a:endParaRPr lang="en-US" b="1" cap="none" spc="50">
            <a:ln w="0"/>
            <a:solidFill>
              <a:schemeClr val="bg2"/>
            </a:solidFill>
            <a:effectLst>
              <a:innerShdw blurRad="63500" dist="50800" dir="13500000">
                <a:srgbClr val="000000">
                  <a:alpha val="50000"/>
                </a:srgbClr>
              </a:innerShdw>
            </a:effectLst>
          </a:endParaRPr>
        </a:p>
      </dgm:t>
    </dgm:pt>
    <dgm:pt modelId="{2886C9AE-F5C2-41B0-A2EE-3D4428955BD5}">
      <dgm:prSet phldrT="[Text]"/>
      <dgm:spPr>
        <a:noFill/>
        <a:ln>
          <a:noFill/>
        </a:ln>
      </dgm:spPr>
      <dgm:t>
        <a:bodyPr/>
        <a:lstStyle/>
        <a:p>
          <a:r>
            <a:rPr lang="en-US" b="1" cap="none" spc="50">
              <a:ln w="0">
                <a:solidFill>
                  <a:schemeClr val="tx2"/>
                </a:solidFill>
              </a:ln>
              <a:solidFill>
                <a:schemeClr val="bg2"/>
              </a:solidFill>
              <a:effectLst>
                <a:innerShdw blurRad="63500" dist="50800" dir="13500000">
                  <a:srgbClr val="000000">
                    <a:alpha val="50000"/>
                  </a:srgbClr>
                </a:innerShdw>
              </a:effectLst>
            </a:rPr>
            <a:t>Rules may be ratified by the Legislature on or before June 30, 2026.</a:t>
          </a:r>
        </a:p>
      </dgm:t>
    </dgm:pt>
    <dgm:pt modelId="{4D25E969-EA0C-4FFC-BA6B-650ADC131F64}" type="sibTrans" cxnId="{DB4B58A9-BBFA-41FD-B90A-BB458A97894C}">
      <dgm:prSet/>
      <dgm:spPr/>
      <dgm:t>
        <a:bodyPr/>
        <a:lstStyle/>
        <a:p>
          <a:endParaRPr lang="en-US" b="1" cap="none" spc="50">
            <a:ln w="0"/>
            <a:solidFill>
              <a:schemeClr val="bg2"/>
            </a:solidFill>
            <a:effectLst>
              <a:innerShdw blurRad="63500" dist="50800" dir="13500000">
                <a:srgbClr val="000000">
                  <a:alpha val="50000"/>
                </a:srgbClr>
              </a:innerShdw>
            </a:effectLst>
          </a:endParaRPr>
        </a:p>
      </dgm:t>
    </dgm:pt>
    <dgm:pt modelId="{AAABE125-F312-450B-841F-88805A1E8EC7}" type="parTrans" cxnId="{F9E56ABB-F511-4903-AC12-AF29446D73F9}">
      <dgm:prSet/>
      <dgm:spPr/>
      <dgm:t>
        <a:bodyPr/>
        <a:lstStyle/>
        <a:p>
          <a:endParaRPr lang="en-US"/>
        </a:p>
      </dgm:t>
    </dgm:pt>
    <dgm:pt modelId="{6D10392C-E923-4C8A-9065-3B3ECF85F6D2}">
      <dgm:prSet phldrT="[Text]"/>
      <dgm:spPr>
        <a:noFill/>
        <a:ln>
          <a:noFill/>
        </a:ln>
      </dgm:spPr>
      <dgm:t>
        <a:bodyPr/>
        <a:lstStyle/>
        <a:p>
          <a:r>
            <a:rPr lang="en-US" b="1" cap="none" spc="50">
              <a:ln w="0">
                <a:solidFill>
                  <a:schemeClr val="tx2"/>
                </a:solidFill>
              </a:ln>
              <a:solidFill>
                <a:schemeClr val="bg2"/>
              </a:solidFill>
              <a:effectLst>
                <a:innerShdw blurRad="63500" dist="50800" dir="13500000">
                  <a:srgbClr val="000000">
                    <a:alpha val="50000"/>
                  </a:srgbClr>
                </a:innerShdw>
              </a:effectLst>
            </a:rPr>
            <a:t>Legislature will review and, if indicated, save act from repeal through reenactment.</a:t>
          </a:r>
        </a:p>
      </dgm:t>
    </dgm:pt>
    <dgm:pt modelId="{7ECC89ED-77F2-44DD-8E31-90C36D284E99}" type="sibTrans" cxnId="{F9E56ABB-F511-4903-AC12-AF29446D73F9}">
      <dgm:prSet/>
      <dgm:spPr/>
      <dgm:t>
        <a:bodyPr/>
        <a:lstStyle/>
        <a:p>
          <a:endParaRPr lang="en-US"/>
        </a:p>
      </dgm:t>
    </dgm:pt>
    <dgm:pt modelId="{BB41692A-6AE2-4D1B-B7FA-C8A41DBDDF26}" type="parTrans" cxnId="{5EDE3C4E-4159-4D67-81C5-52E493691513}">
      <dgm:prSet/>
      <dgm:spPr/>
      <dgm:t>
        <a:bodyPr/>
        <a:lstStyle/>
        <a:p>
          <a:endParaRPr lang="en-US"/>
        </a:p>
      </dgm:t>
    </dgm:pt>
    <dgm:pt modelId="{DD83FF49-FC29-4A1D-95F3-CC276D44EBCE}">
      <dgm:prSet phldrT="[Text]"/>
      <dgm:spPr>
        <a:noFill/>
        <a:ln>
          <a:noFill/>
        </a:ln>
      </dgm:spPr>
      <dgm:t>
        <a:bodyPr/>
        <a:lstStyle/>
        <a:p>
          <a:r>
            <a:rPr lang="en-US" b="1" cap="none" spc="50">
              <a:ln w="0">
                <a:solidFill>
                  <a:schemeClr val="tx2"/>
                </a:solidFill>
              </a:ln>
              <a:solidFill>
                <a:schemeClr val="bg2"/>
              </a:solidFill>
              <a:effectLst>
                <a:innerShdw blurRad="63500" dist="50800" dir="13500000">
                  <a:srgbClr val="000000">
                    <a:alpha val="50000"/>
                  </a:srgbClr>
                </a:innerShdw>
              </a:effectLst>
            </a:rPr>
            <a:t>If reenacted, act and rules to be implemented by the Department and Office of Financial Regulation on July 1, 2026</a:t>
          </a:r>
        </a:p>
      </dgm:t>
    </dgm:pt>
    <dgm:pt modelId="{42CC5461-D625-46CC-A4D5-CB29DC570C90}" type="sibTrans" cxnId="{5EDE3C4E-4159-4D67-81C5-52E493691513}">
      <dgm:prSet/>
      <dgm:spPr/>
      <dgm:t>
        <a:bodyPr/>
        <a:lstStyle/>
        <a:p>
          <a:endParaRPr lang="en-US"/>
        </a:p>
      </dgm:t>
    </dgm:pt>
    <dgm:pt modelId="{E9E2EAED-3673-4D9B-9EA7-33CC65B24DA6}" type="pres">
      <dgm:prSet presAssocID="{B515FD1C-170F-4EC0-94E1-3267EE1F380E}" presName="Name0">
        <dgm:presLayoutVars>
          <dgm:dir/>
          <dgm:resizeHandles val="exact"/>
        </dgm:presLayoutVars>
      </dgm:prSet>
      <dgm:spPr/>
      <dgm:t>
        <a:bodyPr/>
        <a:lstStyle/>
        <a:p/>
      </dgm:t>
    </dgm:pt>
    <dgm:pt modelId="{0B18E3EC-2324-4CAE-82AC-1312DF4E3FDD}" type="pres">
      <dgm:prSet presAssocID="{B515FD1C-170F-4EC0-94E1-3267EE1F380E}" presName="arrow" presStyleLbl="bgShp" presStyleCnt="1"/>
      <dgm:spPr>
        <a:solidFill>
          <a:schemeClr val="bg2"/>
        </a:solidFill>
      </dgm:spPr>
      <dgm:t>
        <a:bodyPr/>
        <a:lstStyle/>
        <a:p/>
      </dgm:t>
    </dgm:pt>
    <dgm:pt modelId="{B6938634-8E88-49D9-BD1F-5658D1C83414}" type="pres">
      <dgm:prSet presAssocID="{B515FD1C-170F-4EC0-94E1-3267EE1F380E}" presName="points"/>
      <dgm:spPr/>
      <dgm:t>
        <a:bodyPr/>
        <a:lstStyle/>
        <a:p/>
      </dgm:t>
    </dgm:pt>
    <dgm:pt modelId="{0A7492D2-4B88-428C-8B0E-83194A63D9DC}" type="pres">
      <dgm:prSet presAssocID="{B5B88C38-66A6-40B8-B542-0F3B7E6763A8}" presName="compositeA"/>
      <dgm:spPr/>
      <dgm:t>
        <a:bodyPr/>
        <a:lstStyle/>
        <a:p/>
      </dgm:t>
    </dgm:pt>
    <dgm:pt modelId="{9331FEBA-D9A8-47E0-A2F5-A5C42EDF52C3}" type="pres">
      <dgm:prSet presAssocID="{B5B88C38-66A6-40B8-B542-0F3B7E6763A8}" presName="textA" presStyleLbl="revTx" presStyleCnt="5">
        <dgm:presLayoutVars>
          <dgm:bulletEnabled val="1"/>
        </dgm:presLayoutVars>
      </dgm:prSet>
      <dgm:spPr/>
      <dgm:t>
        <a:bodyPr/>
        <a:lstStyle/>
        <a:p/>
      </dgm:t>
    </dgm:pt>
    <dgm:pt modelId="{199496E4-0A89-4E25-ADD6-9C33EBA49FAC}" type="pres">
      <dgm:prSet presAssocID="{B5B88C38-66A6-40B8-B542-0F3B7E6763A8}" presName="circleA" presStyleLbl="node1" presStyleCnt="5"/>
      <dgm:spPr>
        <a:solidFill>
          <a:schemeClr val="accent1"/>
        </a:solidFill>
        <a:ln w="12700" cap="flat" cmpd="sng" algn="ctr">
          <a:solidFill>
            <a:schemeClr val="dk1">
              <a:shade val="80000"/>
              <a:hueOff val="0"/>
              <a:satOff val="0"/>
              <a:lumOff val="0"/>
              <a:alphaOff val="0"/>
            </a:schemeClr>
          </a:solidFill>
          <a:prstDash val="solid"/>
          <a:miter lim="800000"/>
        </a:ln>
      </dgm:spPr>
      <dgm:t>
        <a:bodyPr/>
        <a:lstStyle/>
        <a:p/>
      </dgm:t>
    </dgm:pt>
    <dgm:pt modelId="{FA18E3B9-0F13-43B1-8D54-6F1A19330C90}" type="pres">
      <dgm:prSet presAssocID="{B5B88C38-66A6-40B8-B542-0F3B7E6763A8}" presName="spaceA"/>
      <dgm:spPr/>
      <dgm:t>
        <a:bodyPr/>
        <a:lstStyle/>
        <a:p/>
      </dgm:t>
    </dgm:pt>
    <dgm:pt modelId="{3114CD9B-0918-4CD4-83EE-243EF09F8345}" type="pres">
      <dgm:prSet presAssocID="{E28CD695-804E-4638-87B2-6474D3CA32D6}" presName="space"/>
      <dgm:spPr/>
      <dgm:t>
        <a:bodyPr/>
        <a:lstStyle/>
        <a:p/>
      </dgm:t>
    </dgm:pt>
    <dgm:pt modelId="{AA9971FC-6B02-415F-A2DC-7B2EF8A8D3C8}" type="pres">
      <dgm:prSet presAssocID="{523C0BD3-0A17-4ED2-9248-31DEF7E7E729}" presName="compositeB"/>
      <dgm:spPr/>
      <dgm:t>
        <a:bodyPr/>
        <a:lstStyle/>
        <a:p/>
      </dgm:t>
    </dgm:pt>
    <dgm:pt modelId="{DED1FA23-32D0-4A2F-BA26-3A60D9ECBC70}" type="pres">
      <dgm:prSet presAssocID="{523C0BD3-0A17-4ED2-9248-31DEF7E7E729}" presName="textB" presStyleLbl="revTx" presStyleIdx="1" presStyleCnt="5">
        <dgm:presLayoutVars>
          <dgm:bulletEnabled val="1"/>
        </dgm:presLayoutVars>
      </dgm:prSet>
      <dgm:spPr/>
      <dgm:t>
        <a:bodyPr/>
        <a:lstStyle/>
        <a:p/>
      </dgm:t>
    </dgm:pt>
    <dgm:pt modelId="{1D037ADD-DCC9-4636-B6C2-80ED2D906ADF}" type="pres">
      <dgm:prSet presAssocID="{523C0BD3-0A17-4ED2-9248-31DEF7E7E729}" presName="circleB" presStyleLbl="node1" presStyleIdx="1" presStyleCnt="5"/>
      <dgm:spPr>
        <a:solidFill>
          <a:schemeClr val="accent1"/>
        </a:solidFill>
        <a:ln w="12700" cap="flat" cmpd="sng" algn="ctr">
          <a:solidFill>
            <a:schemeClr val="dk1">
              <a:shade val="80000"/>
              <a:hueOff val="0"/>
              <a:satOff val="0"/>
              <a:lumOff val="0"/>
              <a:alphaOff val="0"/>
            </a:schemeClr>
          </a:solidFill>
          <a:prstDash val="solid"/>
          <a:miter lim="800000"/>
        </a:ln>
      </dgm:spPr>
      <dgm:t>
        <a:bodyPr/>
        <a:lstStyle/>
        <a:p/>
      </dgm:t>
    </dgm:pt>
    <dgm:pt modelId="{DD423D1F-2BD4-4486-99CC-177CEA361CEA}" type="pres">
      <dgm:prSet presAssocID="{523C0BD3-0A17-4ED2-9248-31DEF7E7E729}" presName="spaceB"/>
      <dgm:spPr/>
      <dgm:t>
        <a:bodyPr/>
        <a:lstStyle/>
        <a:p/>
      </dgm:t>
    </dgm:pt>
    <dgm:pt modelId="{CA677E2A-4F32-4B16-90BE-4574BE357B04}" type="pres">
      <dgm:prSet presAssocID="{19C9434A-2717-4EAA-9E06-6D25CF0CC6BA}" presName="space"/>
      <dgm:spPr/>
      <dgm:t>
        <a:bodyPr/>
        <a:lstStyle/>
        <a:p/>
      </dgm:t>
    </dgm:pt>
    <dgm:pt modelId="{8BFEB116-4D87-4778-A5F6-6E78B4934794}" type="pres">
      <dgm:prSet presAssocID="{2886C9AE-F5C2-41B0-A2EE-3D4428955BD5}" presName="compositeA"/>
      <dgm:spPr/>
      <dgm:t>
        <a:bodyPr/>
        <a:lstStyle/>
        <a:p/>
      </dgm:t>
    </dgm:pt>
    <dgm:pt modelId="{52D8A90E-504C-4689-B594-22214AB85720}" type="pres">
      <dgm:prSet presAssocID="{2886C9AE-F5C2-41B0-A2EE-3D4428955BD5}" presName="textA" presStyleLbl="revTx" presStyleIdx="2" presStyleCnt="5">
        <dgm:presLayoutVars>
          <dgm:bulletEnabled val="1"/>
        </dgm:presLayoutVars>
      </dgm:prSet>
      <dgm:spPr/>
      <dgm:t>
        <a:bodyPr/>
        <a:lstStyle/>
        <a:p/>
      </dgm:t>
    </dgm:pt>
    <dgm:pt modelId="{3C69F1AB-A95D-4725-BE11-3820873C285B}" type="pres">
      <dgm:prSet presAssocID="{2886C9AE-F5C2-41B0-A2EE-3D4428955BD5}" presName="circleA" presStyleLbl="node1" presStyleIdx="2" presStyleCnt="5"/>
      <dgm:spPr>
        <a:solidFill>
          <a:schemeClr val="accent1"/>
        </a:solidFill>
        <a:ln w="12700" cap="flat" cmpd="sng" algn="ctr">
          <a:solidFill>
            <a:schemeClr val="dk1">
              <a:shade val="80000"/>
              <a:hueOff val="0"/>
              <a:satOff val="0"/>
              <a:lumOff val="0"/>
              <a:alphaOff val="0"/>
            </a:schemeClr>
          </a:solidFill>
          <a:prstDash val="solid"/>
          <a:miter lim="800000"/>
        </a:ln>
      </dgm:spPr>
      <dgm:t>
        <a:bodyPr/>
        <a:lstStyle/>
        <a:p/>
      </dgm:t>
    </dgm:pt>
    <dgm:pt modelId="{8D151535-BC21-445D-970D-2892C904C43B}" type="pres">
      <dgm:prSet presAssocID="{2886C9AE-F5C2-41B0-A2EE-3D4428955BD5}" presName="spaceA"/>
      <dgm:spPr/>
      <dgm:t>
        <a:bodyPr/>
        <a:lstStyle/>
        <a:p/>
      </dgm:t>
    </dgm:pt>
    <dgm:pt modelId="{E2200F56-391F-40F3-819F-1E39761B14FA}" type="pres">
      <dgm:prSet presAssocID="{4D25E969-EA0C-4FFC-BA6B-650ADC131F64}" presName="space"/>
      <dgm:spPr/>
      <dgm:t>
        <a:bodyPr/>
        <a:lstStyle/>
        <a:p/>
      </dgm:t>
    </dgm:pt>
    <dgm:pt modelId="{F329BBA6-9245-422B-A871-08570B010630}" type="pres">
      <dgm:prSet presAssocID="{6D10392C-E923-4C8A-9065-3B3ECF85F6D2}" presName="compositeB"/>
      <dgm:spPr/>
      <dgm:t>
        <a:bodyPr/>
        <a:lstStyle/>
        <a:p/>
      </dgm:t>
    </dgm:pt>
    <dgm:pt modelId="{A0D4192E-35F0-4275-9484-043545201D1C}" type="pres">
      <dgm:prSet presAssocID="{6D10392C-E923-4C8A-9065-3B3ECF85F6D2}" presName="textB" presStyleLbl="revTx" presStyleIdx="3" presStyleCnt="5">
        <dgm:presLayoutVars>
          <dgm:bulletEnabled val="1"/>
        </dgm:presLayoutVars>
      </dgm:prSet>
      <dgm:spPr/>
      <dgm:t>
        <a:bodyPr/>
        <a:lstStyle/>
        <a:p/>
      </dgm:t>
    </dgm:pt>
    <dgm:pt modelId="{C5E45AD5-E994-4031-B861-5F3FF4E9AB83}" type="pres">
      <dgm:prSet presAssocID="{6D10392C-E923-4C8A-9065-3B3ECF85F6D2}" presName="circleB" presStyleLbl="node1" presStyleIdx="3" presStyleCnt="5"/>
      <dgm:spPr>
        <a:solidFill>
          <a:schemeClr val="accent1"/>
        </a:solidFill>
        <a:ln w="12700" cap="flat" cmpd="sng" algn="ctr">
          <a:solidFill>
            <a:schemeClr val="dk1">
              <a:shade val="80000"/>
              <a:hueOff val="0"/>
              <a:satOff val="0"/>
              <a:lumOff val="0"/>
              <a:alphaOff val="0"/>
            </a:schemeClr>
          </a:solidFill>
          <a:prstDash val="solid"/>
          <a:miter lim="800000"/>
        </a:ln>
      </dgm:spPr>
      <dgm:t>
        <a:bodyPr/>
        <a:lstStyle/>
        <a:p/>
      </dgm:t>
    </dgm:pt>
    <dgm:pt modelId="{DD0DAA38-AD12-4F67-8A35-C553D2C9D069}" type="pres">
      <dgm:prSet presAssocID="{6D10392C-E923-4C8A-9065-3B3ECF85F6D2}" presName="spaceB"/>
      <dgm:spPr/>
      <dgm:t>
        <a:bodyPr/>
        <a:lstStyle/>
        <a:p/>
      </dgm:t>
    </dgm:pt>
    <dgm:pt modelId="{018E19A8-71DB-4C90-84F7-C6C3C3612599}" type="pres">
      <dgm:prSet presAssocID="{7ECC89ED-77F2-44DD-8E31-90C36D284E99}" presName="space"/>
      <dgm:spPr/>
      <dgm:t>
        <a:bodyPr/>
        <a:lstStyle/>
        <a:p/>
      </dgm:t>
    </dgm:pt>
    <dgm:pt modelId="{891E1D6A-C31A-44FD-8E09-344F34B40BDE}" type="pres">
      <dgm:prSet presAssocID="{DD83FF49-FC29-4A1D-95F3-CC276D44EBCE}" presName="compositeA"/>
      <dgm:spPr/>
      <dgm:t>
        <a:bodyPr/>
        <a:lstStyle/>
        <a:p/>
      </dgm:t>
    </dgm:pt>
    <dgm:pt modelId="{6AA37633-35DD-42CA-8445-B12669C97DAC}" type="pres">
      <dgm:prSet presAssocID="{DD83FF49-FC29-4A1D-95F3-CC276D44EBCE}" presName="textA" presStyleLbl="revTx" presStyleIdx="4" presStyleCnt="5">
        <dgm:presLayoutVars>
          <dgm:bulletEnabled val="1"/>
        </dgm:presLayoutVars>
      </dgm:prSet>
      <dgm:spPr/>
      <dgm:t>
        <a:bodyPr/>
        <a:lstStyle/>
        <a:p/>
      </dgm:t>
    </dgm:pt>
    <dgm:pt modelId="{DBC84929-6C80-4F58-99F6-B9E127B6274D}" type="pres">
      <dgm:prSet presAssocID="{DD83FF49-FC29-4A1D-95F3-CC276D44EBCE}" presName="circleA" presStyleLbl="node1" presStyleIdx="4" presStyleCnt="5"/>
      <dgm:spPr>
        <a:solidFill>
          <a:schemeClr val="accent1"/>
        </a:solidFill>
        <a:ln w="12700" cap="flat" cmpd="sng" algn="ctr">
          <a:solidFill>
            <a:schemeClr val="dk1">
              <a:shade val="80000"/>
              <a:hueOff val="0"/>
              <a:satOff val="0"/>
              <a:lumOff val="0"/>
              <a:alphaOff val="0"/>
            </a:schemeClr>
          </a:solidFill>
          <a:prstDash val="solid"/>
          <a:miter lim="800000"/>
        </a:ln>
      </dgm:spPr>
      <dgm:t>
        <a:bodyPr/>
        <a:lstStyle/>
        <a:p/>
      </dgm:t>
    </dgm:pt>
    <dgm:pt modelId="{D6258F7F-8149-4228-AA5D-97F180413397}" type="pres">
      <dgm:prSet presAssocID="{DD83FF49-FC29-4A1D-95F3-CC276D44EBCE}" presName="spaceA"/>
      <dgm:spPr/>
      <dgm:t>
        <a:bodyPr/>
        <a:lstStyle/>
        <a:p/>
      </dgm:t>
    </dgm:pt>
  </dgm:ptLst>
  <dgm:cxnLst>
    <dgm:cxn modelId="{F418148E-6428-4913-8AB5-FAF8564E0462}" srcId="{B515FD1C-170F-4EC0-94E1-3267EE1F380E}" destId="{B5B88C38-66A6-40B8-B542-0F3B7E6763A8}" srcOrd="0" destOrd="0" parTransId="{FAF059E5-BAD4-40A1-849C-0DF6CB75B7B7}" sibTransId="{E28CD695-804E-4638-87B2-6474D3CA32D6}"/>
    <dgm:cxn modelId="{8BEEC2C0-01CF-4287-8DF3-D52AC3DB57AA}" srcId="{B515FD1C-170F-4EC0-94E1-3267EE1F380E}" destId="{523C0BD3-0A17-4ED2-9248-31DEF7E7E729}" srcOrd="1" destOrd="0" parTransId="{55672FF4-9387-41C6-81E5-34DFAB9408A6}" sibTransId="{19C9434A-2717-4EAA-9E06-6D25CF0CC6BA}"/>
    <dgm:cxn modelId="{DB4B58A9-BBFA-41FD-B90A-BB458A97894C}" srcId="{B515FD1C-170F-4EC0-94E1-3267EE1F380E}" destId="{2886C9AE-F5C2-41B0-A2EE-3D4428955BD5}" srcOrd="2" destOrd="0" parTransId="{9BDE4B4F-44E4-4744-814B-96F6A062ADA5}" sibTransId="{4D25E969-EA0C-4FFC-BA6B-650ADC131F64}"/>
    <dgm:cxn modelId="{F9E56ABB-F511-4903-AC12-AF29446D73F9}" srcId="{B515FD1C-170F-4EC0-94E1-3267EE1F380E}" destId="{6D10392C-E923-4C8A-9065-3B3ECF85F6D2}" srcOrd="3" destOrd="0" parTransId="{AAABE125-F312-450B-841F-88805A1E8EC7}" sibTransId="{7ECC89ED-77F2-44DD-8E31-90C36D284E99}"/>
    <dgm:cxn modelId="{5EDE3C4E-4159-4D67-81C5-52E493691513}" srcId="{B515FD1C-170F-4EC0-94E1-3267EE1F380E}" destId="{DD83FF49-FC29-4A1D-95F3-CC276D44EBCE}" srcOrd="4" destOrd="0" parTransId="{BB41692A-6AE2-4D1B-B7FA-C8A41DBDDF26}" sibTransId="{42CC5461-D625-46CC-A4D5-CB29DC570C90}"/>
    <dgm:cxn modelId="{2AC5AC0F-4A86-4739-BB4A-7BB4FF3D3AB8}" type="presOf" srcId="{B515FD1C-170F-4EC0-94E1-3267EE1F380E}" destId="{E9E2EAED-3673-4D9B-9EA7-33CC65B24DA6}" srcOrd="0" destOrd="0" presId="urn:microsoft.com/office/officeart/2005/8/layout/hProcess11"/>
    <dgm:cxn modelId="{3CDB01A3-8A1C-401F-A723-81261C769EFF}" type="presParOf" srcId="{E9E2EAED-3673-4D9B-9EA7-33CC65B24DA6}" destId="{0B18E3EC-2324-4CAE-82AC-1312DF4E3FDD}" srcOrd="0" destOrd="0" presId="urn:microsoft.com/office/officeart/2005/8/layout/hProcess11"/>
    <dgm:cxn modelId="{53BFF54E-D37F-4753-B136-FB950566211D}" type="presParOf" srcId="{E9E2EAED-3673-4D9B-9EA7-33CC65B24DA6}" destId="{B6938634-8E88-49D9-BD1F-5658D1C83414}" srcOrd="1" destOrd="0" presId="urn:microsoft.com/office/officeart/2005/8/layout/hProcess11"/>
    <dgm:cxn modelId="{D5F3D8C9-1936-40A3-A95B-7012793DFD72}" type="presParOf" srcId="{B6938634-8E88-49D9-BD1F-5658D1C83414}" destId="{0A7492D2-4B88-428C-8B0E-83194A63D9DC}" srcOrd="0" destOrd="0" presId="urn:microsoft.com/office/officeart/2005/8/layout/hProcess11"/>
    <dgm:cxn modelId="{7AE1D3C7-F7AD-4DE3-A913-0750D8633DB4}" type="presParOf" srcId="{0A7492D2-4B88-428C-8B0E-83194A63D9DC}" destId="{9331FEBA-D9A8-47E0-A2F5-A5C42EDF52C3}" srcOrd="0" destOrd="0" presId="urn:microsoft.com/office/officeart/2005/8/layout/hProcess11"/>
    <dgm:cxn modelId="{7B4A3F32-021B-4793-9D96-5C43C8C8EB82}" type="presOf" srcId="{B5B88C38-66A6-40B8-B542-0F3B7E6763A8}" destId="{9331FEBA-D9A8-47E0-A2F5-A5C42EDF52C3}" srcOrd="0" destOrd="0" presId="urn:microsoft.com/office/officeart/2005/8/layout/hProcess11"/>
    <dgm:cxn modelId="{984BC5CB-FABF-4AAA-A53E-6341BCC11541}" type="presParOf" srcId="{0A7492D2-4B88-428C-8B0E-83194A63D9DC}" destId="{199496E4-0A89-4E25-ADD6-9C33EBA49FAC}" srcOrd="1" destOrd="0" presId="urn:microsoft.com/office/officeart/2005/8/layout/hProcess11"/>
    <dgm:cxn modelId="{72E98679-0F22-4295-A21E-802FCA91977E}" type="presParOf" srcId="{0A7492D2-4B88-428C-8B0E-83194A63D9DC}" destId="{FA18E3B9-0F13-43B1-8D54-6F1A19330C90}" srcOrd="2" destOrd="0" presId="urn:microsoft.com/office/officeart/2005/8/layout/hProcess11"/>
    <dgm:cxn modelId="{C3F8821D-572B-4C2F-A211-B7C44BF068F4}" type="presParOf" srcId="{B6938634-8E88-49D9-BD1F-5658D1C83414}" destId="{3114CD9B-0918-4CD4-83EE-243EF09F8345}" srcOrd="1" destOrd="0" presId="urn:microsoft.com/office/officeart/2005/8/layout/hProcess11"/>
    <dgm:cxn modelId="{3C6730A7-F4B6-40EB-B8BC-965A79556143}" type="presParOf" srcId="{B6938634-8E88-49D9-BD1F-5658D1C83414}" destId="{AA9971FC-6B02-415F-A2DC-7B2EF8A8D3C8}" srcOrd="2" destOrd="0" presId="urn:microsoft.com/office/officeart/2005/8/layout/hProcess11"/>
    <dgm:cxn modelId="{F789A794-ED78-4F7B-8F09-0554AA430AD6}" type="presParOf" srcId="{AA9971FC-6B02-415F-A2DC-7B2EF8A8D3C8}" destId="{DED1FA23-32D0-4A2F-BA26-3A60D9ECBC70}" srcOrd="0" destOrd="0" presId="urn:microsoft.com/office/officeart/2005/8/layout/hProcess11"/>
    <dgm:cxn modelId="{BAAD3EB1-02FA-4E16-B00D-1C3A64DB3ECB}" type="presOf" srcId="{523C0BD3-0A17-4ED2-9248-31DEF7E7E729}" destId="{DED1FA23-32D0-4A2F-BA26-3A60D9ECBC70}" srcOrd="0" destOrd="0" presId="urn:microsoft.com/office/officeart/2005/8/layout/hProcess11"/>
    <dgm:cxn modelId="{CFA2CB08-0CCA-46EF-A3B2-55F32B20C31E}" type="presParOf" srcId="{AA9971FC-6B02-415F-A2DC-7B2EF8A8D3C8}" destId="{1D037ADD-DCC9-4636-B6C2-80ED2D906ADF}" srcOrd="1" destOrd="0" presId="urn:microsoft.com/office/officeart/2005/8/layout/hProcess11"/>
    <dgm:cxn modelId="{35472F1D-F5C6-4936-9F95-85E4A82C026E}" type="presParOf" srcId="{AA9971FC-6B02-415F-A2DC-7B2EF8A8D3C8}" destId="{DD423D1F-2BD4-4486-99CC-177CEA361CEA}" srcOrd="2" destOrd="0" presId="urn:microsoft.com/office/officeart/2005/8/layout/hProcess11"/>
    <dgm:cxn modelId="{41215986-5CDE-4B3D-B13F-CE3CE4B1C923}" type="presParOf" srcId="{B6938634-8E88-49D9-BD1F-5658D1C83414}" destId="{CA677E2A-4F32-4B16-90BE-4574BE357B04}" srcOrd="3" destOrd="0" presId="urn:microsoft.com/office/officeart/2005/8/layout/hProcess11"/>
    <dgm:cxn modelId="{A700F9AC-3F73-4B7F-97EC-6B9FF39C9F36}" type="presParOf" srcId="{B6938634-8E88-49D9-BD1F-5658D1C83414}" destId="{8BFEB116-4D87-4778-A5F6-6E78B4934794}" srcOrd="4" destOrd="0" presId="urn:microsoft.com/office/officeart/2005/8/layout/hProcess11"/>
    <dgm:cxn modelId="{1A295EB9-56B4-4911-91F7-DF1C9BC02361}" type="presParOf" srcId="{8BFEB116-4D87-4778-A5F6-6E78B4934794}" destId="{52D8A90E-504C-4689-B594-22214AB85720}" srcOrd="0" destOrd="0" presId="urn:microsoft.com/office/officeart/2005/8/layout/hProcess11"/>
    <dgm:cxn modelId="{66D4CCC5-4E7A-469C-9626-5F5F9387953E}" type="presOf" srcId="{2886C9AE-F5C2-41B0-A2EE-3D4428955BD5}" destId="{52D8A90E-504C-4689-B594-22214AB85720}" srcOrd="0" destOrd="0" presId="urn:microsoft.com/office/officeart/2005/8/layout/hProcess11"/>
    <dgm:cxn modelId="{F09126EE-936C-4E6A-92AA-4E99FDFE8315}" type="presParOf" srcId="{8BFEB116-4D87-4778-A5F6-6E78B4934794}" destId="{3C69F1AB-A95D-4725-BE11-3820873C285B}" srcOrd="1" destOrd="0" presId="urn:microsoft.com/office/officeart/2005/8/layout/hProcess11"/>
    <dgm:cxn modelId="{8EDBA022-DC0A-4144-BCE5-D8823935D330}" type="presParOf" srcId="{8BFEB116-4D87-4778-A5F6-6E78B4934794}" destId="{8D151535-BC21-445D-970D-2892C904C43B}" srcOrd="2" destOrd="0" presId="urn:microsoft.com/office/officeart/2005/8/layout/hProcess11"/>
    <dgm:cxn modelId="{C2F63987-F6E2-4904-BA8E-9AE18C769BA4}" type="presParOf" srcId="{B6938634-8E88-49D9-BD1F-5658D1C83414}" destId="{E2200F56-391F-40F3-819F-1E39761B14FA}" srcOrd="5" destOrd="0" presId="urn:microsoft.com/office/officeart/2005/8/layout/hProcess11"/>
    <dgm:cxn modelId="{D5785BD1-12F0-460B-B93B-B773EF59E360}" type="presParOf" srcId="{B6938634-8E88-49D9-BD1F-5658D1C83414}" destId="{F329BBA6-9245-422B-A871-08570B010630}" srcOrd="6" destOrd="0" presId="urn:microsoft.com/office/officeart/2005/8/layout/hProcess11"/>
    <dgm:cxn modelId="{0DA3311E-1F6D-4B1D-A53D-14CD94D444AD}" type="presParOf" srcId="{F329BBA6-9245-422B-A871-08570B010630}" destId="{A0D4192E-35F0-4275-9484-043545201D1C}" srcOrd="0" destOrd="0" presId="urn:microsoft.com/office/officeart/2005/8/layout/hProcess11"/>
    <dgm:cxn modelId="{B89D2B7C-BBC1-4D3B-9437-8271B00F13DA}" type="presOf" srcId="{6D10392C-E923-4C8A-9065-3B3ECF85F6D2}" destId="{A0D4192E-35F0-4275-9484-043545201D1C}" srcOrd="0" destOrd="0" presId="urn:microsoft.com/office/officeart/2005/8/layout/hProcess11"/>
    <dgm:cxn modelId="{FAD2DACF-4034-4433-B52E-D953E9887E25}" type="presParOf" srcId="{F329BBA6-9245-422B-A871-08570B010630}" destId="{C5E45AD5-E994-4031-B861-5F3FF4E9AB83}" srcOrd="1" destOrd="0" presId="urn:microsoft.com/office/officeart/2005/8/layout/hProcess11"/>
    <dgm:cxn modelId="{5B01ACBF-95C1-4CE6-91BB-3269E0FE59B7}" type="presParOf" srcId="{F329BBA6-9245-422B-A871-08570B010630}" destId="{DD0DAA38-AD12-4F67-8A35-C553D2C9D069}" srcOrd="2" destOrd="0" presId="urn:microsoft.com/office/officeart/2005/8/layout/hProcess11"/>
    <dgm:cxn modelId="{9F3A65F4-875B-4276-A594-805E3C944F7C}" type="presParOf" srcId="{B6938634-8E88-49D9-BD1F-5658D1C83414}" destId="{018E19A8-71DB-4C90-84F7-C6C3C3612599}" srcOrd="7" destOrd="0" presId="urn:microsoft.com/office/officeart/2005/8/layout/hProcess11"/>
    <dgm:cxn modelId="{ABD52F72-0C9E-4AFB-812F-6E5D00B4ADD8}" type="presParOf" srcId="{B6938634-8E88-49D9-BD1F-5658D1C83414}" destId="{891E1D6A-C31A-44FD-8E09-344F34B40BDE}" srcOrd="8" destOrd="0" presId="urn:microsoft.com/office/officeart/2005/8/layout/hProcess11"/>
    <dgm:cxn modelId="{34703FC0-941F-48BC-9C8F-7E25CC83447D}" type="presParOf" srcId="{891E1D6A-C31A-44FD-8E09-344F34B40BDE}" destId="{6AA37633-35DD-42CA-8445-B12669C97DAC}" srcOrd="0" destOrd="0" presId="urn:microsoft.com/office/officeart/2005/8/layout/hProcess11"/>
    <dgm:cxn modelId="{6294B0DB-45B5-4A21-A643-8C41A3409ADB}" type="presOf" srcId="{DD83FF49-FC29-4A1D-95F3-CC276D44EBCE}" destId="{6AA37633-35DD-42CA-8445-B12669C97DAC}" srcOrd="0" destOrd="0" presId="urn:microsoft.com/office/officeart/2005/8/layout/hProcess11"/>
    <dgm:cxn modelId="{E75F9F91-6012-4417-8A8B-CD65600A1F57}" type="presParOf" srcId="{891E1D6A-C31A-44FD-8E09-344F34B40BDE}" destId="{DBC84929-6C80-4F58-99F6-B9E127B6274D}" srcOrd="1" destOrd="0" presId="urn:microsoft.com/office/officeart/2005/8/layout/hProcess11"/>
    <dgm:cxn modelId="{250BD997-2444-4A14-BBEE-443832EE7D4E}" type="presParOf" srcId="{891E1D6A-C31A-44FD-8E09-344F34B40BDE}" destId="{D6258F7F-8149-4228-AA5D-97F180413397}" srcOrd="2" destOrd="0" presId="urn:microsoft.com/office/officeart/2005/8/layout/hProcess1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7" name=""/>
      <dsp:cNvGrpSpPr/>
    </dsp:nvGrpSpPr>
    <dsp:grpSpPr/>
    <dsp:sp modelId="{0B18E3EC-2324-4CAE-82AC-1312DF4E3FDD}">
      <dsp:nvSpPr>
        <dsp:cNvPr id="8" name=""/>
        <dsp:cNvSpPr/>
      </dsp:nvSpPr>
      <dsp:spPr>
        <a:xfrm>
          <a:off x="0" y="1812607"/>
          <a:ext cx="11128375" cy="2416810"/>
        </a:xfrm>
        <a:prstGeom prst="notchedRightArrow">
          <a:avLst/>
        </a:prstGeom>
        <a:solidFill>
          <a:schemeClr val="bg2"/>
        </a:solidFill>
        <a:ln>
          <a:noFill/>
        </a:ln>
        <a:effectLst/>
      </dsp:spPr>
      <dsp:style>
        <a:lnRef idx="0">
          <a:scrgbClr r="0" g="0" b="0"/>
        </a:lnRef>
        <a:fillRef idx="1">
          <a:scrgbClr r="0" g="0" b="0"/>
        </a:fillRef>
        <a:effectRef idx="0">
          <a:scrgbClr r="0" g="0" b="0"/>
        </a:effectRef>
        <a:fontRef idx="minor"/>
      </dsp:style>
      <dsp:txBody>
        <a:bodyPr/>
        <a:lstStyle/>
        <a:p/>
      </dsp:txBody>
    </dsp:sp>
    <dsp:sp modelId="{9331FEBA-D9A8-47E0-A2F5-A5C42EDF52C3}">
      <dsp:nvSpPr>
        <dsp:cNvPr id="9" name=""/>
        <dsp:cNvSpPr/>
      </dsp:nvSpPr>
      <dsp:spPr>
        <a:xfrm>
          <a:off x="4401" y="0"/>
          <a:ext cx="1924372" cy="241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cap="none" spc="50">
              <a:ln w="0">
                <a:solidFill>
                  <a:schemeClr val="tx2"/>
                </a:solidFill>
              </a:ln>
              <a:solidFill>
                <a:schemeClr val="bg2"/>
              </a:solidFill>
              <a:effectLst>
                <a:innerShdw blurRad="63500" dist="50800" dir="13500000">
                  <a:srgbClr val="000000">
                    <a:alpha val="50000"/>
                  </a:srgbClr>
                </a:innerShdw>
              </a:effectLst>
            </a:rPr>
            <a:t>HB 999 (2025) signed by the Governor in May 2025.</a:t>
          </a:r>
        </a:p>
      </dsp:txBody>
      <dsp:txXfrm>
        <a:off x="4401" y="0"/>
        <a:ext cx="1924372" cy="2416810"/>
      </dsp:txXfrm>
    </dsp:sp>
    <dsp:sp modelId="{199496E4-0A89-4E25-ADD6-9C33EBA49FAC}">
      <dsp:nvSpPr>
        <dsp:cNvPr id="10" name=""/>
        <dsp:cNvSpPr/>
      </dsp:nvSpPr>
      <dsp:spPr>
        <a:xfrm>
          <a:off x="664486" y="2718911"/>
          <a:ext cx="604202" cy="604202"/>
        </a:xfrm>
        <a:prstGeom prst="ellipse">
          <a:avLst/>
        </a:prstGeom>
        <a:solidFill>
          <a:schemeClr val="accent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DED1FA23-32D0-4A2F-BA26-3A60D9ECBC70}">
      <dsp:nvSpPr>
        <dsp:cNvPr id="11" name=""/>
        <dsp:cNvSpPr/>
      </dsp:nvSpPr>
      <dsp:spPr>
        <a:xfrm>
          <a:off x="2024992" y="3625215"/>
          <a:ext cx="1924372" cy="241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cap="none" spc="50">
              <a:ln w="0">
                <a:solidFill>
                  <a:schemeClr val="tx2"/>
                </a:solidFill>
              </a:ln>
              <a:solidFill>
                <a:schemeClr val="bg2"/>
              </a:solidFill>
              <a:effectLst>
                <a:innerShdw blurRad="63500" dist="50800" dir="13500000">
                  <a:srgbClr val="000000">
                    <a:alpha val="50000"/>
                  </a:srgbClr>
                </a:innerShdw>
              </a:effectLst>
            </a:rPr>
            <a:t>Department of Financial Services and Office of Financial Regulation to adopt implementing rules and to develop required report by November 1, 2025.</a:t>
          </a:r>
        </a:p>
      </dsp:txBody>
      <dsp:txXfrm>
        <a:off x="2024992" y="3625215"/>
        <a:ext cx="1924372" cy="2416810"/>
      </dsp:txXfrm>
    </dsp:sp>
    <dsp:sp modelId="{1D037ADD-DCC9-4636-B6C2-80ED2D906ADF}">
      <dsp:nvSpPr>
        <dsp:cNvPr id="12" name=""/>
        <dsp:cNvSpPr/>
      </dsp:nvSpPr>
      <dsp:spPr>
        <a:xfrm>
          <a:off x="2685076" y="2718911"/>
          <a:ext cx="604202" cy="604202"/>
        </a:xfrm>
        <a:prstGeom prst="ellipse">
          <a:avLst/>
        </a:prstGeom>
        <a:solidFill>
          <a:schemeClr val="accent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52D8A90E-504C-4689-B594-22214AB85720}">
      <dsp:nvSpPr>
        <dsp:cNvPr id="13" name=""/>
        <dsp:cNvSpPr/>
      </dsp:nvSpPr>
      <dsp:spPr>
        <a:xfrm>
          <a:off x="4045582" y="0"/>
          <a:ext cx="1924372" cy="241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cap="none" spc="50">
              <a:ln w="0">
                <a:solidFill>
                  <a:schemeClr val="tx2"/>
                </a:solidFill>
              </a:ln>
              <a:solidFill>
                <a:schemeClr val="bg2"/>
              </a:solidFill>
              <a:effectLst>
                <a:innerShdw blurRad="63500" dist="50800" dir="13500000">
                  <a:srgbClr val="000000">
                    <a:alpha val="50000"/>
                  </a:srgbClr>
                </a:innerShdw>
              </a:effectLst>
            </a:rPr>
            <a:t>Rules may be ratified by the Legislature on or before June 30, 2026.</a:t>
          </a:r>
        </a:p>
      </dsp:txBody>
      <dsp:txXfrm>
        <a:off x="4045582" y="0"/>
        <a:ext cx="1924372" cy="2416810"/>
      </dsp:txXfrm>
    </dsp:sp>
    <dsp:sp modelId="{3C69F1AB-A95D-4725-BE11-3820873C285B}">
      <dsp:nvSpPr>
        <dsp:cNvPr id="14" name=""/>
        <dsp:cNvSpPr/>
      </dsp:nvSpPr>
      <dsp:spPr>
        <a:xfrm>
          <a:off x="4705667" y="2718911"/>
          <a:ext cx="604202" cy="604202"/>
        </a:xfrm>
        <a:prstGeom prst="ellipse">
          <a:avLst/>
        </a:prstGeom>
        <a:solidFill>
          <a:schemeClr val="accent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A0D4192E-35F0-4275-9484-043545201D1C}">
      <dsp:nvSpPr>
        <dsp:cNvPr id="15" name=""/>
        <dsp:cNvSpPr/>
      </dsp:nvSpPr>
      <dsp:spPr>
        <a:xfrm>
          <a:off x="6066173" y="3625215"/>
          <a:ext cx="1924372" cy="241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cap="none" spc="50">
              <a:ln w="0">
                <a:solidFill>
                  <a:schemeClr val="tx2"/>
                </a:solidFill>
              </a:ln>
              <a:solidFill>
                <a:schemeClr val="bg2"/>
              </a:solidFill>
              <a:effectLst>
                <a:innerShdw blurRad="63500" dist="50800" dir="13500000">
                  <a:srgbClr val="000000">
                    <a:alpha val="50000"/>
                  </a:srgbClr>
                </a:innerShdw>
              </a:effectLst>
            </a:rPr>
            <a:t>Legislature will review and, if indicated, save act from repeal through reenactment.</a:t>
          </a:r>
        </a:p>
      </dsp:txBody>
      <dsp:txXfrm>
        <a:off x="6066173" y="3625215"/>
        <a:ext cx="1924372" cy="2416810"/>
      </dsp:txXfrm>
    </dsp:sp>
    <dsp:sp modelId="{C5E45AD5-E994-4031-B861-5F3FF4E9AB83}">
      <dsp:nvSpPr>
        <dsp:cNvPr id="16" name=""/>
        <dsp:cNvSpPr/>
      </dsp:nvSpPr>
      <dsp:spPr>
        <a:xfrm>
          <a:off x="6726258" y="2718911"/>
          <a:ext cx="604202" cy="604202"/>
        </a:xfrm>
        <a:prstGeom prst="ellipse">
          <a:avLst/>
        </a:prstGeom>
        <a:solidFill>
          <a:schemeClr val="accent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6AA37633-35DD-42CA-8445-B12669C97DAC}">
      <dsp:nvSpPr>
        <dsp:cNvPr id="17" name=""/>
        <dsp:cNvSpPr/>
      </dsp:nvSpPr>
      <dsp:spPr>
        <a:xfrm>
          <a:off x="8086764" y="0"/>
          <a:ext cx="1924372" cy="241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cap="none" spc="50">
              <a:ln w="0">
                <a:solidFill>
                  <a:schemeClr val="tx2"/>
                </a:solidFill>
              </a:ln>
              <a:solidFill>
                <a:schemeClr val="bg2"/>
              </a:solidFill>
              <a:effectLst>
                <a:innerShdw blurRad="63500" dist="50800" dir="13500000">
                  <a:srgbClr val="000000">
                    <a:alpha val="50000"/>
                  </a:srgbClr>
                </a:innerShdw>
              </a:effectLst>
            </a:rPr>
            <a:t>If reenacted, act and rules to be implemented by the Department and Office of Financial Regulation on July 1, 2026</a:t>
          </a:r>
        </a:p>
      </dsp:txBody>
      <dsp:txXfrm>
        <a:off x="8086764" y="0"/>
        <a:ext cx="1924372" cy="2416810"/>
      </dsp:txXfrm>
    </dsp:sp>
    <dsp:sp modelId="{DBC84929-6C80-4F58-99F6-B9E127B6274D}">
      <dsp:nvSpPr>
        <dsp:cNvPr id="18" name=""/>
        <dsp:cNvSpPr/>
      </dsp:nvSpPr>
      <dsp:spPr>
        <a:xfrm>
          <a:off x="8746848" y="2718911"/>
          <a:ext cx="604202" cy="604202"/>
        </a:xfrm>
        <a:prstGeom prst="ellipse">
          <a:avLst/>
        </a:prstGeom>
        <a:solidFill>
          <a:schemeClr val="accent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type="notchedRightArrow" r:blip="">
            <dgm:adjLst/>
          </dgm:shape>
        </dgm:if>
        <dgm:else name="Name6">
          <dgm:shape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type="rect" r:blip="">
                  <dgm:adjLst/>
                </dgm:shape>
                <dgm:presOf axis="desOrSelf" ptType="node"/>
                <dgm:constrLst/>
                <dgm:ruleLst>
                  <dgm:rule type="primFontSz" val="5"/>
                </dgm:ruleLst>
              </dgm:layoutNode>
              <dgm:layoutNode name="circleA">
                <dgm:alg type="sp"/>
                <dgm:shape type="ellipse" r:blip="">
                  <dgm:adjLst/>
                </dgm:shape>
                <dgm:presOf/>
                <dgm:constrLst/>
                <dgm:ruleLst/>
              </dgm:layoutNode>
              <dgm:layoutNode name="spaceA">
                <dgm:alg type="sp"/>
                <dgm:shape r:blip="">
                  <dgm:adjLst/>
                </dgm:shape>
                <dgm:presOf/>
                <dgm:constrLst/>
                <dgm:ruleLst/>
              </dgm:layoutNode>
            </dgm:layoutNode>
          </dgm:if>
          <dgm:else name="Name13">
            <dgm:layoutNode name="compositeB">
              <dgm:alg type="composite"/>
              <dgm:shape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type="rect" r:blip="">
                  <dgm:adjLst/>
                </dgm:shape>
                <dgm:presOf axis="desOrSelf" ptType="node"/>
                <dgm:constrLst/>
                <dgm:ruleLst>
                  <dgm:rule type="primFontSz" val="5"/>
                </dgm:ruleLst>
              </dgm:layoutNode>
              <dgm:layoutNode name="circleB">
                <dgm:alg type="sp"/>
                <dgm:shape type="ellipse" r:blip="">
                  <dgm:adjLst/>
                </dgm:shape>
                <dgm:presOf/>
                <dgm:constrLst/>
                <dgm:ruleLst/>
              </dgm:layoutNode>
              <dgm:layoutNode name="spaceB">
                <dgm:alg type="sp"/>
                <dgm:shape r:blip="">
                  <dgm:adjLst/>
                </dgm:shape>
                <dgm:presOf/>
                <dgm:constrLst/>
                <dgm:ruleLst/>
              </dgm:layoutNode>
            </dgm:layoutNode>
          </dgm:else>
        </dgm:choose>
        <dgm:forEach name="Name14" axis="followSib" ptType="sibTrans" cnt="1">
          <dgm:layoutNode name="space">
            <dgm:alg type="sp"/>
            <dgm:shape r:blip="">
              <dgm:adjLst/>
            </dgm:shape>
            <dgm:presOf/>
            <dgm:constrLst/>
            <dgm:ruleLst/>
          </dgm:layoutNode>
        </dgm:forEach>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25B1E-88AD-43F9-BD21-77FF502F5849}"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B1917-2B7A-4534-B28F-6BB67B8ED8D5}" type="slidenum">
              <a:rPr lang="en-US" smtClean="0"/>
              <a:t>‹#›</a:t>
            </a:fld>
            <a:endParaRPr lang="en-US"/>
          </a:p>
        </p:txBody>
      </p:sp>
    </p:spTree>
    <p:extLst>
      <p:ext uri="{BB962C8B-B14F-4D97-AF65-F5344CB8AC3E}">
        <p14:creationId xmlns:p14="http://schemas.microsoft.com/office/powerpoint/2010/main" val="28211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 </a:t>
            </a:r>
          </a:p>
        </p:txBody>
      </p:sp>
      <p:sp>
        <p:nvSpPr>
          <p:cNvPr id="4" name="Slide Number Placeholder 3"/>
          <p:cNvSpPr>
            <a:spLocks noGrp="1"/>
          </p:cNvSpPr>
          <p:nvPr>
            <p:ph type="sldNum" sz="quarter" idx="5"/>
          </p:nvPr>
        </p:nvSpPr>
        <p:spPr/>
        <p:txBody>
          <a:bodyPr/>
          <a:lstStyle/>
          <a:p>
            <a:fld id="{79BB1917-2B7A-4534-B28F-6BB67B8ED8D5}" type="slidenum">
              <a:rPr lang="en-US" smtClean="0"/>
              <a:t>2</a:t>
            </a:fld>
            <a:endParaRPr lang="en-US"/>
          </a:p>
        </p:txBody>
      </p:sp>
    </p:spTree>
    <p:extLst>
      <p:ext uri="{BB962C8B-B14F-4D97-AF65-F5344CB8AC3E}">
        <p14:creationId xmlns:p14="http://schemas.microsoft.com/office/powerpoint/2010/main" val="177919623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BB1917-2B7A-4534-B28F-6BB67B8ED8D5}" type="slidenum">
              <a:rPr lang="en-US" smtClean="0"/>
              <a:t>3</a:t>
            </a:fld>
            <a:endParaRPr lang="en-US"/>
          </a:p>
        </p:txBody>
      </p:sp>
    </p:spTree>
    <p:extLst>
      <p:ext uri="{BB962C8B-B14F-4D97-AF65-F5344CB8AC3E}">
        <p14:creationId xmlns:p14="http://schemas.microsoft.com/office/powerpoint/2010/main" val="15304496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a copy of the adopted rules.</a:t>
            </a:r>
          </a:p>
        </p:txBody>
      </p:sp>
      <p:sp>
        <p:nvSpPr>
          <p:cNvPr id="4" name="Slide Number Placeholder 3"/>
          <p:cNvSpPr>
            <a:spLocks noGrp="1"/>
          </p:cNvSpPr>
          <p:nvPr>
            <p:ph type="sldNum" sz="quarter" idx="5"/>
          </p:nvPr>
        </p:nvSpPr>
        <p:spPr/>
        <p:txBody>
          <a:bodyPr/>
          <a:lstStyle/>
          <a:p>
            <a:fld id="{79BB1917-2B7A-4534-B28F-6BB67B8ED8D5}" type="slidenum">
              <a:rPr lang="en-US" smtClean="0"/>
              <a:t>5</a:t>
            </a:fld>
            <a:endParaRPr lang="en-US"/>
          </a:p>
        </p:txBody>
      </p:sp>
    </p:spTree>
    <p:extLst>
      <p:ext uri="{BB962C8B-B14F-4D97-AF65-F5344CB8AC3E}">
        <p14:creationId xmlns:p14="http://schemas.microsoft.com/office/powerpoint/2010/main" val="213637064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(3) The following are exempt from the requirements of, and protection under, this chapter:</a:t>
            </a:r>
          </a:p>
          <a:p>
            <a:r>
              <a:rPr lang="en-US"/>
              <a:t>(a) Public deposits deposited in a bank, credit union, or savings association by a trust department or trust company which are fully secured under trust business laws.</a:t>
            </a:r>
          </a:p>
          <a:p>
            <a:r>
              <a:rPr lang="en-US"/>
              <a:t>(b) Moneys of the System Trust Fund, as defined in s. 121.021(36).</a:t>
            </a:r>
          </a:p>
          <a:p>
            <a:r>
              <a:rPr lang="en-US"/>
              <a:t>(c) Public deposits held outside the country.</a:t>
            </a:r>
          </a:p>
          <a:p>
            <a:r>
              <a:rPr lang="en-US"/>
              <a:t>(d) Wire transfers and transfers of funds solely for the purpose of paying registrars and paying agents.</a:t>
            </a:r>
          </a:p>
          <a:p>
            <a:r>
              <a:rPr lang="en-US"/>
              <a:t>(e) Public deposits that are fully secured by a collateral requirement under federal regulations.</a:t>
            </a:r>
          </a:p>
          <a:p>
            <a:r>
              <a:rPr lang="en-US"/>
              <a:t>(f) Public deposits made in accordance with s. 17.57(7) or s. 218.415(23).</a:t>
            </a:r>
          </a:p>
        </p:txBody>
      </p:sp>
      <p:sp>
        <p:nvSpPr>
          <p:cNvPr id="4" name="Slide Number Placeholder 3"/>
          <p:cNvSpPr>
            <a:spLocks noGrp="1"/>
          </p:cNvSpPr>
          <p:nvPr>
            <p:ph type="sldNum" sz="quarter" idx="5"/>
          </p:nvPr>
        </p:nvSpPr>
        <p:spPr/>
        <p:txBody>
          <a:bodyPr/>
          <a:lstStyle/>
          <a:p>
            <a:fld id="{79BB1917-2B7A-4534-B28F-6BB67B8ED8D5}" type="slidenum">
              <a:rPr lang="en-US" smtClean="0"/>
              <a:t>6</a:t>
            </a:fld>
            <a:endParaRPr lang="en-US"/>
          </a:p>
        </p:txBody>
      </p:sp>
    </p:spTree>
    <p:extLst>
      <p:ext uri="{BB962C8B-B14F-4D97-AF65-F5344CB8AC3E}">
        <p14:creationId xmlns:p14="http://schemas.microsoft.com/office/powerpoint/2010/main" val="57000373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66651CAF-3DD4-49CB-89F6-B8BC0AB044B2}" type="datetimeFigureOut">
              <a:rPr lang="en-US" smtClean="0"/>
              <a:t>7/23/2025</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Picture with Caption">
    <p:spTree>
      <p:nvGrpSpPr>
        <p:cNvPr id="1" name=""/>
        <p:cNvGrpSpPr/>
        <p:nvPr/>
      </p:nvGrpSpPr>
      <p:grpSpPr>
        <a:xfrm>
          <a:off x="0" y="0"/>
          <a: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99823789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152249"/>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66651CAF-3DD4-49CB-89F6-B8BC0AB044B2}" type="datetimeFigureOut">
              <a:rPr lang="en-US" smtClean="0"/>
              <a:t>7/23/2025</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4086000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solidFill>
                  <a:srgbClr val="152249"/>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52249"/>
                </a:solidFill>
              </a:defRPr>
            </a:lvl1pPr>
            <a:lvl2pPr>
              <a:defRPr>
                <a:solidFill>
                  <a:srgbClr val="152249"/>
                </a:solidFill>
              </a:defRPr>
            </a:lvl2pPr>
            <a:lvl3pPr>
              <a:defRPr>
                <a:solidFill>
                  <a:srgbClr val="152249"/>
                </a:solidFill>
              </a:defRPr>
            </a:lvl3pPr>
            <a:lvl4pPr>
              <a:defRPr>
                <a:solidFill>
                  <a:srgbClr val="152249"/>
                </a:solidFill>
              </a:defRPr>
            </a:lvl4pPr>
            <a:lvl5pPr>
              <a:defRPr>
                <a:solidFill>
                  <a:srgbClr val="15224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404833981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2783143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80784920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13900677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92433764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6651CAF-3DD4-49CB-89F6-B8BC0AB044B2}" type="datetimeFigureOut">
              <a:rPr lang="en-US" smtClean="0"/>
              <a:t>7/23/2025</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411568485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7/23/2025</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4995686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7/23/2025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3784952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Picture with Caption">
    <p:spTree>
      <p:nvGrpSpPr>
        <p:cNvPr id="1" name=""/>
        <p:cNvGrpSpPr/>
        <p:nvPr/>
      </p:nvGrpSpPr>
      <p:grpSpPr>
        <a:xfrm>
          <a:off x="0" y="0"/>
          <a:ext cx="0" cy="0"/>
        </a:xfrm>
      </p:grpSpPr>
      <p:pic>
        <p:nvPicPr>
          <p:cNvPr id="4" name="Picture 3" descr="A picture containing text, outdoor&#10;&#10;AI-generated content may be incorrect.">
            <a:extLst>
              <a:ext uri="{FF2B5EF4-FFF2-40B4-BE49-F238E27FC236}">
                <a16:creationId xmlns:a16="http://schemas.microsoft.com/office/drawing/2014/main" id="{DFF6F6BA-BDD1-4760-0028-BB36E3BFDC09}"/>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724397" y="2057397"/>
            <a:ext cx="2743206" cy="2743206"/>
          </a:xfrm>
          <a:prstGeom prst="rect">
            <a:avLst/>
          </a:prstGeom>
        </p:spPr>
      </p:pic>
    </p:spTree>
    <p:extLst>
      <p:ext uri="{BB962C8B-B14F-4D97-AF65-F5344CB8AC3E}">
        <p14:creationId xmlns:p14="http://schemas.microsoft.com/office/powerpoint/2010/main" val="13676123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6651CAF-3DD4-49CB-89F6-B8BC0AB044B2}" type="datetimeFigureOut">
              <a:rPr lang="en-US" smtClean="0"/>
              <a:t>7/23/2025</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7/23/2025</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51CAF-3DD4-49CB-89F6-B8BC0AB044B2}" type="datetimeFigureOut">
              <a:rPr lang="en-US" smtClean="0"/>
              <a:t>7/23/2025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media/image2.png"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image" Target="../media/image3.png" /><Relationship Id="rId12"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1CAF-3DD4-49CB-89F6-B8BC0AB044B2}" type="datetimeFigureOut">
              <a:rPr lang="en-US" smtClean="0"/>
              <a:t>7/23/2025</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4581386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timing/>
  <p:txStyles>
    <p:titleStyle>
      <a:lvl1pPr algn="l" defTabSz="914400" rtl="0" eaLnBrk="1" latinLnBrk="0" hangingPunct="1">
        <a:lnSpc>
          <a:spcPct val="90000"/>
        </a:lnSpc>
        <a:spcBef>
          <a:spcPct val="0"/>
        </a:spcBef>
        <a:buNone/>
        <a:defRPr sz="4400" kern="1200">
          <a:solidFill>
            <a:srgbClr val="15224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2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image" Target="../media/image4.png" /><Relationship Id="rId4" Type="http://schemas.microsoft.com/office/2007/relationships/hdphoto" Target="../media/image5.wdp"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hyperlink" Target="https://app.smartsheet.com/b/publish?EQBCT=c300ba31539243d5b8f2198b700d6c5a" TargetMode="Ex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1">
            <a:extLst>
              <a:ext uri="{FF2B5EF4-FFF2-40B4-BE49-F238E27FC236}">
                <a16:creationId xmlns:a16="http://schemas.microsoft.com/office/drawing/2014/main" id="{4898D9A0-9D82-B913-B20A-3C1219E56024}"/>
              </a:ext>
            </a:extLst>
          </p:cNvPr>
          <p:cNvSpPr>
            <a:spLocks noGrp="1"/>
          </p:cNvSpPr>
          <p:nvPr>
            <p:ph type="ctrTitle"/>
          </p:nvPr>
        </p:nvSpPr>
        <p:spPr>
          <a:xfrm>
            <a:off x="1079373" y="1307109"/>
            <a:ext cx="10033254" cy="1201615"/>
          </a:xfrm>
        </p:spPr>
        <p:txBody>
          <a:bodyPr>
            <a:noAutofit/>
          </a:bodyPr>
          <a:lstStyle/>
          <a:p>
            <a:r>
              <a:rPr lang="en-US" sz="4800"/>
              <a:t>Gold and Silver Coin as Legal Tender</a:t>
            </a:r>
          </a:p>
        </p:txBody>
      </p:sp>
      <p:sp>
        <p:nvSpPr>
          <p:cNvPr id="5" name="Subtitle 2">
            <a:extLst>
              <a:ext uri="{FF2B5EF4-FFF2-40B4-BE49-F238E27FC236}">
                <a16:creationId xmlns:a16="http://schemas.microsoft.com/office/drawing/2014/main" id="{B5CF3FFC-F44D-27B6-7794-BE3B9162CBA9}"/>
              </a:ext>
            </a:extLst>
          </p:cNvPr>
          <p:cNvSpPr>
            <a:spLocks noGrp="1"/>
          </p:cNvSpPr>
          <p:nvPr>
            <p:ph type="subTitle" idx="1"/>
          </p:nvPr>
        </p:nvSpPr>
        <p:spPr>
          <a:xfrm>
            <a:off x="1524000" y="4006947"/>
            <a:ext cx="9144000" cy="1655762"/>
          </a:xfrm>
        </p:spPr>
        <p:txBody>
          <a:bodyPr>
            <a:normAutofit/>
          </a:bodyPr>
          <a:lstStyle/>
          <a:p>
            <a:r>
              <a:rPr lang="en-US" b="1">
                <a:solidFill>
                  <a:schemeClr val="bg2"/>
                </a:solidFill>
              </a:rPr>
              <a:t>Division of Treasury</a:t>
            </a:r>
          </a:p>
          <a:p>
            <a:r>
              <a:rPr lang="en-US" b="1">
                <a:solidFill>
                  <a:schemeClr val="bg2"/>
                </a:solidFill>
              </a:rPr>
              <a:t>Friday, July 25, 2025 - 9:00 – 11:00 AM</a:t>
            </a:r>
          </a:p>
        </p:txBody>
      </p:sp>
      <p:sp>
        <p:nvSpPr>
          <p:cNvPr id="6" name="TextBox 5">
            <a:extLst>
              <a:ext uri="{FF2B5EF4-FFF2-40B4-BE49-F238E27FC236}">
                <a16:creationId xmlns:a16="http://schemas.microsoft.com/office/drawing/2014/main" id="{D33AA644-A525-3F10-02D3-27636B062AA7}"/>
              </a:ext>
            </a:extLst>
          </p:cNvPr>
          <p:cNvSpPr txBox="1"/>
          <p:nvPr/>
        </p:nvSpPr>
        <p:spPr>
          <a:xfrm>
            <a:off x="1401440" y="2555892"/>
            <a:ext cx="9472246" cy="646331"/>
          </a:xfrm>
          <a:prstGeom prst="rect">
            <a:avLst/>
          </a:prstGeom>
          <a:noFill/>
        </p:spPr>
        <p:txBody>
          <a:bodyPr wrap="square" rtlCol="0">
            <a:spAutoFit/>
          </a:bodyPr>
          <a:lstStyle/>
          <a:p>
            <a:pPr algn="ctr"/>
            <a:r>
              <a:rPr lang="en-US" sz="3600" i="1">
                <a:solidFill>
                  <a:schemeClr val="bg1"/>
                </a:solidFill>
              </a:rPr>
              <a:t>Path to the Implementation of HB 999 (2025)</a:t>
            </a:r>
          </a:p>
        </p:txBody>
      </p:sp>
    </p:spTree>
    <p:extLst>
      <p:ext uri="{BB962C8B-B14F-4D97-AF65-F5344CB8AC3E}">
        <p14:creationId xmlns:p14="http://schemas.microsoft.com/office/powerpoint/2010/main" val="195897326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A8BCCF6-8265-1061-4315-18D908B330A4}"/>
              </a:ext>
            </a:extLst>
          </p:cNvPr>
          <p:cNvSpPr>
            <a:spLocks noGrp="1"/>
          </p:cNvSpPr>
          <p:nvPr>
            <p:ph type="title"/>
          </p:nvPr>
        </p:nvSpPr>
        <p:spPr/>
        <p:txBody>
          <a:bodyPr/>
          <a:lstStyle/>
          <a:p>
            <a:r>
              <a:rPr lang="en-US"/>
              <a:t>Legislative Approach</a:t>
            </a:r>
          </a:p>
        </p:txBody>
      </p:sp>
      <p:sp>
        <p:nvSpPr>
          <p:cNvPr id="4" name="Content Placeholder 3">
            <a:extLst>
              <a:ext uri="{FF2B5EF4-FFF2-40B4-BE49-F238E27FC236}">
                <a16:creationId xmlns:a16="http://schemas.microsoft.com/office/drawing/2014/main" id="{017240B9-0F74-316F-DDCE-1D2062FAF5E0}"/>
              </a:ext>
            </a:extLst>
          </p:cNvPr>
          <p:cNvSpPr>
            <a:spLocks noGrp="1"/>
          </p:cNvSpPr>
          <p:nvPr>
            <p:ph sz="half" idx="1"/>
          </p:nvPr>
        </p:nvSpPr>
        <p:spPr>
          <a:xfrm>
            <a:off x="838199" y="1825625"/>
            <a:ext cx="6920061" cy="4351338"/>
          </a:xfrm>
        </p:spPr>
        <p:txBody>
          <a:bodyPr>
            <a:normAutofit/>
          </a:bodyPr>
          <a:lstStyle/>
          <a:p>
            <a:pPr marL="0" indent="0">
              <a:buNone/>
            </a:pPr>
            <a:r>
              <a:rPr lang="en-US"/>
              <a:t>HB 999 (2025) enacts the following key items:</a:t>
            </a:r>
          </a:p>
          <a:p>
            <a:pPr lvl="1"/>
            <a:r>
              <a:rPr lang="en-US"/>
              <a:t>Recognizes gold coin and silver coin as legal tender,</a:t>
            </a:r>
          </a:p>
          <a:p>
            <a:pPr lvl="1"/>
            <a:r>
              <a:rPr lang="en-US"/>
              <a:t>Removes tax requirements for gold coin or silver coin recognized in this state as legal tender, </a:t>
            </a:r>
          </a:p>
          <a:p>
            <a:pPr lvl="1"/>
            <a:r>
              <a:rPr lang="en-US"/>
              <a:t>Establishes regulatory frameworks for gold or silver coin-backed transactions with rulemaking authority, and</a:t>
            </a:r>
          </a:p>
          <a:p>
            <a:pPr lvl="1"/>
            <a:r>
              <a:rPr lang="en-US"/>
              <a:t>Allows for governmental entities to elect to accept gold coin or silver coin as “payment of taxes, charges, or dues levied by the state or local government or any subdivision thereof.”</a:t>
            </a:r>
          </a:p>
        </p:txBody>
      </p:sp>
      <p:pic>
        <p:nvPicPr>
          <p:cNvPr id="1026" name="Picture 2">
            <a:extLst>
              <a:ext uri="{FF2B5EF4-FFF2-40B4-BE49-F238E27FC236}">
                <a16:creationId xmlns:a16="http://schemas.microsoft.com/office/drawing/2014/main" id="{F7C68ADF-7011-5850-ECC2-31DC88512A91}"/>
              </a:ext>
            </a:extLst>
          </p:cNvPr>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bwMode="auto">
          <a:xfrm>
            <a:off x="7239785" y="2538242"/>
            <a:ext cx="4434526" cy="262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15559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6" name="Content Placeholder 5">
            <a:extLst>
              <a:ext uri="{FF2B5EF4-FFF2-40B4-BE49-F238E27FC236}">
                <a16:creationId xmlns:a16="http://schemas.microsoft.com/office/drawing/2014/main" id="{CCA9FD3B-C347-7C15-58C4-399FFC0CEF96}"/>
              </a:ext>
            </a:extLst>
          </p:cNvPr>
          <p:cNvGraphicFramePr>
            <a:graphicFrameLocks noGrp="1"/>
          </p:cNvGraphicFramePr>
          <p:nvPr>
            <p:ph idx="4294967295"/>
            <p:extLst>
              <p:ext uri="{D42A27DB-BD31-4B8C-83A1-F6EECF244321}">
                <p14:modId xmlns:p14="http://schemas.microsoft.com/office/powerpoint/2010/main" val="535976986"/>
              </p:ext>
            </p:extLst>
          </p:nvPr>
        </p:nvGraphicFramePr>
        <p:xfrm>
          <a:off x="557213" y="815975"/>
          <a:ext cx="11128375" cy="6042025"/>
        </p:xfrm>
        <a:graphic>
          <a:graphicData uri="http://schemas.openxmlformats.org/drawingml/2006/diagram">
            <dgm:relIds xmlns:dgm="http://schemas.openxmlformats.org/drawingml/2006/diagram" r:dm="rId4" r:lo="rId5" r:qs="rId6" r:cs="rId7"/>
          </a:graphicData>
        </a:graphic>
      </p:graphicFrame>
      <p:sp>
        <p:nvSpPr>
          <p:cNvPr id="2" name="Title 1">
            <a:extLst>
              <a:ext uri="{FF2B5EF4-FFF2-40B4-BE49-F238E27FC236}">
                <a16:creationId xmlns:a16="http://schemas.microsoft.com/office/drawing/2014/main" id="{426B5B5A-5539-BD8E-9968-C560EE1BBD6E}"/>
              </a:ext>
            </a:extLst>
          </p:cNvPr>
          <p:cNvSpPr>
            <a:spLocks noGrp="1"/>
          </p:cNvSpPr>
          <p:nvPr>
            <p:ph type="title"/>
          </p:nvPr>
        </p:nvSpPr>
        <p:spPr>
          <a:xfrm>
            <a:off x="873919" y="599439"/>
            <a:ext cx="10515600" cy="1325563"/>
          </a:xfrm>
        </p:spPr>
        <p:txBody>
          <a:bodyPr/>
          <a:lstStyle/>
          <a:p>
            <a:r>
              <a:rPr lang="en-US"/>
              <a:t>Timeline for Implementation</a:t>
            </a:r>
          </a:p>
        </p:txBody>
      </p:sp>
    </p:spTree>
    <p:extLst>
      <p:ext uri="{BB962C8B-B14F-4D97-AF65-F5344CB8AC3E}">
        <p14:creationId xmlns:p14="http://schemas.microsoft.com/office/powerpoint/2010/main" val="187175874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B0602A4-D581-03B4-9B6C-A1A90BE07D69}"/>
              </a:ext>
            </a:extLst>
          </p:cNvPr>
          <p:cNvSpPr>
            <a:spLocks noGrp="1"/>
          </p:cNvSpPr>
          <p:nvPr>
            <p:ph type="title"/>
          </p:nvPr>
        </p:nvSpPr>
        <p:spPr/>
        <p:txBody>
          <a:bodyPr/>
          <a:lstStyle/>
          <a:p>
            <a:r>
              <a:rPr lang="en-US"/>
              <a:t>Rulemaking</a:t>
            </a:r>
          </a:p>
        </p:txBody>
      </p:sp>
      <p:sp>
        <p:nvSpPr>
          <p:cNvPr id="3" name="Content Placeholder 2">
            <a:extLst>
              <a:ext uri="{FF2B5EF4-FFF2-40B4-BE49-F238E27FC236}">
                <a16:creationId xmlns:a16="http://schemas.microsoft.com/office/drawing/2014/main" id="{2F9053BE-2ADE-5E0E-B5C0-33C61B3E4D6C}"/>
              </a:ext>
            </a:extLst>
          </p:cNvPr>
          <p:cNvSpPr>
            <a:spLocks noGrp="1"/>
          </p:cNvSpPr>
          <p:nvPr>
            <p:ph idx="1"/>
          </p:nvPr>
        </p:nvSpPr>
        <p:spPr/>
        <p:txBody>
          <a:bodyPr>
            <a:normAutofit/>
          </a:bodyPr>
          <a:lstStyle/>
          <a:p>
            <a:pPr marL="0" indent="0">
              <a:buNone/>
            </a:pPr>
            <a:r>
              <a:rPr lang="en-US"/>
              <a:t>Rule 69C-2, F.A.C., THE FLORIDA SECURITY FOR PUBLIC DEPOSITS ACT </a:t>
            </a:r>
          </a:p>
          <a:p>
            <a:r>
              <a:rPr lang="en-US"/>
              <a:t>Current status: Notice of Rule Development pending in Florida Administrative Registry.</a:t>
            </a:r>
          </a:p>
          <a:p>
            <a:r>
              <a:rPr lang="en-US"/>
              <a:t>Overview of proposed changes:</a:t>
            </a:r>
          </a:p>
          <a:p>
            <a:pPr lvl="1"/>
            <a:r>
              <a:rPr lang="en-US"/>
              <a:t>Updates to definitions,</a:t>
            </a:r>
          </a:p>
          <a:p>
            <a:pPr lvl="1"/>
            <a:r>
              <a:rPr lang="en-US"/>
              <a:t>Update to designation process to allow for exemption of deposit insurance, and</a:t>
            </a:r>
          </a:p>
          <a:p>
            <a:pPr lvl="1"/>
            <a:r>
              <a:rPr lang="en-US"/>
              <a:t>Eligibility determination for the receipt of public deposits in gold coin or silver coin.</a:t>
            </a:r>
          </a:p>
          <a:p>
            <a:pPr lvl="2"/>
            <a:endParaRPr lang="en-US"/>
          </a:p>
        </p:txBody>
      </p:sp>
    </p:spTree>
    <p:extLst>
      <p:ext uri="{BB962C8B-B14F-4D97-AF65-F5344CB8AC3E}">
        <p14:creationId xmlns:p14="http://schemas.microsoft.com/office/powerpoint/2010/main" val="233666748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5839B59-D19C-F678-7ECD-61D10230FA65}"/>
              </a:ext>
            </a:extLst>
          </p:cNvPr>
          <p:cNvSpPr>
            <a:spLocks noGrp="1"/>
          </p:cNvSpPr>
          <p:nvPr>
            <p:ph type="title"/>
          </p:nvPr>
        </p:nvSpPr>
        <p:spPr/>
        <p:txBody>
          <a:bodyPr/>
          <a:lstStyle/>
          <a:p>
            <a:r>
              <a:rPr lang="en-US"/>
              <a:t>Required Reporting</a:t>
            </a:r>
          </a:p>
        </p:txBody>
      </p:sp>
      <p:sp>
        <p:nvSpPr>
          <p:cNvPr id="3" name="Content Placeholder 2">
            <a:extLst>
              <a:ext uri="{FF2B5EF4-FFF2-40B4-BE49-F238E27FC236}">
                <a16:creationId xmlns:a16="http://schemas.microsoft.com/office/drawing/2014/main" id="{1F7C6455-81A9-BB29-94B3-E9F6C6DAC4CA}"/>
              </a:ext>
            </a:extLst>
          </p:cNvPr>
          <p:cNvSpPr>
            <a:spLocks noGrp="1"/>
          </p:cNvSpPr>
          <p:nvPr>
            <p:ph idx="1"/>
          </p:nvPr>
        </p:nvSpPr>
        <p:spPr/>
        <p:txBody>
          <a:bodyPr/>
          <a:lstStyle/>
          <a:p>
            <a:pPr marL="0" indent="0">
              <a:buNone/>
            </a:pPr>
            <a:r>
              <a:rPr lang="en-US"/>
              <a:t>The required report to the legislature and governor’s office considers the following:</a:t>
            </a:r>
          </a:p>
          <a:p>
            <a:pPr marL="514350" indent="-514350">
              <a:buAutoNum type="arabicPeriod"/>
            </a:pPr>
            <a:r>
              <a:rPr lang="en-US"/>
              <a:t>Whether the department intends to accept gold coin or silver coin as legal tender,</a:t>
            </a:r>
          </a:p>
          <a:p>
            <a:pPr marL="514350" indent="-514350">
              <a:buAutoNum type="arabicPeriod"/>
            </a:pPr>
            <a:r>
              <a:rPr lang="en-US"/>
              <a:t>Unintended consequences against Florida’s economy or its citizens,</a:t>
            </a:r>
          </a:p>
          <a:p>
            <a:pPr marL="514350" indent="-514350">
              <a:buAutoNum type="arabicPeriod"/>
            </a:pPr>
            <a:r>
              <a:rPr lang="en-US"/>
              <a:t>Identified challenges, as applicable, hindering the state from accepting gold coin or silver coin as legal tender, and</a:t>
            </a:r>
          </a:p>
          <a:p>
            <a:pPr marL="514350" indent="-514350">
              <a:buAutoNum type="arabicPeriod"/>
            </a:pPr>
            <a:r>
              <a:rPr lang="en-US"/>
              <a:t>Any additional recommendations for consideration.</a:t>
            </a:r>
          </a:p>
        </p:txBody>
      </p:sp>
    </p:spTree>
    <p:extLst>
      <p:ext uri="{BB962C8B-B14F-4D97-AF65-F5344CB8AC3E}">
        <p14:creationId xmlns:p14="http://schemas.microsoft.com/office/powerpoint/2010/main" val="6259595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674B3A00-AD32-5822-6A53-9383BCAC39DB}"/>
              </a:ext>
            </a:extLst>
          </p:cNvPr>
          <p:cNvSpPr>
            <a:spLocks noGrp="1"/>
          </p:cNvSpPr>
          <p:nvPr>
            <p:ph type="title"/>
          </p:nvPr>
        </p:nvSpPr>
        <p:spPr/>
        <p:txBody>
          <a:bodyPr/>
          <a:lstStyle/>
          <a:p>
            <a:r>
              <a:rPr lang="en-US"/>
              <a:t>Application of Act by Governmental Entities</a:t>
            </a:r>
          </a:p>
        </p:txBody>
      </p:sp>
      <p:sp>
        <p:nvSpPr>
          <p:cNvPr id="4" name="Content Placeholder 3">
            <a:extLst>
              <a:ext uri="{FF2B5EF4-FFF2-40B4-BE49-F238E27FC236}">
                <a16:creationId xmlns:a16="http://schemas.microsoft.com/office/drawing/2014/main" id="{A55EC641-75CD-8B63-3EE7-69B2C96592AB}"/>
              </a:ext>
            </a:extLst>
          </p:cNvPr>
          <p:cNvSpPr>
            <a:spLocks noGrp="1"/>
          </p:cNvSpPr>
          <p:nvPr>
            <p:ph sz="half" idx="1"/>
          </p:nvPr>
        </p:nvSpPr>
        <p:spPr/>
        <p:txBody>
          <a:bodyPr>
            <a:normAutofit/>
          </a:bodyPr>
          <a:lstStyle/>
          <a:p>
            <a:r>
              <a:rPr lang="en-US"/>
              <a:t>To accept gold coin or silver coin, with limited exemptions, a governmental entity must enter into a written contract via competitive bidding with a designated qualified public depository.</a:t>
            </a:r>
          </a:p>
        </p:txBody>
      </p:sp>
      <p:sp>
        <p:nvSpPr>
          <p:cNvPr id="5" name="Content Placeholder 4">
            <a:extLst>
              <a:ext uri="{FF2B5EF4-FFF2-40B4-BE49-F238E27FC236}">
                <a16:creationId xmlns:a16="http://schemas.microsoft.com/office/drawing/2014/main" id="{32F71F21-5250-D4F8-20AB-815BB60757C6}"/>
              </a:ext>
            </a:extLst>
          </p:cNvPr>
          <p:cNvSpPr>
            <a:spLocks noGrp="1"/>
          </p:cNvSpPr>
          <p:nvPr>
            <p:ph sz="half" idx="2"/>
          </p:nvPr>
        </p:nvSpPr>
        <p:spPr/>
        <p:txBody>
          <a:bodyPr>
            <a:normAutofit/>
          </a:bodyPr>
          <a:lstStyle/>
          <a:p>
            <a:r>
              <a:rPr lang="en-US"/>
              <a:t>A governmental entity may not accept physical gold coin or silver coin. </a:t>
            </a:r>
            <a:r>
              <a:rPr lang="en-US" u="sng"/>
              <a:t>Electronic transfer must be used.</a:t>
            </a:r>
            <a:endParaRPr lang="en-US"/>
          </a:p>
          <a:p>
            <a:pPr marL="0" indent="0">
              <a:buNone/>
            </a:pPr>
            <a:endParaRPr lang="en-US"/>
          </a:p>
        </p:txBody>
      </p:sp>
      <p:sp>
        <p:nvSpPr>
          <p:cNvPr id="7" name="TextBox 6">
            <a:extLst>
              <a:ext uri="{FF2B5EF4-FFF2-40B4-BE49-F238E27FC236}">
                <a16:creationId xmlns:a16="http://schemas.microsoft.com/office/drawing/2014/main" id="{3007998A-A882-570E-6784-517960323D8D}"/>
              </a:ext>
            </a:extLst>
          </p:cNvPr>
          <p:cNvSpPr txBox="1"/>
          <p:nvPr/>
        </p:nvSpPr>
        <p:spPr>
          <a:xfrm>
            <a:off x="3091457" y="5034647"/>
            <a:ext cx="550247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hlinkClick r:id="rId3"/>
              </a:rPr>
              <a:t>List of Currently Designated Qualified Public Depositories</a:t>
            </a:r>
            <a:r>
              <a:rPr lang="en-US"/>
              <a:t> </a:t>
            </a:r>
          </a:p>
        </p:txBody>
      </p:sp>
    </p:spTree>
    <p:extLst>
      <p:ext uri="{BB962C8B-B14F-4D97-AF65-F5344CB8AC3E}">
        <p14:creationId xmlns:p14="http://schemas.microsoft.com/office/powerpoint/2010/main" val="3395343095"/>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2.05.14"/>
  <p:tag name="AS_TITLE" val="Aspose.Slides for .NET 4.0 Client Profile"/>
  <p:tag name="AS_VERSION" val="22.5"/>
</p:tagLst>
</file>

<file path=ppt/theme/theme1.xml><?xml version="1.0" encoding="utf-8"?>
<a:theme xmlns:r="http://schemas.openxmlformats.org/officeDocument/2006/relationships" xmlns:a="http://schemas.openxmlformats.org/drawingml/2006/main" name="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Calibri" panose="020f0502020204030204"/>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55B89365F73147885E529DD6741532" ma:contentTypeVersion="28" ma:contentTypeDescription="Create a new document." ma:contentTypeScope="" ma:versionID="66bfa7726f1090c365a85cd1676ecf63">
  <xsd:schema xmlns:xsd="http://www.w3.org/2001/XMLSchema" xmlns:xs="http://www.w3.org/2001/XMLSchema" xmlns:p="http://schemas.microsoft.com/office/2006/metadata/properties" xmlns:ns1="http://schemas.microsoft.com/sharepoint/v3" xmlns:ns2="dc2c3347-f4fc-408a-ae0d-6718c652c685" targetNamespace="http://schemas.microsoft.com/office/2006/metadata/properties" ma:root="true" ma:fieldsID="ab884db95e31ebdc40a66661cf64ac57" ns1:_="" ns2:_="">
    <xsd:import namespace="http://schemas.microsoft.com/sharepoint/v3"/>
    <xsd:import namespace="dc2c3347-f4fc-408a-ae0d-6718c652c685"/>
    <xsd:element name="properties">
      <xsd:complexType>
        <xsd:sequence>
          <xsd:element name="documentManagement">
            <xsd:complexType>
              <xsd:all>
                <xsd:element ref="ns2:Category0" minOccurs="0"/>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2c3347-f4fc-408a-ae0d-6718c652c685" elementFormDefault="qualified">
    <xsd:import namespace="http://schemas.microsoft.com/office/2006/documentManagement/types"/>
    <xsd:import namespace="http://schemas.microsoft.com/office/infopath/2007/PartnerControls"/>
    <xsd:element name="Category0" ma:index="4" nillable="true" ma:displayName="Category" ma:internalName="Category0" ma:readOnly="fals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0 xmlns="dc2c3347-f4fc-408a-ae0d-6718c652c68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C581A6-05D1-487A-A607-71C0395A6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2c3347-f4fc-408a-ae0d-6718c652c6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23B72B-4C46-4C44-9122-9971667111CD}">
  <ds:schemaRefs>
    <ds:schemaRef ds:uri="http://schemas.microsoft.com/sharepoint/v3/contenttype/forms"/>
  </ds:schemaRefs>
</ds:datastoreItem>
</file>

<file path=customXml/itemProps3.xml><?xml version="1.0" encoding="utf-8"?>
<ds:datastoreItem xmlns:ds="http://schemas.openxmlformats.org/officeDocument/2006/customXml" ds:itemID="{F0CA574E-AA90-4954-9F16-376F2DFBEAFE}">
  <ds:schemaRefs>
    <ds:schemaRef ds:uri="dc2c3347-f4fc-408a-ae0d-6718c652c68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33</Paragraphs>
  <Slides>6</Slides>
  <Notes>4</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6</vt:i4>
      </vt:variant>
    </vt:vector>
  </HeadingPairs>
  <TitlesOfParts>
    <vt:vector baseType="lpstr" size="11">
      <vt:lpstr>Arial</vt:lpstr>
      <vt:lpstr>Calibri</vt:lpstr>
      <vt:lpstr>Aptos Display</vt:lpstr>
      <vt:lpstr>Aptos</vt:lpstr>
      <vt:lpstr>Office Theme</vt:lpstr>
      <vt:lpstr>Gold and Silver Coin as Legal Tender</vt:lpstr>
      <vt:lpstr>Legislative Approach</vt:lpstr>
      <vt:lpstr>Timeline for Implementation</vt:lpstr>
      <vt:lpstr>Rulemaking</vt:lpstr>
      <vt:lpstr>Required Reporting</vt:lpstr>
      <vt:lpstr>Application of Act by Governmental Entities</vt:lpstr>
    </vt:vector>
  </TitlesOfParts>
  <LinksUpToDate>0</LinksUpToDate>
  <SharedDoc>0</SharedDoc>
  <HyperlinksChanged>0</HyperlinksChanged>
  <Application>Aspose.Slides for .NET</Application>
  <AppVersion>22.0500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2025-08-06T15:33:08.027</cp:lastPrinted>
  <dcterms:created xsi:type="dcterms:W3CDTF">2025-08-06T15:33:08Z</dcterms:created>
  <dcterms:modified xsi:type="dcterms:W3CDTF">2025-08-06T19:33:08Z</dcterms:modified>
</cp:coreProperties>
</file>