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gif" ContentType="image/gif"/>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5-->
<p:presentation xmlns:r="http://schemas.openxmlformats.org/officeDocument/2006/relationships" xmlns:a="http://schemas.openxmlformats.org/drawingml/2006/main" xmlns:p="http://schemas.openxmlformats.org/presentationml/2006/main" saveSubsetFonts="1">
  <p:sldMasterIdLst>
    <p:sldMasterId id="2147483648" r:id="rId4"/>
  </p:sldMasterIdLst>
  <p:notesMasterIdLst>
    <p:notesMasterId r:id="rId5"/>
  </p:notesMasterIdLst>
  <p:sldIdLst>
    <p:sldId id="256" r:id="rId6"/>
    <p:sldId id="257" r:id="rId7"/>
    <p:sldId id="259" r:id="rId8"/>
    <p:sldId id="262" r:id="rId9"/>
    <p:sldId id="266" r:id="rId10"/>
    <p:sldId id="283" r:id="rId11"/>
    <p:sldId id="327" r:id="rId12"/>
    <p:sldId id="292" r:id="rId13"/>
    <p:sldId id="289" r:id="rId14"/>
    <p:sldId id="290" r:id="rId15"/>
    <p:sldId id="328" r:id="rId16"/>
    <p:sldId id="276"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lastCol>
    <a:firstCol>
      <a:tcTxStyle b="on"/>
    </a:firstCol>
    <a:lastRow>
      <a:tcTxStyle b="on"/>
      <a:tcStyle>
        <a:tcBdr>
          <a:top>
            <a:ln w="25400" cmpd="sng">
              <a:solidFill>
                <a:schemeClr val="accent5"/>
              </a:solidFill>
            </a:ln>
          </a:top>
        </a:tcBdr>
        <a:fill>
          <a:solidFill>
            <a:schemeClr val="accent5">
              <a:tint val="20000"/>
            </a:schemeClr>
          </a:solidFill>
        </a:fill>
      </a:tcStyle>
    </a:lastRow>
    <a:firstRow>
      <a:tcTxStyle b="on"/>
      <a:tcStyle>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59" autoAdjust="0"/>
  </p:normalViewPr>
  <p:slideViewPr>
    <p:cSldViewPr snapToGrid="0">
      <p:cViewPr varScale="1">
        <p:scale>
          <a:sx n="145" d="100"/>
          <a:sy n="145" d="100"/>
        </p:scale>
        <p:origin x="3084" y="12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tags" Target="tags/tag1.xml" /><Relationship Id="rId19" Type="http://schemas.microsoft.com/office/2016/11/relationships/changesInfo" Target="changesInfos/changesInfo1.xml" /><Relationship Id="rId2" Type="http://schemas.openxmlformats.org/officeDocument/2006/relationships/customXml" Target="../customXml/item2.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andowski, Jim" userId="aac8f26a-fe19-4041-8156-dcd35f08b952" providerId="ADAL" clId="{2D207D65-E770-4A4A-8E88-DDAA606B22FE}"/>
    <pc:docChg chg="custSel modSld">
      <pc:chgData name="Lewandowski, Jim" userId="aac8f26a-fe19-4041-8156-dcd35f08b952" providerId="ADAL" clId="{2D207D65-E770-4A4A-8E88-DDAA606B22FE}" dt="2023-10-23T16:51:02.066" v="274" actId="33524"/>
      <pc:docMkLst>
        <pc:docMk/>
      </pc:docMkLst>
      <pc:sldChg chg="modNotesTx">
        <pc:chgData name="Lewandowski, Jim" userId="aac8f26a-fe19-4041-8156-dcd35f08b952" providerId="ADAL" clId="{2D207D65-E770-4A4A-8E88-DDAA606B22FE}" dt="2023-10-23T16:45:48.852" v="209" actId="33524"/>
        <pc:sldMkLst>
          <pc:docMk/>
          <pc:sldMk cId="2986931362" sldId="262"/>
        </pc:sldMkLst>
      </pc:sldChg>
      <pc:sldChg chg="modNotesTx">
        <pc:chgData name="Lewandowski, Jim" userId="aac8f26a-fe19-4041-8156-dcd35f08b952" providerId="ADAL" clId="{2D207D65-E770-4A4A-8E88-DDAA606B22FE}" dt="2023-10-23T16:46:18.537" v="212" actId="20577"/>
        <pc:sldMkLst>
          <pc:docMk/>
          <pc:sldMk cId="2375552691" sldId="283"/>
        </pc:sldMkLst>
      </pc:sldChg>
      <pc:sldChg chg="modNotesTx">
        <pc:chgData name="Lewandowski, Jim" userId="aac8f26a-fe19-4041-8156-dcd35f08b952" providerId="ADAL" clId="{2D207D65-E770-4A4A-8E88-DDAA606B22FE}" dt="2023-10-23T16:48:11.739" v="235" actId="20577"/>
        <pc:sldMkLst>
          <pc:docMk/>
          <pc:sldMk cId="4284235517" sldId="289"/>
        </pc:sldMkLst>
      </pc:sldChg>
      <pc:sldChg chg="modNotesTx">
        <pc:chgData name="Lewandowski, Jim" userId="aac8f26a-fe19-4041-8156-dcd35f08b952" providerId="ADAL" clId="{2D207D65-E770-4A4A-8E88-DDAA606B22FE}" dt="2023-10-23T16:50:43.269" v="273" actId="20577"/>
        <pc:sldMkLst>
          <pc:docMk/>
          <pc:sldMk cId="1383481859" sldId="290"/>
        </pc:sldMkLst>
      </pc:sldChg>
      <pc:sldChg chg="modNotesTx">
        <pc:chgData name="Lewandowski, Jim" userId="aac8f26a-fe19-4041-8156-dcd35f08b952" providerId="ADAL" clId="{2D207D65-E770-4A4A-8E88-DDAA606B22FE}" dt="2023-10-23T16:47:41.771" v="233" actId="20577"/>
        <pc:sldMkLst>
          <pc:docMk/>
          <pc:sldMk cId="2897110552" sldId="292"/>
        </pc:sldMkLst>
      </pc:sldChg>
      <pc:sldChg chg="modNotesTx">
        <pc:chgData name="Lewandowski, Jim" userId="aac8f26a-fe19-4041-8156-dcd35f08b952" providerId="ADAL" clId="{2D207D65-E770-4A4A-8E88-DDAA606B22FE}" dt="2023-10-23T16:51:02.066" v="274" actId="33524"/>
        <pc:sldMkLst>
          <pc:docMk/>
          <pc:sldMk cId="840719003" sldId="328"/>
        </pc:sldMkLst>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9EA04-B2DE-4073-AE48-38F1F1611470}"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EB24E-88D6-4030-8DEE-6036F7EDEF04}" type="slidenum">
              <a:rPr lang="en-US" smtClean="0"/>
              <a:t>‹#›</a:t>
            </a:fld>
            <a:endParaRPr lang="en-US"/>
          </a:p>
        </p:txBody>
      </p:sp>
    </p:spTree>
    <p:extLst>
      <p:ext uri="{BB962C8B-B14F-4D97-AF65-F5344CB8AC3E}">
        <p14:creationId xmlns:p14="http://schemas.microsoft.com/office/powerpoint/2010/main" val="19458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this opportunity to share Agriculture’s approach to planning and preparation for Florida PALM.</a:t>
            </a:r>
          </a:p>
        </p:txBody>
      </p:sp>
      <p:sp>
        <p:nvSpPr>
          <p:cNvPr id="4" name="Slide Number Placeholder 3"/>
          <p:cNvSpPr>
            <a:spLocks noGrp="1"/>
          </p:cNvSpPr>
          <p:nvPr>
            <p:ph type="sldNum" sz="quarter" idx="5"/>
          </p:nvPr>
        </p:nvSpPr>
        <p:spPr/>
        <p:txBody>
          <a:bodyPr/>
          <a:lstStyle/>
          <a:p>
            <a:fld id="{953EB24E-88D6-4030-8DEE-6036F7EDEF04}" type="slidenum">
              <a:rPr lang="en-US" smtClean="0"/>
              <a:t>1</a:t>
            </a:fld>
            <a:endParaRPr lang="en-US"/>
          </a:p>
        </p:txBody>
      </p:sp>
    </p:spTree>
    <p:extLst>
      <p:ext uri="{BB962C8B-B14F-4D97-AF65-F5344CB8AC3E}">
        <p14:creationId xmlns:p14="http://schemas.microsoft.com/office/powerpoint/2010/main" val="35023602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PRT is our staff aug group of PMs, developers, and business analysts assisting with system remediation.</a:t>
            </a:r>
          </a:p>
          <a:p>
            <a:pPr marL="171450" indent="-171450">
              <a:buFont typeface="Arial" panose="020b0604020202020204" pitchFamily="34" charset="0"/>
              <a:buChar char="•"/>
            </a:pPr>
            <a:r>
              <a:rPr lang="en-US"/>
              <a:t>DIOs (Division Information Officers) reside in each division, and we engage them to ensure impacted technical processes are captured.</a:t>
            </a:r>
          </a:p>
          <a:p>
            <a:pPr marL="171450" indent="-171450">
              <a:buFont typeface="Arial" panose="020b0604020202020204" pitchFamily="34" charset="0"/>
              <a:buChar char="•"/>
            </a:pPr>
            <a:r>
              <a:rPr lang="en-US"/>
              <a:t>Fiscal Liaisons reside in each division to manage the financial process of divisions.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division of Administrations DIO is a member of the core CCN, and we all work collaboratively to ensure we are mapping systems and associated processes for analysis of the impact PALM will have. We are planning some enhancements for better integration with PALM as well as ensuring FDACS can speak the new PALM language of the COA.</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53EB24E-88D6-4030-8DEE-6036F7EDEF04}" type="slidenum">
              <a:rPr lang="en-US" smtClean="0"/>
              <a:t>10</a:t>
            </a:fld>
            <a:endParaRPr lang="en-US"/>
          </a:p>
        </p:txBody>
      </p:sp>
    </p:spTree>
    <p:extLst>
      <p:ext uri="{BB962C8B-B14F-4D97-AF65-F5344CB8AC3E}">
        <p14:creationId xmlns:p14="http://schemas.microsoft.com/office/powerpoint/2010/main" val="29341988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FDACS is ahead of the game in some areas and on time in others. I admit that I lose sleep on occasion or have those 2am ideas that wake me up because I know there will be obstacles and issues that get in the way. It is the goal of each person involved on the FDACS side of this project, that we have the best seat on the bus possible.</a:t>
            </a:r>
          </a:p>
        </p:txBody>
      </p:sp>
      <p:sp>
        <p:nvSpPr>
          <p:cNvPr id="4" name="Slide Number Placeholder 3"/>
          <p:cNvSpPr>
            <a:spLocks noGrp="1"/>
          </p:cNvSpPr>
          <p:nvPr>
            <p:ph type="sldNum" sz="quarter" idx="5"/>
          </p:nvPr>
        </p:nvSpPr>
        <p:spPr/>
        <p:txBody>
          <a:bodyPr/>
          <a:lstStyle/>
          <a:p>
            <a:fld id="{953EB24E-88D6-4030-8DEE-6036F7EDEF04}" type="slidenum">
              <a:rPr lang="en-US" smtClean="0"/>
              <a:t>11</a:t>
            </a:fld>
            <a:endParaRPr lang="en-US"/>
          </a:p>
        </p:txBody>
      </p:sp>
    </p:spTree>
    <p:extLst>
      <p:ext uri="{BB962C8B-B14F-4D97-AF65-F5344CB8AC3E}">
        <p14:creationId xmlns:p14="http://schemas.microsoft.com/office/powerpoint/2010/main" val="152211316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presentation I am going to speak on the following points.</a:t>
            </a:r>
          </a:p>
        </p:txBody>
      </p:sp>
      <p:sp>
        <p:nvSpPr>
          <p:cNvPr id="4" name="Slide Number Placeholder 3"/>
          <p:cNvSpPr>
            <a:spLocks noGrp="1"/>
          </p:cNvSpPr>
          <p:nvPr>
            <p:ph type="sldNum" sz="quarter" idx="5"/>
          </p:nvPr>
        </p:nvSpPr>
        <p:spPr/>
        <p:txBody>
          <a:bodyPr/>
          <a:lstStyle/>
          <a:p>
            <a:fld id="{953EB24E-88D6-4030-8DEE-6036F7EDEF04}" type="slidenum">
              <a:rPr lang="en-US" smtClean="0"/>
              <a:t>2</a:t>
            </a:fld>
            <a:endParaRPr lang="en-US"/>
          </a:p>
        </p:txBody>
      </p:sp>
    </p:spTree>
    <p:extLst>
      <p:ext uri="{BB962C8B-B14F-4D97-AF65-F5344CB8AC3E}">
        <p14:creationId xmlns:p14="http://schemas.microsoft.com/office/powerpoint/2010/main" val="285762516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FDACS does more than manage cows, although we do that too. We have 16 divisions and offices with vastly different missions.</a:t>
            </a:r>
          </a:p>
        </p:txBody>
      </p:sp>
      <p:sp>
        <p:nvSpPr>
          <p:cNvPr id="4" name="Slide Number Placeholder 3"/>
          <p:cNvSpPr>
            <a:spLocks noGrp="1"/>
          </p:cNvSpPr>
          <p:nvPr>
            <p:ph type="sldNum" sz="quarter" idx="5"/>
          </p:nvPr>
        </p:nvSpPr>
        <p:spPr/>
        <p:txBody>
          <a:bodyPr/>
          <a:lstStyle/>
          <a:p>
            <a:fld id="{953EB24E-88D6-4030-8DEE-6036F7EDEF04}" type="slidenum">
              <a:rPr lang="en-US" smtClean="0"/>
              <a:t>3</a:t>
            </a:fld>
            <a:endParaRPr lang="en-US"/>
          </a:p>
        </p:txBody>
      </p:sp>
    </p:spTree>
    <p:extLst>
      <p:ext uri="{BB962C8B-B14F-4D97-AF65-F5344CB8AC3E}">
        <p14:creationId xmlns:p14="http://schemas.microsoft.com/office/powerpoint/2010/main" val="135582084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our many divisions and offices that do meaningful and impactful work. For example, the division of Licensing offers a permit to carry a concealed weapon whereas the division of Food, Nutrition, and Wellness manages the National School Lunch Program for the state of Florida. AgLaw is our law enforcement branch, and the Forest Service manages over 1 million acres of state forests.</a:t>
            </a:r>
          </a:p>
        </p:txBody>
      </p:sp>
      <p:sp>
        <p:nvSpPr>
          <p:cNvPr id="4" name="Slide Number Placeholder 3"/>
          <p:cNvSpPr>
            <a:spLocks noGrp="1"/>
          </p:cNvSpPr>
          <p:nvPr>
            <p:ph type="sldNum" sz="quarter" idx="5"/>
          </p:nvPr>
        </p:nvSpPr>
        <p:spPr/>
        <p:txBody>
          <a:bodyPr/>
          <a:lstStyle/>
          <a:p>
            <a:fld id="{953EB24E-88D6-4030-8DEE-6036F7EDEF04}" type="slidenum">
              <a:rPr lang="en-US" smtClean="0"/>
              <a:t>4</a:t>
            </a:fld>
            <a:endParaRPr lang="en-US"/>
          </a:p>
        </p:txBody>
      </p:sp>
    </p:spTree>
    <p:extLst>
      <p:ext uri="{BB962C8B-B14F-4D97-AF65-F5344CB8AC3E}">
        <p14:creationId xmlns:p14="http://schemas.microsoft.com/office/powerpoint/2010/main" val="232818930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AIMS is our MFMP. It is a homegrown, enterprise, Oracle system in place since 2002. AIMS is a one-stop shop for contract approval flow, multi-year agreements, disbursements processing, document storage, and performs batch uploads to FLAIR daily.</a:t>
            </a:r>
          </a:p>
        </p:txBody>
      </p:sp>
      <p:sp>
        <p:nvSpPr>
          <p:cNvPr id="4" name="Slide Number Placeholder 3"/>
          <p:cNvSpPr>
            <a:spLocks noGrp="1"/>
          </p:cNvSpPr>
          <p:nvPr>
            <p:ph type="sldNum" sz="quarter" idx="5"/>
          </p:nvPr>
        </p:nvSpPr>
        <p:spPr/>
        <p:txBody>
          <a:bodyPr/>
          <a:lstStyle/>
          <a:p>
            <a:fld id="{953EB24E-88D6-4030-8DEE-6036F7EDEF04}" type="slidenum">
              <a:rPr lang="en-US" smtClean="0"/>
              <a:t>5</a:t>
            </a:fld>
            <a:endParaRPr lang="en-US"/>
          </a:p>
        </p:txBody>
      </p:sp>
    </p:spTree>
    <p:extLst>
      <p:ext uri="{BB962C8B-B14F-4D97-AF65-F5344CB8AC3E}">
        <p14:creationId xmlns:p14="http://schemas.microsoft.com/office/powerpoint/2010/main" val="361164016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 is our revenue system used by only our Revenue Section in Finance and Accounting. This system records all department revenues, creates reports for each division’s different missions, creates receivables in FLAIR, processes and tracks refunds, and batch uploads to FLAIR daily.</a:t>
            </a:r>
          </a:p>
        </p:txBody>
      </p:sp>
      <p:sp>
        <p:nvSpPr>
          <p:cNvPr id="4" name="Slide Number Placeholder 3"/>
          <p:cNvSpPr>
            <a:spLocks noGrp="1"/>
          </p:cNvSpPr>
          <p:nvPr>
            <p:ph type="sldNum" sz="quarter" idx="5"/>
          </p:nvPr>
        </p:nvSpPr>
        <p:spPr/>
        <p:txBody>
          <a:bodyPr/>
          <a:lstStyle/>
          <a:p>
            <a:fld id="{953EB24E-88D6-4030-8DEE-6036F7EDEF04}" type="slidenum">
              <a:rPr lang="en-US" smtClean="0"/>
              <a:t>6</a:t>
            </a:fld>
            <a:endParaRPr lang="en-US"/>
          </a:p>
        </p:txBody>
      </p:sp>
    </p:spTree>
    <p:extLst>
      <p:ext uri="{BB962C8B-B14F-4D97-AF65-F5344CB8AC3E}">
        <p14:creationId xmlns:p14="http://schemas.microsoft.com/office/powerpoint/2010/main" val="137705930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to the Change Champion Network. We will change the Florida! The FDACS CCN has 13 core members, 8 staff aug positions, 3 OPS, and shelf SMEs. The term “shelf SME” refers to SMEs who are engaged for their specific expertise as needed and may not be involved in every single task, function, or process. This includes over 30 division representatives which include IT staff, fiscal staff, and division directors as needed.</a:t>
            </a:r>
          </a:p>
        </p:txBody>
      </p:sp>
      <p:sp>
        <p:nvSpPr>
          <p:cNvPr id="4" name="Slide Number Placeholder 3"/>
          <p:cNvSpPr>
            <a:spLocks noGrp="1"/>
          </p:cNvSpPr>
          <p:nvPr>
            <p:ph type="sldNum" sz="quarter" idx="5"/>
          </p:nvPr>
        </p:nvSpPr>
        <p:spPr/>
        <p:txBody>
          <a:bodyPr/>
          <a:lstStyle/>
          <a:p>
            <a:fld id="{953EB24E-88D6-4030-8DEE-6036F7EDEF04}" type="slidenum">
              <a:rPr lang="en-US" smtClean="0"/>
              <a:t>7</a:t>
            </a:fld>
            <a:endParaRPr lang="en-US"/>
          </a:p>
        </p:txBody>
      </p:sp>
    </p:spTree>
    <p:extLst>
      <p:ext uri="{BB962C8B-B14F-4D97-AF65-F5344CB8AC3E}">
        <p14:creationId xmlns:p14="http://schemas.microsoft.com/office/powerpoint/2010/main" val="400325614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have built our CCN using a flat org chart. The CCN includes division directors, bureau chiefs, managers, analysts, and frontline staff, all of whom are encouraged to contribute. Everyone has a voice. We don’t just try to think outside the box… we got rid of the box. The craziest ideas are welcomed, discussed, and vetted.</a:t>
            </a:r>
          </a:p>
          <a:p>
            <a:pPr marL="171450" indent="-171450">
              <a:buFont typeface="Arial" panose="020b0604020202020204" pitchFamily="34" charset="0"/>
              <a:buChar char="•"/>
            </a:pPr>
            <a:r>
              <a:rPr lang="en-US"/>
              <a:t>We have had our “book club” for 3 years now. PALM tasks for example, are not assigned to one person. Every member of the CCN reads and interprets the task from their SME perspective, and then it is discussed to ensure we have the most complete understanding from the best, most impactful perspective.</a:t>
            </a:r>
          </a:p>
          <a:p>
            <a:pPr marL="171450" indent="-171450">
              <a:buFont typeface="Arial" panose="020b0604020202020204" pitchFamily="34" charset="0"/>
              <a:buChar char="•"/>
            </a:pPr>
            <a:r>
              <a:rPr lang="en-US"/>
              <a:t>While the CCN makes many decisions in the details, it also acts as an advisory council to executive leadership for policy and enterprise IT changes regarding PALM. We present all the options with the CCN favorite as the recommendation.</a:t>
            </a:r>
          </a:p>
          <a:p>
            <a:pPr marL="171450" indent="-171450">
              <a:buFont typeface="Arial" panose="020b0604020202020204" pitchFamily="34" charset="0"/>
              <a:buChar char="•"/>
            </a:pPr>
            <a:r>
              <a:rPr lang="en-US"/>
              <a:t>We have also begun what we call “knowledge rebuilding”. When anyone separates, the new employee taking their place is immediately exposed to PALM, its many resources, and the agency approach.</a:t>
            </a:r>
          </a:p>
        </p:txBody>
      </p:sp>
      <p:sp>
        <p:nvSpPr>
          <p:cNvPr id="4" name="Slide Number Placeholder 3"/>
          <p:cNvSpPr>
            <a:spLocks noGrp="1"/>
          </p:cNvSpPr>
          <p:nvPr>
            <p:ph type="sldNum" sz="quarter" idx="5"/>
          </p:nvPr>
        </p:nvSpPr>
        <p:spPr/>
        <p:txBody>
          <a:bodyPr/>
          <a:lstStyle/>
          <a:p>
            <a:fld id="{953EB24E-88D6-4030-8DEE-6036F7EDEF04}" type="slidenum">
              <a:rPr lang="en-US" smtClean="0"/>
              <a:t>8</a:t>
            </a:fld>
            <a:endParaRPr lang="en-US"/>
          </a:p>
        </p:txBody>
      </p:sp>
    </p:spTree>
    <p:extLst>
      <p:ext uri="{BB962C8B-B14F-4D97-AF65-F5344CB8AC3E}">
        <p14:creationId xmlns:p14="http://schemas.microsoft.com/office/powerpoint/2010/main" val="17419124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are not reinventing the wheel. We just got better tires.</a:t>
            </a:r>
          </a:p>
          <a:p>
            <a:pPr marL="171450" indent="-171450">
              <a:buFont typeface="Arial" panose="020b0604020202020204" pitchFamily="34" charset="0"/>
              <a:buChar char="•"/>
            </a:pPr>
            <a:r>
              <a:rPr lang="en-US"/>
              <a:t>We use PALM tools (posters, website, recordings) to communicate coming changes.</a:t>
            </a:r>
          </a:p>
          <a:p>
            <a:pPr marL="171450" indent="-171450">
              <a:buFont typeface="Arial" panose="020b0604020202020204" pitchFamily="34" charset="0"/>
              <a:buChar char="•"/>
            </a:pPr>
            <a:r>
              <a:rPr lang="en-US"/>
              <a:t>We use email updates to keep PALM at the forefront of everyone’s mind.</a:t>
            </a:r>
          </a:p>
          <a:p>
            <a:pPr marL="171450" indent="-171450">
              <a:buFont typeface="Arial" panose="020b0604020202020204" pitchFamily="34" charset="0"/>
              <a:buChar char="•"/>
            </a:pPr>
            <a:r>
              <a:rPr lang="en-US"/>
              <a:t>Every scheduled meeting either has an agenda item to speak about PALM, or we look for openings to explain how PALM will impact what we are discussing.</a:t>
            </a:r>
          </a:p>
          <a:p>
            <a:pPr marL="171450" indent="-171450">
              <a:buFont typeface="Arial" panose="020b0604020202020204" pitchFamily="34" charset="0"/>
              <a:buChar char="•"/>
            </a:pPr>
            <a:r>
              <a:rPr lang="en-US"/>
              <a:t>We are honest and transparent. We don’t give concrete answers with incomplete information. If we are conceptualizing an idea, we make sure that is known.</a:t>
            </a:r>
          </a:p>
          <a:p>
            <a:pPr marL="171450" indent="-171450">
              <a:buFont typeface="Arial" panose="020b0604020202020204" pitchFamily="34" charset="0"/>
              <a:buChar char="•"/>
            </a:pPr>
            <a:r>
              <a:rPr lang="en-US"/>
              <a:t>Lastly, every discussion on current processes or issues comes with “What will PALM change what we are talking about?”.</a:t>
            </a:r>
          </a:p>
        </p:txBody>
      </p:sp>
      <p:sp>
        <p:nvSpPr>
          <p:cNvPr id="4" name="Slide Number Placeholder 3"/>
          <p:cNvSpPr>
            <a:spLocks noGrp="1"/>
          </p:cNvSpPr>
          <p:nvPr>
            <p:ph type="sldNum" sz="quarter" idx="5"/>
          </p:nvPr>
        </p:nvSpPr>
        <p:spPr/>
        <p:txBody>
          <a:bodyPr/>
          <a:lstStyle/>
          <a:p>
            <a:fld id="{953EB24E-88D6-4030-8DEE-6036F7EDEF04}" type="slidenum">
              <a:rPr lang="en-US" smtClean="0"/>
              <a:t>9</a:t>
            </a:fld>
            <a:endParaRPr lang="en-US"/>
          </a:p>
        </p:txBody>
      </p:sp>
    </p:spTree>
    <p:extLst>
      <p:ext uri="{BB962C8B-B14F-4D97-AF65-F5344CB8AC3E}">
        <p14:creationId xmlns:p14="http://schemas.microsoft.com/office/powerpoint/2010/main" val="229217089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480B9764-DF9D-498B-A1E4-BF3CA9E39636}"/>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22C5568-21DC-4B76-BECF-6DDC359FD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DEFA2DED-1CC9-45B1-9727-42832E4934B5}"/>
              </a:ext>
            </a:extLst>
          </p:cNvPr>
          <p:cNvSpPr/>
          <p:nvPr userDrawn="1"/>
        </p:nvSpPr>
        <p:spPr>
          <a:xfrm>
            <a:off x="-43543" y="-93503"/>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AFA552-35F5-482C-8B2A-65AEE1B4CB4F}"/>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Rounded MT Bold" panose="020f0704030504030204" pitchFamily="34" charset="0"/>
              </a:rPr>
              <a:t>Florida Department of Agriculture and Consumer Services</a:t>
            </a:r>
          </a:p>
        </p:txBody>
      </p:sp>
      <p:pic>
        <p:nvPicPr>
          <p:cNvPr id="11" name="Picture 10" descr="Logo&#10;&#10;Description automatically generated">
            <a:extLst>
              <a:ext uri="{FF2B5EF4-FFF2-40B4-BE49-F238E27FC236}">
                <a16:creationId xmlns:a16="http://schemas.microsoft.com/office/drawing/2014/main" id="{425435A5-636F-4044-94D6-F2197CC7431B}"/>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92350" y="5349875"/>
            <a:ext cx="1363880" cy="1363880"/>
          </a:xfrm>
          <a:prstGeom prst="rect">
            <a:avLst/>
          </a:prstGeom>
        </p:spPr>
      </p:pic>
    </p:spTree>
    <p:extLst>
      <p:ext uri="{BB962C8B-B14F-4D97-AF65-F5344CB8AC3E}">
        <p14:creationId xmlns:p14="http://schemas.microsoft.com/office/powerpoint/2010/main" val="36032906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19F41E0E-B921-4B9A-8CDA-89AE0632C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FF438F-7105-40F0-9F6E-7C872B082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DCFB691-2B56-4068-B8E5-02251E264803}"/>
              </a:ext>
            </a:extLst>
          </p:cNvPr>
          <p:cNvSpPr>
            <a:spLocks noGrp="1"/>
          </p:cNvSpPr>
          <p:nvPr>
            <p:ph type="sldNum" sz="quarter" idx="10"/>
          </p:nvPr>
        </p:nvSpPr>
        <p:spPr/>
        <p:txBody>
          <a:bodyPr/>
          <a:lstStyle/>
          <a:p>
            <a:fld id="{D8DED23D-15D3-4FD7-9BA1-450479129B85}" type="slidenum">
              <a:rPr lang="en-US" smtClean="0"/>
              <a:t>‹#›</a:t>
            </a:fld>
            <a:endParaRPr lang="en-US"/>
          </a:p>
        </p:txBody>
      </p:sp>
      <p:sp>
        <p:nvSpPr>
          <p:cNvPr id="9" name="Freeform: Shape 8">
            <a:extLst>
              <a:ext uri="{FF2B5EF4-FFF2-40B4-BE49-F238E27FC236}">
                <a16:creationId xmlns:a16="http://schemas.microsoft.com/office/drawing/2014/main" id="{579DCAD5-03C4-4223-B9C0-08CF1BFAD7D5}"/>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E62A5F2-A5FA-4360-B154-D346C2E1362B}"/>
              </a:ext>
            </a:extLst>
          </p:cNvPr>
          <p:cNvSpPr/>
          <p:nvPr userDrawn="1"/>
        </p:nvSpPr>
        <p:spPr>
          <a:xfrm>
            <a:off x="-43543" y="-93503"/>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A9CA65-C6AD-4E99-9B90-F4C6F42889E8}"/>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spTree>
    <p:extLst>
      <p:ext uri="{BB962C8B-B14F-4D97-AF65-F5344CB8AC3E}">
        <p14:creationId xmlns:p14="http://schemas.microsoft.com/office/powerpoint/2010/main" val="11655530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7" name="Freeform: Shape 6">
            <a:extLst>
              <a:ext uri="{FF2B5EF4-FFF2-40B4-BE49-F238E27FC236}">
                <a16:creationId xmlns:a16="http://schemas.microsoft.com/office/drawing/2014/main" id="{4740BBE3-4536-4B2F-AAF6-8D43ED29933A}"/>
              </a:ext>
            </a:extLst>
          </p:cNvPr>
          <p:cNvSpPr/>
          <p:nvPr userDrawn="1"/>
        </p:nvSpPr>
        <p:spPr>
          <a:xfrm>
            <a:off x="-43543" y="-93503"/>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E34C6-8E5F-4E5C-BA2A-33BD3579CD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pic>
        <p:nvPicPr>
          <p:cNvPr id="9" name="Picture 8" descr="Logo&#10;&#10;Description automatically generated">
            <a:extLst>
              <a:ext uri="{FF2B5EF4-FFF2-40B4-BE49-F238E27FC236}">
                <a16:creationId xmlns:a16="http://schemas.microsoft.com/office/drawing/2014/main" id="{63AE2AAF-A62E-4313-A082-986444F05CFD}"/>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07060" y="0"/>
            <a:ext cx="1964640" cy="1964640"/>
          </a:xfrm>
          <a:prstGeom prst="rect">
            <a:avLst/>
          </a:prstGeom>
        </p:spPr>
      </p:pic>
      <p:sp>
        <p:nvSpPr>
          <p:cNvPr id="3" name="Text Placeholder 2">
            <a:extLst>
              <a:ext uri="{FF2B5EF4-FFF2-40B4-BE49-F238E27FC236}">
                <a16:creationId xmlns:a16="http://schemas.microsoft.com/office/drawing/2014/main" id="{3DECF1E8-664A-41FD-80D7-60382B153E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F0815AD0-5211-481D-BE8B-8C549994E1BB}"/>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Rounded MT Bold" panose="020f0704030504030204" pitchFamily="34" charset="0"/>
              </a:rPr>
              <a:t>Florida Department of Agriculture and Consumer Services</a:t>
            </a:r>
          </a:p>
        </p:txBody>
      </p:sp>
    </p:spTree>
    <p:extLst>
      <p:ext uri="{BB962C8B-B14F-4D97-AF65-F5344CB8AC3E}">
        <p14:creationId xmlns:p14="http://schemas.microsoft.com/office/powerpoint/2010/main" val="26162534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grpSp>
        <p:nvGrpSpPr>
          <p:cNvPr id="11" name="Group 10">
            <a:extLst>
              <a:ext uri="{FF2B5EF4-FFF2-40B4-BE49-F238E27FC236}">
                <a16:creationId xmlns:a16="http://schemas.microsoft.com/office/drawing/2014/main" id="{A58FAE95-D0E6-486E-8AC6-1A2FC518C302}"/>
              </a:ext>
            </a:extLst>
          </p:cNvPr>
          <p:cNvGrpSpPr/>
          <p:nvPr userDrawn="1"/>
        </p:nvGrpSpPr>
        <p:grpSpPr>
          <a:xfrm rot="16200000">
            <a:off x="-2835828" y="2764952"/>
            <a:ext cx="6549237" cy="906609"/>
            <a:chOff x="-43543" y="-108017"/>
            <a:chExt cx="12279086" cy="906609"/>
          </a:xfrm>
        </p:grpSpPr>
        <p:sp>
          <p:nvSpPr>
            <p:cNvPr id="8" name="Freeform: Shape 7">
              <a:extLst>
                <a:ext uri="{FF2B5EF4-FFF2-40B4-BE49-F238E27FC236}">
                  <a16:creationId xmlns:a16="http://schemas.microsoft.com/office/drawing/2014/main" id="{127D98E3-F74C-4DF8-836A-6941BAB84537}"/>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6B207AF-813A-4F72-8F3A-DC8C002BD009}"/>
                </a:ext>
              </a:extLst>
            </p:cNvPr>
            <p:cNvSpPr/>
            <p:nvPr userDrawn="1"/>
          </p:nvSpPr>
          <p:spPr>
            <a:xfrm>
              <a:off x="-43543" y="-108017"/>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E9824B3-85FD-45FD-854F-50AB1FDCC3C0}"/>
              </a:ext>
            </a:extLst>
          </p:cNvPr>
          <p:cNvGrpSpPr/>
          <p:nvPr userDrawn="1"/>
        </p:nvGrpSpPr>
        <p:grpSpPr>
          <a:xfrm rot="5400000">
            <a:off x="8471334" y="2772209"/>
            <a:ext cx="6549237" cy="892095"/>
            <a:chOff x="-43543" y="-93503"/>
            <a:chExt cx="12279086" cy="892095"/>
          </a:xfrm>
        </p:grpSpPr>
        <p:sp>
          <p:nvSpPr>
            <p:cNvPr id="13" name="Freeform: Shape 12">
              <a:extLst>
                <a:ext uri="{FF2B5EF4-FFF2-40B4-BE49-F238E27FC236}">
                  <a16:creationId xmlns:a16="http://schemas.microsoft.com/office/drawing/2014/main" id="{C4A70572-8E58-459C-B330-DA3663E0D7E4}"/>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DB58D20-8049-4A2D-ABAA-4A3157A303EB}"/>
                </a:ext>
              </a:extLst>
            </p:cNvPr>
            <p:cNvSpPr/>
            <p:nvPr userDrawn="1"/>
          </p:nvSpPr>
          <p:spPr>
            <a:xfrm>
              <a:off x="-43543" y="-93503"/>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85ADC4B-320A-430E-87C6-C8752A394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B6FF1-D516-4904-B24F-21CA47C44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9BCF0F-8E6A-44F7-9D4C-288B4B987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3A9E7EF-4ED3-4E7F-92D0-EBB6D65DB43F}"/>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spTree>
    <p:extLst>
      <p:ext uri="{BB962C8B-B14F-4D97-AF65-F5344CB8AC3E}">
        <p14:creationId xmlns:p14="http://schemas.microsoft.com/office/powerpoint/2010/main" val="222016465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F7024A56-2E7A-44C3-B0F2-744009870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3A255E-581A-4AF6-8F1F-AE881CA58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6F451-50D9-4FD2-9B5D-E528451C1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FAE23-D8A2-4981-9A61-9451E41BE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1DAF1F-F25C-4D01-B94D-6F1012583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BF5EBA7E-94AA-4B4A-A7E1-1C94E9A4B83D}"/>
              </a:ext>
            </a:extLst>
          </p:cNvPr>
          <p:cNvGrpSpPr/>
          <p:nvPr userDrawn="1"/>
        </p:nvGrpSpPr>
        <p:grpSpPr>
          <a:xfrm rot="5400000">
            <a:off x="8227085" y="3030971"/>
            <a:ext cx="7066762" cy="892095"/>
            <a:chOff x="-43543" y="-93503"/>
            <a:chExt cx="12279086" cy="892095"/>
          </a:xfrm>
        </p:grpSpPr>
        <p:sp>
          <p:nvSpPr>
            <p:cNvPr id="14" name="Freeform: Shape 13">
              <a:extLst>
                <a:ext uri="{FF2B5EF4-FFF2-40B4-BE49-F238E27FC236}">
                  <a16:creationId xmlns:a16="http://schemas.microsoft.com/office/drawing/2014/main" id="{0265AA8B-DDFB-44D4-B04D-BD70DF7895BF}"/>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39BAFAD-6FC6-4B52-AE8F-107D45501042}"/>
                </a:ext>
              </a:extLst>
            </p:cNvPr>
            <p:cNvSpPr/>
            <p:nvPr userDrawn="1"/>
          </p:nvSpPr>
          <p:spPr>
            <a:xfrm>
              <a:off x="-43543" y="-93503"/>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CE1D175-DB94-4636-974B-CCEF2DFDE04A}"/>
              </a:ext>
            </a:extLst>
          </p:cNvPr>
          <p:cNvGrpSpPr/>
          <p:nvPr userDrawn="1"/>
        </p:nvGrpSpPr>
        <p:grpSpPr>
          <a:xfrm rot="16200000" flipH="1">
            <a:off x="-3087335" y="3030970"/>
            <a:ext cx="7066762" cy="892095"/>
            <a:chOff x="-43543" y="-93503"/>
            <a:chExt cx="12279086" cy="892095"/>
          </a:xfrm>
        </p:grpSpPr>
        <p:sp>
          <p:nvSpPr>
            <p:cNvPr id="18" name="Freeform: Shape 17">
              <a:extLst>
                <a:ext uri="{FF2B5EF4-FFF2-40B4-BE49-F238E27FC236}">
                  <a16:creationId xmlns:a16="http://schemas.microsoft.com/office/drawing/2014/main" id="{16A66372-EDA4-4A0D-9F87-C4496C3500FA}"/>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1DFC1DF-7287-4B32-B2EC-A3414528F645}"/>
                </a:ext>
              </a:extLst>
            </p:cNvPr>
            <p:cNvSpPr/>
            <p:nvPr userDrawn="1"/>
          </p:nvSpPr>
          <p:spPr>
            <a:xfrm>
              <a:off x="-43543" y="-93503"/>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373236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12" name="Rectangle 11">
            <a:extLst>
              <a:ext uri="{FF2B5EF4-FFF2-40B4-BE49-F238E27FC236}">
                <a16:creationId xmlns:a16="http://schemas.microsoft.com/office/drawing/2014/main" id="{6ADED489-0382-42D4-BC4E-E49ABD5E23D3}"/>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grpSp>
        <p:nvGrpSpPr>
          <p:cNvPr id="13" name="Group 12">
            <a:extLst>
              <a:ext uri="{FF2B5EF4-FFF2-40B4-BE49-F238E27FC236}">
                <a16:creationId xmlns:a16="http://schemas.microsoft.com/office/drawing/2014/main" id="{268C67B8-3E85-4EE0-836F-C82408AAFC8B}"/>
              </a:ext>
            </a:extLst>
          </p:cNvPr>
          <p:cNvGrpSpPr/>
          <p:nvPr userDrawn="1"/>
        </p:nvGrpSpPr>
        <p:grpSpPr>
          <a:xfrm>
            <a:off x="-43543" y="-61197"/>
            <a:ext cx="12279086" cy="910272"/>
            <a:chOff x="-43543" y="132001"/>
            <a:chExt cx="12279086" cy="910272"/>
          </a:xfrm>
        </p:grpSpPr>
        <p:sp>
          <p:nvSpPr>
            <p:cNvPr id="11" name="Freeform: Shape 10">
              <a:extLst>
                <a:ext uri="{FF2B5EF4-FFF2-40B4-BE49-F238E27FC236}">
                  <a16:creationId xmlns:a16="http://schemas.microsoft.com/office/drawing/2014/main" id="{4C358DFF-1A66-4DC8-80FE-A68654A57C97}"/>
                </a:ext>
              </a:extLst>
            </p:cNvPr>
            <p:cNvSpPr/>
            <p:nvPr userDrawn="1"/>
          </p:nvSpPr>
          <p:spPr>
            <a:xfrm>
              <a:off x="-43543" y="375682"/>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52F329-BB6F-47B3-B532-544134C9900E}"/>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A9BEEEA-AF93-4C25-B0B1-379E17997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553DE54-30B1-4F43-BA7F-4C723F47C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Placeholder 8">
            <a:extLst>
              <a:ext uri="{FF2B5EF4-FFF2-40B4-BE49-F238E27FC236}">
                <a16:creationId xmlns:a16="http://schemas.microsoft.com/office/drawing/2014/main" id="{535455A5-B5DA-4AA2-8535-1AEFCE7B42D7}"/>
              </a:ext>
            </a:extLst>
          </p:cNvPr>
          <p:cNvSpPr>
            <a:spLocks noGrp="1"/>
          </p:cNvSpPr>
          <p:nvPr>
            <p:ph type="chart" sz="quarter" idx="13"/>
          </p:nvPr>
        </p:nvSpPr>
        <p:spPr>
          <a:xfrm>
            <a:off x="5153024" y="769938"/>
            <a:ext cx="6199188" cy="4895850"/>
          </a:xfrm>
        </p:spPr>
        <p:txBody>
          <a:bodyPr/>
          <a:lstStyle/>
          <a:p>
            <a:r>
              <a:rPr lang="en-US"/>
              <a:t>Click icon to add chart</a:t>
            </a:r>
          </a:p>
        </p:txBody>
      </p:sp>
    </p:spTree>
    <p:extLst>
      <p:ext uri="{BB962C8B-B14F-4D97-AF65-F5344CB8AC3E}">
        <p14:creationId xmlns:p14="http://schemas.microsoft.com/office/powerpoint/2010/main" val="11010874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8" name="Rectangle 7">
            <a:extLst>
              <a:ext uri="{FF2B5EF4-FFF2-40B4-BE49-F238E27FC236}">
                <a16:creationId xmlns:a16="http://schemas.microsoft.com/office/drawing/2014/main" id="{EF40C8A4-8C5F-49D2-BA72-B01B6EC1DAF5}"/>
              </a:ext>
            </a:extLst>
          </p:cNvPr>
          <p:cNvSpPr/>
          <p:nvPr userDrawn="1"/>
        </p:nvSpPr>
        <p:spPr>
          <a:xfrm>
            <a:off x="-43543" y="6356350"/>
            <a:ext cx="12279086" cy="501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grpSp>
        <p:nvGrpSpPr>
          <p:cNvPr id="9" name="Group 8">
            <a:extLst>
              <a:ext uri="{FF2B5EF4-FFF2-40B4-BE49-F238E27FC236}">
                <a16:creationId xmlns:a16="http://schemas.microsoft.com/office/drawing/2014/main" id="{F813B557-076E-4D94-9778-2CE2440C2F8A}"/>
              </a:ext>
            </a:extLst>
          </p:cNvPr>
          <p:cNvGrpSpPr/>
          <p:nvPr userDrawn="1"/>
        </p:nvGrpSpPr>
        <p:grpSpPr>
          <a:xfrm>
            <a:off x="-43543" y="-61197"/>
            <a:ext cx="12279086" cy="910272"/>
            <a:chOff x="-43543" y="132001"/>
            <a:chExt cx="12279086" cy="910272"/>
          </a:xfrm>
        </p:grpSpPr>
        <p:sp>
          <p:nvSpPr>
            <p:cNvPr id="10" name="Freeform: Shape 9">
              <a:extLst>
                <a:ext uri="{FF2B5EF4-FFF2-40B4-BE49-F238E27FC236}">
                  <a16:creationId xmlns:a16="http://schemas.microsoft.com/office/drawing/2014/main" id="{55C1F3C3-70FC-45BE-980A-5AFE59080FB3}"/>
                </a:ext>
              </a:extLst>
            </p:cNvPr>
            <p:cNvSpPr/>
            <p:nvPr userDrawn="1"/>
          </p:nvSpPr>
          <p:spPr>
            <a:xfrm>
              <a:off x="-43543" y="375682"/>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EFA4EF-F0A1-4C6F-938A-79065CB18977}"/>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FC51018-2519-4549-A55E-9FC913B10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359E16-236E-44AA-8247-282220241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E5AA7B-C9D5-405A-9AD4-B07AAE7B2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92666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ext with Section Caption">
    <p:spTree>
      <p:nvGrpSpPr>
        <p:cNvPr id="1" name=""/>
        <p:cNvGrpSpPr/>
        <p:nvPr/>
      </p:nvGrpSpPr>
      <p:grpSpPr>
        <a:xfrm>
          <a:off x="0" y="0"/>
          <a:ext cx="0" cy="0"/>
        </a:xfrm>
      </p:grpSpPr>
      <p:sp>
        <p:nvSpPr>
          <p:cNvPr id="8" name="Rectangle 7">
            <a:extLst>
              <a:ext uri="{FF2B5EF4-FFF2-40B4-BE49-F238E27FC236}">
                <a16:creationId xmlns:a16="http://schemas.microsoft.com/office/drawing/2014/main" id="{EF40C8A4-8C5F-49D2-BA72-B01B6EC1DAF5}"/>
              </a:ext>
            </a:extLst>
          </p:cNvPr>
          <p:cNvSpPr/>
          <p:nvPr userDrawn="1"/>
        </p:nvSpPr>
        <p:spPr>
          <a:xfrm rot="5400000">
            <a:off x="-1566895" y="2061263"/>
            <a:ext cx="7064581" cy="27354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0"/>
            </a:endParaRPr>
          </a:p>
        </p:txBody>
      </p:sp>
      <p:grpSp>
        <p:nvGrpSpPr>
          <p:cNvPr id="9" name="Group 8">
            <a:extLst>
              <a:ext uri="{FF2B5EF4-FFF2-40B4-BE49-F238E27FC236}">
                <a16:creationId xmlns:a16="http://schemas.microsoft.com/office/drawing/2014/main" id="{F813B557-076E-4D94-9778-2CE2440C2F8A}"/>
              </a:ext>
            </a:extLst>
          </p:cNvPr>
          <p:cNvGrpSpPr/>
          <p:nvPr userDrawn="1"/>
        </p:nvGrpSpPr>
        <p:grpSpPr>
          <a:xfrm rot="16200000">
            <a:off x="-2950292" y="2735826"/>
            <a:ext cx="7064580" cy="1386348"/>
            <a:chOff x="-43543" y="132001"/>
            <a:chExt cx="12279086" cy="910272"/>
          </a:xfrm>
        </p:grpSpPr>
        <p:sp>
          <p:nvSpPr>
            <p:cNvPr id="10" name="Freeform: Shape 9">
              <a:extLst>
                <a:ext uri="{FF2B5EF4-FFF2-40B4-BE49-F238E27FC236}">
                  <a16:creationId xmlns:a16="http://schemas.microsoft.com/office/drawing/2014/main" id="{55C1F3C3-70FC-45BE-980A-5AFE59080FB3}"/>
                </a:ext>
              </a:extLst>
            </p:cNvPr>
            <p:cNvSpPr/>
            <p:nvPr userDrawn="1"/>
          </p:nvSpPr>
          <p:spPr>
            <a:xfrm>
              <a:off x="-43543" y="375682"/>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EFA4EF-F0A1-4C6F-938A-79065CB18977}"/>
                </a:ext>
              </a:extLst>
            </p:cNvPr>
            <p:cNvSpPr/>
            <p:nvPr userDrawn="1"/>
          </p:nvSpPr>
          <p:spPr>
            <a:xfrm>
              <a:off x="-43543" y="132001"/>
              <a:ext cx="12279086" cy="666591"/>
            </a:xfrm>
            <a:custGeom>
              <a:gdLst>
                <a:gd name="connsiteX0" fmla="*/ 13063 w 12279086"/>
                <a:gd name="connsiteY0" fmla="*/ 0 h 666591"/>
                <a:gd name="connsiteX1" fmla="*/ 12279086 w 12279086"/>
                <a:gd name="connsiteY1" fmla="*/ 13063 h 666591"/>
                <a:gd name="connsiteX2" fmla="*/ 12279086 w 12279086"/>
                <a:gd name="connsiteY2" fmla="*/ 653143 h 666591"/>
                <a:gd name="connsiteX3" fmla="*/ 5982789 w 12279086"/>
                <a:gd name="connsiteY3" fmla="*/ 261258 h 666591"/>
                <a:gd name="connsiteX4" fmla="*/ 0 w 12279086"/>
                <a:gd name="connsiteY4" fmla="*/ 653143 h 666591"/>
                <a:gd name="connsiteX5" fmla="*/ 13063 w 12279086"/>
                <a:gd name="connsiteY5" fmla="*/ 0 h 666591"/>
                <a:gd name="connsiteX6" fmla="*/ 13063 w 12279086"/>
                <a:gd name="connsiteY6" fmla="*/ 0 h 697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9086" h="666591">
                  <a:moveTo>
                    <a:pt x="13063" y="0"/>
                  </a:moveTo>
                  <a:lnTo>
                    <a:pt x="12279086" y="13063"/>
                  </a:lnTo>
                  <a:lnTo>
                    <a:pt x="12279086" y="653143"/>
                  </a:lnTo>
                  <a:cubicBezTo>
                    <a:pt x="12002589" y="753292"/>
                    <a:pt x="8029303" y="261258"/>
                    <a:pt x="5982789" y="261258"/>
                  </a:cubicBezTo>
                  <a:cubicBezTo>
                    <a:pt x="3936275" y="261258"/>
                    <a:pt x="1047206" y="701040"/>
                    <a:pt x="0" y="653143"/>
                  </a:cubicBezTo>
                  <a:lnTo>
                    <a:pt x="130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12">
            <a:extLst>
              <a:ext uri="{FF2B5EF4-FFF2-40B4-BE49-F238E27FC236}">
                <a16:creationId xmlns:a16="http://schemas.microsoft.com/office/drawing/2014/main" id="{11EB77B4-A73F-4BC7-9875-C62437E9182C}"/>
              </a:ext>
            </a:extLst>
          </p:cNvPr>
          <p:cNvSpPr>
            <a:spLocks noGrp="1"/>
          </p:cNvSpPr>
          <p:nvPr>
            <p:ph type="body" sz="quarter" idx="10"/>
          </p:nvPr>
        </p:nvSpPr>
        <p:spPr>
          <a:xfrm>
            <a:off x="4041968" y="1108075"/>
            <a:ext cx="6635750" cy="464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FC51018-2519-4549-A55E-9FC913B1058B}"/>
              </a:ext>
            </a:extLst>
          </p:cNvPr>
          <p:cNvSpPr>
            <a:spLocks noGrp="1"/>
          </p:cNvSpPr>
          <p:nvPr>
            <p:ph type="title"/>
          </p:nvPr>
        </p:nvSpPr>
        <p:spPr>
          <a:xfrm>
            <a:off x="1138470" y="1578077"/>
            <a:ext cx="1966119" cy="3495367"/>
          </a:xfrm>
        </p:spPr>
        <p:txBody>
          <a:bodyPr anchor="b"/>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22866108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108737240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6DD4674-A021-46D8-B552-F201589F5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8F8F3-EAAC-4A7C-B414-776700936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54D1F9-A394-475B-9FEB-33103AC4B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ED23D-15D3-4FD7-9BA1-450479129B85}" type="slidenum">
              <a:rPr lang="en-US" smtClean="0"/>
              <a:t>‹#›</a:t>
            </a:fld>
            <a:endParaRPr lang="en-US"/>
          </a:p>
        </p:txBody>
      </p:sp>
    </p:spTree>
    <p:extLst>
      <p:ext uri="{BB962C8B-B14F-4D97-AF65-F5344CB8AC3E}">
        <p14:creationId xmlns:p14="http://schemas.microsoft.com/office/powerpoint/2010/main" val="49825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5"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6.gif" /><Relationship Id="rId4" Type="http://schemas.openxmlformats.org/officeDocument/2006/relationships/hyperlink" Target="https://computersciencewiki.org/index.php/IB_Computer_Science_Year_1_-_9_May_2019_Lesson_Notes"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7.gif" /><Relationship Id="rId4" Type="http://schemas.openxmlformats.org/officeDocument/2006/relationships/hyperlink" Target="https://loquesigue.tv/los-mejores-gifs-de-regreso-a-clases/"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gif" /><Relationship Id="rId3" Type="http://schemas.openxmlformats.org/officeDocument/2006/relationships/hyperlink" Target="https://archive.org/details/GifsAnimatedSnoopyRockl"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jpeg" /><Relationship Id="rId4" Type="http://schemas.openxmlformats.org/officeDocument/2006/relationships/hyperlink" Target="https://icebreakerone.org/agriculture/"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4.jpeg" /><Relationship Id="rId4" Type="http://schemas.openxmlformats.org/officeDocument/2006/relationships/hyperlink" Target="https://www.n0r1sk.com/post/2020-11-23-we-reinvented-our-working-cultur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5.gif" /><Relationship Id="rId4" Type="http://schemas.openxmlformats.org/officeDocument/2006/relationships/hyperlink" Target="http://cienciessocials2n.blogspot.com/2016/03/3r-trimestre.html" TargetMode="Ex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D129380-CEAA-429D-B686-D90E16A4938E}"/>
              </a:ext>
            </a:extLst>
          </p:cNvPr>
          <p:cNvSpPr>
            <a:spLocks noGrp="1"/>
          </p:cNvSpPr>
          <p:nvPr>
            <p:ph type="ctrTitle"/>
          </p:nvPr>
        </p:nvSpPr>
        <p:spPr/>
        <p:txBody>
          <a:bodyPr>
            <a:normAutofit/>
          </a:bodyPr>
          <a:lstStyle/>
          <a:p>
            <a:r>
              <a:rPr lang="en-US" sz="7200"/>
              <a:t>FDACS</a:t>
            </a:r>
            <a:br>
              <a:rPr lang="en-US" sz="7200"/>
            </a:br>
            <a:r>
              <a:rPr lang="en-US" sz="3200"/>
              <a:t>Wilton Simpson, Commissioner</a:t>
            </a:r>
            <a:endParaRPr lang="en-US" sz="3600"/>
          </a:p>
        </p:txBody>
      </p:sp>
      <p:sp>
        <p:nvSpPr>
          <p:cNvPr id="3" name="Subtitle 2">
            <a:extLst>
              <a:ext uri="{FF2B5EF4-FFF2-40B4-BE49-F238E27FC236}">
                <a16:creationId xmlns:a16="http://schemas.microsoft.com/office/drawing/2014/main" id="{AC86F23D-DD1E-4494-8AD9-39AF5A2B7D8A}"/>
              </a:ext>
            </a:extLst>
          </p:cNvPr>
          <p:cNvSpPr>
            <a:spLocks noGrp="1"/>
          </p:cNvSpPr>
          <p:nvPr>
            <p:ph type="subTitle" idx="1"/>
          </p:nvPr>
        </p:nvSpPr>
        <p:spPr>
          <a:xfrm>
            <a:off x="1524000" y="4079875"/>
            <a:ext cx="9144000" cy="1655762"/>
          </a:xfrm>
        </p:spPr>
        <p:txBody>
          <a:bodyPr>
            <a:normAutofit lnSpcReduction="10000"/>
          </a:bodyPr>
          <a:lstStyle/>
          <a:p>
            <a:r>
              <a:rPr lang="en-US"/>
              <a:t>Approach to Planning and Preparation for Florida PALM</a:t>
            </a:r>
          </a:p>
          <a:p>
            <a:endParaRPr lang="en-US"/>
          </a:p>
          <a:p>
            <a:r>
              <a:rPr lang="en-US" sz="2000"/>
              <a:t>FASM</a:t>
            </a:r>
          </a:p>
          <a:p>
            <a:r>
              <a:rPr lang="en-US" sz="2000"/>
              <a:t>September 29, 2023</a:t>
            </a:r>
          </a:p>
          <a:p>
            <a:endParaRPr lang="en-US"/>
          </a:p>
        </p:txBody>
      </p:sp>
    </p:spTree>
    <p:extLst>
      <p:ext uri="{BB962C8B-B14F-4D97-AF65-F5344CB8AC3E}">
        <p14:creationId xmlns:p14="http://schemas.microsoft.com/office/powerpoint/2010/main" val="163996757"/>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B071E15-2D9D-4710-A616-E397B348A8AC}"/>
              </a:ext>
            </a:extLst>
          </p:cNvPr>
          <p:cNvSpPr>
            <a:spLocks noGrp="1"/>
          </p:cNvSpPr>
          <p:nvPr>
            <p:ph type="title"/>
          </p:nvPr>
        </p:nvSpPr>
        <p:spPr/>
        <p:txBody>
          <a:bodyPr/>
          <a:lstStyle/>
          <a:p>
            <a:r>
              <a:rPr lang="en-US"/>
              <a:t>Technology Approach</a:t>
            </a:r>
          </a:p>
        </p:txBody>
      </p:sp>
      <p:sp>
        <p:nvSpPr>
          <p:cNvPr id="3" name="Content Placeholder 2">
            <a:extLst>
              <a:ext uri="{FF2B5EF4-FFF2-40B4-BE49-F238E27FC236}">
                <a16:creationId xmlns:a16="http://schemas.microsoft.com/office/drawing/2014/main" id="{D7D4B4B6-48FB-4D71-94C9-2466F99D2A42}"/>
              </a:ext>
            </a:extLst>
          </p:cNvPr>
          <p:cNvSpPr>
            <a:spLocks noGrp="1"/>
          </p:cNvSpPr>
          <p:nvPr>
            <p:ph idx="1"/>
          </p:nvPr>
        </p:nvSpPr>
        <p:spPr/>
        <p:txBody>
          <a:bodyPr>
            <a:normAutofit/>
          </a:bodyPr>
          <a:lstStyle/>
          <a:p>
            <a:r>
              <a:rPr lang="en-US"/>
              <a:t>PRT (PALM Readiness Team)</a:t>
            </a:r>
          </a:p>
          <a:p>
            <a:r>
              <a:rPr lang="en-US"/>
              <a:t>DIOs (Division Information Officers)</a:t>
            </a:r>
          </a:p>
          <a:p>
            <a:r>
              <a:rPr lang="en-US"/>
              <a:t>Fiscal Liaisons</a:t>
            </a:r>
          </a:p>
          <a:p>
            <a:endParaRPr lang="en-US"/>
          </a:p>
        </p:txBody>
      </p:sp>
      <p:pic>
        <p:nvPicPr>
          <p:cNvPr id="4" name="Content Placeholder 4" descr="A picture containing text, indoor">
            <a:extLst>
              <a:ext uri="{FF2B5EF4-FFF2-40B4-BE49-F238E27FC236}">
                <a16:creationId xmlns:a16="http://schemas.microsoft.com/office/drawing/2014/main" id="{8F6C2E3B-A33E-B63F-CDE6-DA6CDD003B30}"/>
              </a:ext>
            </a:extLst>
          </p:cNvPr>
          <p:cNvPicPr>
            <a:picLocks noChangeAspect="1"/>
          </p:cNvPicPr>
          <p:nvPr/>
        </p:nvPicPr>
        <p:blipFill>
          <a:blip r:embed="rId3">
            <a:extLst>
              <a:ext uri="{837473B0-CC2E-450A-ABE3-18F120FF3D39}">
                <a1611:picAttrSrcUrl xmlns:a1611="http://schemas.microsoft.com/office/drawing/2016/11/main" r:id="rId4" r:embed="rId4"/>
              </a:ext>
              <a:ext uri="{28A0092B-C50C-407E-A947-70E740481C1C}">
                <a14:useLocalDpi xmlns:a14="http://schemas.microsoft.com/office/drawing/2010/main" val="0"/>
              </a:ext>
            </a:extLst>
          </a:blip>
          <a:stretch>
            <a:fillRect/>
          </a:stretch>
        </p:blipFill>
        <p:spPr>
          <a:xfrm>
            <a:off x="6352940" y="2693831"/>
            <a:ext cx="4676227" cy="3488465"/>
          </a:xfrm>
          <a:prstGeom prst="rect">
            <a:avLst/>
          </a:prstGeom>
        </p:spPr>
      </p:pic>
    </p:spTree>
    <p:extLst>
      <p:ext uri="{BB962C8B-B14F-4D97-AF65-F5344CB8AC3E}">
        <p14:creationId xmlns:p14="http://schemas.microsoft.com/office/powerpoint/2010/main" val="138348185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B071E15-2D9D-4710-A616-E397B348A8AC}"/>
              </a:ext>
            </a:extLst>
          </p:cNvPr>
          <p:cNvSpPr>
            <a:spLocks noGrp="1"/>
          </p:cNvSpPr>
          <p:nvPr>
            <p:ph type="title"/>
          </p:nvPr>
        </p:nvSpPr>
        <p:spPr/>
        <p:txBody>
          <a:bodyPr/>
          <a:lstStyle/>
          <a:p>
            <a:r>
              <a:rPr lang="en-US"/>
              <a:t>How to Lose Sleep?</a:t>
            </a:r>
          </a:p>
        </p:txBody>
      </p:sp>
      <p:pic>
        <p:nvPicPr>
          <p:cNvPr id="4" name="Picture 3" descr="A person running from a yellow van">
            <a:extLst>
              <a:ext uri="{FF2B5EF4-FFF2-40B4-BE49-F238E27FC236}">
                <a16:creationId xmlns:a16="http://schemas.microsoft.com/office/drawing/2014/main" id="{F34190C1-572A-C1B8-7758-1243C06DF4FA}"/>
              </a:ext>
            </a:extLst>
          </p:cNvPr>
          <p:cNvPicPr>
            <a:picLocks noChangeAspect="1"/>
          </p:cNvPicPr>
          <p:nvPr/>
        </p:nvPicPr>
        <p:blipFill>
          <a:blip r:embed="rId3">
            <a:extLst>
              <a:ext uri="{837473B0-CC2E-450A-ABE3-18F120FF3D39}">
                <a1611:picAttrSrcUrl xmlns:a1611="http://schemas.microsoft.com/office/drawing/2016/11/main" r:id="rId4" r:embed="rId4"/>
              </a:ext>
              <a:ext uri="{28A0092B-C50C-407E-A947-70E740481C1C}">
                <a14:useLocalDpi xmlns:a14="http://schemas.microsoft.com/office/drawing/2010/main" val="0"/>
              </a:ext>
            </a:extLst>
          </a:blip>
          <a:stretch>
            <a:fillRect/>
          </a:stretch>
        </p:blipFill>
        <p:spPr>
          <a:xfrm>
            <a:off x="3640899" y="2374726"/>
            <a:ext cx="4572000" cy="3048000"/>
          </a:xfrm>
          <a:prstGeom prst="rect">
            <a:avLst/>
          </a:prstGeom>
        </p:spPr>
      </p:pic>
      <p:sp>
        <p:nvSpPr>
          <p:cNvPr id="6" name="Rectangle 5">
            <a:extLst>
              <a:ext uri="{FF2B5EF4-FFF2-40B4-BE49-F238E27FC236}">
                <a16:creationId xmlns:a16="http://schemas.microsoft.com/office/drawing/2014/main" id="{6F41129B-1F26-D1FA-13B3-6740F21F0547}"/>
              </a:ext>
            </a:extLst>
          </p:cNvPr>
          <p:cNvSpPr/>
          <p:nvPr/>
        </p:nvSpPr>
        <p:spPr>
          <a:xfrm rot="20614816">
            <a:off x="4469412" y="3437061"/>
            <a:ext cx="1775102" cy="923330"/>
          </a:xfrm>
          <a:prstGeom prst="rect">
            <a:avLst/>
          </a:prstGeom>
          <a:noFill/>
        </p:spPr>
        <p:txBody>
          <a:bodyPr wrap="none" lIns="91440" tIns="45720" rIns="91440" bIns="45720">
            <a:spAutoFit/>
          </a:bodyPr>
          <a:lstStyle/>
          <a:p>
            <a:pPr algn="ctr"/>
            <a:r>
              <a:rPr lang="en-US" sz="5400" b="0" cap="none" spc="0">
                <a:ln w="0"/>
                <a:solidFill>
                  <a:srgbClr val="C00000"/>
                </a:solidFill>
                <a:effectLst>
                  <a:outerShdw blurRad="38100" dist="25400" dir="5400000" algn="ctr" rotWithShape="0">
                    <a:srgbClr val="6E747A">
                      <a:alpha val="43000"/>
                    </a:srgbClr>
                  </a:outerShdw>
                </a:effectLst>
              </a:rPr>
              <a:t>PALM</a:t>
            </a:r>
          </a:p>
        </p:txBody>
      </p:sp>
    </p:spTree>
    <p:extLst>
      <p:ext uri="{BB962C8B-B14F-4D97-AF65-F5344CB8AC3E}">
        <p14:creationId xmlns:p14="http://schemas.microsoft.com/office/powerpoint/2010/main" val="840719003"/>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Subtitle 6">
            <a:extLst>
              <a:ext uri="{FF2B5EF4-FFF2-40B4-BE49-F238E27FC236}">
                <a16:creationId xmlns:a16="http://schemas.microsoft.com/office/drawing/2014/main" id="{3C9550BD-0C29-3A7C-138D-6D3DFE7A0C3F}"/>
              </a:ext>
            </a:extLst>
          </p:cNvPr>
          <p:cNvSpPr>
            <a:spLocks noGrp="1"/>
          </p:cNvSpPr>
          <p:nvPr>
            <p:ph type="subTitle" idx="1"/>
          </p:nvPr>
        </p:nvSpPr>
        <p:spPr>
          <a:xfrm>
            <a:off x="1448844" y="5199106"/>
            <a:ext cx="9144000" cy="1655762"/>
          </a:xfrm>
        </p:spPr>
        <p:txBody>
          <a:bodyPr/>
          <a:lstStyle/>
          <a:p>
            <a:r>
              <a:rPr lang="en-US"/>
              <a:t>Jim.Lewandowski@FDACS.gov</a:t>
            </a:r>
          </a:p>
          <a:p>
            <a:r>
              <a:rPr lang="en-US"/>
              <a:t>(850) 617-7227</a:t>
            </a:r>
          </a:p>
        </p:txBody>
      </p:sp>
      <p:sp>
        <p:nvSpPr>
          <p:cNvPr id="8" name="Title 1">
            <a:extLst>
              <a:ext uri="{FF2B5EF4-FFF2-40B4-BE49-F238E27FC236}">
                <a16:creationId xmlns:a16="http://schemas.microsoft.com/office/drawing/2014/main" id="{9445835E-7DAA-94A3-947F-A337140A49A3}"/>
              </a:ext>
            </a:extLst>
          </p:cNvPr>
          <p:cNvSpPr txBox="1"/>
          <p:nvPr/>
        </p:nvSpPr>
        <p:spPr>
          <a:xfrm>
            <a:off x="769307" y="21743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n-lt"/>
                <a:ea typeface="+mj-ea"/>
                <a:cs typeface="+mj-cs"/>
              </a:defRPr>
            </a:lvl1pPr>
          </a:lstStyle>
          <a:p>
            <a:r>
              <a:rPr lang="en-US"/>
              <a:t>THANK YOU!</a:t>
            </a:r>
            <a:endParaRPr lang="en-US"/>
          </a:p>
        </p:txBody>
      </p:sp>
      <p:pic>
        <p:nvPicPr>
          <p:cNvPr id="9" name="Content Placeholder 4" descr="A picture containing text">
            <a:extLst>
              <a:ext uri="{FF2B5EF4-FFF2-40B4-BE49-F238E27FC236}">
                <a16:creationId xmlns:a16="http://schemas.microsoft.com/office/drawing/2014/main" id="{64823835-6805-967C-4D23-42BFBFD246E9}"/>
              </a:ext>
            </a:extLst>
          </p:cNvPr>
          <p:cNvPicPr>
            <a:picLocks noChangeAspect="1"/>
          </p:cNvPicPr>
          <p:nvPr/>
        </p:nvPicPr>
        <p:blipFill>
          <a:blip r:embed="rId2">
            <a:extLst>
              <a:ext uri="{837473B0-CC2E-450A-ABE3-18F120FF3D39}">
                <a1611:picAttrSrcUrl xmlns:a1611="http://schemas.microsoft.com/office/drawing/2016/11/main" r:id="rId3" r:embed="rId3"/>
              </a:ext>
              <a:ext uri="{28A0092B-C50C-407E-A947-70E740481C1C}">
                <a14:useLocalDpi xmlns:a14="http://schemas.microsoft.com/office/drawing/2010/main" val="0"/>
              </a:ext>
            </a:extLst>
          </a:blip>
          <a:stretch>
            <a:fillRect/>
          </a:stretch>
        </p:blipFill>
        <p:spPr>
          <a:xfrm>
            <a:off x="3645857" y="1542995"/>
            <a:ext cx="4762500" cy="3438525"/>
          </a:xfrm>
          <a:prstGeom prst="rect">
            <a:avLst/>
          </a:prstGeom>
        </p:spPr>
      </p:pic>
    </p:spTree>
    <p:extLst>
      <p:ext uri="{BB962C8B-B14F-4D97-AF65-F5344CB8AC3E}">
        <p14:creationId xmlns:p14="http://schemas.microsoft.com/office/powerpoint/2010/main" val="1887554271"/>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C052DE9E-0560-4C37-944E-9413A5CA493D}"/>
              </a:ext>
            </a:extLst>
          </p:cNvPr>
          <p:cNvSpPr>
            <a:spLocks noGrp="1"/>
          </p:cNvSpPr>
          <p:nvPr>
            <p:ph type="title"/>
          </p:nvPr>
        </p:nvSpPr>
        <p:spPr>
          <a:xfrm>
            <a:off x="838200" y="365125"/>
            <a:ext cx="10515600" cy="1325563"/>
          </a:xfrm>
        </p:spPr>
        <p:txBody>
          <a:bodyPr>
            <a:normAutofit/>
          </a:bodyPr>
          <a:lstStyle/>
          <a:p>
            <a:pPr algn="ctr"/>
            <a:r>
              <a:rPr lang="en-US" sz="4800"/>
              <a:t>Agenda</a:t>
            </a:r>
          </a:p>
        </p:txBody>
      </p:sp>
      <p:pic>
        <p:nvPicPr>
          <p:cNvPr id="7" name="Picture 6" descr="A close-up of some grass&#10;&#10;Description automatically generated with medium confidence">
            <a:extLst>
              <a:ext uri="{FF2B5EF4-FFF2-40B4-BE49-F238E27FC236}">
                <a16:creationId xmlns:a16="http://schemas.microsoft.com/office/drawing/2014/main" id="{1C154838-FBA2-4754-AD4D-0CF4A6085DE1}"/>
              </a:ext>
            </a:extLst>
          </p:cNvPr>
          <p:cNvPicPr>
            <a:picLocks noChangeAspect="1"/>
          </p:cNvPicPr>
          <p:nvPr/>
        </p:nvPicPr>
        <p:blipFill>
          <a:blip r:embed="rId3">
            <a:extLst>
              <a:ext uri="{837473B0-CC2E-450A-ABE3-18F120FF3D39}">
                <a1611:picAttrSrcUrl xmlns:a1611="http://schemas.microsoft.com/office/drawing/2016/11/main" r:id="rId4" r:embed="rId4"/>
              </a:ext>
              <a:ext uri="{28A0092B-C50C-407E-A947-70E740481C1C}">
                <a14:useLocalDpi xmlns:a14="http://schemas.microsoft.com/office/drawing/2010/main" val="0"/>
              </a:ext>
            </a:extLst>
          </a:blip>
          <a:srcRect t="1099" r="3" b="1101"/>
          <a:stretch>
            <a:fillRect/>
          </a:stretch>
        </p:blipFill>
        <p:spPr>
          <a:xfrm>
            <a:off x="720983" y="1292659"/>
            <a:ext cx="3374810" cy="4272681"/>
          </a:xfrm>
          <a:prstGeom prst="rect">
            <a:avLst/>
          </a:prstGeom>
        </p:spPr>
      </p:pic>
      <p:sp>
        <p:nvSpPr>
          <p:cNvPr id="3" name="Content Placeholder 2">
            <a:extLst>
              <a:ext uri="{FF2B5EF4-FFF2-40B4-BE49-F238E27FC236}">
                <a16:creationId xmlns:a16="http://schemas.microsoft.com/office/drawing/2014/main" id="{8034A37E-9296-4102-90EA-476F91C13169}"/>
              </a:ext>
            </a:extLst>
          </p:cNvPr>
          <p:cNvSpPr>
            <a:spLocks noGrp="1"/>
          </p:cNvSpPr>
          <p:nvPr>
            <p:ph idx="1"/>
          </p:nvPr>
        </p:nvSpPr>
        <p:spPr>
          <a:xfrm>
            <a:off x="4585904" y="2198263"/>
            <a:ext cx="7187582" cy="4554897"/>
          </a:xfrm>
        </p:spPr>
        <p:txBody>
          <a:bodyPr>
            <a:normAutofit/>
          </a:bodyPr>
          <a:lstStyle/>
          <a:p>
            <a:r>
              <a:rPr lang="en-US" sz="3000"/>
              <a:t>The department and its challenges</a:t>
            </a:r>
          </a:p>
          <a:p>
            <a:r>
              <a:rPr lang="en-US" sz="3000"/>
              <a:t>CCN approach </a:t>
            </a:r>
          </a:p>
          <a:p>
            <a:r>
              <a:rPr lang="en-US" sz="3000"/>
              <a:t>Communications approach </a:t>
            </a:r>
          </a:p>
          <a:p>
            <a:r>
              <a:rPr lang="en-US" sz="3000"/>
              <a:t>Technology approach</a:t>
            </a:r>
          </a:p>
          <a:p>
            <a:r>
              <a:rPr lang="en-US" sz="3000"/>
              <a:t>How to lose sleep</a:t>
            </a:r>
          </a:p>
        </p:txBody>
      </p:sp>
    </p:spTree>
    <p:extLst>
      <p:ext uri="{BB962C8B-B14F-4D97-AF65-F5344CB8AC3E}">
        <p14:creationId xmlns:p14="http://schemas.microsoft.com/office/powerpoint/2010/main" val="82461780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descr="Cows looking at the camera">
            <a:extLst>
              <a:ext uri="{FF2B5EF4-FFF2-40B4-BE49-F238E27FC236}">
                <a16:creationId xmlns:a16="http://schemas.microsoft.com/office/drawing/2014/main" id="{1CE3629D-AEAD-4736-99BB-04E314627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5" y="-477077"/>
            <a:ext cx="12308304" cy="7824901"/>
          </a:xfrm>
          <a:prstGeom prst="rect">
            <a:avLst/>
          </a:prstGeom>
        </p:spPr>
      </p:pic>
      <p:sp>
        <p:nvSpPr>
          <p:cNvPr id="2" name="Title 1">
            <a:extLst>
              <a:ext uri="{FF2B5EF4-FFF2-40B4-BE49-F238E27FC236}">
                <a16:creationId xmlns:a16="http://schemas.microsoft.com/office/drawing/2014/main" id="{4A174E83-3069-4F03-A290-7ED945256581}"/>
              </a:ext>
            </a:extLst>
          </p:cNvPr>
          <p:cNvSpPr>
            <a:spLocks noGrp="1"/>
          </p:cNvSpPr>
          <p:nvPr>
            <p:ph type="title"/>
          </p:nvPr>
        </p:nvSpPr>
        <p:spPr>
          <a:xfrm>
            <a:off x="1188929" y="383914"/>
            <a:ext cx="10515600" cy="1325563"/>
          </a:xfrm>
        </p:spPr>
        <p:txBody>
          <a:bodyPr/>
          <a:lstStyle/>
          <a:p>
            <a:pPr algn="r"/>
            <a:r>
              <a:rPr lang="en-US"/>
              <a:t>Department Structure</a:t>
            </a:r>
          </a:p>
        </p:txBody>
      </p:sp>
      <p:sp>
        <p:nvSpPr>
          <p:cNvPr id="3" name="Content Placeholder 2">
            <a:extLst>
              <a:ext uri="{FF2B5EF4-FFF2-40B4-BE49-F238E27FC236}">
                <a16:creationId xmlns:a16="http://schemas.microsoft.com/office/drawing/2014/main" id="{0178AB89-ECBF-4A42-A122-BC6004335D17}"/>
              </a:ext>
            </a:extLst>
          </p:cNvPr>
          <p:cNvSpPr>
            <a:spLocks noGrp="1"/>
          </p:cNvSpPr>
          <p:nvPr>
            <p:ph idx="1"/>
          </p:nvPr>
        </p:nvSpPr>
        <p:spPr>
          <a:xfrm>
            <a:off x="6882062" y="1825625"/>
            <a:ext cx="4471737" cy="4351338"/>
          </a:xfrm>
        </p:spPr>
        <p:txBody>
          <a:bodyPr/>
          <a:lstStyle/>
          <a:p>
            <a:pPr marL="0" indent="0" algn="ctr">
              <a:buNone/>
            </a:pPr>
            <a:r>
              <a:rPr lang="en-US"/>
              <a:t>16 Divisions and Offices with vastly different missions</a:t>
            </a:r>
          </a:p>
          <a:p>
            <a:endParaRPr lang="en-US"/>
          </a:p>
        </p:txBody>
      </p:sp>
    </p:spTree>
    <p:extLst>
      <p:ext uri="{BB962C8B-B14F-4D97-AF65-F5344CB8AC3E}">
        <p14:creationId xmlns:p14="http://schemas.microsoft.com/office/powerpoint/2010/main" val="3526233056"/>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A174E83-3069-4F03-A290-7ED945256581}"/>
              </a:ext>
            </a:extLst>
          </p:cNvPr>
          <p:cNvSpPr>
            <a:spLocks noGrp="1"/>
          </p:cNvSpPr>
          <p:nvPr>
            <p:ph type="title"/>
          </p:nvPr>
        </p:nvSpPr>
        <p:spPr/>
        <p:txBody>
          <a:bodyPr/>
          <a:lstStyle/>
          <a:p>
            <a:pPr algn="ctr"/>
            <a:r>
              <a:rPr lang="en-US"/>
              <a:t>Department Structure</a:t>
            </a:r>
          </a:p>
        </p:txBody>
      </p:sp>
      <p:sp>
        <p:nvSpPr>
          <p:cNvPr id="3" name="Content Placeholder 2">
            <a:extLst>
              <a:ext uri="{FF2B5EF4-FFF2-40B4-BE49-F238E27FC236}">
                <a16:creationId xmlns:a16="http://schemas.microsoft.com/office/drawing/2014/main" id="{0178AB89-ECBF-4A42-A122-BC6004335D17}"/>
              </a:ext>
            </a:extLst>
          </p:cNvPr>
          <p:cNvSpPr>
            <a:spLocks noGrp="1"/>
          </p:cNvSpPr>
          <p:nvPr>
            <p:ph idx="1"/>
          </p:nvPr>
        </p:nvSpPr>
        <p:spPr/>
        <p:txBody>
          <a:bodyPr/>
          <a:lstStyle/>
          <a:p>
            <a:pPr marL="0" indent="0" algn="ctr">
              <a:buNone/>
            </a:pPr>
            <a:r>
              <a:rPr lang="en-US"/>
              <a:t>Divisions and Offices</a:t>
            </a:r>
          </a:p>
        </p:txBody>
      </p:sp>
      <p:graphicFrame>
        <p:nvGraphicFramePr>
          <p:cNvPr id="4" name="Table 4">
            <a:extLst>
              <a:ext uri="{FF2B5EF4-FFF2-40B4-BE49-F238E27FC236}">
                <a16:creationId xmlns:a16="http://schemas.microsoft.com/office/drawing/2014/main" id="{EB408ED1-6A6D-4B5A-B71A-5AD79968DBE9}"/>
              </a:ext>
            </a:extLst>
          </p:cNvPr>
          <p:cNvGraphicFramePr>
            <a:graphicFrameLocks noGrp="1"/>
          </p:cNvGraphicFramePr>
          <p:nvPr>
            <p:extLst>
              <p:ext uri="{D42A27DB-BD31-4B8C-83A1-F6EECF244321}">
                <p14:modId xmlns:p14="http://schemas.microsoft.com/office/powerpoint/2010/main" val="3879280930"/>
              </p:ext>
            </p:extLst>
          </p:nvPr>
        </p:nvGraphicFramePr>
        <p:xfrm>
          <a:off x="615615" y="2304049"/>
          <a:ext cx="10960770" cy="3564307"/>
        </p:xfrm>
        <a:graphic>
          <a:graphicData uri="http://schemas.openxmlformats.org/drawingml/2006/table">
            <a:tbl>
              <a:tblPr firstRow="1" bandRow="1">
                <a:tableStyleId>{16D9F66E-5EB9-4882-86FB-DCBF35E3C3E4}</a:tableStyleId>
              </a:tblPr>
              <a:tblGrid>
                <a:gridCol w="5480385">
                  <a:extLst>
                    <a:ext uri="{9D8B030D-6E8A-4147-A177-3AD203B41FA5}">
                      <a16:colId xmlns:a16="http://schemas.microsoft.com/office/drawing/2014/main" val="3105714822"/>
                    </a:ext>
                  </a:extLst>
                </a:gridCol>
                <a:gridCol w="5480385">
                  <a:extLst>
                    <a:ext uri="{9D8B030D-6E8A-4147-A177-3AD203B41FA5}">
                      <a16:colId xmlns:a16="http://schemas.microsoft.com/office/drawing/2014/main" val="2476912945"/>
                    </a:ext>
                  </a:extLst>
                </a:gridCol>
              </a:tblGrid>
              <a:tr h="378993">
                <a:tc>
                  <a:txBody>
                    <a:bodyPr vert="horz" wrap="square"/>
                    <a:lstStyle/>
                    <a:p>
                      <a:r>
                        <a:rPr lang="en-US" sz="2000" b="0"/>
                        <a:t>Commissioner’s Office / Division of Administration</a:t>
                      </a:r>
                    </a:p>
                  </a:txBody>
                  <a:tcPr/>
                </a:tc>
                <a:tc>
                  <a:txBody>
                    <a:bodyPr vert="horz" wrap="square"/>
                    <a:lstStyle/>
                    <a:p>
                      <a:r>
                        <a:rPr lang="en-US" sz="2000" b="0"/>
                        <a:t>Division of Agricultural Environmental Services</a:t>
                      </a:r>
                    </a:p>
                  </a:txBody>
                  <a:tcPr/>
                </a:tc>
                <a:extLst>
                  <a:ext uri="{0D108BD9-81ED-4DB2-BD59-A6C34878D82A}">
                    <a16:rowId xmlns:a16="http://schemas.microsoft.com/office/drawing/2014/main" val="1889250576"/>
                  </a:ext>
                </a:extLst>
              </a:tr>
              <a:tr h="452581">
                <a:tc>
                  <a:txBody>
                    <a:bodyPr vert="horz" wrap="square"/>
                    <a:lstStyle/>
                    <a:p>
                      <a:r>
                        <a:rPr lang="en-US" sz="2000"/>
                        <a:t>Office of Agricultural Law Enforcement (AgLaw)</a:t>
                      </a:r>
                    </a:p>
                  </a:txBody>
                  <a:tcPr/>
                </a:tc>
                <a:tc>
                  <a:txBody>
                    <a:bodyPr vert="horz" wrap="square"/>
                    <a:lstStyle/>
                    <a:p>
                      <a:r>
                        <a:rPr lang="en-US" sz="2000"/>
                        <a:t>Division of Consumer Services</a:t>
                      </a:r>
                    </a:p>
                  </a:txBody>
                  <a:tcPr/>
                </a:tc>
                <a:extLst>
                  <a:ext uri="{0D108BD9-81ED-4DB2-BD59-A6C34878D82A}">
                    <a16:rowId xmlns:a16="http://schemas.microsoft.com/office/drawing/2014/main" val="4252896673"/>
                  </a:ext>
                </a:extLst>
              </a:tr>
              <a:tr h="452581">
                <a:tc>
                  <a:txBody>
                    <a:bodyPr vert="horz" wrap="square"/>
                    <a:lstStyle/>
                    <a:p>
                      <a:r>
                        <a:rPr lang="en-US" sz="2000"/>
                        <a:t>Office of Water Policy</a:t>
                      </a:r>
                    </a:p>
                  </a:txBody>
                  <a:tcPr/>
                </a:tc>
                <a:tc>
                  <a:txBody>
                    <a:bodyPr vert="horz" wrap="square"/>
                    <a:lstStyle/>
                    <a:p>
                      <a:r>
                        <a:rPr lang="en-US" sz="2000"/>
                        <a:t>Division of Fruit and Vegetables</a:t>
                      </a:r>
                    </a:p>
                  </a:txBody>
                  <a:tcPr/>
                </a:tc>
                <a:extLst>
                  <a:ext uri="{0D108BD9-81ED-4DB2-BD59-A6C34878D82A}">
                    <a16:rowId xmlns:a16="http://schemas.microsoft.com/office/drawing/2014/main" val="239350084"/>
                  </a:ext>
                </a:extLst>
              </a:tr>
              <a:tr h="452581">
                <a:tc>
                  <a:txBody>
                    <a:bodyPr vert="horz" wrap="square"/>
                    <a:lstStyle/>
                    <a:p>
                      <a:r>
                        <a:rPr lang="en-US" sz="2000"/>
                        <a:t>Division of Licensing</a:t>
                      </a:r>
                    </a:p>
                  </a:txBody>
                  <a:tcPr/>
                </a:tc>
                <a:tc>
                  <a:txBody>
                    <a:bodyPr vert="horz" wrap="square"/>
                    <a:lstStyle/>
                    <a:p>
                      <a:r>
                        <a:rPr lang="en-US" sz="2000"/>
                        <a:t>Division of Marketing</a:t>
                      </a:r>
                    </a:p>
                  </a:txBody>
                  <a:tcPr/>
                </a:tc>
                <a:extLst>
                  <a:ext uri="{0D108BD9-81ED-4DB2-BD59-A6C34878D82A}">
                    <a16:rowId xmlns:a16="http://schemas.microsoft.com/office/drawing/2014/main" val="3946692380"/>
                  </a:ext>
                </a:extLst>
              </a:tr>
              <a:tr h="452581">
                <a:tc>
                  <a:txBody>
                    <a:bodyPr vert="horz" wrap="square"/>
                    <a:lstStyle/>
                    <a:p>
                      <a:r>
                        <a:rPr lang="en-US" sz="2000"/>
                        <a:t>Office of Energy</a:t>
                      </a:r>
                    </a:p>
                  </a:txBody>
                  <a:tcPr/>
                </a:tc>
                <a:tc>
                  <a:txBody>
                    <a:bodyPr vert="horz" wrap="square"/>
                    <a:lstStyle/>
                    <a:p>
                      <a:r>
                        <a:rPr lang="en-US" sz="2000"/>
                        <a:t>Division of Aquaculture</a:t>
                      </a:r>
                    </a:p>
                  </a:txBody>
                  <a:tcPr/>
                </a:tc>
                <a:extLst>
                  <a:ext uri="{0D108BD9-81ED-4DB2-BD59-A6C34878D82A}">
                    <a16:rowId xmlns:a16="http://schemas.microsoft.com/office/drawing/2014/main" val="419786128"/>
                  </a:ext>
                </a:extLst>
              </a:tr>
              <a:tr h="452581">
                <a:tc>
                  <a:txBody>
                    <a:bodyPr vert="horz" wrap="square"/>
                    <a:lstStyle/>
                    <a:p>
                      <a:r>
                        <a:rPr lang="en-US" sz="2000"/>
                        <a:t>Division of the Florida Forest Service</a:t>
                      </a:r>
                    </a:p>
                  </a:txBody>
                  <a:tcPr/>
                </a:tc>
                <a:tc>
                  <a:txBody>
                    <a:bodyPr vert="horz" wrap="square"/>
                    <a:lstStyle/>
                    <a:p>
                      <a:r>
                        <a:rPr lang="en-US" sz="2000"/>
                        <a:t>Division of Animal Industry</a:t>
                      </a:r>
                    </a:p>
                  </a:txBody>
                  <a:tcPr/>
                </a:tc>
                <a:extLst>
                  <a:ext uri="{0D108BD9-81ED-4DB2-BD59-A6C34878D82A}">
                    <a16:rowId xmlns:a16="http://schemas.microsoft.com/office/drawing/2014/main" val="898470371"/>
                  </a:ext>
                </a:extLst>
              </a:tr>
              <a:tr h="452581">
                <a:tc>
                  <a:txBody>
                    <a:bodyPr vert="horz" wrap="square"/>
                    <a:lstStyle/>
                    <a:p>
                      <a:r>
                        <a:rPr lang="en-US" sz="2000"/>
                        <a:t>Office of Ag Technology Services (OATS)</a:t>
                      </a:r>
                    </a:p>
                  </a:txBody>
                  <a:tcPr/>
                </a:tc>
                <a:tc>
                  <a:txBody>
                    <a:bodyPr vert="horz" wrap="square"/>
                    <a:lstStyle/>
                    <a:p>
                      <a:r>
                        <a:rPr lang="en-US" sz="2000"/>
                        <a:t>Division of Plant Industry</a:t>
                      </a:r>
                    </a:p>
                  </a:txBody>
                  <a:tcPr/>
                </a:tc>
                <a:extLst>
                  <a:ext uri="{0D108BD9-81ED-4DB2-BD59-A6C34878D82A}">
                    <a16:rowId xmlns:a16="http://schemas.microsoft.com/office/drawing/2014/main" val="1589206882"/>
                  </a:ext>
                </a:extLst>
              </a:tr>
              <a:tr h="452581">
                <a:tc>
                  <a:txBody>
                    <a:bodyPr vert="horz" wrap="square"/>
                    <a:lstStyle/>
                    <a:p>
                      <a:r>
                        <a:rPr lang="en-US" sz="2000"/>
                        <a:t>Division of Food Safety</a:t>
                      </a:r>
                    </a:p>
                  </a:txBody>
                  <a:tcPr/>
                </a:tc>
                <a:tc>
                  <a:txBody>
                    <a:bodyPr vert="horz" wrap="square"/>
                    <a:lstStyle/>
                    <a:p>
                      <a:r>
                        <a:rPr lang="en-US" sz="2000"/>
                        <a:t>Division of Food, Nutrition, and Wellness</a:t>
                      </a:r>
                    </a:p>
                  </a:txBody>
                  <a:tcPr/>
                </a:tc>
                <a:extLst>
                  <a:ext uri="{0D108BD9-81ED-4DB2-BD59-A6C34878D82A}">
                    <a16:rowId xmlns:a16="http://schemas.microsoft.com/office/drawing/2014/main" val="3716341109"/>
                  </a:ext>
                </a:extLst>
              </a:tr>
            </a:tbl>
          </a:graphicData>
        </a:graphic>
      </p:graphicFrame>
    </p:spTree>
    <p:extLst>
      <p:ext uri="{BB962C8B-B14F-4D97-AF65-F5344CB8AC3E}">
        <p14:creationId xmlns:p14="http://schemas.microsoft.com/office/powerpoint/2010/main" val="298693136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346E543-7AE9-44DF-9616-E6AE5995D965}"/>
              </a:ext>
            </a:extLst>
          </p:cNvPr>
          <p:cNvSpPr>
            <a:spLocks noGrp="1"/>
          </p:cNvSpPr>
          <p:nvPr>
            <p:ph type="title"/>
          </p:nvPr>
        </p:nvSpPr>
        <p:spPr/>
        <p:txBody>
          <a:bodyPr/>
          <a:lstStyle/>
          <a:p>
            <a:pPr algn="ctr"/>
            <a:r>
              <a:rPr lang="en-US"/>
              <a:t>Department Structure – AIMS</a:t>
            </a:r>
          </a:p>
        </p:txBody>
      </p:sp>
      <p:sp>
        <p:nvSpPr>
          <p:cNvPr id="3" name="Content Placeholder 2">
            <a:extLst>
              <a:ext uri="{FF2B5EF4-FFF2-40B4-BE49-F238E27FC236}">
                <a16:creationId xmlns:a16="http://schemas.microsoft.com/office/drawing/2014/main" id="{48FD9F92-8CE2-4097-90EF-232D7229A650}"/>
              </a:ext>
            </a:extLst>
          </p:cNvPr>
          <p:cNvSpPr>
            <a:spLocks noGrp="1"/>
          </p:cNvSpPr>
          <p:nvPr>
            <p:ph idx="1"/>
          </p:nvPr>
        </p:nvSpPr>
        <p:spPr/>
        <p:txBody>
          <a:bodyPr>
            <a:normAutofit/>
          </a:bodyPr>
          <a:lstStyle/>
          <a:p>
            <a:r>
              <a:rPr lang="en-US"/>
              <a:t>AIMS is to FDACS what MFMP is to everyone else (and more)</a:t>
            </a:r>
          </a:p>
          <a:p>
            <a:pPr lvl="1"/>
            <a:r>
              <a:rPr lang="en-US"/>
              <a:t>Contract routing/approval workflow</a:t>
            </a:r>
          </a:p>
          <a:p>
            <a:pPr lvl="1"/>
            <a:r>
              <a:rPr lang="en-US"/>
              <a:t>Handles multi-year contracts and encumbrances</a:t>
            </a:r>
          </a:p>
          <a:p>
            <a:pPr lvl="1"/>
            <a:r>
              <a:rPr lang="en-US"/>
              <a:t>Disbursements processing for both encumbered and unencumbered disbursements</a:t>
            </a:r>
          </a:p>
          <a:p>
            <a:pPr lvl="1"/>
            <a:r>
              <a:rPr lang="en-US"/>
              <a:t>Document repository for all supporting documentation</a:t>
            </a:r>
          </a:p>
          <a:p>
            <a:pPr lvl="1"/>
            <a:r>
              <a:rPr lang="en-US"/>
              <a:t>Batch uploads to FLAIR daily</a:t>
            </a:r>
          </a:p>
          <a:p>
            <a:endParaRPr lang="en-US"/>
          </a:p>
        </p:txBody>
      </p:sp>
    </p:spTree>
    <p:extLst>
      <p:ext uri="{BB962C8B-B14F-4D97-AF65-F5344CB8AC3E}">
        <p14:creationId xmlns:p14="http://schemas.microsoft.com/office/powerpoint/2010/main" val="2651151353"/>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AB04209-F09F-4903-A2A8-4E6E6D713B5C}"/>
              </a:ext>
            </a:extLst>
          </p:cNvPr>
          <p:cNvSpPr>
            <a:spLocks noGrp="1"/>
          </p:cNvSpPr>
          <p:nvPr>
            <p:ph type="title"/>
          </p:nvPr>
        </p:nvSpPr>
        <p:spPr>
          <a:xfrm>
            <a:off x="838199" y="358091"/>
            <a:ext cx="10515600" cy="1325563"/>
          </a:xfrm>
        </p:spPr>
        <p:txBody>
          <a:bodyPr/>
          <a:lstStyle/>
          <a:p>
            <a:pPr algn="ctr"/>
            <a:r>
              <a:rPr lang="en-US"/>
              <a:t>Department Structure – REV</a:t>
            </a:r>
          </a:p>
        </p:txBody>
      </p:sp>
      <p:sp>
        <p:nvSpPr>
          <p:cNvPr id="3" name="Content Placeholder 2">
            <a:extLst>
              <a:ext uri="{FF2B5EF4-FFF2-40B4-BE49-F238E27FC236}">
                <a16:creationId xmlns:a16="http://schemas.microsoft.com/office/drawing/2014/main" id="{5B34C613-E301-4BBB-A874-0125210CF05D}"/>
              </a:ext>
            </a:extLst>
          </p:cNvPr>
          <p:cNvSpPr>
            <a:spLocks noGrp="1"/>
          </p:cNvSpPr>
          <p:nvPr>
            <p:ph idx="1"/>
          </p:nvPr>
        </p:nvSpPr>
        <p:spPr>
          <a:xfrm>
            <a:off x="689810" y="1467853"/>
            <a:ext cx="10812379" cy="4685047"/>
          </a:xfrm>
        </p:spPr>
        <p:txBody>
          <a:bodyPr>
            <a:normAutofit/>
          </a:bodyPr>
          <a:lstStyle/>
          <a:p>
            <a:endParaRPr lang="en-US"/>
          </a:p>
          <a:p>
            <a:pPr marL="0" indent="0">
              <a:buNone/>
            </a:pPr>
            <a:endParaRPr lang="en-US"/>
          </a:p>
        </p:txBody>
      </p:sp>
      <p:sp>
        <p:nvSpPr>
          <p:cNvPr id="7" name="Content Placeholder 2">
            <a:extLst>
              <a:ext uri="{FF2B5EF4-FFF2-40B4-BE49-F238E27FC236}">
                <a16:creationId xmlns:a16="http://schemas.microsoft.com/office/drawing/2014/main" id="{8874F10B-DC0C-4564-9754-884788506491}"/>
              </a:ext>
            </a:extLst>
          </p:cNvPr>
          <p:cNvSpPr txBo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REV is the FDACS revenue processing system</a:t>
            </a:r>
          </a:p>
          <a:p>
            <a:pPr lvl="1"/>
            <a:r>
              <a:rPr lang="en-US"/>
              <a:t>Processes revenue and creates reports for division use</a:t>
            </a:r>
          </a:p>
          <a:p>
            <a:pPr lvl="1"/>
            <a:r>
              <a:rPr lang="en-US"/>
              <a:t>Ability to track payments</a:t>
            </a:r>
          </a:p>
          <a:p>
            <a:pPr lvl="1"/>
            <a:r>
              <a:rPr lang="en-US"/>
              <a:t>Creates receivables in FLAIR </a:t>
            </a:r>
          </a:p>
          <a:p>
            <a:pPr lvl="1"/>
            <a:r>
              <a:rPr lang="en-US"/>
              <a:t>Processes and tracks refunds</a:t>
            </a:r>
          </a:p>
          <a:p>
            <a:pPr lvl="1"/>
            <a:r>
              <a:rPr lang="en-US"/>
              <a:t>Batch uploads to FLAIR daily</a:t>
            </a:r>
          </a:p>
          <a:p>
            <a:endParaRPr lang="en-US"/>
          </a:p>
          <a:p>
            <a:endParaRPr lang="en-US"/>
          </a:p>
        </p:txBody>
      </p:sp>
    </p:spTree>
    <p:extLst>
      <p:ext uri="{BB962C8B-B14F-4D97-AF65-F5344CB8AC3E}">
        <p14:creationId xmlns:p14="http://schemas.microsoft.com/office/powerpoint/2010/main" val="2375552691"/>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 name="Picture 10" descr="Text">
            <a:extLst>
              <a:ext uri="{FF2B5EF4-FFF2-40B4-BE49-F238E27FC236}">
                <a16:creationId xmlns:a16="http://schemas.microsoft.com/office/drawing/2014/main" id="{4722E4AD-1D85-1A79-C992-0E1D14800F07}"/>
              </a:ext>
            </a:extLst>
          </p:cNvPr>
          <p:cNvPicPr>
            <a:picLocks noChangeAspect="1"/>
          </p:cNvPicPr>
          <p:nvPr/>
        </p:nvPicPr>
        <p:blipFill>
          <a:blip r:embed="rId3">
            <a:extLst>
              <a:ext uri="{837473B0-CC2E-450A-ABE3-18F120FF3D39}">
                <a1611:picAttrSrcUrl xmlns:a1611="http://schemas.microsoft.com/office/drawing/2016/11/main" r:id="rId4" r:embed="rId4"/>
              </a:ext>
              <a:ext uri="{28A0092B-C50C-407E-A947-70E740481C1C}">
                <a14:useLocalDpi xmlns:a14="http://schemas.microsoft.com/office/drawing/2010/main" val="0"/>
              </a:ext>
            </a:extLst>
          </a:blip>
          <a:stretch>
            <a:fillRect/>
          </a:stretch>
        </p:blipFill>
        <p:spPr>
          <a:xfrm>
            <a:off x="-106212" y="-1402002"/>
            <a:ext cx="12407727" cy="8260002"/>
          </a:xfrm>
          <a:prstGeom prst="rect">
            <a:avLst/>
          </a:prstGeom>
        </p:spPr>
      </p:pic>
      <p:sp>
        <p:nvSpPr>
          <p:cNvPr id="7" name="Content Placeholder 2">
            <a:extLst>
              <a:ext uri="{FF2B5EF4-FFF2-40B4-BE49-F238E27FC236}">
                <a16:creationId xmlns:a16="http://schemas.microsoft.com/office/drawing/2014/main" id="{8874F10B-DC0C-4564-9754-884788506491}"/>
              </a:ext>
            </a:extLst>
          </p:cNvPr>
          <p:cNvSpPr txBo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cxnSp>
        <p:nvCxnSpPr>
          <p:cNvPr id="14" name="Straight Connector 13">
            <a:extLst>
              <a:ext uri="{FF2B5EF4-FFF2-40B4-BE49-F238E27FC236}">
                <a16:creationId xmlns:a16="http://schemas.microsoft.com/office/drawing/2014/main" id="{A061DF4A-482B-B28B-ED6F-F78B626EDEE9}"/>
              </a:ext>
            </a:extLst>
          </p:cNvPr>
          <p:cNvCxnSpPr/>
          <p:nvPr/>
        </p:nvCxnSpPr>
        <p:spPr>
          <a:xfrm>
            <a:off x="3027122" y="4910203"/>
            <a:ext cx="6137753" cy="0"/>
          </a:xfrm>
          <a:prstGeom prst="line">
            <a:avLst/>
          </a:prstGeom>
          <a:ln w="76200">
            <a:solidFill>
              <a:schemeClr val="bg1"/>
            </a:solidFill>
          </a:ln>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2A40E8FB-C395-E0CE-1978-DA5FE5083B9B}"/>
              </a:ext>
            </a:extLst>
          </p:cNvPr>
          <p:cNvSpPr/>
          <p:nvPr/>
        </p:nvSpPr>
        <p:spPr>
          <a:xfrm>
            <a:off x="3539989" y="5353724"/>
            <a:ext cx="5725000" cy="1862048"/>
          </a:xfrm>
          <a:prstGeom prst="rect">
            <a:avLst/>
          </a:prstGeom>
          <a:noFill/>
        </p:spPr>
        <p:txBody>
          <a:bodyPr wrap="square" lIns="91440" tIns="45720" rIns="91440" bIns="45720">
            <a:spAutoFit/>
          </a:bodyPr>
          <a:lstStyle/>
          <a:p>
            <a:pPr algn="ctr"/>
            <a:r>
              <a:rPr lang="en-US" sz="11500" b="0" cap="none" spc="0">
                <a:ln w="0"/>
                <a:solidFill>
                  <a:schemeClr val="bg1"/>
                </a:solidFill>
                <a:effectLst>
                  <a:outerShdw blurRad="38100" dist="19050" dir="2700000" algn="tl" rotWithShape="0">
                    <a:schemeClr val="dk1">
                      <a:alpha val="40000"/>
                    </a:schemeClr>
                  </a:outerShdw>
                </a:effectLst>
                <a:latin typeface="Dreaming Outloud Pro" panose="020b0604020202020204" pitchFamily="66" charset="0"/>
                <a:cs typeface="Dreaming Outloud Pro" panose="020b0604020202020204" pitchFamily="66" charset="0"/>
              </a:rPr>
              <a:t>FLORIDA</a:t>
            </a:r>
          </a:p>
        </p:txBody>
      </p:sp>
      <p:sp>
        <p:nvSpPr>
          <p:cNvPr id="17" name="Content Placeholder 16">
            <a:extLst>
              <a:ext uri="{FF2B5EF4-FFF2-40B4-BE49-F238E27FC236}">
                <a16:creationId xmlns:a16="http://schemas.microsoft.com/office/drawing/2014/main" id="{C16F3F1B-FBFD-C420-E01A-39090D2E7BDD}"/>
              </a:ext>
            </a:extLst>
          </p:cNvPr>
          <p:cNvSpPr>
            <a:spLocks noGrp="1"/>
          </p:cNvSpPr>
          <p:nvPr>
            <p:ph idx="1"/>
          </p:nvPr>
        </p:nvSpPr>
        <p:spPr>
          <a:xfrm rot="18980846">
            <a:off x="201200" y="784433"/>
            <a:ext cx="2427701" cy="1366838"/>
          </a:xfrm>
        </p:spPr>
        <p:txBody>
          <a:bodyPr/>
          <a:lstStyle/>
          <a:p>
            <a:pPr marL="0" indent="0">
              <a:buNone/>
            </a:pPr>
            <a:r>
              <a:rPr lang="en-US" sz="8800">
                <a:solidFill>
                  <a:schemeClr val="bg1"/>
                </a:solidFill>
              </a:rPr>
              <a:t>CCN</a:t>
            </a:r>
          </a:p>
          <a:p>
            <a:endParaRPr lang="en-US"/>
          </a:p>
        </p:txBody>
      </p:sp>
      <p:sp>
        <p:nvSpPr>
          <p:cNvPr id="18" name="Content Placeholder 16">
            <a:extLst>
              <a:ext uri="{FF2B5EF4-FFF2-40B4-BE49-F238E27FC236}">
                <a16:creationId xmlns:a16="http://schemas.microsoft.com/office/drawing/2014/main" id="{E4A8E82A-172D-17D8-B365-8555726ECEC7}"/>
              </a:ext>
            </a:extLst>
          </p:cNvPr>
          <p:cNvSpPr txBox="1"/>
          <p:nvPr/>
        </p:nvSpPr>
        <p:spPr>
          <a:xfrm>
            <a:off x="10172178" y="433228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13 core</a:t>
            </a:r>
          </a:p>
          <a:p>
            <a:r>
              <a:rPr lang="en-US">
                <a:solidFill>
                  <a:schemeClr val="bg1"/>
                </a:solidFill>
              </a:rPr>
              <a:t>8 Aug</a:t>
            </a:r>
          </a:p>
          <a:p>
            <a:r>
              <a:rPr lang="en-US">
                <a:solidFill>
                  <a:schemeClr val="bg1"/>
                </a:solidFill>
              </a:rPr>
              <a:t>3 OPS</a:t>
            </a:r>
          </a:p>
          <a:p>
            <a:r>
              <a:rPr lang="en-US">
                <a:solidFill>
                  <a:schemeClr val="bg1"/>
                </a:solidFill>
              </a:rPr>
              <a:t>Shelf SMEs</a:t>
            </a:r>
          </a:p>
          <a:p>
            <a:pPr marL="457200" lvl="1" indent="0">
              <a:buFont typeface="Arial" panose="020b0604020202020204" pitchFamily="34" charset="0"/>
              <a:buNone/>
            </a:pPr>
            <a:r>
              <a:rPr lang="en-US">
                <a:solidFill>
                  <a:schemeClr val="bg1"/>
                </a:solidFill>
              </a:rPr>
              <a:t>Inclu 30 div</a:t>
            </a:r>
          </a:p>
          <a:p>
            <a:endParaRPr lang="en-US"/>
          </a:p>
        </p:txBody>
      </p:sp>
    </p:spTree>
    <p:extLst>
      <p:ext uri="{BB962C8B-B14F-4D97-AF65-F5344CB8AC3E}">
        <p14:creationId xmlns:p14="http://schemas.microsoft.com/office/powerpoint/2010/main" val="327488780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679B4A-3145-4743-8E36-3859360CD626}"/>
              </a:ext>
            </a:extLst>
          </p:cNvPr>
          <p:cNvSpPr>
            <a:spLocks noGrp="1"/>
          </p:cNvSpPr>
          <p:nvPr>
            <p:ph type="title"/>
          </p:nvPr>
        </p:nvSpPr>
        <p:spPr/>
        <p:txBody>
          <a:bodyPr/>
          <a:lstStyle/>
          <a:p>
            <a:r>
              <a:rPr lang="en-US"/>
              <a:t>Change Champion Network Approach</a:t>
            </a:r>
          </a:p>
        </p:txBody>
      </p:sp>
      <p:sp>
        <p:nvSpPr>
          <p:cNvPr id="3" name="Content Placeholder 2">
            <a:extLst>
              <a:ext uri="{FF2B5EF4-FFF2-40B4-BE49-F238E27FC236}">
                <a16:creationId xmlns:a16="http://schemas.microsoft.com/office/drawing/2014/main" id="{CBAC5554-266A-423C-8F5B-364757A166FE}"/>
              </a:ext>
            </a:extLst>
          </p:cNvPr>
          <p:cNvSpPr>
            <a:spLocks noGrp="1"/>
          </p:cNvSpPr>
          <p:nvPr>
            <p:ph idx="1"/>
          </p:nvPr>
        </p:nvSpPr>
        <p:spPr/>
        <p:txBody>
          <a:bodyPr>
            <a:normAutofit/>
          </a:bodyPr>
          <a:lstStyle/>
          <a:p>
            <a:r>
              <a:rPr lang="en-US"/>
              <a:t>Flat Org Chart</a:t>
            </a:r>
          </a:p>
          <a:p>
            <a:r>
              <a:rPr lang="en-US"/>
              <a:t>Book Club </a:t>
            </a:r>
          </a:p>
          <a:p>
            <a:r>
              <a:rPr lang="en-US"/>
              <a:t>Advisory Council-like</a:t>
            </a:r>
          </a:p>
          <a:p>
            <a:r>
              <a:rPr lang="en-US"/>
              <a:t>Knowledge rebuilding (separations and hiring)</a:t>
            </a:r>
          </a:p>
          <a:p>
            <a:endParaRPr lang="en-US"/>
          </a:p>
        </p:txBody>
      </p:sp>
      <p:pic>
        <p:nvPicPr>
          <p:cNvPr id="8" name="Picture 7" descr="A picture containing set, several">
            <a:extLst>
              <a:ext uri="{FF2B5EF4-FFF2-40B4-BE49-F238E27FC236}">
                <a16:creationId xmlns:a16="http://schemas.microsoft.com/office/drawing/2014/main" id="{81F10879-8FFD-B7A1-806F-06867DB77348}"/>
              </a:ext>
            </a:extLst>
          </p:cNvPr>
          <p:cNvPicPr>
            <a:picLocks noChangeAspect="1"/>
          </p:cNvPicPr>
          <p:nvPr/>
        </p:nvPicPr>
        <p:blipFill>
          <a:blip r:embed="rId3">
            <a:extLst>
              <a:ext uri="{837473B0-CC2E-450A-ABE3-18F120FF3D39}">
                <a1611:picAttrSrcUrl xmlns:a1611="http://schemas.microsoft.com/office/drawing/2016/11/main" r:id="rId4" r:embed="rId4"/>
              </a:ext>
              <a:ext uri="{28A0092B-C50C-407E-A947-70E740481C1C}">
                <a14:useLocalDpi xmlns:a14="http://schemas.microsoft.com/office/drawing/2010/main" val="0"/>
              </a:ext>
            </a:extLst>
          </a:blip>
          <a:stretch>
            <a:fillRect/>
          </a:stretch>
        </p:blipFill>
        <p:spPr>
          <a:xfrm>
            <a:off x="0" y="3728972"/>
            <a:ext cx="12192000" cy="2381250"/>
          </a:xfrm>
          <a:prstGeom prst="rect">
            <a:avLst/>
          </a:prstGeom>
        </p:spPr>
      </p:pic>
    </p:spTree>
    <p:extLst>
      <p:ext uri="{BB962C8B-B14F-4D97-AF65-F5344CB8AC3E}">
        <p14:creationId xmlns:p14="http://schemas.microsoft.com/office/powerpoint/2010/main" val="2897110552"/>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0232BB71-D1D6-441C-AE24-CB8D04041A80}"/>
              </a:ext>
            </a:extLst>
          </p:cNvPr>
          <p:cNvSpPr>
            <a:spLocks noGrp="1"/>
          </p:cNvSpPr>
          <p:nvPr>
            <p:ph idx="1"/>
          </p:nvPr>
        </p:nvSpPr>
        <p:spPr/>
        <p:txBody>
          <a:bodyPr>
            <a:normAutofit/>
          </a:bodyPr>
          <a:lstStyle/>
          <a:p>
            <a:r>
              <a:rPr lang="en-US"/>
              <a:t>No new wheels</a:t>
            </a:r>
          </a:p>
          <a:p>
            <a:r>
              <a:rPr lang="en-US"/>
              <a:t>PALM tools</a:t>
            </a:r>
          </a:p>
          <a:p>
            <a:r>
              <a:rPr lang="en-US"/>
              <a:t>Email updates</a:t>
            </a:r>
          </a:p>
          <a:p>
            <a:r>
              <a:rPr lang="en-US"/>
              <a:t>Scheduled meetings</a:t>
            </a:r>
          </a:p>
          <a:p>
            <a:r>
              <a:rPr lang="en-US"/>
              <a:t>Honesty &amp; Transparency</a:t>
            </a:r>
          </a:p>
          <a:p>
            <a:r>
              <a:rPr lang="en-US"/>
              <a:t>Every discussion on current processes or issues comes with a</a:t>
            </a:r>
          </a:p>
          <a:p>
            <a:pPr marL="0" indent="0">
              <a:buNone/>
            </a:pPr>
            <a:r>
              <a:rPr lang="en-US"/>
              <a:t>   </a:t>
            </a:r>
            <a:r>
              <a:rPr lang="en-US" i="1"/>
              <a:t>#WhatAboutPALM</a:t>
            </a:r>
            <a:r>
              <a:rPr lang="en-US"/>
              <a:t> to think forward about every process and issue</a:t>
            </a:r>
          </a:p>
        </p:txBody>
      </p:sp>
      <p:sp>
        <p:nvSpPr>
          <p:cNvPr id="2" name="Title 1">
            <a:extLst>
              <a:ext uri="{FF2B5EF4-FFF2-40B4-BE49-F238E27FC236}">
                <a16:creationId xmlns:a16="http://schemas.microsoft.com/office/drawing/2014/main" id="{4B9484D6-2E77-44C0-88A1-BFDB647E1864}"/>
              </a:ext>
            </a:extLst>
          </p:cNvPr>
          <p:cNvSpPr>
            <a:spLocks noGrp="1"/>
          </p:cNvSpPr>
          <p:nvPr>
            <p:ph type="title"/>
          </p:nvPr>
        </p:nvSpPr>
        <p:spPr/>
        <p:txBody>
          <a:bodyPr/>
          <a:lstStyle/>
          <a:p>
            <a:r>
              <a:rPr lang="en-US"/>
              <a:t>Communications Approach</a:t>
            </a:r>
          </a:p>
        </p:txBody>
      </p:sp>
    </p:spTree>
    <p:extLst>
      <p:ext uri="{BB962C8B-B14F-4D97-AF65-F5344CB8AC3E}">
        <p14:creationId xmlns:p14="http://schemas.microsoft.com/office/powerpoint/2010/main" val="428423551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2.05.14"/>
  <p:tag name="AS_TITLE" val="Aspose.Slides for .NET 4.0 Client Profile"/>
  <p:tag name="AS_VERSION" val="22.5"/>
</p:tagLst>
</file>

<file path=ppt/theme/theme1.xml><?xml version="1.0" encoding="utf-8"?>
<a:theme xmlns:r="http://schemas.openxmlformats.org/officeDocument/2006/relationships" xmlns:a="http://schemas.openxmlformats.org/drawingml/2006/main" name="Office Theme">
  <a:themeElements>
    <a:clrScheme name="FDACS Admin PPT">
      <a:dk1>
        <a:sysClr val="windowText" lastClr="000000"/>
      </a:dk1>
      <a:lt1>
        <a:sysClr val="window" lastClr="FFFFFF"/>
      </a:lt1>
      <a:dk2>
        <a:srgbClr val="44546A"/>
      </a:dk2>
      <a:lt2>
        <a:srgbClr val="E7E6E6"/>
      </a:lt2>
      <a:accent1>
        <a:srgbClr val="4472C4"/>
      </a:accent1>
      <a:accent2>
        <a:srgbClr val="70AD47"/>
      </a:accent2>
      <a:accent3>
        <a:srgbClr val="375623"/>
      </a:accent3>
      <a:accent4>
        <a:srgbClr val="034A90"/>
      </a:accent4>
      <a:accent5>
        <a:srgbClr val="5B9BD5"/>
      </a:accent5>
      <a:accent6>
        <a:srgbClr val="A8D08D"/>
      </a:accent6>
      <a:hlink>
        <a:srgbClr val="0563C1"/>
      </a:hlink>
      <a:folHlink>
        <a:srgbClr val="4A2739"/>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FDACS_PAWS - NOV22 - v1.potx" id="{E1626910-AEE8-44C8-A5A7-9B11A3EF0307}" vid="{60BB290F-406D-4E41-8B83-B0467DFCC29C}"/>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C9AD9161DE4641968B8426AA290760" ma:contentTypeVersion="9" ma:contentTypeDescription="Create a new document." ma:contentTypeScope="" ma:versionID="0bcf4aa81cdadf95b450281bac66e020">
  <xsd:schema xmlns:xsd="http://www.w3.org/2001/XMLSchema" xmlns:xs="http://www.w3.org/2001/XMLSchema" xmlns:p="http://schemas.microsoft.com/office/2006/metadata/properties" xmlns:ns2="84429517-9d75-45fa-ab00-fd996cfbcbd3" targetNamespace="http://schemas.microsoft.com/office/2006/metadata/properties" ma:root="true" ma:fieldsID="65d8f436156b99ee96a4f4e41d861166" ns2:_="">
    <xsd:import namespace="84429517-9d75-45fa-ab00-fd996cfbcb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429517-9d75-45fa-ab00-fd996cfbc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74BE55-E3B3-438E-A990-2CE7EEF69B9E}">
  <ds:schemaRefs/>
</ds:datastoreItem>
</file>

<file path=customXml/itemProps2.xml><?xml version="1.0" encoding="utf-8"?>
<ds:datastoreItem xmlns:ds="http://schemas.openxmlformats.org/officeDocument/2006/customXml" ds:itemID="{7224386D-8B99-40C9-99FD-9FD3219C1A48}">
  <ds:schemaRefs/>
</ds:datastoreItem>
</file>

<file path=customXml/itemProps3.xml><?xml version="1.0" encoding="utf-8"?>
<ds:datastoreItem xmlns:ds="http://schemas.openxmlformats.org/officeDocument/2006/customXml" ds:itemID="{343E2802-CA2D-4E24-A0A0-22C5B21F8A18}">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57</Paragraphs>
  <Slides>12</Slides>
  <Notes>11</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12</vt:i4>
      </vt:variant>
    </vt:vector>
  </HeadingPairs>
  <TitlesOfParts>
    <vt:vector baseType="lpstr" size="18">
      <vt:lpstr>Arial</vt:lpstr>
      <vt:lpstr>Calibri Light</vt:lpstr>
      <vt:lpstr>Calibri</vt:lpstr>
      <vt:lpstr>Arial Rounded MT Bold</vt:lpstr>
      <vt:lpstr>Dreaming Outloud Pro</vt:lpstr>
      <vt:lpstr>Office Theme</vt:lpstr>
      <vt:lpstr>FDACSWilton Simpson, Commissioner</vt:lpstr>
      <vt:lpstr>Agenda</vt:lpstr>
      <vt:lpstr>Department Structure</vt:lpstr>
      <vt:lpstr>Department Structure</vt:lpstr>
      <vt:lpstr>Department Structure – AIMS</vt:lpstr>
      <vt:lpstr>Department Structure – REV</vt:lpstr>
      <vt:lpstr>PowerPoint Presentation</vt:lpstr>
      <vt:lpstr>Change Champion Network Approach</vt:lpstr>
      <vt:lpstr>Communications Approach</vt:lpstr>
      <vt:lpstr>Technology Approach</vt:lpstr>
      <vt:lpstr>How to Lose Sleep?</vt:lpstr>
      <vt:lpstr>PowerPoint Presentation</vt:lpstr>
    </vt:vector>
  </TitlesOfParts>
  <LinksUpToDate>0</LinksUpToDate>
  <SharedDoc>0</SharedDoc>
  <HyperlinksChanged>0</HyperlinksChanged>
  <Application>Aspose.Slides for .NET</Application>
  <AppVersion>22.0500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2024-11-05T13:31:53.784</cp:lastPrinted>
  <dcterms:created xsi:type="dcterms:W3CDTF">2024-11-05T13:31:53Z</dcterms:created>
  <dcterms:modified xsi:type="dcterms:W3CDTF">2024-11-05T18:31:53Z</dcterms:modified>
</cp:coreProperties>
</file>